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8" r:id="rId4"/>
    <p:sldId id="257" r:id="rId5"/>
    <p:sldId id="260" r:id="rId6"/>
    <p:sldId id="261" r:id="rId7"/>
    <p:sldId id="262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8B62F-4A01-46E8-8F3A-818E0F132F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FA2A-26A7-4BFF-B0E0-BB007801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F8FF-B5CF-86F7-D2FB-AE8104903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CA805-28DB-3DA2-093B-9CCB2E2E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A186-1A73-EFA9-3993-B409DF33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C8DF-4CBE-D2D8-ED96-8498BAD9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33A2-1AD4-706D-54F9-2DCF0E12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779-E762-D5F3-5EAC-EB61E2E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78E4-8C63-2EF8-23E4-462C5A83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81E3-4750-F6E9-A647-19850DF8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9179-F56C-2667-185B-A183005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1D23F-7A01-217C-CBC0-38A1FF8B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8F8AC-5B7B-5140-5513-C3EA3A37F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2244-CF1B-4977-8912-356FF805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8A5B-A11B-0712-C02E-ED845D7C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CC70-F350-39E7-F4C2-A31840E3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B949-6FDE-56E1-0BB7-6445E1F6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B7E-2536-EB3E-8FC4-4DA3EBBC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54092-E802-4AC5-5C16-03CE11FBC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F7D7-B6C1-C410-78C2-CB335746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0C6F-0F39-8966-BCEA-1EB6003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526A-75E6-AFEB-5736-26D72A1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CB6D-9474-4AF2-F9C8-55C1D2A7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883B-B2B8-0714-561D-FD892179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07C8-F1E1-C41F-E0A7-B27DD6C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E056-9BDF-27DB-8455-455134B1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065F-8C2E-4D79-467F-E15DAFA3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9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31B1-D20D-20B0-EA96-95563D5C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D5A3-D7B7-5842-94B2-0B534269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F9CC-7A42-72BC-D261-EB04EE96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9214-9E15-9EEC-0B59-23F20E8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55DF-F811-F326-24CA-2E03D468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8D59-8C5D-E0C7-295C-67786A1B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0FDA-3393-5C27-3CD2-B5E4C353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22B0-ED2F-C435-E6F4-D6F4C3D1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5EEF-6859-C3B7-4A99-244DE06D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E03D7-A2AC-1F26-09B9-DD75A80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73C8-459D-A740-F4BA-46A3C8A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4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8EFF-6488-AFE5-BCF0-13932B21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736-0AF1-B396-1FC4-5692B6DC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C86F-106D-1BF6-E749-7EDF23D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D7BC-D5F1-0CED-B4F4-E0E6E8EE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25A96-BFBA-8345-E56A-34AA7C9F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0E89E-1049-CCEB-2A71-1E1D984D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24222-C89A-935E-52D4-718BE5DC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E794-BA45-E6AE-7BCF-D5343F4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255-DDD2-257D-5B75-AFC13B6F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29961-36AD-6FC6-CE94-A01EF29C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E046D-1FF4-5C8B-B6A6-C1B0EAA2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631B-00FB-380B-4914-1C7F8183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C7D81-8D40-0B7C-24FB-7C30A28E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CAC41-EDFA-732D-1CBA-676ACCF2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AA818-6284-4CC6-1FDA-E4E8CA7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61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2683-D694-1A91-131B-1C10F1F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7745-10F4-D4BD-854B-36D03F59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C313E-B6C4-24A5-ABE0-97F47334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4964-61F8-B9AA-CF58-599FB5DE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2E19-F9B8-8D66-6834-32537DEA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7899-DA32-3F1B-017E-259994C2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7F71-EB43-1BB4-BD3C-4B7BD67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C88C-E325-D364-DC9F-AF1AF381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3C81-CBAE-467F-8D03-B741D05A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0523-5623-1BEA-1F0B-919CE958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C689-0641-29C6-691A-EC47944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99E-DB5C-ACBB-570D-3469BDB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4EE9-9795-1749-52F6-1D44C064E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E422-D8CB-59FA-F543-9089A3C4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D39AA-49CE-5EF6-0BA5-2ADE68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9F-463A-2B68-0C7D-94C13DB6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661F-C467-44BE-6E04-4BF7DA77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1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241B-BCE4-5E8F-84C9-35A0DCFC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1242A-4DB4-62E1-71B2-E34FB4D9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3ECB-B95A-9E27-B474-4B5D81A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1EF0-372D-95A2-7A0A-094659F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A6B7-6B7F-45B0-CE4F-3B823229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44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031EC-785D-54A4-2CA0-691A541F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DB6F-6F9A-AC02-F0E0-037AC818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E361-4F4A-94A0-1D75-91E0A1B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D224-0E3E-99CE-B01D-3C096946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41A5-F2CF-298E-2959-F848AE7A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82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7890-DB62-782A-B816-009F7F46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B7CD-EF71-FB5A-44C3-94243883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EEFF-B87B-D5B4-609D-91D6E434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7194-EC00-0306-D5A9-DCFC9D1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921D-35E9-0F79-C526-FA11A225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4DB-9116-2647-59CC-D730A27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60E7-BB92-F7E8-08EE-637930C6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0D8C-308C-47CD-3725-3ED58B94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1C3F-F0DE-9F51-B075-B20713D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B8947-41C3-153C-9453-E84A7C00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47850-BD16-75C4-EED7-1FBEC1CE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E1A5-8871-7AFC-378B-0F594576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57A7-4779-176A-49E2-F8E0807F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9E962-00D1-94F3-6023-9AFD61E2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3D23-A0F1-4E77-CAA0-5B9591A1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6D14-5C87-B648-C136-943196E1F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4273B-C0BB-0B2D-B662-95C74DDC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7CAAD-6AB6-6FEF-C181-3633E171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E7DA1-1281-C2D9-7912-117ECB64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EE5-A08A-848F-B278-316844B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A1876-1561-BD19-B26F-27F08ED6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6FA92-78E4-C78E-FBF1-76263CF1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9296-661C-BAA9-EE86-947EF66D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264BA-1BB4-8C0F-5481-4EDAF887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2542-BE60-F407-7AFA-5DCFF02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7F92-1D5C-9D61-5865-F6A0D42A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6DF8-135F-8E0C-F310-05D886E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CE24-65A6-A938-6669-43B1B42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AB16-29AF-4D83-9415-BC282E7D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CE15-60FA-39F0-4E95-F2E60885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457A-14B6-751D-C50C-9A41975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032A2-48BB-B259-1F9A-4405E15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A2F-22DC-541B-485D-CEFAC4CE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8C4AB-28A9-0138-7ECB-9EC366322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8A3A-08D7-5E27-0C7D-BC1DA417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CAC8-9619-224C-DA3A-E71BA3BB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61EC8-A26C-0626-D4EE-2E4E52EA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B59-70D0-0CAF-AC1F-52601066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C50D4-23C3-0D7D-F52E-C635A88A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54C8-B6E0-1C3F-B49C-DFB4D7EA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003D-D7EE-A32D-4C74-766021A2C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6AB1-98BC-4674-804A-A9E55337A1D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5403-4489-3F3A-D495-D80CD3FE5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C656-5A6E-0654-BB78-CFEA4417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30F7-CD84-435A-AE15-B60ED2D7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D95D4-002B-5B00-E85D-D3BDB12B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0B9D-F722-5F6F-CF15-55541335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28B0-E31E-70AE-9F17-10E8FDA7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39DC-7DF8-4ECF-9C07-1680126B7B4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2644-D72F-4AF4-D263-177E173EE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95C1-09AA-5963-508F-EB9AE6084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F832-B887-4B8B-840C-359FD1943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79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sets/deliveries_2008-2024.csv" TargetMode="External"/><Relationship Id="rId2" Type="http://schemas.openxmlformats.org/officeDocument/2006/relationships/hyperlink" Target="Datasets/matches_2008-2024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plt20.com/" TargetMode="External"/><Relationship Id="rId4" Type="http://schemas.openxmlformats.org/officeDocument/2006/relationships/hyperlink" Target="https://www.kaggle.com/datasets/saiprudvirajy/indian-premier-league-ipl-2008-20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00B0-7F45-66E6-97A7-0A3902F0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2465613"/>
            <a:ext cx="8773886" cy="14695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IPL: The Premier Cricket League</a:t>
            </a:r>
            <a:br>
              <a:rPr lang="en-US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40E54-9C23-D686-05CC-CF8FC7AC3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6386"/>
            <a:ext cx="9144000" cy="3151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Indian Premier League (IPL) is a professional Twenty20 cricket league in India. It is one of the most popular and lucrative cricket leagues in the world, with a global fan base and a massive economic impact. Founded in 2007, the IPL has become synonymous with high-octane cricket, star players, and entertainment, revolutionizing the landscape of cricket.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1BF1D-EBD7-CD65-7169-B1FFA56D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37" y="979246"/>
            <a:ext cx="8223316" cy="20833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About IPL:</a:t>
            </a:r>
            <a:endParaRPr lang="en-US" sz="18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Indian Premier League (IPL) is a professional Twenty20 cricket league in India.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Founded by the Board of Control for Cricket in India (BCCI) in 2008.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Features teams representing different cities in India.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Known for its high-energy matches, international player participation, and large fan following.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9AC2-947B-62B5-7E14-BF8206303587}"/>
              </a:ext>
            </a:extLst>
          </p:cNvPr>
          <p:cNvSpPr txBox="1"/>
          <p:nvPr/>
        </p:nvSpPr>
        <p:spPr>
          <a:xfrm>
            <a:off x="411637" y="3429000"/>
            <a:ext cx="4273485" cy="2585323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Teams: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Chennai Super Kings (CSK)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Mumbai Indians (MI)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Royal Challengers Bangalore (RCB)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Kolkata Knight Riders (KKR)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Sunrisers Hyderabad (SRH)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D7A9B-338E-E1C4-8876-F3C1D40F780A}"/>
              </a:ext>
            </a:extLst>
          </p:cNvPr>
          <p:cNvSpPr txBox="1"/>
          <p:nvPr/>
        </p:nvSpPr>
        <p:spPr>
          <a:xfrm>
            <a:off x="4996206" y="3751890"/>
            <a:ext cx="56749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Delhi Capitals (DC)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Punjab Kings (PBKS)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Rajasthan Royals (RR)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Lucknow Super Giants (LSG)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Gujarat Titans (GT)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8285F-493E-BE06-62F7-0C2403E3DA1E}"/>
              </a:ext>
            </a:extLst>
          </p:cNvPr>
          <p:cNvSpPr txBox="1"/>
          <p:nvPr/>
        </p:nvSpPr>
        <p:spPr>
          <a:xfrm>
            <a:off x="241955" y="75415"/>
            <a:ext cx="25389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002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98141AB-C2C9-5471-8AFD-7C0A22E821A8}"/>
              </a:ext>
            </a:extLst>
          </p:cNvPr>
          <p:cNvSpPr/>
          <p:nvPr/>
        </p:nvSpPr>
        <p:spPr>
          <a:xfrm>
            <a:off x="-647898" y="213360"/>
            <a:ext cx="7214161" cy="432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512F"/>
                </a:solidFill>
                <a:effectLst/>
                <a:uLnTx/>
                <a:uFillTx/>
                <a:latin typeface="Lora" pitchFamily="34" charset="0"/>
                <a:ea typeface="Lora" pitchFamily="34" charset="-122"/>
                <a:cs typeface="Lora" pitchFamily="34" charset="-120"/>
              </a:rPr>
              <a:t>           Franchise Ownership and Structure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D02427FD-F82F-E37F-4E4E-912CC774E837}"/>
              </a:ext>
            </a:extLst>
          </p:cNvPr>
          <p:cNvSpPr/>
          <p:nvPr/>
        </p:nvSpPr>
        <p:spPr>
          <a:xfrm>
            <a:off x="233680" y="941229"/>
            <a:ext cx="11358880" cy="4398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A5FCE02-B2B9-5DF9-8D5D-F04874617FAF}"/>
              </a:ext>
            </a:extLst>
          </p:cNvPr>
          <p:cNvSpPr/>
          <p:nvPr/>
        </p:nvSpPr>
        <p:spPr>
          <a:xfrm>
            <a:off x="153495" y="1545785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C878F8F-2A0C-9557-3E72-8A1F3390618A}"/>
              </a:ext>
            </a:extLst>
          </p:cNvPr>
          <p:cNvSpPr/>
          <p:nvPr/>
        </p:nvSpPr>
        <p:spPr>
          <a:xfrm>
            <a:off x="4673682" y="1545785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Owner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75060A0D-B382-3F57-78DA-7F329C9D8A42}"/>
              </a:ext>
            </a:extLst>
          </p:cNvPr>
          <p:cNvSpPr/>
          <p:nvPr/>
        </p:nvSpPr>
        <p:spPr>
          <a:xfrm>
            <a:off x="9191291" y="1545785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City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E3E740C6-1362-9B42-7CB0-C69FCBDF98AD}"/>
              </a:ext>
            </a:extLst>
          </p:cNvPr>
          <p:cNvSpPr/>
          <p:nvPr/>
        </p:nvSpPr>
        <p:spPr>
          <a:xfrm>
            <a:off x="153495" y="1985602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Chennai Super Kings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E0F3147-829C-00DD-DC6C-506131253B4A}"/>
              </a:ext>
            </a:extLst>
          </p:cNvPr>
          <p:cNvSpPr/>
          <p:nvPr/>
        </p:nvSpPr>
        <p:spPr>
          <a:xfrm>
            <a:off x="4673682" y="1985602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India Cements Ltd.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12B5F7A0-88B1-6844-0858-6902F67CCFF8}"/>
              </a:ext>
            </a:extLst>
          </p:cNvPr>
          <p:cNvSpPr/>
          <p:nvPr/>
        </p:nvSpPr>
        <p:spPr>
          <a:xfrm>
            <a:off x="9191291" y="1985602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Chennai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DD3F602B-7FA3-7615-2A19-222188989E3E}"/>
              </a:ext>
            </a:extLst>
          </p:cNvPr>
          <p:cNvSpPr/>
          <p:nvPr/>
        </p:nvSpPr>
        <p:spPr>
          <a:xfrm>
            <a:off x="153495" y="2425419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Mumbai Indians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57676ED1-5F75-A558-55D8-CC7592A7743A}"/>
              </a:ext>
            </a:extLst>
          </p:cNvPr>
          <p:cNvSpPr/>
          <p:nvPr/>
        </p:nvSpPr>
        <p:spPr>
          <a:xfrm>
            <a:off x="4673682" y="2425419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Reliance Industries Ltd.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B1DDA207-E15C-E2E0-81D5-B2D48D7086A2}"/>
              </a:ext>
            </a:extLst>
          </p:cNvPr>
          <p:cNvSpPr/>
          <p:nvPr/>
        </p:nvSpPr>
        <p:spPr>
          <a:xfrm>
            <a:off x="9191291" y="2425419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Mumbai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hape 14">
            <a:extLst>
              <a:ext uri="{FF2B5EF4-FFF2-40B4-BE49-F238E27FC236}">
                <a16:creationId xmlns:a16="http://schemas.microsoft.com/office/drawing/2014/main" id="{3A82E97F-4D45-C724-D23F-D050281E64F5}"/>
              </a:ext>
            </a:extLst>
          </p:cNvPr>
          <p:cNvSpPr/>
          <p:nvPr/>
        </p:nvSpPr>
        <p:spPr>
          <a:xfrm>
            <a:off x="78378" y="2880887"/>
            <a:ext cx="9683931" cy="2322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06619C9C-1E1D-4731-1AA2-C9B36F875A9D}"/>
              </a:ext>
            </a:extLst>
          </p:cNvPr>
          <p:cNvSpPr/>
          <p:nvPr/>
        </p:nvSpPr>
        <p:spPr>
          <a:xfrm>
            <a:off x="153495" y="2865236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Kolkata Knight Riders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DCFF8C0A-89E5-8681-A6E6-C76E53BA38F1}"/>
              </a:ext>
            </a:extLst>
          </p:cNvPr>
          <p:cNvSpPr/>
          <p:nvPr/>
        </p:nvSpPr>
        <p:spPr>
          <a:xfrm>
            <a:off x="4673682" y="2865236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Shah Rukh Khan and Juhi Chawla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17">
            <a:extLst>
              <a:ext uri="{FF2B5EF4-FFF2-40B4-BE49-F238E27FC236}">
                <a16:creationId xmlns:a16="http://schemas.microsoft.com/office/drawing/2014/main" id="{131AA2E4-1227-2EEB-8CBB-726FF09939A4}"/>
              </a:ext>
            </a:extLst>
          </p:cNvPr>
          <p:cNvSpPr/>
          <p:nvPr/>
        </p:nvSpPr>
        <p:spPr>
          <a:xfrm>
            <a:off x="9191291" y="2865236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Kolkata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hape 18">
            <a:extLst>
              <a:ext uri="{FF2B5EF4-FFF2-40B4-BE49-F238E27FC236}">
                <a16:creationId xmlns:a16="http://schemas.microsoft.com/office/drawing/2014/main" id="{953A75FB-8892-DC1D-83E2-20237F5598A3}"/>
              </a:ext>
            </a:extLst>
          </p:cNvPr>
          <p:cNvSpPr/>
          <p:nvPr/>
        </p:nvSpPr>
        <p:spPr>
          <a:xfrm>
            <a:off x="1512611" y="3254033"/>
            <a:ext cx="8089576" cy="2625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19E874F2-2F95-DFF2-ACFD-26BC5B12E43A}"/>
              </a:ext>
            </a:extLst>
          </p:cNvPr>
          <p:cNvSpPr/>
          <p:nvPr/>
        </p:nvSpPr>
        <p:spPr>
          <a:xfrm>
            <a:off x="153495" y="3305053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Royal Challengers Bangalore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20">
            <a:extLst>
              <a:ext uri="{FF2B5EF4-FFF2-40B4-BE49-F238E27FC236}">
                <a16:creationId xmlns:a16="http://schemas.microsoft.com/office/drawing/2014/main" id="{57F3FD76-3F08-364B-FF53-43E8B020C6D8}"/>
              </a:ext>
            </a:extLst>
          </p:cNvPr>
          <p:cNvSpPr/>
          <p:nvPr/>
        </p:nvSpPr>
        <p:spPr>
          <a:xfrm>
            <a:off x="4673682" y="3305053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United Spirits Ltd.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21">
            <a:extLst>
              <a:ext uri="{FF2B5EF4-FFF2-40B4-BE49-F238E27FC236}">
                <a16:creationId xmlns:a16="http://schemas.microsoft.com/office/drawing/2014/main" id="{5971F525-CC85-055D-AE04-1BCF4F14C387}"/>
              </a:ext>
            </a:extLst>
          </p:cNvPr>
          <p:cNvSpPr/>
          <p:nvPr/>
        </p:nvSpPr>
        <p:spPr>
          <a:xfrm>
            <a:off x="9191291" y="3305053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Bangalore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23">
            <a:extLst>
              <a:ext uri="{FF2B5EF4-FFF2-40B4-BE49-F238E27FC236}">
                <a16:creationId xmlns:a16="http://schemas.microsoft.com/office/drawing/2014/main" id="{AC057518-9D65-D8D8-9C41-8A01AAE8E726}"/>
              </a:ext>
            </a:extLst>
          </p:cNvPr>
          <p:cNvSpPr/>
          <p:nvPr/>
        </p:nvSpPr>
        <p:spPr>
          <a:xfrm>
            <a:off x="153495" y="3744869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Delhi Capitals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24">
            <a:extLst>
              <a:ext uri="{FF2B5EF4-FFF2-40B4-BE49-F238E27FC236}">
                <a16:creationId xmlns:a16="http://schemas.microsoft.com/office/drawing/2014/main" id="{BB51BB6D-A014-99D2-FFE7-395F4A495E16}"/>
              </a:ext>
            </a:extLst>
          </p:cNvPr>
          <p:cNvSpPr/>
          <p:nvPr/>
        </p:nvSpPr>
        <p:spPr>
          <a:xfrm>
            <a:off x="4673682" y="3744869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JSW Group and GMR Group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25">
            <a:extLst>
              <a:ext uri="{FF2B5EF4-FFF2-40B4-BE49-F238E27FC236}">
                <a16:creationId xmlns:a16="http://schemas.microsoft.com/office/drawing/2014/main" id="{55915A45-942C-F234-FC53-FD506AD6C626}"/>
              </a:ext>
            </a:extLst>
          </p:cNvPr>
          <p:cNvSpPr/>
          <p:nvPr/>
        </p:nvSpPr>
        <p:spPr>
          <a:xfrm>
            <a:off x="9191291" y="3744869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Delhi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hape 26">
            <a:extLst>
              <a:ext uri="{FF2B5EF4-FFF2-40B4-BE49-F238E27FC236}">
                <a16:creationId xmlns:a16="http://schemas.microsoft.com/office/drawing/2014/main" id="{70EB7B30-4138-C42D-344B-B4F441D8D69F}"/>
              </a:ext>
            </a:extLst>
          </p:cNvPr>
          <p:cNvSpPr/>
          <p:nvPr/>
        </p:nvSpPr>
        <p:spPr>
          <a:xfrm>
            <a:off x="1512611" y="4133667"/>
            <a:ext cx="8089576" cy="2625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27">
            <a:extLst>
              <a:ext uri="{FF2B5EF4-FFF2-40B4-BE49-F238E27FC236}">
                <a16:creationId xmlns:a16="http://schemas.microsoft.com/office/drawing/2014/main" id="{7CC0642F-91CA-D7A6-57BA-6C26621F8D0E}"/>
              </a:ext>
            </a:extLst>
          </p:cNvPr>
          <p:cNvSpPr/>
          <p:nvPr/>
        </p:nvSpPr>
        <p:spPr>
          <a:xfrm>
            <a:off x="153495" y="4184686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Sunrisers Hyderabad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A4D5AF95-9FE4-B573-718D-2685A39B3CB3}"/>
              </a:ext>
            </a:extLst>
          </p:cNvPr>
          <p:cNvSpPr/>
          <p:nvPr/>
        </p:nvSpPr>
        <p:spPr>
          <a:xfrm>
            <a:off x="4673682" y="4184686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Kalanithi Maran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29">
            <a:extLst>
              <a:ext uri="{FF2B5EF4-FFF2-40B4-BE49-F238E27FC236}">
                <a16:creationId xmlns:a16="http://schemas.microsoft.com/office/drawing/2014/main" id="{261B1B91-EC8E-EBD7-2A97-AA0201ACADD6}"/>
              </a:ext>
            </a:extLst>
          </p:cNvPr>
          <p:cNvSpPr/>
          <p:nvPr/>
        </p:nvSpPr>
        <p:spPr>
          <a:xfrm>
            <a:off x="9191291" y="4184686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Hyderabad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 31">
            <a:extLst>
              <a:ext uri="{FF2B5EF4-FFF2-40B4-BE49-F238E27FC236}">
                <a16:creationId xmlns:a16="http://schemas.microsoft.com/office/drawing/2014/main" id="{A72E544C-77E8-8CFB-8F61-9B1996337143}"/>
              </a:ext>
            </a:extLst>
          </p:cNvPr>
          <p:cNvSpPr/>
          <p:nvPr/>
        </p:nvSpPr>
        <p:spPr>
          <a:xfrm>
            <a:off x="153495" y="4624502"/>
            <a:ext cx="9608814" cy="32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Punjab Kings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F6ACEA2C-83B8-2F10-3DA7-8346CE0E5390}"/>
              </a:ext>
            </a:extLst>
          </p:cNvPr>
          <p:cNvSpPr/>
          <p:nvPr/>
        </p:nvSpPr>
        <p:spPr>
          <a:xfrm>
            <a:off x="4673682" y="4624503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Preity Zinta, Ness Wadia, and Mohit Burman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D9C2570F-0C71-8155-F745-306785E25280}"/>
              </a:ext>
            </a:extLst>
          </p:cNvPr>
          <p:cNvSpPr/>
          <p:nvPr/>
        </p:nvSpPr>
        <p:spPr>
          <a:xfrm>
            <a:off x="9191291" y="4624503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Mohali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2FFFDDC0-5BE3-B420-09A3-F337D2AD8BBC}"/>
              </a:ext>
            </a:extLst>
          </p:cNvPr>
          <p:cNvSpPr/>
          <p:nvPr/>
        </p:nvSpPr>
        <p:spPr>
          <a:xfrm>
            <a:off x="1512611" y="5013300"/>
            <a:ext cx="8089576" cy="2625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AEF5B660-F179-4EA8-D6F0-E5C9096E4BBF}"/>
              </a:ext>
            </a:extLst>
          </p:cNvPr>
          <p:cNvSpPr/>
          <p:nvPr/>
        </p:nvSpPr>
        <p:spPr>
          <a:xfrm>
            <a:off x="153495" y="5064320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Rajasthan Royals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666FC473-E652-5A09-C3B2-F8FDE5A17E42}"/>
              </a:ext>
            </a:extLst>
          </p:cNvPr>
          <p:cNvSpPr/>
          <p:nvPr/>
        </p:nvSpPr>
        <p:spPr>
          <a:xfrm>
            <a:off x="4673682" y="5064320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Manoj Badale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37">
            <a:extLst>
              <a:ext uri="{FF2B5EF4-FFF2-40B4-BE49-F238E27FC236}">
                <a16:creationId xmlns:a16="http://schemas.microsoft.com/office/drawing/2014/main" id="{8D1533CE-91C0-B5B0-3AC1-2E35374F7AB1}"/>
              </a:ext>
            </a:extLst>
          </p:cNvPr>
          <p:cNvSpPr/>
          <p:nvPr/>
        </p:nvSpPr>
        <p:spPr>
          <a:xfrm>
            <a:off x="9191291" y="5064320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Jaipur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39">
            <a:extLst>
              <a:ext uri="{FF2B5EF4-FFF2-40B4-BE49-F238E27FC236}">
                <a16:creationId xmlns:a16="http://schemas.microsoft.com/office/drawing/2014/main" id="{CEFB8E3D-BCF6-7921-116E-E37D0FE98714}"/>
              </a:ext>
            </a:extLst>
          </p:cNvPr>
          <p:cNvSpPr/>
          <p:nvPr/>
        </p:nvSpPr>
        <p:spPr>
          <a:xfrm>
            <a:off x="153495" y="5504137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Gujarat Titans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 40">
            <a:extLst>
              <a:ext uri="{FF2B5EF4-FFF2-40B4-BE49-F238E27FC236}">
                <a16:creationId xmlns:a16="http://schemas.microsoft.com/office/drawing/2014/main" id="{9968D920-71FE-EA4B-9608-8A1F9884D561}"/>
              </a:ext>
            </a:extLst>
          </p:cNvPr>
          <p:cNvSpPr/>
          <p:nvPr/>
        </p:nvSpPr>
        <p:spPr>
          <a:xfrm>
            <a:off x="4673682" y="5504137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CVC Capital Partners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41">
            <a:extLst>
              <a:ext uri="{FF2B5EF4-FFF2-40B4-BE49-F238E27FC236}">
                <a16:creationId xmlns:a16="http://schemas.microsoft.com/office/drawing/2014/main" id="{A08F7EBF-B913-794A-AE8E-CFEDC594EBDB}"/>
              </a:ext>
            </a:extLst>
          </p:cNvPr>
          <p:cNvSpPr/>
          <p:nvPr/>
        </p:nvSpPr>
        <p:spPr>
          <a:xfrm>
            <a:off x="9191291" y="5504137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Ahmedabad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Shape 42">
            <a:extLst>
              <a:ext uri="{FF2B5EF4-FFF2-40B4-BE49-F238E27FC236}">
                <a16:creationId xmlns:a16="http://schemas.microsoft.com/office/drawing/2014/main" id="{2BA86B0F-2C4E-3F91-2E5F-655D3D1CE2F9}"/>
              </a:ext>
            </a:extLst>
          </p:cNvPr>
          <p:cNvSpPr/>
          <p:nvPr/>
        </p:nvSpPr>
        <p:spPr>
          <a:xfrm>
            <a:off x="1512611" y="5892934"/>
            <a:ext cx="8089576" cy="2625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 43">
            <a:extLst>
              <a:ext uri="{FF2B5EF4-FFF2-40B4-BE49-F238E27FC236}">
                <a16:creationId xmlns:a16="http://schemas.microsoft.com/office/drawing/2014/main" id="{90505246-9E8B-92F7-85BA-408929DC66AA}"/>
              </a:ext>
            </a:extLst>
          </p:cNvPr>
          <p:cNvSpPr/>
          <p:nvPr/>
        </p:nvSpPr>
        <p:spPr>
          <a:xfrm>
            <a:off x="153495" y="5943954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Lucknow Super Giants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44">
            <a:extLst>
              <a:ext uri="{FF2B5EF4-FFF2-40B4-BE49-F238E27FC236}">
                <a16:creationId xmlns:a16="http://schemas.microsoft.com/office/drawing/2014/main" id="{2C649AE5-6E57-2EEF-EED0-D422284E5556}"/>
              </a:ext>
            </a:extLst>
          </p:cNvPr>
          <p:cNvSpPr/>
          <p:nvPr/>
        </p:nvSpPr>
        <p:spPr>
          <a:xfrm>
            <a:off x="4673682" y="5943954"/>
            <a:ext cx="2510755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RP-Sanjiv Goenka Group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45">
            <a:extLst>
              <a:ext uri="{FF2B5EF4-FFF2-40B4-BE49-F238E27FC236}">
                <a16:creationId xmlns:a16="http://schemas.microsoft.com/office/drawing/2014/main" id="{ED840050-F80F-FD47-D510-F7C88A1C859F}"/>
              </a:ext>
            </a:extLst>
          </p:cNvPr>
          <p:cNvSpPr/>
          <p:nvPr/>
        </p:nvSpPr>
        <p:spPr>
          <a:xfrm>
            <a:off x="9191291" y="5943954"/>
            <a:ext cx="2513029" cy="14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 dirty="0">
                <a:ln>
                  <a:noFill/>
                </a:ln>
                <a:solidFill>
                  <a:srgbClr val="3A3630"/>
                </a:solidFill>
                <a:effectLst/>
                <a:uLnTx/>
                <a:uFillTx/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Lucknow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Shape 14">
            <a:extLst>
              <a:ext uri="{FF2B5EF4-FFF2-40B4-BE49-F238E27FC236}">
                <a16:creationId xmlns:a16="http://schemas.microsoft.com/office/drawing/2014/main" id="{A4C9A4DC-6C9A-3C1C-095A-273D807D9818}"/>
              </a:ext>
            </a:extLst>
          </p:cNvPr>
          <p:cNvSpPr/>
          <p:nvPr/>
        </p:nvSpPr>
        <p:spPr>
          <a:xfrm>
            <a:off x="153495" y="2001253"/>
            <a:ext cx="9683931" cy="2322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Shape 14">
            <a:extLst>
              <a:ext uri="{FF2B5EF4-FFF2-40B4-BE49-F238E27FC236}">
                <a16:creationId xmlns:a16="http://schemas.microsoft.com/office/drawing/2014/main" id="{FBD08A3E-9CDC-B7AE-1965-3ECF5A60C64B}"/>
              </a:ext>
            </a:extLst>
          </p:cNvPr>
          <p:cNvSpPr/>
          <p:nvPr/>
        </p:nvSpPr>
        <p:spPr>
          <a:xfrm>
            <a:off x="78378" y="3806923"/>
            <a:ext cx="9683931" cy="2322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Shape 14">
            <a:extLst>
              <a:ext uri="{FF2B5EF4-FFF2-40B4-BE49-F238E27FC236}">
                <a16:creationId xmlns:a16="http://schemas.microsoft.com/office/drawing/2014/main" id="{5E087692-214E-4CCF-22BC-1921F3607DC2}"/>
              </a:ext>
            </a:extLst>
          </p:cNvPr>
          <p:cNvSpPr/>
          <p:nvPr/>
        </p:nvSpPr>
        <p:spPr>
          <a:xfrm>
            <a:off x="115936" y="4630119"/>
            <a:ext cx="9683931" cy="2322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Shape 14">
            <a:extLst>
              <a:ext uri="{FF2B5EF4-FFF2-40B4-BE49-F238E27FC236}">
                <a16:creationId xmlns:a16="http://schemas.microsoft.com/office/drawing/2014/main" id="{9455313C-9B40-1C9F-D0DF-5E0A5F6BF496}"/>
              </a:ext>
            </a:extLst>
          </p:cNvPr>
          <p:cNvSpPr/>
          <p:nvPr/>
        </p:nvSpPr>
        <p:spPr>
          <a:xfrm>
            <a:off x="119197" y="5548322"/>
            <a:ext cx="9869534" cy="2295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4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ts val="40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Teams and Key Players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952262" y="1724070"/>
            <a:ext cx="5446938" cy="4242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IPL Teams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</a:t>
            </a:r>
            <a:r>
              <a:rPr kumimoji="0" lang="en-US" sz="1104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</a:t>
            </a:r>
            <a:r>
              <a:rPr kumimoji="0" lang="en-US" sz="1104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kumimoji="0" lang="en-US" sz="1104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IPL teams: Mumbai Indians, Chennai Super Kings, Delhi Capitals, Sunrisers Hyderabad, Rajasthan Royals, Kings XI Punjab, Kolkata Knight Riders, Royal Challengers Bangalore, Lucknow Super Giants,  Gujarat Titans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Mumbai Indians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Rohit Sharma, Hardik Pandya, Jasprit Bumrah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Chennai Super Kings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MS Dhoni, Ruturaj Gaikward, Ravindra Jadeja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Delhi Capitals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KL Rahul,  Faf du Plessis, Axar Patel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Sunrisers Hyderabad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Heinrich Klaasen,  Nitish Reddy,  Pat Cummins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284928" y="1724070"/>
            <a:ext cx="5446938" cy="4438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Rajasthan Royals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Sanju Samson,  Yashasvi Jaiswal,  Riyan Parag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Kings XI Punjab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  Shreyas Iyer,  Arshdeep Singh,  Glenn Maxwel  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Kolkata Knight Riders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Andre Russell, Sunil Narine, Rinku Singh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Royal Challengers Bangalore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Virat Kohli,  Phil Salt,  Rajat Patidar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Lucknow Super Giants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Nicholas Pooran, Rishabh Pant, Ayush Badoni</a:t>
            </a:r>
          </a:p>
          <a:p>
            <a:pPr marL="242900" marR="0" lvl="0" indent="-242900" algn="l" defTabSz="914400" rtl="0" eaLnBrk="1" fontAlgn="auto" latinLnBrk="0" hangingPunct="1">
              <a:lnSpc>
                <a:spcPts val="2177"/>
              </a:lnSpc>
              <a:spcBef>
                <a:spcPts val="2087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728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Players - Gujarat Titans</a:t>
            </a:r>
          </a:p>
          <a:p>
            <a:pPr marL="457200" marR="0" lvl="1" indent="0" algn="l" defTabSz="914400" rtl="0" eaLnBrk="1" fontAlgn="auto" latinLnBrk="0" hangingPunct="1">
              <a:lnSpc>
                <a:spcPts val="1546"/>
              </a:lnSpc>
              <a:spcBef>
                <a:spcPts val="3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Shubham Gill, Rashid Khan, Sai Sudharsan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8B90-EC54-8A8D-6743-EEBEEF0A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EAB9B5EC-1A8F-7D2A-301C-A29841E1C03D}"/>
              </a:ext>
            </a:extLst>
          </p:cNvPr>
          <p:cNvSpPr/>
          <p:nvPr/>
        </p:nvSpPr>
        <p:spPr>
          <a:xfrm>
            <a:off x="233680" y="213360"/>
            <a:ext cx="897536" cy="432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buNone/>
            </a:pPr>
            <a:r>
              <a:rPr lang="en-US" sz="3500" b="1" u="sng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Data</a:t>
            </a:r>
            <a:endParaRPr lang="en-US" sz="35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A2044-0333-ACEC-BEB4-CA875B07ACEC}"/>
              </a:ext>
            </a:extLst>
          </p:cNvPr>
          <p:cNvSpPr txBox="1"/>
          <p:nvPr/>
        </p:nvSpPr>
        <p:spPr>
          <a:xfrm>
            <a:off x="5128181" y="2516957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Match 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31726-561B-F808-C5CB-C05411D163E0}"/>
              </a:ext>
            </a:extLst>
          </p:cNvPr>
          <p:cNvSpPr txBox="1"/>
          <p:nvPr/>
        </p:nvSpPr>
        <p:spPr>
          <a:xfrm>
            <a:off x="5128181" y="3026004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file"/>
              </a:rPr>
              <a:t>Deliveries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4B5B5-EDDD-F71D-E08E-074DF13BCB75}"/>
              </a:ext>
            </a:extLst>
          </p:cNvPr>
          <p:cNvSpPr txBox="1"/>
          <p:nvPr/>
        </p:nvSpPr>
        <p:spPr>
          <a:xfrm>
            <a:off x="1772239" y="4788816"/>
            <a:ext cx="78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iplT20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2F03-857B-FC92-7859-1AAF90E5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1" y="113122"/>
            <a:ext cx="2111604" cy="568799"/>
          </a:xfrm>
        </p:spPr>
        <p:txBody>
          <a:bodyPr>
            <a:normAutofit fontScale="90000"/>
          </a:bodyPr>
          <a:lstStyle/>
          <a:p>
            <a:r>
              <a:rPr lang="en-US" sz="35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0974-03E8-AD62-0D13-46D9CC264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1" y="1133468"/>
            <a:ext cx="12107159" cy="1655762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the total number of seasons and matches played so far.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identify cities where matches have been played and teams that have participated so far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number of matches per season and displayed it in a tabular format and to visualize the number of matches per season for proper analysis.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2E7B6-AB33-1A93-AD03-4C92DD367AB2}"/>
              </a:ext>
            </a:extLst>
          </p:cNvPr>
          <p:cNvSpPr txBox="1"/>
          <p:nvPr/>
        </p:nvSpPr>
        <p:spPr>
          <a:xfrm>
            <a:off x="188536" y="754144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 analyze matches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717F-70CC-BBDB-6227-854DE491265A}"/>
              </a:ext>
            </a:extLst>
          </p:cNvPr>
          <p:cNvSpPr txBox="1"/>
          <p:nvPr/>
        </p:nvSpPr>
        <p:spPr>
          <a:xfrm>
            <a:off x="188536" y="2789230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 analyze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EA94-E8AF-CF57-6823-530020B115A6}"/>
              </a:ext>
            </a:extLst>
          </p:cNvPr>
          <p:cNvSpPr txBox="1"/>
          <p:nvPr/>
        </p:nvSpPr>
        <p:spPr>
          <a:xfrm>
            <a:off x="529472" y="3152686"/>
            <a:ext cx="1132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calculate total runs per season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visualize runs per season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calculate runs scored per match for each 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A56C4-B84D-CD26-7153-3EC5942EFB23}"/>
              </a:ext>
            </a:extLst>
          </p:cNvPr>
          <p:cNvSpPr txBox="1"/>
          <p:nvPr/>
        </p:nvSpPr>
        <p:spPr>
          <a:xfrm>
            <a:off x="188536" y="4202515"/>
            <a:ext cx="12003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 analyze the tosses won by a team over years/to analyze toss win frequency of a team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 analyze total wickets per season, ties per season and total runs, wickets and ties across all seasons.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 analyze the stadium with highest number of wins by wickets, total runs at stadium, toss winner team with the maximum possibility of winning at each stadium.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Grouped by venue and winner to count the number of wins for each team at each venue.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 identify the team with the maximum wins at each venue.</a:t>
            </a:r>
          </a:p>
        </p:txBody>
      </p:sp>
    </p:spTree>
    <p:extLst>
      <p:ext uri="{BB962C8B-B14F-4D97-AF65-F5344CB8AC3E}">
        <p14:creationId xmlns:p14="http://schemas.microsoft.com/office/powerpoint/2010/main" val="2727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648</Words>
  <Application>Microsoft Office PowerPoint</Application>
  <PresentationFormat>Widescreen</PresentationFormat>
  <Paragraphs>95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Lora</vt:lpstr>
      <vt:lpstr>Montserrat</vt:lpstr>
      <vt:lpstr>Source Sans Pro</vt:lpstr>
      <vt:lpstr>Wingdings</vt:lpstr>
      <vt:lpstr>Office Theme</vt:lpstr>
      <vt:lpstr>1_Office Theme</vt:lpstr>
      <vt:lpstr>2_Office Theme</vt:lpstr>
      <vt:lpstr>IPL: The Premier Cricket League </vt:lpstr>
      <vt:lpstr>PowerPoint Presentation</vt:lpstr>
      <vt:lpstr>PowerPoint Presentation</vt:lpstr>
      <vt:lpstr>PowerPoint Presentation</vt:lpstr>
      <vt:lpstr>PowerPoint Presentation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Bismaya Jyoti Dalei</dc:creator>
  <cp:lastModifiedBy>Bismaya Jyoti Dalei</cp:lastModifiedBy>
  <cp:revision>15</cp:revision>
  <dcterms:created xsi:type="dcterms:W3CDTF">2024-12-02T21:29:47Z</dcterms:created>
  <dcterms:modified xsi:type="dcterms:W3CDTF">2024-12-19T14:48:30Z</dcterms:modified>
</cp:coreProperties>
</file>