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F0441-D110-DAB3-91D0-64FE2FFE7B8F}" v="124" dt="2024-05-16T08:15:07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484B-5181-4E29-B0A4-7F8507DD34F2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1CCE-2C02-4CE8-B3F3-52A63632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65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integration (CI) and continuous deployment/delivery (CD) processes within GitLab, a popular DevOps platform.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1CCE-2C02-4CE8-B3F3-52A636322FD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6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0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1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6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4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GB" sz="5400" dirty="0"/>
              <a:t>DA - Thema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de-AT" dirty="0"/>
              <a:t>Verpackungsverwaltung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1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28282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DE" sz="3600" dirty="0"/>
              <a:t>Architekturelle</a:t>
            </a:r>
            <a:r>
              <a:rPr lang="en-GB" sz="3600" dirty="0"/>
              <a:t> </a:t>
            </a:r>
            <a:r>
              <a:rPr lang="de-DE" sz="36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7335835" cy="4058200"/>
          </a:xfrm>
        </p:spPr>
        <p:txBody>
          <a:bodyPr anchor="t">
            <a:normAutofit/>
          </a:bodyPr>
          <a:lstStyle/>
          <a:p>
            <a:r>
              <a:rPr lang="de-AT" b="1" dirty="0"/>
              <a:t>Arbeitsplatz der MA</a:t>
            </a:r>
            <a:r>
              <a:rPr lang="de-AT" dirty="0"/>
              <a:t>: 	Android Tablets, Barcode-Scanner</a:t>
            </a:r>
          </a:p>
          <a:p>
            <a:endParaRPr lang="de-AT" dirty="0"/>
          </a:p>
          <a:p>
            <a:r>
              <a:rPr lang="de-AT" b="1" dirty="0"/>
              <a:t>Visualisierung</a:t>
            </a:r>
            <a:r>
              <a:rPr lang="de-AT" dirty="0"/>
              <a:t>: 	Fernseher</a:t>
            </a:r>
          </a:p>
          <a:p>
            <a:endParaRPr lang="de-AT" dirty="0"/>
          </a:p>
          <a:p>
            <a:r>
              <a:rPr lang="de-AT" b="1" dirty="0"/>
              <a:t>*Server</a:t>
            </a:r>
            <a:r>
              <a:rPr lang="de-AT" dirty="0"/>
              <a:t>:		Windows Rechner</a:t>
            </a:r>
          </a:p>
          <a:p>
            <a:endParaRPr lang="de-AT" sz="1800" dirty="0"/>
          </a:p>
          <a:p>
            <a:endParaRPr lang="de-AT" dirty="0"/>
          </a:p>
          <a:p>
            <a:endParaRPr lang="de-AT" dirty="0"/>
          </a:p>
          <a:p>
            <a:r>
              <a:rPr lang="de-AT" sz="1400" dirty="0"/>
              <a:t>*Server dient zur Kommunikation zwischen Arbeitsplatz und Visualisierung, wobei er auch für die Datenbeschaffung dient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975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AT" sz="3600" dirty="0"/>
              <a:t>Software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7335835" cy="4058200"/>
          </a:xfrm>
        </p:spPr>
        <p:txBody>
          <a:bodyPr anchor="t">
            <a:normAutofit/>
          </a:bodyPr>
          <a:lstStyle/>
          <a:p>
            <a:r>
              <a:rPr lang="de-AT" b="1" dirty="0"/>
              <a:t>Android-Tablet</a:t>
            </a:r>
            <a:r>
              <a:rPr lang="de-AT" dirty="0"/>
              <a:t>:	Java</a:t>
            </a:r>
          </a:p>
          <a:p>
            <a:endParaRPr lang="de-AT" dirty="0"/>
          </a:p>
          <a:p>
            <a:r>
              <a:rPr lang="de-AT" b="1" dirty="0"/>
              <a:t>Server (REST)</a:t>
            </a:r>
            <a:r>
              <a:rPr lang="de-AT" dirty="0"/>
              <a:t>:		C#, .NET</a:t>
            </a:r>
          </a:p>
          <a:p>
            <a:endParaRPr lang="de-AT" dirty="0"/>
          </a:p>
          <a:p>
            <a:r>
              <a:rPr lang="de-AT" dirty="0"/>
              <a:t>Anzeige: 		WPF</a:t>
            </a:r>
          </a:p>
          <a:p>
            <a:endParaRPr lang="de-AT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57AFE72-94D6-B75F-19C1-13AAB9E6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50" y="678429"/>
            <a:ext cx="1428100" cy="1605241"/>
          </a:xfrm>
          <a:prstGeom prst="rect">
            <a:avLst/>
          </a:prstGeom>
        </p:spPr>
      </p:pic>
      <p:sp>
        <p:nvSpPr>
          <p:cNvPr id="7" name="AutoShape 14" descr="Free Microsoft Dot Net Logo Icon - Free Download Logos Logo Icons |  IconScout">
            <a:extLst>
              <a:ext uri="{FF2B5EF4-FFF2-40B4-BE49-F238E27FC236}">
                <a16:creationId xmlns:a16="http://schemas.microsoft.com/office/drawing/2014/main" id="{9D4B7825-76F7-9E7F-34FF-542FE8E01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0" name="Picture 16" descr="44 Dotnet Icons, Logos, Symbols - Free in SVG, PNG, GIF | IconScout">
            <a:extLst>
              <a:ext uri="{FF2B5EF4-FFF2-40B4-BE49-F238E27FC236}">
                <a16:creationId xmlns:a16="http://schemas.microsoft.com/office/drawing/2014/main" id="{11463287-C1EE-9E94-3FE3-652065C5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55" y="28959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logo - Social media &amp; Logos Icons">
            <a:extLst>
              <a:ext uri="{FF2B5EF4-FFF2-40B4-BE49-F238E27FC236}">
                <a16:creationId xmlns:a16="http://schemas.microsoft.com/office/drawing/2014/main" id="{331DBE48-5035-1FB3-0485-BA816FF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6" y="3998774"/>
            <a:ext cx="3657682" cy="18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4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AT" sz="3600" dirty="0"/>
              <a:t>Planung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7335835" cy="4058200"/>
          </a:xfrm>
        </p:spPr>
        <p:txBody>
          <a:bodyPr anchor="t">
            <a:normAutofit/>
          </a:bodyPr>
          <a:lstStyle/>
          <a:p>
            <a:r>
              <a:rPr lang="de-AT" b="1" dirty="0"/>
              <a:t>Vorgehensmodell</a:t>
            </a:r>
            <a:r>
              <a:rPr lang="de-AT" dirty="0"/>
              <a:t>:	Agil</a:t>
            </a:r>
          </a:p>
          <a:p>
            <a:endParaRPr lang="de-AT" dirty="0"/>
          </a:p>
          <a:p>
            <a:r>
              <a:rPr lang="de-AT" b="1" dirty="0"/>
              <a:t>Herausforderungen</a:t>
            </a:r>
            <a:r>
              <a:rPr lang="de-AT" dirty="0"/>
              <a:t>:	Datenbeschaffung aus Barcodes</a:t>
            </a:r>
          </a:p>
          <a:p>
            <a:r>
              <a:rPr lang="de-AT" dirty="0"/>
              <a:t>			Schnittstelle zum Lieferanten (2x)</a:t>
            </a:r>
          </a:p>
          <a:p>
            <a:r>
              <a:rPr lang="de-AT" dirty="0"/>
              <a:t>			Schnittstelle zum ERP-System</a:t>
            </a:r>
          </a:p>
          <a:p>
            <a:endParaRPr lang="de-AT" b="1" dirty="0"/>
          </a:p>
          <a:p>
            <a:r>
              <a:rPr lang="de-AT" b="1" dirty="0" err="1"/>
              <a:t>Deployment</a:t>
            </a:r>
            <a:r>
              <a:rPr lang="de-AT" dirty="0"/>
              <a:t>: 		</a:t>
            </a:r>
            <a:r>
              <a:rPr lang="de-DE" dirty="0"/>
              <a:t>CI/CD Pipelines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12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439845"/>
            <a:ext cx="8707438" cy="931882"/>
          </a:xfrm>
        </p:spPr>
        <p:txBody>
          <a:bodyPr>
            <a:normAutofit/>
          </a:bodyPr>
          <a:lstStyle/>
          <a:p>
            <a:r>
              <a:rPr lang="en-GB" sz="3600" dirty="0" err="1"/>
              <a:t>Arbeitseinteilung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276699"/>
            <a:ext cx="7335835" cy="4058200"/>
          </a:xfrm>
        </p:spPr>
        <p:txBody>
          <a:bodyPr anchor="t">
            <a:noAutofit/>
          </a:bodyPr>
          <a:lstStyle/>
          <a:p>
            <a:r>
              <a:rPr lang="de-AT" dirty="0" err="1"/>
              <a:t>Delsher</a:t>
            </a:r>
            <a:r>
              <a:rPr lang="de-AT" dirty="0"/>
              <a:t> 180h : 	Schnittstelle Lieferanten (DHL)</a:t>
            </a:r>
          </a:p>
          <a:p>
            <a:r>
              <a:rPr lang="de-AT" dirty="0"/>
              <a:t>		Server Endpoints für Lieferanten und für 		Frontend</a:t>
            </a:r>
          </a:p>
          <a:p>
            <a:r>
              <a:rPr lang="de-AT" dirty="0"/>
              <a:t>		</a:t>
            </a:r>
          </a:p>
          <a:p>
            <a:r>
              <a:rPr lang="de-AT" dirty="0"/>
              <a:t>Patrice 180h :	Schnittstelle Lieferanten (GLS)</a:t>
            </a:r>
          </a:p>
          <a:p>
            <a:r>
              <a:rPr lang="de-AT" dirty="0"/>
              <a:t>		Server Endpoints für Lieferanten und für 		ERP</a:t>
            </a:r>
          </a:p>
          <a:p>
            <a:r>
              <a:rPr lang="de-AT" dirty="0"/>
              <a:t>		Scanner (USB-Interface)</a:t>
            </a:r>
          </a:p>
          <a:p>
            <a:endParaRPr lang="de-AT" dirty="0"/>
          </a:p>
          <a:p>
            <a:r>
              <a:rPr lang="de-AT" dirty="0" err="1"/>
              <a:t>Vadym</a:t>
            </a:r>
            <a:r>
              <a:rPr lang="de-AT" dirty="0"/>
              <a:t> 180h: 	WPF Frontend</a:t>
            </a:r>
          </a:p>
          <a:p>
            <a:r>
              <a:rPr lang="de-AT" dirty="0"/>
              <a:t>		Android Frontend</a:t>
            </a:r>
          </a:p>
          <a:p>
            <a:r>
              <a:rPr lang="de-AT" dirty="0"/>
              <a:t>		Anbindung des Frontends an Server</a:t>
            </a:r>
          </a:p>
          <a:p>
            <a:endParaRPr lang="de-AT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12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GB" sz="3600" dirty="0" err="1"/>
              <a:t>Projektbeschreibung</a:t>
            </a:r>
            <a:r>
              <a:rPr lang="en-GB" sz="3600" dirty="0"/>
              <a:t> - </a:t>
            </a:r>
            <a:r>
              <a:rPr lang="en-GB" sz="3600" dirty="0" err="1"/>
              <a:t>Schüler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6969505" cy="405820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Patrice Keiser (Projektleiter)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err="1"/>
              <a:t>Vadym</a:t>
            </a:r>
            <a:r>
              <a:rPr lang="de-AT" dirty="0"/>
              <a:t> </a:t>
            </a:r>
            <a:r>
              <a:rPr lang="de-AT" dirty="0" err="1"/>
              <a:t>Kaliuzhnyi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/>
              <a:t>Delsher</a:t>
            </a:r>
            <a:r>
              <a:rPr lang="de-AT" dirty="0"/>
              <a:t> Barakat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36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DE" sz="3200" dirty="0"/>
              <a:t>Auftraggeber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6969505" cy="4058200"/>
          </a:xfrm>
        </p:spPr>
        <p:txBody>
          <a:bodyPr anchor="t">
            <a:normAutofit lnSpcReduction="10000"/>
          </a:bodyPr>
          <a:lstStyle/>
          <a:p>
            <a:r>
              <a:rPr lang="de-AT" b="1" dirty="0"/>
              <a:t>Unternehmen</a:t>
            </a:r>
            <a:r>
              <a:rPr lang="de-AT" dirty="0"/>
              <a:t>: 		</a:t>
            </a:r>
            <a:r>
              <a:rPr lang="de-AT" dirty="0" err="1"/>
              <a:t>Purolex</a:t>
            </a:r>
            <a:r>
              <a:rPr lang="de-AT" dirty="0"/>
              <a:t> GmbH</a:t>
            </a:r>
          </a:p>
          <a:p>
            <a:r>
              <a:rPr lang="de-AT" b="1" dirty="0"/>
              <a:t>Ansprechpartner</a:t>
            </a:r>
            <a:r>
              <a:rPr lang="de-AT" dirty="0"/>
              <a:t>: 	</a:t>
            </a:r>
            <a:r>
              <a:rPr lang="de-AT" dirty="0" err="1"/>
              <a:t>Gf</a:t>
            </a:r>
            <a:r>
              <a:rPr lang="de-AT" dirty="0"/>
              <a:t>. Mario Hofer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b="1" dirty="0"/>
              <a:t>Project Betreuer</a:t>
            </a:r>
            <a:r>
              <a:rPr lang="de-AT" dirty="0"/>
              <a:t>: 	Professor Markus Raab</a:t>
            </a:r>
          </a:p>
          <a:p>
            <a:endParaRPr lang="de-AT" dirty="0"/>
          </a:p>
          <a:p>
            <a:endParaRPr lang="de-AT" dirty="0"/>
          </a:p>
          <a:p>
            <a:r>
              <a:rPr lang="de-AT" sz="1400" dirty="0"/>
              <a:t>*</a:t>
            </a:r>
            <a:r>
              <a:rPr lang="de-AT" sz="1400" dirty="0" err="1"/>
              <a:t>Gf</a:t>
            </a:r>
            <a:r>
              <a:rPr lang="de-AT" sz="1400" dirty="0"/>
              <a:t>: Geschäftsführer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71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en-GB" sz="3600" dirty="0" err="1"/>
              <a:t>Rahmenbedingungen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6969505" cy="4058200"/>
          </a:xfrm>
        </p:spPr>
        <p:txBody>
          <a:bodyPr anchor="t">
            <a:normAutofit lnSpcReduction="10000"/>
          </a:bodyPr>
          <a:lstStyle/>
          <a:p>
            <a:r>
              <a:rPr lang="de-AT" b="1" dirty="0"/>
              <a:t>SYP-Projekt aufbauend</a:t>
            </a:r>
            <a:r>
              <a:rPr lang="de-AT" dirty="0"/>
              <a:t>: 	Nein</a:t>
            </a:r>
          </a:p>
          <a:p>
            <a:r>
              <a:rPr lang="de-AT" b="1" dirty="0"/>
              <a:t>Arbeiten bei Firma</a:t>
            </a:r>
            <a:r>
              <a:rPr lang="de-AT" dirty="0"/>
              <a:t>: 		Keiser und Barakat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b="1" dirty="0"/>
              <a:t>Noten POS</a:t>
            </a:r>
            <a:r>
              <a:rPr lang="de-AT" dirty="0"/>
              <a:t>: 			VK 3, PK 3, DB 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34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en-GB" sz="3600" dirty="0" err="1"/>
              <a:t>Auftraggeber</a:t>
            </a:r>
            <a:endParaRPr lang="en-GB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7335835" cy="4058200"/>
          </a:xfrm>
        </p:spPr>
        <p:txBody>
          <a:bodyPr anchor="t">
            <a:normAutofit/>
          </a:bodyPr>
          <a:lstStyle/>
          <a:p>
            <a:r>
              <a:rPr lang="de-AT" sz="1800" b="1" dirty="0"/>
              <a:t>Tätigkeit</a:t>
            </a:r>
            <a:r>
              <a:rPr lang="de-AT" sz="1800" dirty="0"/>
              <a:t>: 	Produktion und Verkauf von Hygieneartikeln</a:t>
            </a:r>
          </a:p>
          <a:p>
            <a:endParaRPr lang="de-AT" sz="1800" dirty="0"/>
          </a:p>
          <a:p>
            <a:r>
              <a:rPr lang="de-AT" sz="1800" b="1" dirty="0"/>
              <a:t>Problem:	</a:t>
            </a:r>
            <a:r>
              <a:rPr lang="de-AT" sz="1800" dirty="0"/>
              <a:t>Verpackung kann keinem MA zugeordnet werden</a:t>
            </a:r>
          </a:p>
          <a:p>
            <a:pPr marL="1085850" indent="-1085850"/>
            <a:r>
              <a:rPr lang="de-AT" sz="1800" dirty="0"/>
              <a:t>       	Versendete Aufträge müssen manuell ins ERP-	System	eingegeben werden</a:t>
            </a:r>
            <a:endParaRPr lang="de-AT" sz="900" dirty="0"/>
          </a:p>
          <a:p>
            <a:endParaRPr lang="de-AT" dirty="0"/>
          </a:p>
          <a:p>
            <a:r>
              <a:rPr lang="de-AT" sz="1800" b="1" dirty="0"/>
              <a:t>Lösung</a:t>
            </a:r>
            <a:r>
              <a:rPr lang="de-AT" sz="1800" dirty="0"/>
              <a:t>: 	Zuordnung und Visualisierung von 	Verpackungen 		der Mitarbeiter Informationen des Pakets mittels 		Schnittstelle zum Lieferanten holen und ins ERP-		System eintragen.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01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DE" sz="3600" dirty="0"/>
              <a:t>Architektur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33BBB72-01B5-D047-7214-E6E50B47E377}"/>
              </a:ext>
            </a:extLst>
          </p:cNvPr>
          <p:cNvSpPr txBox="1"/>
          <p:nvPr/>
        </p:nvSpPr>
        <p:spPr>
          <a:xfrm>
            <a:off x="5434010" y="4862007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Blau: bereits vorhanden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/>
              <a:t>Rot: noch nicht vorhanden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7FEB23-8CB6-E069-97FD-D9B5A1B9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746808"/>
            <a:ext cx="592537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74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DE" sz="3600" dirty="0"/>
              <a:t>Big Picture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Grafik 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292E8D5-EA2E-B65A-F1AC-9530C188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281172"/>
            <a:ext cx="10387036" cy="56719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C17DC5-CF69-2AFD-9959-17CD596E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91" y="2661038"/>
            <a:ext cx="1146242" cy="12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4 Dotnet Icons, Logos, Symbols - Free in SVG, PNG, GIF | IconScout">
            <a:extLst>
              <a:ext uri="{FF2B5EF4-FFF2-40B4-BE49-F238E27FC236}">
                <a16:creationId xmlns:a16="http://schemas.microsoft.com/office/drawing/2014/main" id="{FB2C5E30-9FC7-7A83-1D51-09B11550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26" y="2624632"/>
            <a:ext cx="1735696" cy="1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icon - Free download on Iconfinder">
            <a:extLst>
              <a:ext uri="{FF2B5EF4-FFF2-40B4-BE49-F238E27FC236}">
                <a16:creationId xmlns:a16="http://schemas.microsoft.com/office/drawing/2014/main" id="{62FDB230-3610-D7B6-8E20-6612B726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28" y="639020"/>
            <a:ext cx="1190512" cy="11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logo - Social media &amp; Logos Icons">
            <a:extLst>
              <a:ext uri="{FF2B5EF4-FFF2-40B4-BE49-F238E27FC236}">
                <a16:creationId xmlns:a16="http://schemas.microsoft.com/office/drawing/2014/main" id="{5C86C295-A209-D305-FC0B-2D21A82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75" y="3244830"/>
            <a:ext cx="9906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de-DE" sz="3600" dirty="0"/>
              <a:t>Anzeige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9C8BE03-5CB8-35F9-1E0D-C04E0F21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1" y="1700217"/>
            <a:ext cx="6252371" cy="3796083"/>
          </a:xfrm>
          <a:prstGeom prst="rect">
            <a:avLst/>
          </a:prstGeom>
        </p:spPr>
      </p:pic>
      <p:sp>
        <p:nvSpPr>
          <p:cNvPr id="7" name="Smiley 6">
            <a:extLst>
              <a:ext uri="{FF2B5EF4-FFF2-40B4-BE49-F238E27FC236}">
                <a16:creationId xmlns:a16="http://schemas.microsoft.com/office/drawing/2014/main" id="{CEE366B5-2996-641C-38E4-ADCAF9C2EA12}"/>
              </a:ext>
            </a:extLst>
          </p:cNvPr>
          <p:cNvSpPr/>
          <p:nvPr/>
        </p:nvSpPr>
        <p:spPr>
          <a:xfrm>
            <a:off x="10614221" y="1157414"/>
            <a:ext cx="485775" cy="428625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4B54139-B17E-CE3D-F3CC-B888D4B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88535"/>
              </p:ext>
            </p:extLst>
          </p:nvPr>
        </p:nvGraphicFramePr>
        <p:xfrm>
          <a:off x="720501" y="2291027"/>
          <a:ext cx="3120051" cy="11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94">
                  <a:extLst>
                    <a:ext uri="{9D8B030D-6E8A-4147-A177-3AD203B41FA5}">
                      <a16:colId xmlns:a16="http://schemas.microsoft.com/office/drawing/2014/main" val="3794924434"/>
                    </a:ext>
                  </a:extLst>
                </a:gridCol>
                <a:gridCol w="684889">
                  <a:extLst>
                    <a:ext uri="{9D8B030D-6E8A-4147-A177-3AD203B41FA5}">
                      <a16:colId xmlns:a16="http://schemas.microsoft.com/office/drawing/2014/main" val="426970618"/>
                    </a:ext>
                  </a:extLst>
                </a:gridCol>
                <a:gridCol w="875136">
                  <a:extLst>
                    <a:ext uri="{9D8B030D-6E8A-4147-A177-3AD203B41FA5}">
                      <a16:colId xmlns:a16="http://schemas.microsoft.com/office/drawing/2014/main" val="2354288896"/>
                    </a:ext>
                  </a:extLst>
                </a:gridCol>
                <a:gridCol w="1179532">
                  <a:extLst>
                    <a:ext uri="{9D8B030D-6E8A-4147-A177-3AD203B41FA5}">
                      <a16:colId xmlns:a16="http://schemas.microsoft.com/office/drawing/2014/main" val="2821345203"/>
                    </a:ext>
                  </a:extLst>
                </a:gridCol>
              </a:tblGrid>
              <a:tr h="589174">
                <a:tc>
                  <a:txBody>
                    <a:bodyPr/>
                    <a:lstStyle/>
                    <a:p>
                      <a:r>
                        <a:rPr lang="en-GB" sz="1200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Uhrzeit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Produkte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71"/>
                  </a:ext>
                </a:extLst>
              </a:tr>
              <a:tr h="5467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56144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59876ED-B3BA-2831-DA12-62EA79BD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14001"/>
              </p:ext>
            </p:extLst>
          </p:nvPr>
        </p:nvGraphicFramePr>
        <p:xfrm>
          <a:off x="720501" y="4087812"/>
          <a:ext cx="3108606" cy="11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98">
                  <a:extLst>
                    <a:ext uri="{9D8B030D-6E8A-4147-A177-3AD203B41FA5}">
                      <a16:colId xmlns:a16="http://schemas.microsoft.com/office/drawing/2014/main" val="3794924434"/>
                    </a:ext>
                  </a:extLst>
                </a:gridCol>
                <a:gridCol w="682377">
                  <a:extLst>
                    <a:ext uri="{9D8B030D-6E8A-4147-A177-3AD203B41FA5}">
                      <a16:colId xmlns:a16="http://schemas.microsoft.com/office/drawing/2014/main" val="426970618"/>
                    </a:ext>
                  </a:extLst>
                </a:gridCol>
                <a:gridCol w="871926">
                  <a:extLst>
                    <a:ext uri="{9D8B030D-6E8A-4147-A177-3AD203B41FA5}">
                      <a16:colId xmlns:a16="http://schemas.microsoft.com/office/drawing/2014/main" val="2354288896"/>
                    </a:ext>
                  </a:extLst>
                </a:gridCol>
                <a:gridCol w="1175205">
                  <a:extLst>
                    <a:ext uri="{9D8B030D-6E8A-4147-A177-3AD203B41FA5}">
                      <a16:colId xmlns:a16="http://schemas.microsoft.com/office/drawing/2014/main" val="2821345203"/>
                    </a:ext>
                  </a:extLst>
                </a:gridCol>
              </a:tblGrid>
              <a:tr h="589174">
                <a:tc>
                  <a:txBody>
                    <a:bodyPr/>
                    <a:lstStyle/>
                    <a:p>
                      <a:r>
                        <a:rPr lang="en-GB" sz="1200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Uhrzeit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Produkte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71"/>
                  </a:ext>
                </a:extLst>
              </a:tr>
              <a:tr h="5467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56144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0DA0D6A-C27F-B4DA-9CA7-87BFB7DB6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98788"/>
              </p:ext>
            </p:extLst>
          </p:nvPr>
        </p:nvGraphicFramePr>
        <p:xfrm>
          <a:off x="3829129" y="4087812"/>
          <a:ext cx="3013404" cy="11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88">
                  <a:extLst>
                    <a:ext uri="{9D8B030D-6E8A-4147-A177-3AD203B41FA5}">
                      <a16:colId xmlns:a16="http://schemas.microsoft.com/office/drawing/2014/main" val="3794924434"/>
                    </a:ext>
                  </a:extLst>
                </a:gridCol>
                <a:gridCol w="714748">
                  <a:extLst>
                    <a:ext uri="{9D8B030D-6E8A-4147-A177-3AD203B41FA5}">
                      <a16:colId xmlns:a16="http://schemas.microsoft.com/office/drawing/2014/main" val="426970618"/>
                    </a:ext>
                  </a:extLst>
                </a:gridCol>
                <a:gridCol w="791954">
                  <a:extLst>
                    <a:ext uri="{9D8B030D-6E8A-4147-A177-3AD203B41FA5}">
                      <a16:colId xmlns:a16="http://schemas.microsoft.com/office/drawing/2014/main" val="2354288896"/>
                    </a:ext>
                  </a:extLst>
                </a:gridCol>
                <a:gridCol w="1139214">
                  <a:extLst>
                    <a:ext uri="{9D8B030D-6E8A-4147-A177-3AD203B41FA5}">
                      <a16:colId xmlns:a16="http://schemas.microsoft.com/office/drawing/2014/main" val="2821345203"/>
                    </a:ext>
                  </a:extLst>
                </a:gridCol>
              </a:tblGrid>
              <a:tr h="589174">
                <a:tc>
                  <a:txBody>
                    <a:bodyPr/>
                    <a:lstStyle/>
                    <a:p>
                      <a:r>
                        <a:rPr lang="en-GB" sz="1200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Uhrzeit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Produkte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71"/>
                  </a:ext>
                </a:extLst>
              </a:tr>
              <a:tr h="5467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56144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59295947-1474-DA36-590F-C14E93452C7F}"/>
              </a:ext>
            </a:extLst>
          </p:cNvPr>
          <p:cNvSpPr txBox="1"/>
          <p:nvPr/>
        </p:nvSpPr>
        <p:spPr>
          <a:xfrm>
            <a:off x="3878694" y="1725013"/>
            <a:ext cx="16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Arbeitername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4816F5-AD7A-6B65-0CC4-55444891CA60}"/>
              </a:ext>
            </a:extLst>
          </p:cNvPr>
          <p:cNvSpPr txBox="1"/>
          <p:nvPr/>
        </p:nvSpPr>
        <p:spPr>
          <a:xfrm>
            <a:off x="867266" y="1740477"/>
            <a:ext cx="16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Arbeitername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22D711-76A0-7311-79D6-493270050925}"/>
              </a:ext>
            </a:extLst>
          </p:cNvPr>
          <p:cNvSpPr txBox="1"/>
          <p:nvPr/>
        </p:nvSpPr>
        <p:spPr>
          <a:xfrm>
            <a:off x="788273" y="3565770"/>
            <a:ext cx="16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Arbeitername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5BC0B5E-7CA4-8318-215F-C407E08BE605}"/>
              </a:ext>
            </a:extLst>
          </p:cNvPr>
          <p:cNvSpPr txBox="1"/>
          <p:nvPr/>
        </p:nvSpPr>
        <p:spPr>
          <a:xfrm>
            <a:off x="3878694" y="3552837"/>
            <a:ext cx="16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Arbeitername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C81DAC4-554F-C0FB-60AA-8E4095337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47503"/>
              </p:ext>
            </p:extLst>
          </p:nvPr>
        </p:nvGraphicFramePr>
        <p:xfrm>
          <a:off x="3829107" y="2300780"/>
          <a:ext cx="3013425" cy="11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91">
                  <a:extLst>
                    <a:ext uri="{9D8B030D-6E8A-4147-A177-3AD203B41FA5}">
                      <a16:colId xmlns:a16="http://schemas.microsoft.com/office/drawing/2014/main" val="3794924434"/>
                    </a:ext>
                  </a:extLst>
                </a:gridCol>
                <a:gridCol w="705340">
                  <a:extLst>
                    <a:ext uri="{9D8B030D-6E8A-4147-A177-3AD203B41FA5}">
                      <a16:colId xmlns:a16="http://schemas.microsoft.com/office/drawing/2014/main" val="426970618"/>
                    </a:ext>
                  </a:extLst>
                </a:gridCol>
                <a:gridCol w="801372">
                  <a:extLst>
                    <a:ext uri="{9D8B030D-6E8A-4147-A177-3AD203B41FA5}">
                      <a16:colId xmlns:a16="http://schemas.microsoft.com/office/drawing/2014/main" val="2354288896"/>
                    </a:ext>
                  </a:extLst>
                </a:gridCol>
                <a:gridCol w="1139222">
                  <a:extLst>
                    <a:ext uri="{9D8B030D-6E8A-4147-A177-3AD203B41FA5}">
                      <a16:colId xmlns:a16="http://schemas.microsoft.com/office/drawing/2014/main" val="2821345203"/>
                    </a:ext>
                  </a:extLst>
                </a:gridCol>
              </a:tblGrid>
              <a:tr h="589174">
                <a:tc>
                  <a:txBody>
                    <a:bodyPr/>
                    <a:lstStyle/>
                    <a:p>
                      <a:r>
                        <a:rPr lang="en-GB" sz="1200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Uhrzeit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Produkte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71"/>
                  </a:ext>
                </a:extLst>
              </a:tr>
              <a:tr h="5467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5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65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518F6-2261-E97E-0F79-D326B7D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60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F39851-2621-A742-EFA8-6F26BCB5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8707438" cy="931882"/>
          </a:xfrm>
        </p:spPr>
        <p:txBody>
          <a:bodyPr>
            <a:normAutofit/>
          </a:bodyPr>
          <a:lstStyle/>
          <a:p>
            <a:r>
              <a:rPr lang="en-GB" sz="3600" dirty="0"/>
              <a:t>Use 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F6B0D-8F8F-04EF-A1BA-A426D107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1700217"/>
            <a:ext cx="7335835" cy="4058200"/>
          </a:xfrm>
        </p:spPr>
        <p:txBody>
          <a:bodyPr anchor="t">
            <a:normAutofit lnSpcReduction="10000"/>
          </a:bodyPr>
          <a:lstStyle/>
          <a:p>
            <a:r>
              <a:rPr lang="de-AT" b="1" dirty="0"/>
              <a:t>MA-Anmeldung</a:t>
            </a:r>
            <a:r>
              <a:rPr lang="de-AT" dirty="0"/>
              <a:t>: </a:t>
            </a:r>
          </a:p>
          <a:p>
            <a:r>
              <a:rPr lang="de-AT" sz="1800" dirty="0"/>
              <a:t>Der Mitarbeiter kann sich über das Tablet an einer der Arbeitsplätze anmelden</a:t>
            </a:r>
            <a:endParaRPr lang="de-AT" dirty="0"/>
          </a:p>
          <a:p>
            <a:endParaRPr lang="de-AT" sz="1800" dirty="0"/>
          </a:p>
          <a:p>
            <a:r>
              <a:rPr lang="de-AT" b="1" dirty="0"/>
              <a:t>Verpackung-Scannen: </a:t>
            </a:r>
          </a:p>
          <a:p>
            <a:r>
              <a:rPr lang="de-AT" sz="1800" dirty="0"/>
              <a:t>Der Mitarbeiter kann das Paket mittels eines Scanners scannen.</a:t>
            </a:r>
            <a:endParaRPr lang="de-AT" dirty="0"/>
          </a:p>
          <a:p>
            <a:endParaRPr lang="de-AT" dirty="0"/>
          </a:p>
          <a:p>
            <a:r>
              <a:rPr lang="de-AT" b="1" dirty="0"/>
              <a:t>Verpackung-Protokollieren:</a:t>
            </a:r>
            <a:r>
              <a:rPr lang="de-AT" dirty="0"/>
              <a:t> </a:t>
            </a:r>
          </a:p>
          <a:p>
            <a:r>
              <a:rPr lang="de-AT" sz="1800" dirty="0"/>
              <a:t>Nach dem Scannen der Verpackung, werden die Informationen der Verpackung (Name des Kunden, Lieferadresse, etc.) mittels Schnittstelle zum Lieferanten in das ERP-System XENTRAL eingetragen.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800" dirty="0"/>
          </a:p>
          <a:p>
            <a:endParaRPr lang="de-AT" dirty="0"/>
          </a:p>
          <a:p>
            <a:endParaRPr lang="de-AT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32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DA0BC"/>
      </a:accent1>
      <a:accent2>
        <a:srgbClr val="7FA9AA"/>
      </a:accent2>
      <a:accent3>
        <a:srgbClr val="959CC8"/>
      </a:accent3>
      <a:accent4>
        <a:srgbClr val="BC867D"/>
      </a:accent4>
      <a:accent5>
        <a:srgbClr val="B99D79"/>
      </a:accent5>
      <a:accent6>
        <a:srgbClr val="A5A46E"/>
      </a:accent6>
      <a:hlink>
        <a:srgbClr val="9F795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Breitbild</PresentationFormat>
  <Paragraphs>110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</vt:lpstr>
      <vt:lpstr>Neue Haas Grotesk Text Pro</vt:lpstr>
      <vt:lpstr>PunchcardVTI</vt:lpstr>
      <vt:lpstr>DA - Thema</vt:lpstr>
      <vt:lpstr>Projektbeschreibung - Schüler</vt:lpstr>
      <vt:lpstr>Auftraggeber</vt:lpstr>
      <vt:lpstr>Rahmenbedingungen</vt:lpstr>
      <vt:lpstr>Auftraggeber</vt:lpstr>
      <vt:lpstr>Architektur</vt:lpstr>
      <vt:lpstr>Big Picture</vt:lpstr>
      <vt:lpstr>Anzeige</vt:lpstr>
      <vt:lpstr>Use Cases</vt:lpstr>
      <vt:lpstr>Architekturelle Anforderungen</vt:lpstr>
      <vt:lpstr>Software</vt:lpstr>
      <vt:lpstr>Planung</vt:lpstr>
      <vt:lpstr>Arbeitseinteilung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– Thema Präsentation</dc:title>
  <dc:creator>Vadym KALIUZHNYI</dc:creator>
  <cp:lastModifiedBy>Patrice KEISER</cp:lastModifiedBy>
  <cp:revision>87</cp:revision>
  <dcterms:created xsi:type="dcterms:W3CDTF">2024-04-15T09:18:16Z</dcterms:created>
  <dcterms:modified xsi:type="dcterms:W3CDTF">2024-05-28T10:26:20Z</dcterms:modified>
</cp:coreProperties>
</file>