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366A24-36E3-432C-AAAF-F8C3C3CD2F3C}" v="3" dt="2022-10-16T00:36:37.6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s, Hunter" userId="5d8be949-fc05-44ac-9ead-c5f9c22f9688" providerId="ADAL" clId="{52366A24-36E3-432C-AAAF-F8C3C3CD2F3C}"/>
    <pc:docChg chg="undo redo custSel modSld">
      <pc:chgData name="Richards, Hunter" userId="5d8be949-fc05-44ac-9ead-c5f9c22f9688" providerId="ADAL" clId="{52366A24-36E3-432C-AAAF-F8C3C3CD2F3C}" dt="2022-10-16T00:52:41.996" v="6075" actId="20577"/>
      <pc:docMkLst>
        <pc:docMk/>
      </pc:docMkLst>
      <pc:sldChg chg="modSp mod">
        <pc:chgData name="Richards, Hunter" userId="5d8be949-fc05-44ac-9ead-c5f9c22f9688" providerId="ADAL" clId="{52366A24-36E3-432C-AAAF-F8C3C3CD2F3C}" dt="2022-10-16T00:52:41.996" v="6075" actId="20577"/>
        <pc:sldMkLst>
          <pc:docMk/>
          <pc:sldMk cId="1757649899" sldId="256"/>
        </pc:sldMkLst>
        <pc:spChg chg="mod">
          <ac:chgData name="Richards, Hunter" userId="5d8be949-fc05-44ac-9ead-c5f9c22f9688" providerId="ADAL" clId="{52366A24-36E3-432C-AAAF-F8C3C3CD2F3C}" dt="2022-10-16T00:52:41.996" v="6075" actId="20577"/>
          <ac:spMkLst>
            <pc:docMk/>
            <pc:sldMk cId="1757649899" sldId="256"/>
            <ac:spMk id="2" creationId="{99F99CC2-1988-E87C-C4AD-6D5DE226CF8D}"/>
          </ac:spMkLst>
        </pc:spChg>
      </pc:sldChg>
      <pc:sldChg chg="modSp mod">
        <pc:chgData name="Richards, Hunter" userId="5d8be949-fc05-44ac-9ead-c5f9c22f9688" providerId="ADAL" clId="{52366A24-36E3-432C-AAAF-F8C3C3CD2F3C}" dt="2022-10-16T00:51:47.481" v="6043" actId="20577"/>
        <pc:sldMkLst>
          <pc:docMk/>
          <pc:sldMk cId="1609564064" sldId="257"/>
        </pc:sldMkLst>
        <pc:spChg chg="mod">
          <ac:chgData name="Richards, Hunter" userId="5d8be949-fc05-44ac-9ead-c5f9c22f9688" providerId="ADAL" clId="{52366A24-36E3-432C-AAAF-F8C3C3CD2F3C}" dt="2022-10-16T00:39:18.458" v="4528" actId="20577"/>
          <ac:spMkLst>
            <pc:docMk/>
            <pc:sldMk cId="1609564064" sldId="257"/>
            <ac:spMk id="2" creationId="{26CD3AD3-189F-DA03-884B-F3D67ED44B5C}"/>
          </ac:spMkLst>
        </pc:spChg>
        <pc:spChg chg="mod">
          <ac:chgData name="Richards, Hunter" userId="5d8be949-fc05-44ac-9ead-c5f9c22f9688" providerId="ADAL" clId="{52366A24-36E3-432C-AAAF-F8C3C3CD2F3C}" dt="2022-10-16T00:51:47.481" v="6043" actId="20577"/>
          <ac:spMkLst>
            <pc:docMk/>
            <pc:sldMk cId="1609564064" sldId="257"/>
            <ac:spMk id="3" creationId="{90D60148-B349-AE51-AEF6-4D6A99BAA0BE}"/>
          </ac:spMkLst>
        </pc:spChg>
      </pc:sldChg>
      <pc:sldChg chg="modSp mod">
        <pc:chgData name="Richards, Hunter" userId="5d8be949-fc05-44ac-9ead-c5f9c22f9688" providerId="ADAL" clId="{52366A24-36E3-432C-AAAF-F8C3C3CD2F3C}" dt="2022-10-16T00:46:12.370" v="5434" actId="6549"/>
        <pc:sldMkLst>
          <pc:docMk/>
          <pc:sldMk cId="3806539730" sldId="258"/>
        </pc:sldMkLst>
        <pc:spChg chg="mod">
          <ac:chgData name="Richards, Hunter" userId="5d8be949-fc05-44ac-9ead-c5f9c22f9688" providerId="ADAL" clId="{52366A24-36E3-432C-AAAF-F8C3C3CD2F3C}" dt="2022-10-16T00:39:29.821" v="4554" actId="20577"/>
          <ac:spMkLst>
            <pc:docMk/>
            <pc:sldMk cId="3806539730" sldId="258"/>
            <ac:spMk id="2" creationId="{4127C7A3-1AF8-8049-31F9-89BC5D63D1FF}"/>
          </ac:spMkLst>
        </pc:spChg>
        <pc:spChg chg="mod">
          <ac:chgData name="Richards, Hunter" userId="5d8be949-fc05-44ac-9ead-c5f9c22f9688" providerId="ADAL" clId="{52366A24-36E3-432C-AAAF-F8C3C3CD2F3C}" dt="2022-10-16T00:46:12.370" v="5434" actId="6549"/>
          <ac:spMkLst>
            <pc:docMk/>
            <pc:sldMk cId="3806539730" sldId="258"/>
            <ac:spMk id="3" creationId="{8C48F6D7-5FAC-ED95-B39D-BF17DF57C413}"/>
          </ac:spMkLst>
        </pc:spChg>
      </pc:sldChg>
      <pc:sldChg chg="modSp mod">
        <pc:chgData name="Richards, Hunter" userId="5d8be949-fc05-44ac-9ead-c5f9c22f9688" providerId="ADAL" clId="{52366A24-36E3-432C-AAAF-F8C3C3CD2F3C}" dt="2022-10-16T00:19:22.146" v="3501" actId="403"/>
        <pc:sldMkLst>
          <pc:docMk/>
          <pc:sldMk cId="647194072" sldId="259"/>
        </pc:sldMkLst>
        <pc:spChg chg="mod">
          <ac:chgData name="Richards, Hunter" userId="5d8be949-fc05-44ac-9ead-c5f9c22f9688" providerId="ADAL" clId="{52366A24-36E3-432C-AAAF-F8C3C3CD2F3C}" dt="2022-10-16T00:19:22.146" v="3501" actId="403"/>
          <ac:spMkLst>
            <pc:docMk/>
            <pc:sldMk cId="647194072" sldId="259"/>
            <ac:spMk id="2" creationId="{9090360B-98D0-8A5D-07D8-816008CDA8B6}"/>
          </ac:spMkLst>
        </pc:spChg>
        <pc:spChg chg="mod">
          <ac:chgData name="Richards, Hunter" userId="5d8be949-fc05-44ac-9ead-c5f9c22f9688" providerId="ADAL" clId="{52366A24-36E3-432C-AAAF-F8C3C3CD2F3C}" dt="2022-10-16T00:17:48.218" v="3497" actId="113"/>
          <ac:spMkLst>
            <pc:docMk/>
            <pc:sldMk cId="647194072" sldId="259"/>
            <ac:spMk id="3" creationId="{6A8AEE12-6AE2-B590-1D54-F829BE2034DE}"/>
          </ac:spMkLst>
        </pc:spChg>
      </pc:sldChg>
      <pc:sldChg chg="modSp mod">
        <pc:chgData name="Richards, Hunter" userId="5d8be949-fc05-44ac-9ead-c5f9c22f9688" providerId="ADAL" clId="{52366A24-36E3-432C-AAAF-F8C3C3CD2F3C}" dt="2022-10-16T00:28:28.200" v="4446" actId="20577"/>
        <pc:sldMkLst>
          <pc:docMk/>
          <pc:sldMk cId="3841395363" sldId="260"/>
        </pc:sldMkLst>
        <pc:spChg chg="mod">
          <ac:chgData name="Richards, Hunter" userId="5d8be949-fc05-44ac-9ead-c5f9c22f9688" providerId="ADAL" clId="{52366A24-36E3-432C-AAAF-F8C3C3CD2F3C}" dt="2022-10-16T00:19:18.508" v="3500" actId="403"/>
          <ac:spMkLst>
            <pc:docMk/>
            <pc:sldMk cId="3841395363" sldId="260"/>
            <ac:spMk id="2" creationId="{1D599CDD-B3EE-C47E-339B-808D9B5B8C2C}"/>
          </ac:spMkLst>
        </pc:spChg>
        <pc:spChg chg="mod">
          <ac:chgData name="Richards, Hunter" userId="5d8be949-fc05-44ac-9ead-c5f9c22f9688" providerId="ADAL" clId="{52366A24-36E3-432C-AAAF-F8C3C3CD2F3C}" dt="2022-10-16T00:28:28.200" v="4446" actId="20577"/>
          <ac:spMkLst>
            <pc:docMk/>
            <pc:sldMk cId="3841395363" sldId="260"/>
            <ac:spMk id="3" creationId="{9F9E7CC9-BE5E-7709-1292-5F163B6727FD}"/>
          </ac:spMkLst>
        </pc:spChg>
      </pc:sldChg>
      <pc:sldChg chg="modSp mod">
        <pc:chgData name="Richards, Hunter" userId="5d8be949-fc05-44ac-9ead-c5f9c22f9688" providerId="ADAL" clId="{52366A24-36E3-432C-AAAF-F8C3C3CD2F3C}" dt="2022-10-16T00:37:09.595" v="4479" actId="15"/>
        <pc:sldMkLst>
          <pc:docMk/>
          <pc:sldMk cId="2124769223" sldId="261"/>
        </pc:sldMkLst>
        <pc:spChg chg="mod">
          <ac:chgData name="Richards, Hunter" userId="5d8be949-fc05-44ac-9ead-c5f9c22f9688" providerId="ADAL" clId="{52366A24-36E3-432C-AAAF-F8C3C3CD2F3C}" dt="2022-10-16T00:37:09.595" v="4479" actId="15"/>
          <ac:spMkLst>
            <pc:docMk/>
            <pc:sldMk cId="2124769223" sldId="261"/>
            <ac:spMk id="3" creationId="{0281DF1C-8DF1-C25E-2B0C-52D7E12D5A9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478F94-7699-4D8A-AD1B-CCB66DA9A28F}"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19316-86AE-4309-BDEC-0D26F731D1D7}" type="slidenum">
              <a:rPr lang="en-US" smtClean="0"/>
              <a:t>‹#›</a:t>
            </a:fld>
            <a:endParaRPr lang="en-US"/>
          </a:p>
        </p:txBody>
      </p:sp>
    </p:spTree>
    <p:extLst>
      <p:ext uri="{BB962C8B-B14F-4D97-AF65-F5344CB8AC3E}">
        <p14:creationId xmlns:p14="http://schemas.microsoft.com/office/powerpoint/2010/main" val="1849558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478F94-7699-4D8A-AD1B-CCB66DA9A28F}" type="datetimeFigureOut">
              <a:rPr lang="en-US" smtClean="0"/>
              <a:t>10/15/2022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D19316-86AE-4309-BDEC-0D26F731D1D7}" type="slidenum">
              <a:rPr lang="en-US" smtClean="0"/>
              <a:t>‹#›</a:t>
            </a:fld>
            <a:endParaRPr lang="en-US"/>
          </a:p>
        </p:txBody>
      </p:sp>
    </p:spTree>
    <p:extLst>
      <p:ext uri="{BB962C8B-B14F-4D97-AF65-F5344CB8AC3E}">
        <p14:creationId xmlns:p14="http://schemas.microsoft.com/office/powerpoint/2010/main" val="439425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478F94-7699-4D8A-AD1B-CCB66DA9A28F}" type="datetimeFigureOut">
              <a:rPr lang="en-US" smtClean="0"/>
              <a:t>10/15/2022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D19316-86AE-4309-BDEC-0D26F731D1D7}" type="slidenum">
              <a:rPr lang="en-US" smtClean="0"/>
              <a:t>‹#›</a:t>
            </a:fld>
            <a:endParaRPr lang="en-US"/>
          </a:p>
        </p:txBody>
      </p:sp>
    </p:spTree>
    <p:extLst>
      <p:ext uri="{BB962C8B-B14F-4D97-AF65-F5344CB8AC3E}">
        <p14:creationId xmlns:p14="http://schemas.microsoft.com/office/powerpoint/2010/main" val="2534925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478F94-7699-4D8A-AD1B-CCB66DA9A28F}"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19316-86AE-4309-BDEC-0D26F731D1D7}" type="slidenum">
              <a:rPr lang="en-US" smtClean="0"/>
              <a:t>‹#›</a:t>
            </a:fld>
            <a:endParaRPr lang="en-US"/>
          </a:p>
        </p:txBody>
      </p:sp>
    </p:spTree>
    <p:extLst>
      <p:ext uri="{BB962C8B-B14F-4D97-AF65-F5344CB8AC3E}">
        <p14:creationId xmlns:p14="http://schemas.microsoft.com/office/powerpoint/2010/main" val="4210406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478F94-7699-4D8A-AD1B-CCB66DA9A28F}"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D19316-86AE-4309-BDEC-0D26F731D1D7}" type="slidenum">
              <a:rPr lang="en-US" smtClean="0"/>
              <a:t>‹#›</a:t>
            </a:fld>
            <a:endParaRPr lang="en-US"/>
          </a:p>
        </p:txBody>
      </p:sp>
    </p:spTree>
    <p:extLst>
      <p:ext uri="{BB962C8B-B14F-4D97-AF65-F5344CB8AC3E}">
        <p14:creationId xmlns:p14="http://schemas.microsoft.com/office/powerpoint/2010/main" val="2969493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0478F94-7699-4D8A-AD1B-CCB66DA9A28F}" type="datetimeFigureOut">
              <a:rPr lang="en-US" smtClean="0"/>
              <a:t>10/15/2022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5D19316-86AE-4309-BDEC-0D26F731D1D7}" type="slidenum">
              <a:rPr lang="en-US" smtClean="0"/>
              <a:t>‹#›</a:t>
            </a:fld>
            <a:endParaRPr lang="en-US"/>
          </a:p>
        </p:txBody>
      </p:sp>
    </p:spTree>
    <p:extLst>
      <p:ext uri="{BB962C8B-B14F-4D97-AF65-F5344CB8AC3E}">
        <p14:creationId xmlns:p14="http://schemas.microsoft.com/office/powerpoint/2010/main" val="4026398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C0478F94-7699-4D8A-AD1B-CCB66DA9A28F}" type="datetimeFigureOut">
              <a:rPr lang="en-US" smtClean="0"/>
              <a:t>10/15/2022</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95D19316-86AE-4309-BDEC-0D26F731D1D7}" type="slidenum">
              <a:rPr lang="en-US" smtClean="0"/>
              <a:t>‹#›</a:t>
            </a:fld>
            <a:endParaRPr lang="en-US"/>
          </a:p>
        </p:txBody>
      </p:sp>
    </p:spTree>
    <p:extLst>
      <p:ext uri="{BB962C8B-B14F-4D97-AF65-F5344CB8AC3E}">
        <p14:creationId xmlns:p14="http://schemas.microsoft.com/office/powerpoint/2010/main" val="907355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C0478F94-7699-4D8A-AD1B-CCB66DA9A28F}" type="datetimeFigureOut">
              <a:rPr lang="en-US" smtClean="0"/>
              <a:t>10/15/2022</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95D19316-86AE-4309-BDEC-0D26F731D1D7}" type="slidenum">
              <a:rPr lang="en-US" smtClean="0"/>
              <a:t>‹#›</a:t>
            </a:fld>
            <a:endParaRPr lang="en-US"/>
          </a:p>
        </p:txBody>
      </p:sp>
    </p:spTree>
    <p:extLst>
      <p:ext uri="{BB962C8B-B14F-4D97-AF65-F5344CB8AC3E}">
        <p14:creationId xmlns:p14="http://schemas.microsoft.com/office/powerpoint/2010/main" val="1387620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0478F94-7699-4D8A-AD1B-CCB66DA9A28F}" type="datetimeFigureOut">
              <a:rPr lang="en-US" smtClean="0"/>
              <a:t>10/15/2022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D19316-86AE-4309-BDEC-0D26F731D1D7}" type="slidenum">
              <a:rPr lang="en-US" smtClean="0"/>
              <a:t>‹#›</a:t>
            </a:fld>
            <a:endParaRPr lang="en-US"/>
          </a:p>
        </p:txBody>
      </p:sp>
    </p:spTree>
    <p:extLst>
      <p:ext uri="{BB962C8B-B14F-4D97-AF65-F5344CB8AC3E}">
        <p14:creationId xmlns:p14="http://schemas.microsoft.com/office/powerpoint/2010/main" val="3860111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C0478F94-7699-4D8A-AD1B-CCB66DA9A28F}" type="datetimeFigureOut">
              <a:rPr lang="en-US" smtClean="0"/>
              <a:t>10/15/2022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5D19316-86AE-4309-BDEC-0D26F731D1D7}" type="slidenum">
              <a:rPr lang="en-US" smtClean="0"/>
              <a:t>‹#›</a:t>
            </a:fld>
            <a:endParaRPr lang="en-US"/>
          </a:p>
        </p:txBody>
      </p:sp>
    </p:spTree>
    <p:extLst>
      <p:ext uri="{BB962C8B-B14F-4D97-AF65-F5344CB8AC3E}">
        <p14:creationId xmlns:p14="http://schemas.microsoft.com/office/powerpoint/2010/main" val="1053623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C0478F94-7699-4D8A-AD1B-CCB66DA9A28F}" type="datetimeFigureOut">
              <a:rPr lang="en-US" smtClean="0"/>
              <a:t>10/15/2022</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95D19316-86AE-4309-BDEC-0D26F731D1D7}" type="slidenum">
              <a:rPr lang="en-US" smtClean="0"/>
              <a:t>‹#›</a:t>
            </a:fld>
            <a:endParaRPr lang="en-US"/>
          </a:p>
        </p:txBody>
      </p:sp>
    </p:spTree>
    <p:extLst>
      <p:ext uri="{BB962C8B-B14F-4D97-AF65-F5344CB8AC3E}">
        <p14:creationId xmlns:p14="http://schemas.microsoft.com/office/powerpoint/2010/main" val="1094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C0478F94-7699-4D8A-AD1B-CCB66DA9A28F}" type="datetimeFigureOut">
              <a:rPr lang="en-US" smtClean="0"/>
              <a:t>10/15/2022</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5D19316-86AE-4309-BDEC-0D26F731D1D7}" type="slidenum">
              <a:rPr lang="en-US" smtClean="0"/>
              <a:t>‹#›</a:t>
            </a:fld>
            <a:endParaRPr lang="en-US"/>
          </a:p>
        </p:txBody>
      </p:sp>
    </p:spTree>
    <p:extLst>
      <p:ext uri="{BB962C8B-B14F-4D97-AF65-F5344CB8AC3E}">
        <p14:creationId xmlns:p14="http://schemas.microsoft.com/office/powerpoint/2010/main" val="171363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99CC2-1988-E87C-C4AD-6D5DE226CF8D}"/>
              </a:ext>
            </a:extLst>
          </p:cNvPr>
          <p:cNvSpPr>
            <a:spLocks noGrp="1"/>
          </p:cNvSpPr>
          <p:nvPr>
            <p:ph type="ctrTitle"/>
          </p:nvPr>
        </p:nvSpPr>
        <p:spPr/>
        <p:txBody>
          <a:bodyPr/>
          <a:lstStyle/>
          <a:p>
            <a:r>
              <a:rPr lang="en-US" dirty="0" err="1"/>
              <a:t>ChadaTech</a:t>
            </a:r>
            <a:r>
              <a:rPr lang="en-US" dirty="0"/>
              <a:t>: Agile-Scrum Framework</a:t>
            </a:r>
          </a:p>
        </p:txBody>
      </p:sp>
      <p:sp>
        <p:nvSpPr>
          <p:cNvPr id="3" name="Subtitle 2">
            <a:extLst>
              <a:ext uri="{FF2B5EF4-FFF2-40B4-BE49-F238E27FC236}">
                <a16:creationId xmlns:a16="http://schemas.microsoft.com/office/drawing/2014/main" id="{9139C51B-464F-D149-2D74-F5B8697ACBC2}"/>
              </a:ext>
            </a:extLst>
          </p:cNvPr>
          <p:cNvSpPr>
            <a:spLocks noGrp="1"/>
          </p:cNvSpPr>
          <p:nvPr>
            <p:ph type="subTitle" idx="1"/>
          </p:nvPr>
        </p:nvSpPr>
        <p:spPr/>
        <p:txBody>
          <a:bodyPr/>
          <a:lstStyle/>
          <a:p>
            <a:r>
              <a:rPr lang="en-US" dirty="0"/>
              <a:t>By Hunter Richards</a:t>
            </a:r>
          </a:p>
        </p:txBody>
      </p:sp>
    </p:spTree>
    <p:extLst>
      <p:ext uri="{BB962C8B-B14F-4D97-AF65-F5344CB8AC3E}">
        <p14:creationId xmlns:p14="http://schemas.microsoft.com/office/powerpoint/2010/main" val="1757649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D3AD3-189F-DA03-884B-F3D67ED44B5C}"/>
              </a:ext>
            </a:extLst>
          </p:cNvPr>
          <p:cNvSpPr>
            <a:spLocks noGrp="1"/>
          </p:cNvSpPr>
          <p:nvPr>
            <p:ph type="title"/>
          </p:nvPr>
        </p:nvSpPr>
        <p:spPr/>
        <p:txBody>
          <a:bodyPr/>
          <a:lstStyle/>
          <a:p>
            <a:r>
              <a:rPr lang="en-US" sz="4000" b="1" dirty="0"/>
              <a:t>Agile-Scrum: </a:t>
            </a:r>
            <a:br>
              <a:rPr lang="en-US" dirty="0"/>
            </a:br>
            <a:r>
              <a:rPr lang="en-US" dirty="0"/>
              <a:t>What are the roles?</a:t>
            </a:r>
          </a:p>
        </p:txBody>
      </p:sp>
      <p:sp>
        <p:nvSpPr>
          <p:cNvPr id="3" name="Content Placeholder 2">
            <a:extLst>
              <a:ext uri="{FF2B5EF4-FFF2-40B4-BE49-F238E27FC236}">
                <a16:creationId xmlns:a16="http://schemas.microsoft.com/office/drawing/2014/main" id="{90D60148-B349-AE51-AEF6-4D6A99BAA0BE}"/>
              </a:ext>
            </a:extLst>
          </p:cNvPr>
          <p:cNvSpPr>
            <a:spLocks noGrp="1"/>
          </p:cNvSpPr>
          <p:nvPr>
            <p:ph idx="1"/>
          </p:nvPr>
        </p:nvSpPr>
        <p:spPr/>
        <p:txBody>
          <a:bodyPr>
            <a:normAutofit fontScale="92500" lnSpcReduction="20000"/>
          </a:bodyPr>
          <a:lstStyle/>
          <a:p>
            <a:r>
              <a:rPr lang="en-US" b="1" dirty="0"/>
              <a:t>Product Owner </a:t>
            </a:r>
            <a:r>
              <a:rPr lang="en-US" dirty="0"/>
              <a:t>– Key stakeholder of the project. Lead user. Defines the vision, prioritizes the product backlog, primary communicators, understands the clients needs</a:t>
            </a:r>
          </a:p>
          <a:p>
            <a:pPr lvl="1"/>
            <a:r>
              <a:rPr lang="en-US" dirty="0"/>
              <a:t>This role is vital as the Product Owner is the main contact between the client/stakeholders and the development team.</a:t>
            </a:r>
          </a:p>
          <a:p>
            <a:r>
              <a:rPr lang="en-US" b="1" dirty="0"/>
              <a:t>Scrum Master </a:t>
            </a:r>
            <a:r>
              <a:rPr lang="en-US" dirty="0"/>
              <a:t>– The Team Coach. Improves team efficiency, removes roadblocks, focus on producing high-value sprints, time manager, clarifies items within the product backlog.</a:t>
            </a:r>
          </a:p>
          <a:p>
            <a:pPr lvl="1"/>
            <a:r>
              <a:rPr lang="en-US" dirty="0"/>
              <a:t>This role is important as the Scrum Master helps the team streamline processes by which they can achieve their goals.</a:t>
            </a:r>
          </a:p>
          <a:p>
            <a:r>
              <a:rPr lang="en-US" b="1" dirty="0"/>
              <a:t>Tester</a:t>
            </a:r>
            <a:r>
              <a:rPr lang="en-US" dirty="0"/>
              <a:t> – Customer Advocates. Performs exploratory testing. Creates automated tests using test-driven development. Finds bugs and glitches within the product. Improve product quality.</a:t>
            </a:r>
          </a:p>
          <a:p>
            <a:pPr lvl="1"/>
            <a:r>
              <a:rPr lang="en-US" dirty="0"/>
              <a:t>This role is important as the Tester improves product quality and a proponent for client accessibility.</a:t>
            </a:r>
          </a:p>
          <a:p>
            <a:r>
              <a:rPr lang="en-US" b="1" dirty="0"/>
              <a:t>Developer</a:t>
            </a:r>
            <a:r>
              <a:rPr lang="en-US" dirty="0"/>
              <a:t> – Backbone of the development team. Delivers the work throughout the sprint. Adapts their methods to the sprint, sprint goal, product backlog, and more.</a:t>
            </a:r>
          </a:p>
          <a:p>
            <a:pPr lvl="1"/>
            <a:r>
              <a:rPr lang="en-US" dirty="0"/>
              <a:t>This role is fundamental to any SDLC as the Developers produce the work needed to ‘develop’ the software.</a:t>
            </a:r>
          </a:p>
        </p:txBody>
      </p:sp>
    </p:spTree>
    <p:extLst>
      <p:ext uri="{BB962C8B-B14F-4D97-AF65-F5344CB8AC3E}">
        <p14:creationId xmlns:p14="http://schemas.microsoft.com/office/powerpoint/2010/main" val="160956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7C7A3-1AF8-8049-31F9-89BC5D63D1FF}"/>
              </a:ext>
            </a:extLst>
          </p:cNvPr>
          <p:cNvSpPr>
            <a:spLocks noGrp="1"/>
          </p:cNvSpPr>
          <p:nvPr>
            <p:ph type="title"/>
          </p:nvPr>
        </p:nvSpPr>
        <p:spPr/>
        <p:txBody>
          <a:bodyPr/>
          <a:lstStyle/>
          <a:p>
            <a:r>
              <a:rPr lang="en-US" sz="4000" b="1" dirty="0"/>
              <a:t>Agile-Scrum:</a:t>
            </a:r>
            <a:r>
              <a:rPr lang="en-US" dirty="0"/>
              <a:t> </a:t>
            </a:r>
            <a:br>
              <a:rPr lang="en-US" dirty="0"/>
            </a:br>
            <a:r>
              <a:rPr lang="en-US" dirty="0"/>
              <a:t>What are the events?</a:t>
            </a:r>
          </a:p>
        </p:txBody>
      </p:sp>
      <p:sp>
        <p:nvSpPr>
          <p:cNvPr id="3" name="Content Placeholder 2">
            <a:extLst>
              <a:ext uri="{FF2B5EF4-FFF2-40B4-BE49-F238E27FC236}">
                <a16:creationId xmlns:a16="http://schemas.microsoft.com/office/drawing/2014/main" id="{8C48F6D7-5FAC-ED95-B39D-BF17DF57C413}"/>
              </a:ext>
            </a:extLst>
          </p:cNvPr>
          <p:cNvSpPr>
            <a:spLocks noGrp="1"/>
          </p:cNvSpPr>
          <p:nvPr>
            <p:ph idx="1"/>
          </p:nvPr>
        </p:nvSpPr>
        <p:spPr/>
        <p:txBody>
          <a:bodyPr>
            <a:normAutofit fontScale="85000" lnSpcReduction="20000"/>
          </a:bodyPr>
          <a:lstStyle/>
          <a:p>
            <a:r>
              <a:rPr lang="en-US" b="1" dirty="0"/>
              <a:t>Sprint Planning – </a:t>
            </a:r>
            <a:r>
              <a:rPr lang="en-US" dirty="0"/>
              <a:t>The entire team collaborates and discusses high-priority work for the sprint and defines the sprint goal. </a:t>
            </a:r>
          </a:p>
          <a:p>
            <a:pPr lvl="1"/>
            <a:r>
              <a:rPr lang="en-US" dirty="0"/>
              <a:t>This event is integral for setting the stage for the initial Product Backlog.</a:t>
            </a:r>
          </a:p>
          <a:p>
            <a:r>
              <a:rPr lang="en-US" b="1" dirty="0"/>
              <a:t>Daily Scrum – </a:t>
            </a:r>
            <a:r>
              <a:rPr lang="en-US" dirty="0"/>
              <a:t>The development team meets for 15 minutes (or less) every day of the sprint to go over the current progress toward the sprint goal. </a:t>
            </a:r>
          </a:p>
          <a:p>
            <a:pPr lvl="1"/>
            <a:r>
              <a:rPr lang="en-US" dirty="0"/>
              <a:t>This event is important for transparency among the team as well as removing roadblocks which impede development.</a:t>
            </a:r>
          </a:p>
          <a:p>
            <a:r>
              <a:rPr lang="en-US" b="1" dirty="0"/>
              <a:t>Sprint Review – </a:t>
            </a:r>
            <a:r>
              <a:rPr lang="en-US" dirty="0"/>
              <a:t>The entire team (including Stake Holders) reviews the product currently in development, specifically the work produced during the previous sprint. The Product Owner may choose to release any of the functionality produced.</a:t>
            </a:r>
          </a:p>
          <a:p>
            <a:pPr lvl="1"/>
            <a:r>
              <a:rPr lang="en-US" dirty="0"/>
              <a:t>This event is important as it provides insight on the development progress for those outside the Scrum Team (such as clients/stakeholders).</a:t>
            </a:r>
          </a:p>
          <a:p>
            <a:r>
              <a:rPr lang="en-US" b="1" dirty="0"/>
              <a:t>Sprint Retrospective – </a:t>
            </a:r>
            <a:r>
              <a:rPr lang="en-US" dirty="0"/>
              <a:t>The development team discusses the processes used during the previous sprint, specifically on improving efficiencies, tools, resources, etc.</a:t>
            </a:r>
          </a:p>
          <a:p>
            <a:pPr lvl="1"/>
            <a:r>
              <a:rPr lang="en-US" dirty="0"/>
              <a:t>This event is important as agile is all about efficiency. Processes always need to be improved to increase development work/productivity.</a:t>
            </a:r>
          </a:p>
          <a:p>
            <a:r>
              <a:rPr lang="en-US" b="1" dirty="0"/>
              <a:t>The Sprint – </a:t>
            </a:r>
            <a:r>
              <a:rPr lang="en-US" dirty="0"/>
              <a:t>A set amount of time required for the development team to complete a set amount of work defined by the sprint goal.</a:t>
            </a:r>
          </a:p>
          <a:p>
            <a:pPr lvl="1"/>
            <a:r>
              <a:rPr lang="en-US" dirty="0"/>
              <a:t>This event is the main show to the whole software development life-cycle. Sprints provide iterative benchmarks, goals, stages, timelines, etc.</a:t>
            </a:r>
          </a:p>
        </p:txBody>
      </p:sp>
    </p:spTree>
    <p:extLst>
      <p:ext uri="{BB962C8B-B14F-4D97-AF65-F5344CB8AC3E}">
        <p14:creationId xmlns:p14="http://schemas.microsoft.com/office/powerpoint/2010/main" val="3806539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0360B-98D0-8A5D-07D8-816008CDA8B6}"/>
              </a:ext>
            </a:extLst>
          </p:cNvPr>
          <p:cNvSpPr>
            <a:spLocks noGrp="1"/>
          </p:cNvSpPr>
          <p:nvPr>
            <p:ph type="title"/>
          </p:nvPr>
        </p:nvSpPr>
        <p:spPr/>
        <p:txBody>
          <a:bodyPr/>
          <a:lstStyle/>
          <a:p>
            <a:r>
              <a:rPr lang="en-US" sz="4000" b="1" dirty="0"/>
              <a:t>Agile-Scrum versus Waterfall:</a:t>
            </a:r>
            <a:r>
              <a:rPr lang="en-US" b="1" dirty="0"/>
              <a:t> </a:t>
            </a:r>
            <a:r>
              <a:rPr lang="en-US" dirty="0"/>
              <a:t>What’s the difference?</a:t>
            </a:r>
          </a:p>
        </p:txBody>
      </p:sp>
      <p:sp>
        <p:nvSpPr>
          <p:cNvPr id="3" name="Content Placeholder 2">
            <a:extLst>
              <a:ext uri="{FF2B5EF4-FFF2-40B4-BE49-F238E27FC236}">
                <a16:creationId xmlns:a16="http://schemas.microsoft.com/office/drawing/2014/main" id="{6A8AEE12-6AE2-B590-1D54-F829BE2034DE}"/>
              </a:ext>
            </a:extLst>
          </p:cNvPr>
          <p:cNvSpPr>
            <a:spLocks noGrp="1"/>
          </p:cNvSpPr>
          <p:nvPr>
            <p:ph idx="1"/>
          </p:nvPr>
        </p:nvSpPr>
        <p:spPr/>
        <p:txBody>
          <a:bodyPr/>
          <a:lstStyle/>
          <a:p>
            <a:r>
              <a:rPr lang="en-US" b="1" dirty="0"/>
              <a:t>Agile-Scrum Approach – </a:t>
            </a:r>
            <a:r>
              <a:rPr lang="en-US" dirty="0"/>
              <a:t>Software development works in iterations (or cycles). Time management is done between each sprint using abstract units of work. Implement scrum events such as Sprint Planning, Daily Scrum, Sprint Review, Sprint Retrospective. Flexible budget. Results are based upon the work completed and function software.</a:t>
            </a:r>
          </a:p>
          <a:p>
            <a:pPr lvl="1"/>
            <a:r>
              <a:rPr lang="en-US" b="1" dirty="0"/>
              <a:t>Example: </a:t>
            </a:r>
            <a:r>
              <a:rPr lang="en-US" dirty="0"/>
              <a:t>SNHU Travel wishes to highlight health/detox vacation opportunities instead of general vacation opportunities. This user story would simply be added to the Product Backlog with a higher priority.</a:t>
            </a:r>
          </a:p>
          <a:p>
            <a:r>
              <a:rPr lang="en-US" b="1" dirty="0"/>
              <a:t>Waterfall Approach – </a:t>
            </a:r>
            <a:r>
              <a:rPr lang="en-US" dirty="0"/>
              <a:t>The project is meticulously planned from beginning to end with goals and timeframes detailed for each step. Project requirements are established during planning. Project operates in phases, rather than iterations. Fixed budget. Results are based upon project completion.</a:t>
            </a:r>
          </a:p>
          <a:p>
            <a:pPr lvl="1"/>
            <a:r>
              <a:rPr lang="en-US" b="1" dirty="0"/>
              <a:t>Example: </a:t>
            </a:r>
            <a:r>
              <a:rPr lang="en-US" dirty="0"/>
              <a:t>SNHU Travel’s desire to transition their goals mid-project wouldn’t be permissible unless previously planned within the Waterfall framework.</a:t>
            </a:r>
          </a:p>
        </p:txBody>
      </p:sp>
    </p:spTree>
    <p:extLst>
      <p:ext uri="{BB962C8B-B14F-4D97-AF65-F5344CB8AC3E}">
        <p14:creationId xmlns:p14="http://schemas.microsoft.com/office/powerpoint/2010/main" val="647194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99CDD-B3EE-C47E-339B-808D9B5B8C2C}"/>
              </a:ext>
            </a:extLst>
          </p:cNvPr>
          <p:cNvSpPr>
            <a:spLocks noGrp="1"/>
          </p:cNvSpPr>
          <p:nvPr>
            <p:ph type="title"/>
          </p:nvPr>
        </p:nvSpPr>
        <p:spPr/>
        <p:txBody>
          <a:bodyPr/>
          <a:lstStyle/>
          <a:p>
            <a:r>
              <a:rPr lang="en-US" sz="4000" b="1" dirty="0"/>
              <a:t>Agile-Scrum versus Waterfall: </a:t>
            </a:r>
            <a:r>
              <a:rPr lang="en-US" dirty="0"/>
              <a:t>Which to choose?</a:t>
            </a:r>
          </a:p>
        </p:txBody>
      </p:sp>
      <p:sp>
        <p:nvSpPr>
          <p:cNvPr id="3" name="Content Placeholder 2">
            <a:extLst>
              <a:ext uri="{FF2B5EF4-FFF2-40B4-BE49-F238E27FC236}">
                <a16:creationId xmlns:a16="http://schemas.microsoft.com/office/drawing/2014/main" id="{9F9E7CC9-BE5E-7709-1292-5F163B6727FD}"/>
              </a:ext>
            </a:extLst>
          </p:cNvPr>
          <p:cNvSpPr>
            <a:spLocks noGrp="1"/>
          </p:cNvSpPr>
          <p:nvPr>
            <p:ph idx="1"/>
          </p:nvPr>
        </p:nvSpPr>
        <p:spPr/>
        <p:txBody>
          <a:bodyPr/>
          <a:lstStyle/>
          <a:p>
            <a:r>
              <a:rPr lang="en-US" b="1" dirty="0"/>
              <a:t>For SNHU Travel</a:t>
            </a:r>
            <a:r>
              <a:rPr lang="en-US" dirty="0"/>
              <a:t>, </a:t>
            </a:r>
            <a:r>
              <a:rPr lang="en-US" u="sng" dirty="0"/>
              <a:t>an agile approach would suit their needs best</a:t>
            </a:r>
            <a:r>
              <a:rPr lang="en-US" dirty="0"/>
              <a:t>. Agile offers a flexible, communicative, and team approach which is unparalleled. These values would be more impactful for the development of SNHU Travel versus clear-cut/well-defined timeframes and goals. As a travel website, goals and visions may be change frequently (much like how SNHU travel wished to focus on health/detox vacation opportunities). The Agile-Scrum framework has this covered through its iterative and flexible approach to product development. The Waterfall framework is far too rigid of a structure to evolve and adapt to these market factors. Thus, an Agile-Scrum approach was the best framework for SNHU Travel.</a:t>
            </a:r>
          </a:p>
        </p:txBody>
      </p:sp>
    </p:spTree>
    <p:extLst>
      <p:ext uri="{BB962C8B-B14F-4D97-AF65-F5344CB8AC3E}">
        <p14:creationId xmlns:p14="http://schemas.microsoft.com/office/powerpoint/2010/main" val="3841395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26BE7-4E33-8E7F-D53F-27C6C9233183}"/>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0281DF1C-8DF1-C25E-2B0C-52D7E12D5A9B}"/>
              </a:ext>
            </a:extLst>
          </p:cNvPr>
          <p:cNvSpPr>
            <a:spLocks noGrp="1"/>
          </p:cNvSpPr>
          <p:nvPr>
            <p:ph idx="1"/>
          </p:nvPr>
        </p:nvSpPr>
        <p:spPr/>
        <p:txBody>
          <a:bodyPr>
            <a:normAutofit/>
          </a:bodyPr>
          <a:lstStyle/>
          <a:p>
            <a:pPr marL="502920" lvl="1" indent="-457200">
              <a:buNone/>
            </a:pPr>
            <a:r>
              <a:rPr lang="en-US" sz="1600" dirty="0" err="1">
                <a:effectLst/>
              </a:rPr>
              <a:t>ScrumAlliance</a:t>
            </a:r>
            <a:r>
              <a:rPr lang="en-US" sz="1600" dirty="0">
                <a:effectLst/>
              </a:rPr>
              <a:t>. (n.d.). </a:t>
            </a:r>
            <a:r>
              <a:rPr lang="en-US" sz="1600" i="1" dirty="0">
                <a:effectLst/>
              </a:rPr>
              <a:t>The Scrum events: Scrum alliance</a:t>
            </a:r>
            <a:r>
              <a:rPr lang="en-US" sz="1600" dirty="0">
                <a:effectLst/>
              </a:rPr>
              <a:t>. The Scrum Events | Scrum Alliance. Retrieved October 15, 2022, from https://resources.scrumalliance.org/Article/scrum-events </a:t>
            </a:r>
          </a:p>
          <a:p>
            <a:pPr marL="502920" lvl="1" indent="-457200">
              <a:buNone/>
            </a:pPr>
            <a:r>
              <a:rPr lang="en-US" sz="1600" dirty="0" err="1"/>
              <a:t>Hoory</a:t>
            </a:r>
            <a:r>
              <a:rPr lang="en-US" sz="1600" dirty="0"/>
              <a:t>, L. (2022, August 10). Agile vs. waterfall: Which project management methodology is best for you? Forbes. Retrieved October 15, 2022, from https://www.forbes.com/advisor/business/agile-vs-waterfall-methodology/ </a:t>
            </a:r>
          </a:p>
        </p:txBody>
      </p:sp>
    </p:spTree>
    <p:extLst>
      <p:ext uri="{BB962C8B-B14F-4D97-AF65-F5344CB8AC3E}">
        <p14:creationId xmlns:p14="http://schemas.microsoft.com/office/powerpoint/2010/main" val="2124769223"/>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190</TotalTime>
  <Words>855</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Corbel</vt:lpstr>
      <vt:lpstr>Wingdings 2</vt:lpstr>
      <vt:lpstr>Frame</vt:lpstr>
      <vt:lpstr>ChadaTech: Agile-Scrum Framework</vt:lpstr>
      <vt:lpstr>Agile-Scrum:  What are the roles?</vt:lpstr>
      <vt:lpstr>Agile-Scrum:  What are the events?</vt:lpstr>
      <vt:lpstr>Agile-Scrum versus Waterfall: What’s the difference?</vt:lpstr>
      <vt:lpstr>Agile-Scrum versus Waterfall: Which to choose?</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Chada Tech Agile-Scrum Framework</dc:title>
  <dc:creator>Richards, Hunter</dc:creator>
  <cp:lastModifiedBy>Richards, Hunter</cp:lastModifiedBy>
  <cp:revision>1</cp:revision>
  <dcterms:created xsi:type="dcterms:W3CDTF">2022-10-15T21:41:48Z</dcterms:created>
  <dcterms:modified xsi:type="dcterms:W3CDTF">2022-10-16T00:52:45Z</dcterms:modified>
</cp:coreProperties>
</file>