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6" r:id="rId11"/>
    <p:sldId id="261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6117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3868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84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459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7080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711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612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2668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7026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736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2466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338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008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275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66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46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867D2-492F-4823-9DFF-3B437EA1C2A6}" type="datetimeFigureOut">
              <a:rPr lang="es-EC" smtClean="0"/>
              <a:t>18/9/2020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B7922C-D69F-45C2-A06D-5F5C39123C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395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onos.es/digitalguide/paginas-web/desarrollo-web/crud-las-principales-operaciones-de-bases-de-datos/" TargetMode="External"/><Relationship Id="rId3" Type="http://schemas.openxmlformats.org/officeDocument/2006/relationships/hyperlink" Target="https://desarrolloweb.com/articulos/tipos-de-sentencias-sql.html" TargetMode="External"/><Relationship Id="rId7" Type="http://schemas.openxmlformats.org/officeDocument/2006/relationships/hyperlink" Target="http://basededatosaplicado.blogspot.com/2011/10/v-behaviorurldefaultvmlo.html" TargetMode="External"/><Relationship Id="rId2" Type="http://schemas.openxmlformats.org/officeDocument/2006/relationships/hyperlink" Target="https://revistadigital.inesem.es/informatica-y-tics/los-gestores-de-bases-de-datos-mas-usados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maestrosdelweb.com/que-son-las-bases-de-datos/" TargetMode="External"/><Relationship Id="rId5" Type="http://schemas.openxmlformats.org/officeDocument/2006/relationships/hyperlink" Target="https://brandominus.com/blog/creatividad/manual-sentencias-basicas-en-mysql/" TargetMode="External"/><Relationship Id="rId10" Type="http://schemas.openxmlformats.org/officeDocument/2006/relationships/hyperlink" Target="https://es.khanacademy.org/computing/computer-programming/sql/sql-basics/pt/creating-a-table-and-inserting-data" TargetMode="External"/><Relationship Id="rId4" Type="http://schemas.openxmlformats.org/officeDocument/2006/relationships/hyperlink" Target="https://www.infor.uva.es/~jvegas/cursos/bd/sqlplus/sqlplus.html" TargetMode="External"/><Relationship Id="rId9" Type="http://schemas.openxmlformats.org/officeDocument/2006/relationships/hyperlink" Target="https://www.youtube.com/playlist?list=PL8gxzfBmzgex2nuVanqvxoTXTPovVSwi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edis.io/" TargetMode="External"/><Relationship Id="rId13" Type="http://schemas.openxmlformats.org/officeDocument/2006/relationships/hyperlink" Target="https://www.objectdb.com/" TargetMode="External"/><Relationship Id="rId18" Type="http://schemas.openxmlformats.org/officeDocument/2006/relationships/hyperlink" Target="https://aws.amazon.com/es/dynamodb/" TargetMode="External"/><Relationship Id="rId3" Type="http://schemas.openxmlformats.org/officeDocument/2006/relationships/hyperlink" Target="https://mariadb.org/" TargetMode="External"/><Relationship Id="rId7" Type="http://schemas.openxmlformats.org/officeDocument/2006/relationships/hyperlink" Target="https://www.oracle.com/es/Downloads/" TargetMode="External"/><Relationship Id="rId12" Type="http://schemas.openxmlformats.org/officeDocument/2006/relationships/hyperlink" Target="https://ravendb.net/" TargetMode="External"/><Relationship Id="rId17" Type="http://schemas.openxmlformats.org/officeDocument/2006/relationships/hyperlink" Target="https://hbase.apache.org/" TargetMode="External"/><Relationship Id="rId2" Type="http://schemas.openxmlformats.org/officeDocument/2006/relationships/hyperlink" Target="https://www.mysql.com/" TargetMode="External"/><Relationship Id="rId16" Type="http://schemas.openxmlformats.org/officeDocument/2006/relationships/hyperlink" Target="https://cloud.google.com/bigtable/?hl=es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microsoft.com/es-es/sql-server/sql-server-downloads" TargetMode="External"/><Relationship Id="rId11" Type="http://schemas.openxmlformats.org/officeDocument/2006/relationships/hyperlink" Target="https://azure.microsoft.com/es-es/services/cosmos-db/" TargetMode="External"/><Relationship Id="rId5" Type="http://schemas.openxmlformats.org/officeDocument/2006/relationships/hyperlink" Target="https://www.postgresql.org/" TargetMode="External"/><Relationship Id="rId15" Type="http://schemas.openxmlformats.org/officeDocument/2006/relationships/hyperlink" Target="https://neo4j.com/" TargetMode="External"/><Relationship Id="rId10" Type="http://schemas.openxmlformats.org/officeDocument/2006/relationships/hyperlink" Target="https://cassandra.apache.org/" TargetMode="External"/><Relationship Id="rId4" Type="http://schemas.openxmlformats.org/officeDocument/2006/relationships/hyperlink" Target="https://www.sqlite.org/index.html" TargetMode="External"/><Relationship Id="rId9" Type="http://schemas.openxmlformats.org/officeDocument/2006/relationships/hyperlink" Target="https://www.mongodb.com/es" TargetMode="External"/><Relationship Id="rId14" Type="http://schemas.openxmlformats.org/officeDocument/2006/relationships/hyperlink" Target="https://couchdb.apache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LLER DE BASE DE DATOS - samuelcruz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85" y="1001644"/>
            <a:ext cx="9382125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29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824467" cy="624492"/>
          </a:xfrm>
        </p:spPr>
        <p:txBody>
          <a:bodyPr>
            <a:noAutofit/>
          </a:bodyPr>
          <a:lstStyle/>
          <a:p>
            <a:r>
              <a:rPr lang="es-ES" sz="3200" dirty="0" smtClean="0"/>
              <a:t>Que es un CRUD?</a:t>
            </a:r>
            <a:endParaRPr lang="es-EC" sz="3200" dirty="0"/>
          </a:p>
        </p:txBody>
      </p:sp>
      <p:pic>
        <p:nvPicPr>
          <p:cNvPr id="3078" name="Picture 6" descr="Curso Práctico de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712" y="1502065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RUD html php my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" y="1862673"/>
            <a:ext cx="7218122" cy="406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6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0687" y="641261"/>
            <a:ext cx="3932237" cy="550572"/>
          </a:xfrm>
        </p:spPr>
        <p:txBody>
          <a:bodyPr>
            <a:noAutofit/>
          </a:bodyPr>
          <a:lstStyle/>
          <a:p>
            <a:r>
              <a:rPr lang="es-ES" sz="3600" b="1" dirty="0" smtClean="0"/>
              <a:t>Biografías:</a:t>
            </a:r>
            <a:endParaRPr lang="es-EC" sz="3600" b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57974" y="1490729"/>
            <a:ext cx="10042860" cy="5077496"/>
          </a:xfrm>
        </p:spPr>
        <p:txBody>
          <a:bodyPr>
            <a:noAutofit/>
          </a:bodyPr>
          <a:lstStyle/>
          <a:p>
            <a:r>
              <a:rPr lang="es-ES" sz="1500" b="1" dirty="0" smtClean="0"/>
              <a:t>Información:</a:t>
            </a:r>
            <a:endParaRPr lang="es-EC" sz="1500" b="1" dirty="0" smtClean="0">
              <a:hlinkClick r:id="rId2"/>
            </a:endParaRPr>
          </a:p>
          <a:p>
            <a:r>
              <a:rPr lang="es-EC" sz="1500" dirty="0" smtClean="0">
                <a:hlinkClick r:id="rId2"/>
              </a:rPr>
              <a:t>https://revistadigital.inesem.es/informatica-y-tics/los-gestores-de-bases-de-datos-mas-usados/</a:t>
            </a:r>
            <a:endParaRPr lang="es-EC" sz="1500" dirty="0" smtClean="0"/>
          </a:p>
          <a:p>
            <a:r>
              <a:rPr lang="es-ES" sz="1500" dirty="0">
                <a:hlinkClick r:id="rId3"/>
              </a:rPr>
              <a:t>https://</a:t>
            </a:r>
            <a:r>
              <a:rPr lang="es-ES" sz="1500" dirty="0" smtClean="0">
                <a:hlinkClick r:id="rId3"/>
              </a:rPr>
              <a:t>desarrolloweb.com/articulos/tipos-de-sentencias-sql.html</a:t>
            </a:r>
            <a:endParaRPr lang="es-ES" sz="1500" dirty="0" smtClean="0"/>
          </a:p>
          <a:p>
            <a:r>
              <a:rPr lang="es-ES" sz="1500" dirty="0">
                <a:hlinkClick r:id="rId4"/>
              </a:rPr>
              <a:t>https://www.infor.uva.es/~</a:t>
            </a:r>
            <a:r>
              <a:rPr lang="es-ES" sz="1500" dirty="0" smtClean="0">
                <a:hlinkClick r:id="rId4"/>
              </a:rPr>
              <a:t>jvegas/cursos/bd/sqlplus/sqlplus.html</a:t>
            </a:r>
            <a:endParaRPr lang="es-ES" sz="1500" dirty="0" smtClean="0"/>
          </a:p>
          <a:p>
            <a:r>
              <a:rPr lang="es-ES" sz="1500" dirty="0">
                <a:hlinkClick r:id="rId5"/>
              </a:rPr>
              <a:t>https://brandominus.com/blog/creatividad/manual-sentencias-basicas-en-mysql</a:t>
            </a:r>
            <a:r>
              <a:rPr lang="es-ES" sz="1500" dirty="0" smtClean="0">
                <a:hlinkClick r:id="rId5"/>
              </a:rPr>
              <a:t>/</a:t>
            </a:r>
            <a:endParaRPr lang="es-ES" sz="1500" dirty="0"/>
          </a:p>
          <a:p>
            <a:r>
              <a:rPr lang="es-EC" sz="1500" dirty="0" smtClean="0">
                <a:hlinkClick r:id="rId6"/>
              </a:rPr>
              <a:t>http://www.maestrosdelweb.com/que-son-las-bases-de-datos/</a:t>
            </a:r>
            <a:endParaRPr lang="es-EC" sz="1500" dirty="0" smtClean="0"/>
          </a:p>
          <a:p>
            <a:r>
              <a:rPr lang="es-EC" sz="1500" dirty="0">
                <a:hlinkClick r:id="rId7"/>
              </a:rPr>
              <a:t>http://</a:t>
            </a:r>
            <a:r>
              <a:rPr lang="es-EC" sz="1500" dirty="0" smtClean="0">
                <a:hlinkClick r:id="rId7"/>
              </a:rPr>
              <a:t>basededatosaplicado.blogspot.com/2011/10/v-behaviorurldefaultvmlo.html</a:t>
            </a:r>
            <a:r>
              <a:rPr lang="es-EC" sz="1500" dirty="0" smtClean="0"/>
              <a:t> </a:t>
            </a:r>
          </a:p>
          <a:p>
            <a:r>
              <a:rPr lang="es-ES" sz="1500" dirty="0">
                <a:hlinkClick r:id="rId8"/>
              </a:rPr>
              <a:t>https://www.ionos.es/digitalguide/paginas-web/desarrollo-web/crud-las-principales-operaciones-de-bases-de-datos</a:t>
            </a:r>
            <a:r>
              <a:rPr lang="es-ES" sz="1500" dirty="0" smtClean="0">
                <a:hlinkClick r:id="rId8"/>
              </a:rPr>
              <a:t>/</a:t>
            </a:r>
            <a:r>
              <a:rPr lang="es-ES" sz="1500" dirty="0" smtClean="0"/>
              <a:t> </a:t>
            </a:r>
          </a:p>
          <a:p>
            <a:r>
              <a:rPr lang="es-ES" sz="1500" b="1" dirty="0" smtClean="0"/>
              <a:t>Cursos:</a:t>
            </a:r>
            <a:endParaRPr lang="es-ES" sz="1500" b="1" dirty="0"/>
          </a:p>
          <a:p>
            <a:r>
              <a:rPr lang="es-EC" sz="1500" dirty="0" smtClean="0">
                <a:hlinkClick r:id="rId9"/>
              </a:rPr>
              <a:t>https://www.youtube.com/playlist?list=PL8gxzfBmzgex2nuVanqvxoTXTPovVSwi2</a:t>
            </a:r>
            <a:r>
              <a:rPr lang="es-EC" sz="1500" dirty="0" smtClean="0"/>
              <a:t> </a:t>
            </a:r>
          </a:p>
          <a:p>
            <a:r>
              <a:rPr lang="es-EC" sz="1500" dirty="0">
                <a:hlinkClick r:id="rId10"/>
              </a:rPr>
              <a:t>https://</a:t>
            </a:r>
            <a:r>
              <a:rPr lang="es-EC" sz="1500" dirty="0" smtClean="0">
                <a:hlinkClick r:id="rId10"/>
              </a:rPr>
              <a:t>es.khanacademy.org/computing/computer-programming/sql/sql-basics/pt/creating-a-table-and-inserting-data</a:t>
            </a:r>
            <a:endParaRPr lang="es-EC" sz="1500" dirty="0" smtClean="0"/>
          </a:p>
          <a:p>
            <a:endParaRPr lang="es-EC" sz="1500" dirty="0"/>
          </a:p>
        </p:txBody>
      </p:sp>
    </p:spTree>
    <p:extLst>
      <p:ext uri="{BB962C8B-B14F-4D97-AF65-F5344CB8AC3E}">
        <p14:creationId xmlns:p14="http://schemas.microsoft.com/office/powerpoint/2010/main" val="198695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1663" y="399245"/>
            <a:ext cx="3932237" cy="730876"/>
          </a:xfrm>
        </p:spPr>
        <p:txBody>
          <a:bodyPr/>
          <a:lstStyle/>
          <a:p>
            <a:r>
              <a:rPr lang="es-ES" b="1" dirty="0" smtClean="0"/>
              <a:t>¿Qué es un dato?</a:t>
            </a:r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511662" y="1130121"/>
            <a:ext cx="3932237" cy="2179749"/>
          </a:xfrm>
        </p:spPr>
        <p:txBody>
          <a:bodyPr/>
          <a:lstStyle/>
          <a:p>
            <a:r>
              <a:rPr lang="es-ES" dirty="0"/>
              <a:t>Información concreta sobre hechos, elementos, etc., que permite estudiarlos, analizarlos o conocerlos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/>
              <a:t>Cifra, letra o palabra que se suministra a la computadora como entrada y la máquina almacena en un determinado formato.</a:t>
            </a:r>
            <a:endParaRPr lang="es-EC" dirty="0"/>
          </a:p>
        </p:txBody>
      </p:sp>
      <p:pic>
        <p:nvPicPr>
          <p:cNvPr id="1026" name="Picture 2" descr="Informes técnicos gratuitos sobre el valor de los datos en las empres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793" y="3546781"/>
            <a:ext cx="5006215" cy="307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776" y="256549"/>
            <a:ext cx="2989587" cy="32144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086" y="110713"/>
            <a:ext cx="2440144" cy="414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3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8888" y="1016000"/>
            <a:ext cx="3932237" cy="530225"/>
          </a:xfrm>
        </p:spPr>
        <p:txBody>
          <a:bodyPr>
            <a:normAutofit/>
          </a:bodyPr>
          <a:lstStyle/>
          <a:p>
            <a:r>
              <a:rPr lang="es-ES" b="1" dirty="0" smtClean="0"/>
              <a:t>¿Qué información?</a:t>
            </a:r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58888" y="1546225"/>
            <a:ext cx="3932237" cy="1446682"/>
          </a:xfrm>
        </p:spPr>
        <p:txBody>
          <a:bodyPr/>
          <a:lstStyle/>
          <a:p>
            <a:r>
              <a:rPr lang="es-ES" dirty="0"/>
              <a:t>Información es el nombre por el que se conoce un conjunto organizado de datos procesados que constituyen un mensaje que cambia el estado de conocimiento del sujeto o sistema que recibe dicho mensaje. </a:t>
            </a:r>
            <a:endParaRPr lang="es-EC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962" y="0"/>
            <a:ext cx="2999838" cy="53365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204" y="1174191"/>
            <a:ext cx="2677328" cy="336694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52" y="3503054"/>
            <a:ext cx="5673794" cy="23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7488" y="0"/>
            <a:ext cx="3932237" cy="936938"/>
          </a:xfrm>
        </p:spPr>
        <p:txBody>
          <a:bodyPr>
            <a:normAutofit/>
          </a:bodyPr>
          <a:lstStyle/>
          <a:p>
            <a:r>
              <a:rPr lang="es-ES" b="1" dirty="0" smtClean="0"/>
              <a:t>¿Qué son las bases de datos?</a:t>
            </a:r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487487" y="936938"/>
            <a:ext cx="3932237" cy="1356530"/>
          </a:xfrm>
        </p:spPr>
        <p:txBody>
          <a:bodyPr/>
          <a:lstStyle/>
          <a:p>
            <a:r>
              <a:rPr lang="es-ES" dirty="0"/>
              <a:t>Una base de datos es una herramienta que </a:t>
            </a:r>
            <a:r>
              <a:rPr lang="es-ES" b="1" dirty="0"/>
              <a:t>recopila datos, los organiza y los relaciona</a:t>
            </a:r>
            <a:r>
              <a:rPr lang="es-ES" dirty="0"/>
              <a:t> para que se pueda hacer una rápida búsqueda y recuperar con ayuda de un ordenador.</a:t>
            </a:r>
            <a:endParaRPr lang="es-EC" dirty="0"/>
          </a:p>
        </p:txBody>
      </p:sp>
      <p:pic>
        <p:nvPicPr>
          <p:cNvPr id="2050" name="Picture 2" descr="MANEJO DE BASE DE DATOS (CREACION DE BASE DE DATOS MEDICOS Y VISITAS). -  abundii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3223864"/>
            <a:ext cx="6478252" cy="284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ero System, Inc. | Base de Da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86" y="3943975"/>
            <a:ext cx="33337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oría de la Información o Teoría matemática de la comunicación - Mind42:  Free online mind mapping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666" y="-1343"/>
            <a:ext cx="4798232" cy="371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88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283335"/>
            <a:ext cx="10570894" cy="795270"/>
          </a:xfrm>
        </p:spPr>
        <p:txBody>
          <a:bodyPr/>
          <a:lstStyle/>
          <a:p>
            <a:pPr algn="ctr"/>
            <a:r>
              <a:rPr lang="es-ES" dirty="0" smtClean="0"/>
              <a:t>Motores de Base de Datos</a:t>
            </a:r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1838459"/>
            <a:ext cx="3932237" cy="4433552"/>
          </a:xfrm>
        </p:spPr>
        <p:txBody>
          <a:bodyPr/>
          <a:lstStyle/>
          <a:p>
            <a:r>
              <a:rPr lang="es-EC" b="1" dirty="0"/>
              <a:t>Sistemas Gestores de bases de datos Relacionales (SQL)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 err="1" smtClean="0">
                <a:hlinkClick r:id="rId2"/>
              </a:rPr>
              <a:t>MySQL</a:t>
            </a:r>
            <a:endParaRPr lang="es-EC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 err="1" smtClean="0">
                <a:hlinkClick r:id="rId3"/>
              </a:rPr>
              <a:t>MariaDB</a:t>
            </a:r>
            <a:endParaRPr lang="es-EC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 err="1">
                <a:hlinkClick r:id="rId4"/>
              </a:rPr>
              <a:t>SQLite</a:t>
            </a:r>
            <a:endParaRPr lang="es-EC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 err="1">
                <a:hlinkClick r:id="rId5"/>
              </a:rPr>
              <a:t>PostgreSQL</a:t>
            </a:r>
            <a:endParaRPr lang="es-EC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>
                <a:hlinkClick r:id="rId6"/>
              </a:rPr>
              <a:t>Microsoft SQL Server</a:t>
            </a:r>
            <a:endParaRPr lang="es-EC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>
                <a:hlinkClick r:id="rId7"/>
              </a:rPr>
              <a:t>Oracle</a:t>
            </a:r>
            <a:endParaRPr lang="es-EC" b="1" dirty="0"/>
          </a:p>
          <a:p>
            <a:endParaRPr lang="es-EC" dirty="0"/>
          </a:p>
        </p:txBody>
      </p:sp>
      <p:sp>
        <p:nvSpPr>
          <p:cNvPr id="5" name="Marcador de texto 3"/>
          <p:cNvSpPr txBox="1">
            <a:spLocks/>
          </p:cNvSpPr>
          <p:nvPr/>
        </p:nvSpPr>
        <p:spPr>
          <a:xfrm>
            <a:off x="6736166" y="1838458"/>
            <a:ext cx="3932237" cy="462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b="1" dirty="0"/>
              <a:t>Sistemas Gestores de bases de datos No Relacionales (</a:t>
            </a:r>
            <a:r>
              <a:rPr lang="es-EC" b="1" dirty="0" err="1"/>
              <a:t>NoSQL</a:t>
            </a:r>
            <a:r>
              <a:rPr lang="es-EC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 err="1" smtClean="0">
                <a:hlinkClick r:id="rId8"/>
              </a:rPr>
              <a:t>Redis</a:t>
            </a:r>
            <a:endParaRPr lang="es-EC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 err="1" smtClean="0">
                <a:hlinkClick r:id="rId9"/>
              </a:rPr>
              <a:t>MongoDB</a:t>
            </a:r>
            <a:endParaRPr lang="es-EC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u="sng" dirty="0" err="1" smtClean="0">
                <a:hlinkClick r:id="rId10"/>
              </a:rPr>
              <a:t>Cassandra</a:t>
            </a:r>
            <a:endParaRPr lang="es-EC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11"/>
              </a:rPr>
              <a:t>Azure Cosmos DB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hlinkClick r:id="rId12"/>
              </a:rPr>
              <a:t>RavenDB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hlinkClick r:id="rId13"/>
              </a:rPr>
              <a:t>ObjectDB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14"/>
              </a:rPr>
              <a:t>Apache </a:t>
            </a:r>
            <a:r>
              <a:rPr lang="en-US" b="1" dirty="0" err="1">
                <a:hlinkClick r:id="rId14"/>
              </a:rPr>
              <a:t>CouchDB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15"/>
              </a:rPr>
              <a:t>Neo4j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16"/>
              </a:rPr>
              <a:t>Google </a:t>
            </a:r>
            <a:r>
              <a:rPr lang="en-US" b="1" dirty="0" err="1">
                <a:hlinkClick r:id="rId16"/>
              </a:rPr>
              <a:t>BigTable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17"/>
              </a:rPr>
              <a:t>Apache </a:t>
            </a:r>
            <a:r>
              <a:rPr lang="en-US" b="1" dirty="0" err="1">
                <a:hlinkClick r:id="rId17"/>
              </a:rPr>
              <a:t>Hbase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18"/>
              </a:rPr>
              <a:t>Amazon </a:t>
            </a:r>
            <a:r>
              <a:rPr lang="en-US" b="1" dirty="0" err="1">
                <a:hlinkClick r:id="rId18"/>
              </a:rPr>
              <a:t>DynamoDB</a:t>
            </a:r>
            <a:endParaRPr lang="en-US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038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7909" y="-27368"/>
            <a:ext cx="3932237" cy="529360"/>
          </a:xfrm>
        </p:spPr>
        <p:txBody>
          <a:bodyPr/>
          <a:lstStyle/>
          <a:p>
            <a:r>
              <a:rPr lang="es-EC" dirty="0"/>
              <a:t>Formas </a:t>
            </a:r>
            <a:r>
              <a:rPr lang="es-EC" dirty="0" smtClean="0"/>
              <a:t>Normales</a:t>
            </a:r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17910" y="561841"/>
            <a:ext cx="3932237" cy="2308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1FN: Eliminar grupos </a:t>
            </a:r>
            <a:r>
              <a:rPr lang="es-EC" dirty="0" smtClean="0"/>
              <a:t>repetitivos.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2FN: Eliminar datos </a:t>
            </a:r>
            <a:r>
              <a:rPr lang="es-EC" dirty="0" smtClean="0"/>
              <a:t>redundantes.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3FN: Eliminar columnas no depende de </a:t>
            </a:r>
            <a:r>
              <a:rPr lang="es-EC" dirty="0" smtClean="0"/>
              <a:t>clave.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4FN: Aislar Relaciones Múltiples </a:t>
            </a:r>
            <a:r>
              <a:rPr lang="es-EC" dirty="0" smtClean="0"/>
              <a:t>Independientes.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5FN: Aislar relaciones semánticamente relacionadas </a:t>
            </a:r>
            <a:r>
              <a:rPr lang="es-EC" dirty="0" smtClean="0"/>
              <a:t>múltiples.</a:t>
            </a:r>
            <a:endParaRPr lang="es-EC" dirty="0"/>
          </a:p>
        </p:txBody>
      </p:sp>
      <p:pic>
        <p:nvPicPr>
          <p:cNvPr id="1026" name="Picture 2" descr="LAS REGLAS DE NORMALIZACIÓN EXPLICADAS FACILMENTE – VIDEL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707" y="267236"/>
            <a:ext cx="4955293" cy="371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6 Normalización fác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909" y="3126924"/>
            <a:ext cx="4918510" cy="368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24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Relaciones en Base de Datos</a:t>
            </a:r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11188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Uno a uno.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Uno a muchos.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Muchos  a muchos.</a:t>
            </a:r>
            <a:endParaRPr lang="es-EC" dirty="0"/>
          </a:p>
        </p:txBody>
      </p:sp>
      <p:pic>
        <p:nvPicPr>
          <p:cNvPr id="2052" name="Picture 4" descr="Tarea_1 - BASE DE DATOS PARA NEGOCIOS UPP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431" y="288462"/>
            <a:ext cx="5316708" cy="262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aciones en bases de datos - Impartiendo Conocimien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616" y="3254264"/>
            <a:ext cx="6101321" cy="343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63262"/>
          </a:xfrm>
        </p:spPr>
        <p:txBody>
          <a:bodyPr/>
          <a:lstStyle/>
          <a:p>
            <a:pPr algn="ctr"/>
            <a:r>
              <a:rPr lang="es-ES" dirty="0" smtClean="0"/>
              <a:t>Sentencias SQL</a:t>
            </a:r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651158" y="1574106"/>
            <a:ext cx="2998116" cy="3811588"/>
          </a:xfrm>
        </p:spPr>
        <p:txBody>
          <a:bodyPr>
            <a:normAutofit lnSpcReduction="10000"/>
          </a:bodyPr>
          <a:lstStyle/>
          <a:p>
            <a:r>
              <a:rPr lang="es-EC" b="1" dirty="0" smtClean="0"/>
              <a:t>DML (Manipulación de Datos)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/>
              <a:t>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/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 smtClean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UPDATE</a:t>
            </a:r>
            <a:br>
              <a:rPr lang="es-EC" dirty="0"/>
            </a:br>
            <a:endParaRPr lang="es-EC" dirty="0" smtClean="0"/>
          </a:p>
          <a:p>
            <a:r>
              <a:rPr lang="es-EC" b="1" dirty="0" smtClean="0"/>
              <a:t>DDL (Definición de Datos)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smtClean="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 </a:t>
            </a:r>
            <a:r>
              <a:rPr lang="en-US" dirty="0" smtClean="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 </a:t>
            </a:r>
            <a:r>
              <a:rPr lang="en-US" dirty="0" smtClean="0"/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 DATABASE</a:t>
            </a:r>
            <a:endParaRPr lang="es-EC" dirty="0"/>
          </a:p>
        </p:txBody>
      </p:sp>
      <p:pic>
        <p:nvPicPr>
          <p:cNvPr id="2050" name="Picture 2" descr="PDF de programación - Tema III. Lenguaje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930498"/>
            <a:ext cx="7139190" cy="535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41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7639" y="111661"/>
            <a:ext cx="3932237" cy="1069975"/>
          </a:xfrm>
        </p:spPr>
        <p:txBody>
          <a:bodyPr/>
          <a:lstStyle/>
          <a:p>
            <a:r>
              <a:rPr lang="es-ES" dirty="0" smtClean="0"/>
              <a:t>Lista de Sentencias Básicas en SQL</a:t>
            </a:r>
            <a:endParaRPr lang="es-EC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7" y="1181636"/>
            <a:ext cx="3932237" cy="4897192"/>
          </a:xfrm>
        </p:spPr>
        <p:txBody>
          <a:bodyPr>
            <a:normAutofit/>
          </a:bodyPr>
          <a:lstStyle/>
          <a:p>
            <a:r>
              <a:rPr lang="es-ES" b="1" dirty="0" smtClean="0"/>
              <a:t>Los mas usados: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SELECT</a:t>
            </a:r>
            <a:r>
              <a:rPr lang="es-ES" dirty="0"/>
              <a:t> se utiliza para consultar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WHERE</a:t>
            </a:r>
            <a:r>
              <a:rPr lang="es-ES" dirty="0"/>
              <a:t> se utiliza incluir las condiciones de los datos que queremos consultar.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INSERT</a:t>
            </a:r>
            <a:r>
              <a:rPr lang="es-ES" dirty="0"/>
              <a:t> se utiliza para insertar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UPDATE</a:t>
            </a:r>
            <a:r>
              <a:rPr lang="es-ES" dirty="0"/>
              <a:t> se utiliza actualizar o modificar datos ya existentes.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DELETE</a:t>
            </a:r>
            <a:r>
              <a:rPr lang="es-ES" dirty="0"/>
              <a:t> se utiliza borrar datos.</a:t>
            </a:r>
          </a:p>
          <a:p>
            <a:r>
              <a:rPr lang="es-ES" b="1" dirty="0" smtClean="0"/>
              <a:t>Otras sentencias: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DISTINCT</a:t>
            </a:r>
            <a:r>
              <a:rPr lang="es-ES" dirty="0"/>
              <a:t> sirve para eliminar los duplicados de las consultas de datos</a:t>
            </a:r>
            <a:r>
              <a:rPr lang="es-ES" dirty="0" smtClean="0"/>
              <a:t>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AND y OR</a:t>
            </a:r>
            <a:r>
              <a:rPr lang="es-ES" dirty="0"/>
              <a:t> se utilizan para incluir 2 o más condiciones a una consulta.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ORDER BY</a:t>
            </a:r>
            <a:r>
              <a:rPr lang="es-ES" dirty="0"/>
              <a:t> se utiliza para ordenar los resultados de una consulta.</a:t>
            </a:r>
          </a:p>
          <a:p>
            <a:endParaRPr lang="es-EC" dirty="0"/>
          </a:p>
        </p:txBody>
      </p:sp>
      <p:pic>
        <p:nvPicPr>
          <p:cNvPr id="3074" name="Picture 2" descr="Sentencia SQL SELECT INTO | Blog de Jesús Sequeiros Ar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217" y="111661"/>
            <a:ext cx="609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erramienta para hacer pruebas y ejercicios de sentencias SQL en línea |  Pablo Via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29" y="3248024"/>
            <a:ext cx="475297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04675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785</TotalTime>
  <Words>272</Words>
  <Application>Microsoft Office PowerPoint</Application>
  <PresentationFormat>Panorámica</PresentationFormat>
  <Paragraphs>74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Espiral</vt:lpstr>
      <vt:lpstr>Presentación de PowerPoint</vt:lpstr>
      <vt:lpstr>¿Qué es un dato?</vt:lpstr>
      <vt:lpstr>¿Qué información?</vt:lpstr>
      <vt:lpstr>¿Qué son las bases de datos?</vt:lpstr>
      <vt:lpstr>Motores de Base de Datos</vt:lpstr>
      <vt:lpstr>Formas Normales</vt:lpstr>
      <vt:lpstr>Relaciones en Base de Datos</vt:lpstr>
      <vt:lpstr>Sentencias SQL</vt:lpstr>
      <vt:lpstr>Lista de Sentencias Básicas en SQL</vt:lpstr>
      <vt:lpstr>Que es un CRUD?</vt:lpstr>
      <vt:lpstr>Biografías: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</dc:title>
  <dc:creator>Hunter</dc:creator>
  <cp:lastModifiedBy>Hunter</cp:lastModifiedBy>
  <cp:revision>17</cp:revision>
  <dcterms:created xsi:type="dcterms:W3CDTF">2020-09-17T18:28:41Z</dcterms:created>
  <dcterms:modified xsi:type="dcterms:W3CDTF">2020-09-18T23:47:38Z</dcterms:modified>
</cp:coreProperties>
</file>