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66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84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7958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61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1611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7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30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63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08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29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6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44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74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30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72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185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B2EB1-EA88-4503-95EA-93923E5BA59E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2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Time Series Data Mining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Author: Sun Zhao</a:t>
            </a:r>
          </a:p>
          <a:p>
            <a:r>
              <a:rPr lang="en-US" dirty="0" err="1" smtClean="0"/>
              <a:t>Email:zixiaojindao@gmail.com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29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43487"/>
            <a:ext cx="8915400" cy="514709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Find </a:t>
            </a:r>
            <a:r>
              <a:rPr lang="en-US" dirty="0"/>
              <a:t>natural groupings of the time series in database DB under some similarity/dissimilarity measure D(Q,C</a:t>
            </a:r>
            <a:r>
              <a:rPr lang="en-US" dirty="0" smtClean="0"/>
              <a:t>)</a:t>
            </a:r>
          </a:p>
          <a:p>
            <a:r>
              <a:rPr lang="en-US" dirty="0"/>
              <a:t>Three time series clustering approaches: </a:t>
            </a:r>
            <a:endParaRPr lang="en-US" dirty="0" smtClean="0"/>
          </a:p>
          <a:p>
            <a:pPr lvl="1"/>
            <a:r>
              <a:rPr lang="en-US" dirty="0" smtClean="0"/>
              <a:t>raw-data-based</a:t>
            </a:r>
            <a:endParaRPr lang="en-US" dirty="0"/>
          </a:p>
          <a:p>
            <a:pPr lvl="1"/>
            <a:r>
              <a:rPr lang="en-US" dirty="0" smtClean="0"/>
              <a:t>feature-based</a:t>
            </a:r>
            <a:endParaRPr lang="en-US" dirty="0"/>
          </a:p>
          <a:p>
            <a:pPr lvl="1"/>
            <a:r>
              <a:rPr lang="en-US" dirty="0" smtClean="0"/>
              <a:t>model-based</a:t>
            </a:r>
          </a:p>
          <a:p>
            <a:r>
              <a:rPr lang="en-US" dirty="0" smtClean="0"/>
              <a:t>General </a:t>
            </a:r>
            <a:r>
              <a:rPr lang="en-US" dirty="0"/>
              <a:t>c</a:t>
            </a:r>
            <a:r>
              <a:rPr lang="en-US" dirty="0" smtClean="0"/>
              <a:t>lustering methods</a:t>
            </a:r>
          </a:p>
          <a:p>
            <a:pPr lvl="1"/>
            <a:r>
              <a:rPr lang="en-US" dirty="0" smtClean="0"/>
              <a:t>K-means, c-means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ierarchical clustering</a:t>
            </a:r>
          </a:p>
          <a:p>
            <a:pPr lvl="1"/>
            <a:r>
              <a:rPr lang="en-US" dirty="0" smtClean="0"/>
              <a:t>Neural networks</a:t>
            </a:r>
          </a:p>
          <a:p>
            <a:r>
              <a:rPr lang="en-US" dirty="0"/>
              <a:t>Similarity/distance </a:t>
            </a:r>
            <a:r>
              <a:rPr lang="en-US" dirty="0" smtClean="0"/>
              <a:t>measures</a:t>
            </a:r>
          </a:p>
          <a:p>
            <a:pPr lvl="1"/>
            <a:r>
              <a:rPr lang="en-US" dirty="0" smtClean="0"/>
              <a:t>L p distance</a:t>
            </a:r>
          </a:p>
          <a:p>
            <a:pPr lvl="1"/>
            <a:r>
              <a:rPr lang="en-US" dirty="0"/>
              <a:t>Pearson’s </a:t>
            </a:r>
            <a:r>
              <a:rPr lang="en-US" dirty="0" smtClean="0"/>
              <a:t>correlation</a:t>
            </a:r>
          </a:p>
          <a:p>
            <a:pPr lvl="1"/>
            <a:r>
              <a:rPr lang="en-US" dirty="0"/>
              <a:t>Short time series </a:t>
            </a:r>
            <a:r>
              <a:rPr lang="en-US" dirty="0" smtClean="0"/>
              <a:t>distance</a:t>
            </a:r>
          </a:p>
          <a:p>
            <a:pPr lvl="1"/>
            <a:r>
              <a:rPr lang="en-US" dirty="0"/>
              <a:t>Dynamic time warping </a:t>
            </a:r>
            <a:r>
              <a:rPr lang="en-US" dirty="0" smtClean="0"/>
              <a:t>distance</a:t>
            </a:r>
          </a:p>
          <a:p>
            <a:pPr lvl="1"/>
            <a:r>
              <a:rPr lang="en-US" dirty="0" err="1"/>
              <a:t>Kullback</a:t>
            </a:r>
            <a:r>
              <a:rPr lang="en-US" dirty="0"/>
              <a:t>–</a:t>
            </a:r>
            <a:r>
              <a:rPr lang="en-US" dirty="0" err="1"/>
              <a:t>Liebler</a:t>
            </a:r>
            <a:r>
              <a:rPr lang="en-US" dirty="0"/>
              <a:t> </a:t>
            </a:r>
            <a:r>
              <a:rPr lang="en-US" dirty="0" smtClean="0"/>
              <a:t>distance</a:t>
            </a:r>
          </a:p>
          <a:p>
            <a:pPr lvl="1"/>
            <a:r>
              <a:rPr lang="en-US" i="1" dirty="0"/>
              <a:t>Probability-based </a:t>
            </a:r>
            <a:r>
              <a:rPr lang="en-US" i="1" dirty="0" smtClean="0"/>
              <a:t>distance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889" y="1762844"/>
            <a:ext cx="61722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73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an unlabeled time series Q, assign it to one of two or more predefined </a:t>
            </a:r>
            <a:r>
              <a:rPr lang="en-US" dirty="0" smtClean="0"/>
              <a:t>classes</a:t>
            </a:r>
          </a:p>
          <a:p>
            <a:r>
              <a:rPr lang="en-US" dirty="0"/>
              <a:t>Three time series clustering approaches: </a:t>
            </a:r>
          </a:p>
          <a:p>
            <a:pPr lvl="1"/>
            <a:r>
              <a:rPr lang="en-US" dirty="0"/>
              <a:t>raw-data-based</a:t>
            </a:r>
          </a:p>
          <a:p>
            <a:pPr lvl="1"/>
            <a:r>
              <a:rPr lang="en-US" dirty="0"/>
              <a:t>feature-based</a:t>
            </a:r>
          </a:p>
          <a:p>
            <a:pPr lvl="1"/>
            <a:r>
              <a:rPr lang="en-US"/>
              <a:t>model-based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13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Time Series Definition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</a:t>
                </a:r>
                <a:r>
                  <a:rPr lang="en-US" dirty="0"/>
                  <a:t>time series is a sequence of data points, measured typically at successive points in time spaced at uniform time </a:t>
                </a:r>
                <a:r>
                  <a:rPr lang="en-US" dirty="0" smtClean="0"/>
                  <a:t>intervals[Wikipedia]</a:t>
                </a:r>
              </a:p>
              <a:p>
                <a:r>
                  <a:rPr lang="en-US" dirty="0"/>
                  <a:t>A time series X is </a:t>
                </a:r>
                <a:r>
                  <a:rPr lang="en-US" dirty="0" smtClean="0"/>
                  <a:t>a </a:t>
                </a:r>
                <a:r>
                  <a:rPr lang="en-US" dirty="0"/>
                  <a:t>sequence of observed data, usually ordered in </a:t>
                </a:r>
                <a:r>
                  <a:rPr lang="en-US" dirty="0" smtClean="0"/>
                  <a:t>time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where </a:t>
                </a:r>
                <a:r>
                  <a:rPr lang="en-US" dirty="0"/>
                  <a:t>t is a time index, and N is the number of </a:t>
                </a:r>
                <a:r>
                  <a:rPr lang="en-US" dirty="0" smtClean="0"/>
                  <a:t>observations</a:t>
                </a:r>
              </a:p>
              <a:p>
                <a:r>
                  <a:rPr lang="en-US" dirty="0" smtClean="0"/>
                  <a:t>Time </a:t>
                </a:r>
                <a:r>
                  <a:rPr lang="en-US" dirty="0"/>
                  <a:t>series examples like stock </a:t>
                </a:r>
                <a:r>
                  <a:rPr lang="en-US" dirty="0" smtClean="0"/>
                  <a:t>market prices</a:t>
                </a:r>
                <a:r>
                  <a:rPr lang="en-US" dirty="0"/>
                  <a:t>, </a:t>
                </a:r>
                <a:r>
                  <a:rPr lang="en-US" dirty="0" smtClean="0"/>
                  <a:t>earthquake waves, audio &amp; video records, biological sequences, patient health records and so on.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034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Time Series Visualization Examples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3960064"/>
            <a:ext cx="3689599" cy="2285460"/>
          </a:xfrm>
          <a:prstGeom prst="rect">
            <a:avLst/>
          </a:prstGeom>
        </p:spPr>
      </p:pic>
      <p:pic>
        <p:nvPicPr>
          <p:cNvPr id="1026" name="Picture 2" descr="File:Tuberculosis incidence US 1953-200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791" y="1455988"/>
            <a:ext cx="3188963" cy="217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5373" y="1455988"/>
            <a:ext cx="3618436" cy="22344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8979" y="3960064"/>
            <a:ext cx="3854830" cy="244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4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Time Series Data Mining(TSDM)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500113"/>
          </a:xfrm>
        </p:spPr>
        <p:txBody>
          <a:bodyPr>
            <a:normAutofit/>
          </a:bodyPr>
          <a:lstStyle/>
          <a:p>
            <a:r>
              <a:rPr lang="en-US" dirty="0" smtClean="0"/>
              <a:t>Query </a:t>
            </a:r>
            <a:r>
              <a:rPr lang="en-US" dirty="0"/>
              <a:t>by </a:t>
            </a:r>
            <a:r>
              <a:rPr lang="en-US" dirty="0" smtClean="0"/>
              <a:t>content</a:t>
            </a:r>
            <a:endParaRPr lang="en-US" dirty="0" smtClean="0"/>
          </a:p>
          <a:p>
            <a:r>
              <a:rPr lang="en-US" dirty="0" smtClean="0"/>
              <a:t>Clustering</a:t>
            </a:r>
          </a:p>
          <a:p>
            <a:r>
              <a:rPr lang="en-US" dirty="0" smtClean="0"/>
              <a:t>Classification</a:t>
            </a:r>
            <a:r>
              <a:rPr lang="en-US" dirty="0"/>
              <a:t>: Given an unlabeled time series Q, assign it to one of two or more </a:t>
            </a:r>
            <a:r>
              <a:rPr lang="en-US" dirty="0" smtClean="0"/>
              <a:t>predefined classes</a:t>
            </a:r>
          </a:p>
          <a:p>
            <a:r>
              <a:rPr lang="en-US" dirty="0"/>
              <a:t>Segmentation: Given a time series Q containing n </a:t>
            </a:r>
            <a:r>
              <a:rPr lang="en-US" dirty="0" err="1"/>
              <a:t>datapoints</a:t>
            </a:r>
            <a:r>
              <a:rPr lang="en-US" dirty="0"/>
              <a:t>, construct a model </a:t>
            </a:r>
            <a:r>
              <a:rPr lang="en-US" dirty="0" smtClean="0"/>
              <a:t>Q’, from K </a:t>
            </a:r>
            <a:r>
              <a:rPr lang="en-US" dirty="0"/>
              <a:t>piecewise segments (</a:t>
            </a:r>
            <a:r>
              <a:rPr lang="en-US" dirty="0" smtClean="0"/>
              <a:t>K&lt;&lt;n</a:t>
            </a:r>
            <a:r>
              <a:rPr lang="en-US" dirty="0"/>
              <a:t>) such that </a:t>
            </a:r>
            <a:r>
              <a:rPr lang="en-US" dirty="0" smtClean="0"/>
              <a:t>Q’ </a:t>
            </a:r>
            <a:r>
              <a:rPr lang="en-US" dirty="0"/>
              <a:t>closely approximates Q</a:t>
            </a:r>
            <a:endParaRPr lang="en-US" dirty="0" smtClean="0"/>
          </a:p>
          <a:p>
            <a:r>
              <a:rPr lang="en-US" dirty="0" smtClean="0"/>
              <a:t>Prediction: </a:t>
            </a:r>
            <a:r>
              <a:rPr lang="en-US" dirty="0"/>
              <a:t>Find unusual subsequences of the time series in TSDB under to some similarity/dissimilarity measure D(Q,C</a:t>
            </a:r>
            <a:r>
              <a:rPr lang="en-US" dirty="0" smtClean="0"/>
              <a:t>).</a:t>
            </a:r>
          </a:p>
          <a:p>
            <a:pPr lvl="0"/>
            <a:r>
              <a:rPr lang="en-US" altLang="zh-CN" dirty="0" smtClean="0"/>
              <a:t>Regression: </a:t>
            </a:r>
            <a:r>
              <a:rPr lang="en-US" dirty="0"/>
              <a:t>Given a query time series </a:t>
            </a:r>
            <a:r>
              <a:rPr lang="en-US" i="1" dirty="0"/>
              <a:t>t</a:t>
            </a:r>
            <a:r>
              <a:rPr lang="en-US" dirty="0"/>
              <a:t>, prediction the next certain number of data points of </a:t>
            </a:r>
            <a:r>
              <a:rPr lang="en-US" i="1" dirty="0"/>
              <a:t>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55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Query by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query time series </a:t>
            </a:r>
            <a:r>
              <a:rPr lang="en-US" i="1" dirty="0"/>
              <a:t>Q</a:t>
            </a:r>
            <a:r>
              <a:rPr lang="en-US" dirty="0"/>
              <a:t>, and some similarity/ dissimilarity measure </a:t>
            </a:r>
            <a:r>
              <a:rPr lang="en-US" i="1" dirty="0"/>
              <a:t>D</a:t>
            </a:r>
            <a:r>
              <a:rPr lang="en-US" dirty="0"/>
              <a:t>(</a:t>
            </a:r>
            <a:r>
              <a:rPr lang="en-US" i="1" dirty="0"/>
              <a:t>Q,C</a:t>
            </a:r>
            <a:r>
              <a:rPr lang="en-US" dirty="0"/>
              <a:t>), find the nearest matching time series in database DB.</a:t>
            </a:r>
          </a:p>
          <a:p>
            <a:r>
              <a:rPr lang="en-US" dirty="0" smtClean="0"/>
              <a:t>Motivating applications: </a:t>
            </a:r>
            <a:r>
              <a:rPr lang="en-US" dirty="0"/>
              <a:t>keyword-based search in handwritten doc-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uments</a:t>
            </a:r>
            <a:r>
              <a:rPr lang="en-US" dirty="0"/>
              <a:t>, DNA and protein matching, </a:t>
            </a:r>
            <a:r>
              <a:rPr lang="en-US" dirty="0" smtClean="0"/>
              <a:t>query-by-humming.</a:t>
            </a:r>
          </a:p>
          <a:p>
            <a:r>
              <a:rPr lang="en-US" dirty="0"/>
              <a:t>Full Sequence Matching</a:t>
            </a:r>
          </a:p>
          <a:p>
            <a:r>
              <a:rPr lang="en-US" dirty="0"/>
              <a:t>Subsequence Matching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378" y="4753185"/>
            <a:ext cx="1600200" cy="842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4891178" y="5215147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6" name="Picture 5" descr="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378" y="3995947"/>
            <a:ext cx="3657600" cy="248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11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Full Sequence Matching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Euclidean distance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𝑑𝑖𝑠𝑡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Advantages: Simple &amp; Effective</a:t>
                </a:r>
              </a:p>
              <a:p>
                <a:pPr marL="0" indent="0">
                  <a:buNone/>
                </a:pPr>
                <a:r>
                  <a:rPr lang="en-US" dirty="0" smtClean="0"/>
                  <a:t>Disadvantages: Sequences must be of equal length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	Sensitive to </a:t>
                </a:r>
                <a:r>
                  <a:rPr lang="en-US" dirty="0"/>
                  <a:t>distortions in time </a:t>
                </a:r>
                <a:r>
                  <a:rPr lang="en-US" dirty="0" smtClean="0"/>
                  <a:t>dimension</a:t>
                </a:r>
              </a:p>
              <a:p>
                <a:pPr marL="0" indent="0">
                  <a:buNone/>
                </a:pPr>
                <a:r>
                  <a:rPr lang="en-US" dirty="0"/>
                  <a:t>Overall: recent empirical results </a:t>
                </a:r>
                <a:r>
                  <a:rPr lang="en-US" dirty="0" smtClean="0"/>
                  <a:t>strongly </a:t>
                </a:r>
                <a:r>
                  <a:rPr lang="en-US" dirty="0"/>
                  <a:t>suggest that on large data sets, the accuracy </a:t>
                </a:r>
                <a:r>
                  <a:rPr lang="en-US" dirty="0" smtClean="0"/>
                  <a:t>of elastic </a:t>
                </a:r>
                <a:r>
                  <a:rPr lang="en-US" dirty="0"/>
                  <a:t>measures converges with Euclidean distance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16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562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Full Sequence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27315115"/>
          </a:xfrm>
        </p:spPr>
        <p:txBody>
          <a:bodyPr/>
          <a:lstStyle/>
          <a:p>
            <a:r>
              <a:rPr lang="en-US" dirty="0" smtClean="0"/>
              <a:t>Dynamic </a:t>
            </a:r>
            <a:r>
              <a:rPr lang="en-US" dirty="0"/>
              <a:t>Time Warping(DTW) algorithm[</a:t>
            </a:r>
            <a:r>
              <a:rPr lang="en-US" dirty="0" err="1"/>
              <a:t>Kruskal</a:t>
            </a:r>
            <a:r>
              <a:rPr lang="en-US" dirty="0"/>
              <a:t> and </a:t>
            </a:r>
            <a:r>
              <a:rPr lang="en-US" dirty="0" err="1"/>
              <a:t>Liberman</a:t>
            </a:r>
            <a:r>
              <a:rPr lang="en-US" dirty="0"/>
              <a:t> 1983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971799" y="2753352"/>
            <a:ext cx="6708531" cy="2816156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DTWDistance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(s: array [1..n], t: array [1..m])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 := array [0..n, 0..m]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:= 1 to 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DTW[0,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:= infinity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:= 1 to n DTW[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0] := infinity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DTW[0, 0] :=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:= 1 to 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j := 1 to 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cost:= d(s[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t[j])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j] := cost + minimum(DTW[i-1, j ], // insertion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, j-1], // deletion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DTW[i-1, j-1]) // match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DTW[n, m]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35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Subsequence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31102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sz="2800" dirty="0" smtClean="0"/>
              <a:t>concatenating all data base sequence into one long one X.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800" dirty="0" smtClean="0"/>
              <a:t>Offline </a:t>
            </a:r>
            <a:r>
              <a:rPr lang="en-US" sz="2800" dirty="0"/>
              <a:t>step: </a:t>
            </a:r>
          </a:p>
          <a:p>
            <a:r>
              <a:rPr lang="en-US" sz="2800" dirty="0"/>
              <a:t>Compute F(X, j) for all j. </a:t>
            </a:r>
            <a:br>
              <a:rPr lang="en-US" sz="2800" dirty="0"/>
            </a:br>
            <a:endParaRPr lang="en-US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sz="2800" dirty="0"/>
              <a:t>Online steps, given a query Q:</a:t>
            </a:r>
          </a:p>
          <a:p>
            <a:r>
              <a:rPr lang="en-US" sz="2800" dirty="0"/>
              <a:t>Embedding step:</a:t>
            </a:r>
          </a:p>
          <a:p>
            <a:pPr lvl="1"/>
            <a:r>
              <a:rPr lang="en-US" sz="2200" dirty="0"/>
              <a:t>Compute F(Q).</a:t>
            </a:r>
          </a:p>
          <a:p>
            <a:r>
              <a:rPr lang="en-US" sz="2800" dirty="0"/>
              <a:t>Filter step:</a:t>
            </a:r>
          </a:p>
          <a:p>
            <a:pPr lvl="1"/>
            <a:r>
              <a:rPr lang="en-US" sz="2200" dirty="0"/>
              <a:t>Compare F(Q) to all F(X, j).</a:t>
            </a:r>
          </a:p>
          <a:p>
            <a:pPr lvl="1"/>
            <a:r>
              <a:rPr lang="en-US" sz="2200" dirty="0"/>
              <a:t>Select </a:t>
            </a:r>
            <a:r>
              <a:rPr lang="en-US" sz="2200" i="1" dirty="0"/>
              <a:t>p</a:t>
            </a:r>
            <a:r>
              <a:rPr lang="en-US" sz="2200" dirty="0"/>
              <a:t> best matches </a:t>
            </a:r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en-US" sz="2200" i="1" dirty="0">
                <a:sym typeface="Wingdings" panose="05000000000000000000" pitchFamily="2" charset="2"/>
              </a:rPr>
              <a:t>p </a:t>
            </a:r>
            <a:r>
              <a:rPr lang="en-US" sz="2200" dirty="0">
                <a:sym typeface="Wingdings" panose="05000000000000000000" pitchFamily="2" charset="2"/>
              </a:rPr>
              <a:t>candidate endpoints.</a:t>
            </a:r>
            <a:endParaRPr lang="en-US" sz="2200" dirty="0"/>
          </a:p>
          <a:p>
            <a:r>
              <a:rPr lang="en-US" sz="2800" dirty="0"/>
              <a:t>Refine step:</a:t>
            </a:r>
          </a:p>
          <a:p>
            <a:pPr lvl="1"/>
            <a:r>
              <a:rPr lang="en-US" sz="2200" dirty="0"/>
              <a:t>Use DTW to evaluate each candidate endpoint.</a:t>
            </a:r>
          </a:p>
          <a:p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308369" y="4438268"/>
            <a:ext cx="6587623" cy="366712"/>
          </a:xfrm>
          <a:prstGeom prst="rect">
            <a:avLst/>
          </a:prstGeom>
          <a:solidFill>
            <a:srgbClr val="0094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</a:rPr>
              <a:t>…</a:t>
            </a:r>
            <a:r>
              <a:rPr lang="en-US" sz="1800" dirty="0" smtClean="0">
                <a:solidFill>
                  <a:schemeClr val="tx1"/>
                </a:solidFill>
              </a:rPr>
              <a:t>ACTTAGCTGTAGTCGT</a:t>
            </a:r>
            <a:r>
              <a:rPr lang="en-US" sz="1800" dirty="0" smtClean="0">
                <a:solidFill>
                  <a:schemeClr val="accent2"/>
                </a:solidFill>
              </a:rPr>
              <a:t>TCTATGGCA</a:t>
            </a:r>
            <a:r>
              <a:rPr lang="en-US" sz="1800" dirty="0" smtClean="0">
                <a:solidFill>
                  <a:schemeClr val="tx1"/>
                </a:solidFill>
              </a:rPr>
              <a:t>TATGCATGCCATG</a:t>
            </a:r>
            <a:r>
              <a:rPr lang="en-US" sz="18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8035450" y="3193997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</a:rPr>
              <a:t>TCTAGGGCA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8187850" y="3560709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9483250" y="3560709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654450" y="3193997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</a:rPr>
              <a:t>Q: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8340250" y="3560709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8492650" y="3560709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8645050" y="3560709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8967435" y="3560709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9160865" y="3560709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9330850" y="3560709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0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43487"/>
            <a:ext cx="8915400" cy="514709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Find </a:t>
            </a:r>
            <a:r>
              <a:rPr lang="en-US" dirty="0"/>
              <a:t>natural groupings of the time series in database DB under some similarity/dissimilarity measure D(Q,C</a:t>
            </a:r>
            <a:r>
              <a:rPr lang="en-US" dirty="0" smtClean="0"/>
              <a:t>)</a:t>
            </a:r>
          </a:p>
          <a:p>
            <a:r>
              <a:rPr lang="en-US" dirty="0"/>
              <a:t>Three time series clustering approaches: </a:t>
            </a:r>
            <a:endParaRPr lang="en-US" dirty="0" smtClean="0"/>
          </a:p>
          <a:p>
            <a:pPr lvl="1"/>
            <a:r>
              <a:rPr lang="en-US" dirty="0" smtClean="0"/>
              <a:t>raw-data-based</a:t>
            </a:r>
            <a:endParaRPr lang="en-US" dirty="0"/>
          </a:p>
          <a:p>
            <a:pPr lvl="1"/>
            <a:r>
              <a:rPr lang="en-US" dirty="0" smtClean="0"/>
              <a:t>feature-based</a:t>
            </a:r>
            <a:endParaRPr lang="en-US" dirty="0"/>
          </a:p>
          <a:p>
            <a:pPr lvl="1"/>
            <a:r>
              <a:rPr lang="en-US" dirty="0" smtClean="0"/>
              <a:t>model-based</a:t>
            </a:r>
          </a:p>
          <a:p>
            <a:r>
              <a:rPr lang="en-US" dirty="0" smtClean="0"/>
              <a:t>General </a:t>
            </a:r>
            <a:r>
              <a:rPr lang="en-US" dirty="0"/>
              <a:t>c</a:t>
            </a:r>
            <a:r>
              <a:rPr lang="en-US" dirty="0" smtClean="0"/>
              <a:t>lustering methods</a:t>
            </a:r>
          </a:p>
          <a:p>
            <a:pPr lvl="1"/>
            <a:r>
              <a:rPr lang="en-US" dirty="0" smtClean="0"/>
              <a:t>K-means, c-means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ierarchical clustering</a:t>
            </a:r>
          </a:p>
          <a:p>
            <a:pPr lvl="1"/>
            <a:r>
              <a:rPr lang="en-US" dirty="0" smtClean="0"/>
              <a:t>Neural networks</a:t>
            </a:r>
          </a:p>
          <a:p>
            <a:r>
              <a:rPr lang="en-US" dirty="0"/>
              <a:t>Similarity/distance </a:t>
            </a:r>
            <a:r>
              <a:rPr lang="en-US" dirty="0" smtClean="0"/>
              <a:t>measures</a:t>
            </a:r>
          </a:p>
          <a:p>
            <a:pPr lvl="1"/>
            <a:r>
              <a:rPr lang="en-US" dirty="0" smtClean="0"/>
              <a:t>L p distance</a:t>
            </a:r>
          </a:p>
          <a:p>
            <a:pPr lvl="1"/>
            <a:r>
              <a:rPr lang="en-US" dirty="0"/>
              <a:t>Pearson’s </a:t>
            </a:r>
            <a:r>
              <a:rPr lang="en-US" dirty="0" smtClean="0"/>
              <a:t>correlation</a:t>
            </a:r>
          </a:p>
          <a:p>
            <a:pPr lvl="1"/>
            <a:r>
              <a:rPr lang="en-US" dirty="0"/>
              <a:t>Short time series </a:t>
            </a:r>
            <a:r>
              <a:rPr lang="en-US" dirty="0" smtClean="0"/>
              <a:t>distance</a:t>
            </a:r>
          </a:p>
          <a:p>
            <a:pPr lvl="1"/>
            <a:r>
              <a:rPr lang="en-US" dirty="0"/>
              <a:t>Dynamic time warping </a:t>
            </a:r>
            <a:r>
              <a:rPr lang="en-US" dirty="0" smtClean="0"/>
              <a:t>distance</a:t>
            </a:r>
          </a:p>
          <a:p>
            <a:pPr lvl="1"/>
            <a:r>
              <a:rPr lang="en-US" dirty="0" err="1"/>
              <a:t>Kullback</a:t>
            </a:r>
            <a:r>
              <a:rPr lang="en-US" dirty="0"/>
              <a:t>–</a:t>
            </a:r>
            <a:r>
              <a:rPr lang="en-US" dirty="0" err="1"/>
              <a:t>Liebler</a:t>
            </a:r>
            <a:r>
              <a:rPr lang="en-US" dirty="0"/>
              <a:t> </a:t>
            </a:r>
            <a:r>
              <a:rPr lang="en-US" dirty="0" smtClean="0"/>
              <a:t>distance</a:t>
            </a:r>
          </a:p>
          <a:p>
            <a:pPr lvl="1"/>
            <a:r>
              <a:rPr lang="en-US" i="1" dirty="0"/>
              <a:t>Probability-based </a:t>
            </a:r>
            <a:r>
              <a:rPr lang="en-US" i="1" dirty="0" smtClean="0"/>
              <a:t>distance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39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218</TotalTime>
  <Words>494</Words>
  <Application>Microsoft Office PowerPoint</Application>
  <PresentationFormat>Widescreen</PresentationFormat>
  <Paragraphs>100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幼圆</vt:lpstr>
      <vt:lpstr>Arial</vt:lpstr>
      <vt:lpstr>Cambria Math</vt:lpstr>
      <vt:lpstr>Century Gothic</vt:lpstr>
      <vt:lpstr>Courier New</vt:lpstr>
      <vt:lpstr>Wingdings</vt:lpstr>
      <vt:lpstr>Wingdings 3</vt:lpstr>
      <vt:lpstr>Wisp</vt:lpstr>
      <vt:lpstr>Time Series Data Mining Review</vt:lpstr>
      <vt:lpstr>Time Series Definition</vt:lpstr>
      <vt:lpstr>Time Series Visualization Examples</vt:lpstr>
      <vt:lpstr>Time Series Data Mining(TSDM)</vt:lpstr>
      <vt:lpstr>Query by Content</vt:lpstr>
      <vt:lpstr>Full Sequence Matching</vt:lpstr>
      <vt:lpstr>Full Sequence Matching</vt:lpstr>
      <vt:lpstr>Subsequence Matching</vt:lpstr>
      <vt:lpstr>Clustering</vt:lpstr>
      <vt:lpstr>Clustering</vt:lpstr>
      <vt:lpstr>Classification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Data Mining Review</dc:title>
  <dc:creator>Sun Zhao (MSR Student-Person Consulting)</dc:creator>
  <cp:lastModifiedBy>Sun Zhao (MSR Student-Person Consulting)</cp:lastModifiedBy>
  <cp:revision>17</cp:revision>
  <dcterms:created xsi:type="dcterms:W3CDTF">2013-01-24T05:06:31Z</dcterms:created>
  <dcterms:modified xsi:type="dcterms:W3CDTF">2013-01-24T09:35:12Z</dcterms:modified>
</cp:coreProperties>
</file>