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9" r:id="rId10"/>
    <p:sldId id="330" r:id="rId11"/>
    <p:sldId id="327" r:id="rId12"/>
    <p:sldId id="328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915865"/>
              </p:ext>
            </p:extLst>
          </p:nvPr>
        </p:nvGraphicFramePr>
        <p:xfrm>
          <a:off x="2498902" y="1749778"/>
          <a:ext cx="89154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76933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Approximation 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with Error Bounds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adaptivity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data rates not always possible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Sliding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Analyzing most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recent streams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Ignores part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Output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Granularity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Resource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aware technique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memory and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overhead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resource aware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Task-Based: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6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One-pass constrain makes complexity</a:t>
                </a:r>
              </a:p>
              <a:p>
                <a:r>
                  <a:rPr lang="en-US" altLang="zh-CN" dirty="0" err="1" smtClean="0"/>
                  <a:t>Guha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et </a:t>
                </a:r>
                <a:r>
                  <a:rPr lang="en-US" altLang="zh-CN" dirty="0" smtClean="0"/>
                  <a:t>al. Approximate algorithms for k-median problems</a:t>
                </a:r>
              </a:p>
              <a:p>
                <a:pPr lvl="1"/>
                <a:r>
                  <a:rPr lang="en-US" altLang="zh-CN" dirty="0" smtClean="0"/>
                  <a:t>Single pass over the stream</a:t>
                </a:r>
              </a:p>
              <a:p>
                <a:pPr lvl="1"/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and 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^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>) space complexity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Prove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given constant factor approximation</a:t>
                </a:r>
              </a:p>
              <a:p>
                <a:r>
                  <a:rPr lang="en-US" altLang="zh-CN" dirty="0" err="1"/>
                  <a:t>Domingos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General method named </a:t>
                </a:r>
                <a:r>
                  <a:rPr lang="en-US" altLang="zh-CN" dirty="0"/>
                  <a:t>Very </a:t>
                </a:r>
                <a:r>
                  <a:rPr lang="en-US" altLang="zh-CN" dirty="0" smtClean="0"/>
                  <a:t>Fast Machine </a:t>
                </a:r>
                <a:r>
                  <a:rPr lang="en-US" altLang="zh-CN" dirty="0"/>
                  <a:t>Learning </a:t>
                </a:r>
                <a:r>
                  <a:rPr lang="en-US" altLang="zh-CN" i="1" dirty="0" smtClean="0"/>
                  <a:t>VFML</a:t>
                </a:r>
              </a:p>
              <a:p>
                <a:pPr lvl="1"/>
                <a:r>
                  <a:rPr lang="en-US" altLang="zh-CN" dirty="0" smtClean="0"/>
                  <a:t>Applied to K-Means </a:t>
                </a:r>
                <a:r>
                  <a:rPr lang="en-US" altLang="zh-CN" dirty="0" smtClean="0">
                    <a:sym typeface="Wingdings" pitchFamily="2" charset="2"/>
                  </a:rPr>
                  <a:t> VFKM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Applied to decision tree  VFDT</a:t>
                </a:r>
              </a:p>
              <a:p>
                <a:r>
                  <a:rPr lang="en-US" altLang="zh-CN" dirty="0" smtClean="0"/>
                  <a:t>Ordonez et al. Binary data streams clustering</a:t>
                </a:r>
              </a:p>
              <a:p>
                <a:r>
                  <a:rPr lang="en-US" altLang="zh-CN" dirty="0" err="1"/>
                  <a:t>O’Challaghan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High quality data stream clustering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Classification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High </a:t>
            </a:r>
            <a:r>
              <a:rPr lang="en-US" altLang="zh-CN" dirty="0" smtClean="0"/>
              <a:t>speed nature </a:t>
            </a:r>
            <a:r>
              <a:rPr lang="en-US" altLang="zh-CN" dirty="0"/>
              <a:t>of </a:t>
            </a:r>
            <a:r>
              <a:rPr lang="en-US" altLang="zh-CN" dirty="0" smtClean="0"/>
              <a:t>data streams : The </a:t>
            </a:r>
            <a:r>
              <a:rPr lang="en-US" altLang="zh-CN" dirty="0"/>
              <a:t>rate of building </a:t>
            </a:r>
            <a:r>
              <a:rPr lang="en-US" altLang="zh-CN" dirty="0" smtClean="0"/>
              <a:t>a classification </a:t>
            </a:r>
            <a:r>
              <a:rPr lang="en-US" altLang="zh-CN" dirty="0"/>
              <a:t>model should be higher than the </a:t>
            </a:r>
            <a:r>
              <a:rPr lang="en-US" altLang="zh-CN" dirty="0" smtClean="0"/>
              <a:t>data rate</a:t>
            </a:r>
          </a:p>
          <a:p>
            <a:r>
              <a:rPr lang="en-US" altLang="zh-CN" dirty="0" smtClean="0"/>
              <a:t>Bounded memory requirements: </a:t>
            </a:r>
            <a:r>
              <a:rPr lang="en-US" altLang="zh-CN" dirty="0"/>
              <a:t>load shedding, sampling, </a:t>
            </a:r>
            <a:r>
              <a:rPr lang="en-US" altLang="zh-CN" dirty="0" smtClean="0"/>
              <a:t>aggregation, and </a:t>
            </a:r>
            <a:r>
              <a:rPr lang="en-US" altLang="zh-CN" dirty="0"/>
              <a:t>creating data </a:t>
            </a:r>
            <a:r>
              <a:rPr lang="en-US" altLang="zh-CN" dirty="0" smtClean="0"/>
              <a:t>synopsis</a:t>
            </a:r>
          </a:p>
          <a:p>
            <a:r>
              <a:rPr lang="en-US" altLang="zh-CN" dirty="0"/>
              <a:t>Concept </a:t>
            </a:r>
            <a:r>
              <a:rPr lang="en-US" altLang="zh-CN" dirty="0" smtClean="0"/>
              <a:t>Drifting: Models become stale </a:t>
            </a:r>
            <a:r>
              <a:rPr lang="en-US" altLang="zh-CN" dirty="0"/>
              <a:t>and less relevant over </a:t>
            </a:r>
            <a:r>
              <a:rPr lang="en-US" altLang="zh-CN" dirty="0" smtClean="0"/>
              <a:t>time</a:t>
            </a:r>
            <a:r>
              <a:rPr lang="en-US" altLang="zh-CN" dirty="0"/>
              <a:t>. Ensemble </a:t>
            </a:r>
            <a:r>
              <a:rPr lang="en-US" altLang="zh-CN" dirty="0" smtClean="0"/>
              <a:t>based classification for voting a best prediction</a:t>
            </a:r>
          </a:p>
          <a:p>
            <a:r>
              <a:rPr lang="en-US" altLang="zh-CN" dirty="0"/>
              <a:t>Challenges in Distributed </a:t>
            </a:r>
            <a:r>
              <a:rPr lang="en-US" altLang="zh-CN" dirty="0" smtClean="0"/>
              <a:t>Applications: Large mounts mining result sent to users in a limited bandwidth environments.  Addressed by DFT methods </a:t>
            </a:r>
          </a:p>
          <a:p>
            <a:r>
              <a:rPr lang="en-US" altLang="zh-CN" dirty="0" smtClean="0"/>
              <a:t>Modeling </a:t>
            </a:r>
            <a:r>
              <a:rPr lang="en-US" altLang="zh-CN" dirty="0"/>
              <a:t>change of mining results over </a:t>
            </a:r>
            <a:r>
              <a:rPr lang="en-US" altLang="zh-CN" dirty="0" smtClean="0"/>
              <a:t>time: Users are interested in modeling changes </a:t>
            </a:r>
            <a:r>
              <a:rPr lang="en-US" altLang="zh-CN" dirty="0"/>
              <a:t>over a temporal basis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Frequent pattern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749778"/>
                <a:ext cx="8915400" cy="416144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support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=50%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Frequent patterns are: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{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Data stream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zh-CN" dirty="0" smtClean="0"/>
                  <a:t>, window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Mining frequent patterns based on window model</a:t>
                </a:r>
              </a:p>
              <a:p>
                <a:pPr lvl="1"/>
                <a:r>
                  <a:rPr lang="en-US" altLang="zh-CN" dirty="0"/>
                  <a:t>Landmark </a:t>
                </a:r>
                <a:r>
                  <a:rPr lang="en-US" altLang="zh-CN" dirty="0" smtClean="0"/>
                  <a:t>window: start point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to current point 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Sliding </a:t>
                </a:r>
                <a:r>
                  <a:rPr lang="en-US" altLang="zh-CN" dirty="0" smtClean="0"/>
                  <a:t>window: fixed window size w,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+1, 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Damped window model: assigns more weights to the </a:t>
                </a:r>
                <a:r>
                  <a:rPr lang="en-US" altLang="zh-CN" dirty="0" smtClean="0"/>
                  <a:t>recently arrived </a:t>
                </a:r>
                <a:r>
                  <a:rPr lang="en-US" altLang="zh-CN" dirty="0"/>
                  <a:t>transactions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49778"/>
                <a:ext cx="8915400" cy="4161444"/>
              </a:xfrm>
              <a:blipFill rotWithShape="1">
                <a:blip r:embed="rId2"/>
                <a:stretch>
                  <a:fillRect l="-616" t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 </a:t>
            </a:r>
            <a:r>
              <a:rPr lang="en-US" altLang="zh-CN" dirty="0"/>
              <a:t>of extracting knowledge structures from continuous, rapid data </a:t>
            </a:r>
            <a:r>
              <a:rPr lang="en-US" altLang="zh-CN" dirty="0" smtClean="0"/>
              <a:t>records.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omputer </a:t>
            </a:r>
            <a:r>
              <a:rPr lang="en-US" altLang="zh-CN" dirty="0"/>
              <a:t>network traffic, phone conversations, ATM transactions, web searches, and sensor </a:t>
            </a:r>
            <a:r>
              <a:rPr lang="en-US" altLang="zh-CN" dirty="0" smtClean="0"/>
              <a:t>data.</a:t>
            </a:r>
          </a:p>
          <a:p>
            <a:pPr lvl="1"/>
            <a:r>
              <a:rPr lang="en-US" altLang="zh-CN" dirty="0" smtClean="0"/>
              <a:t>One pass constrain. </a:t>
            </a:r>
          </a:p>
          <a:p>
            <a:pPr lvl="1"/>
            <a:r>
              <a:rPr lang="en-US" altLang="zh-CN" dirty="0" smtClean="0"/>
              <a:t>Temporal evolution, historical data may be updated.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Theoretical Foundations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Data-based </a:t>
            </a:r>
            <a:r>
              <a:rPr lang="en-US" altLang="zh-CN" dirty="0" smtClean="0"/>
              <a:t>techniques(summarize data set)</a:t>
            </a:r>
          </a:p>
          <a:p>
            <a:pPr lvl="1"/>
            <a:r>
              <a:rPr lang="en-US" altLang="zh-CN" dirty="0" smtClean="0"/>
              <a:t>Sampling</a:t>
            </a:r>
          </a:p>
          <a:p>
            <a:pPr lvl="1"/>
            <a:r>
              <a:rPr lang="en-US" altLang="zh-CN" dirty="0" smtClean="0"/>
              <a:t>Load shedding</a:t>
            </a:r>
          </a:p>
          <a:p>
            <a:pPr lvl="1"/>
            <a:r>
              <a:rPr lang="en-US" altLang="zh-CN" dirty="0" smtClean="0"/>
              <a:t>Sketching</a:t>
            </a:r>
          </a:p>
          <a:p>
            <a:pPr lvl="1"/>
            <a:r>
              <a:rPr lang="en-US" altLang="zh-CN" dirty="0" smtClean="0"/>
              <a:t>Aggregation</a:t>
            </a:r>
          </a:p>
          <a:p>
            <a:r>
              <a:rPr lang="en-US" altLang="zh-CN" dirty="0"/>
              <a:t>Task-based </a:t>
            </a:r>
            <a:r>
              <a:rPr lang="en-US" altLang="zh-CN" dirty="0" smtClean="0"/>
              <a:t>techniques(address </a:t>
            </a:r>
            <a:r>
              <a:rPr lang="en-US" altLang="zh-CN" dirty="0"/>
              <a:t>computational </a:t>
            </a:r>
            <a:r>
              <a:rPr lang="en-US" altLang="zh-CN" dirty="0" smtClean="0"/>
              <a:t>challenges)</a:t>
            </a:r>
          </a:p>
          <a:p>
            <a:pPr lvl="1"/>
            <a:r>
              <a:rPr lang="en-US" altLang="zh-CN" dirty="0"/>
              <a:t>Approximation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Sliding </a:t>
            </a:r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/>
              <a:t>Algorithm Output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57956" y="1501423"/>
            <a:ext cx="10646656" cy="49896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Reservoir sampling</a:t>
            </a:r>
          </a:p>
          <a:p>
            <a:pPr marL="274320" lvl="1" indent="0">
              <a:buNone/>
            </a:pPr>
            <a:r>
              <a:rPr lang="en-US" altLang="zh-CN" dirty="0"/>
              <a:t>array R[k];    // result</a:t>
            </a:r>
          </a:p>
          <a:p>
            <a:pPr marL="274320" lvl="1" indent="0">
              <a:buNone/>
            </a:pPr>
            <a:r>
              <a:rPr lang="en-US" altLang="zh-CN" dirty="0"/>
              <a:t>integer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marL="274320" lvl="1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fill the reservoir array</a:t>
            </a:r>
          </a:p>
          <a:p>
            <a:pPr marL="274320" lvl="1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1 to k do</a:t>
            </a:r>
          </a:p>
          <a:p>
            <a:pPr marL="274320" lvl="1" indent="0">
              <a:buNone/>
            </a:pPr>
            <a:r>
              <a:rPr lang="en-US" altLang="zh-CN" dirty="0"/>
              <a:t>    R[</a:t>
            </a:r>
            <a:r>
              <a:rPr lang="en-US" altLang="zh-CN" dirty="0" err="1"/>
              <a:t>i</a:t>
            </a:r>
            <a:r>
              <a:rPr lang="en-US" altLang="zh-CN" dirty="0"/>
              <a:t>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274320" lvl="1" indent="0">
              <a:buNone/>
            </a:pPr>
            <a:r>
              <a:rPr lang="en-US" altLang="zh-CN" dirty="0"/>
              <a:t>done;</a:t>
            </a:r>
          </a:p>
          <a:p>
            <a:pPr marL="274320" lvl="1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replace elements with gradually decreasing probability</a:t>
            </a:r>
          </a:p>
          <a:p>
            <a:pPr marL="274320" lvl="1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k+1 to length(S) do</a:t>
            </a:r>
          </a:p>
          <a:p>
            <a:pPr marL="274320" lvl="1" indent="0">
              <a:buNone/>
            </a:pPr>
            <a:r>
              <a:rPr lang="en-US" altLang="zh-CN" dirty="0"/>
              <a:t>    j := random(1, </a:t>
            </a:r>
            <a:r>
              <a:rPr lang="en-US" altLang="zh-CN" dirty="0" err="1"/>
              <a:t>i</a:t>
            </a:r>
            <a:r>
              <a:rPr lang="en-US" altLang="zh-CN" dirty="0"/>
              <a:t>);   // important: inclusive range</a:t>
            </a:r>
          </a:p>
          <a:p>
            <a:pPr marL="274320" lvl="1" indent="0">
              <a:buNone/>
            </a:pPr>
            <a:r>
              <a:rPr lang="en-US" altLang="zh-CN" dirty="0"/>
              <a:t>    if j &lt;= k then</a:t>
            </a:r>
          </a:p>
          <a:p>
            <a:pPr marL="274320" lvl="1" indent="0">
              <a:buNone/>
            </a:pPr>
            <a:r>
              <a:rPr lang="en-US" altLang="zh-CN" dirty="0"/>
              <a:t>        R[j]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274320" lvl="1" indent="0">
              <a:buNone/>
            </a:pPr>
            <a:r>
              <a:rPr lang="en-US" altLang="zh-CN" dirty="0"/>
              <a:t>    fi</a:t>
            </a:r>
          </a:p>
          <a:p>
            <a:pPr marL="274320" lvl="1" indent="0">
              <a:buNone/>
            </a:pPr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Drawbacks: can not adapted to  </a:t>
            </a:r>
            <a:r>
              <a:rPr lang="en-US" altLang="zh-CN" dirty="0"/>
              <a:t>fluctuating </a:t>
            </a:r>
            <a:r>
              <a:rPr lang="en-US" altLang="zh-CN" dirty="0" smtClean="0"/>
              <a:t>data rates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</p:spTree>
    <p:extLst>
      <p:ext uri="{BB962C8B-B14F-4D97-AF65-F5344CB8AC3E}">
        <p14:creationId xmlns:p14="http://schemas.microsoft.com/office/powerpoint/2010/main" val="13472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00" y="3302001"/>
            <a:ext cx="5714823" cy="28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Sketching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kth</a:t>
                </a:r>
                <a:r>
                  <a:rPr lang="en-US" altLang="zh-CN" dirty="0"/>
                  <a:t> frequency </a:t>
                </a:r>
                <a:r>
                  <a:rPr lang="en-US" altLang="zh-CN" dirty="0" smtClean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sequence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> # of unique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# of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size of self-join, use to estimate large join size</a:t>
                </a:r>
              </a:p>
              <a:p>
                <a:r>
                  <a:rPr lang="en-US" altLang="zh-CN" dirty="0"/>
                  <a:t>Principal Component Analysis (PCA)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Synopsis Data </a:t>
            </a:r>
            <a:r>
              <a:rPr lang="en-US" altLang="zh-CN" dirty="0" smtClean="0"/>
              <a:t>Structures &amp;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Synopsis Data Structures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Wavelet analysis</a:t>
            </a:r>
          </a:p>
          <a:p>
            <a:pPr lvl="1"/>
            <a:r>
              <a:rPr lang="en-US" altLang="zh-CN" dirty="0" smtClean="0"/>
              <a:t>Histograms</a:t>
            </a:r>
          </a:p>
          <a:p>
            <a:pPr lvl="1"/>
            <a:r>
              <a:rPr lang="en-US" altLang="zh-CN" dirty="0" err="1" smtClean="0"/>
              <a:t>Quantiles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requency moments</a:t>
            </a:r>
          </a:p>
          <a:p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 smtClean="0"/>
              <a:t>Means</a:t>
            </a:r>
          </a:p>
          <a:p>
            <a:pPr lvl="1"/>
            <a:r>
              <a:rPr lang="en-US" altLang="zh-CN" dirty="0" smtClean="0"/>
              <a:t>Variances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statistical </a:t>
            </a:r>
            <a:r>
              <a:rPr lang="en-US" altLang="zh-CN" dirty="0" smtClean="0"/>
              <a:t> aggregated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00112"/>
              </p:ext>
            </p:extLst>
          </p:nvPr>
        </p:nvGraphicFramePr>
        <p:xfrm>
          <a:off x="2498902" y="1749778"/>
          <a:ext cx="89154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Choosing a data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subset for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Bounds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Guaranteed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for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Load</a:t>
                      </a:r>
                    </a:p>
                    <a:p>
                      <a:r>
                        <a:rPr lang="en-US" altLang="zh-CN" dirty="0" smtClean="0"/>
                        <a:t>Shedding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Ignoring a chunk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queries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Very poor for</a:t>
                      </a:r>
                    </a:p>
                    <a:p>
                      <a:r>
                        <a:rPr lang="en-US" altLang="zh-CN" dirty="0" smtClean="0"/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Sketching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projection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feature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Synopsis</a:t>
                      </a:r>
                    </a:p>
                    <a:p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very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Aggregation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Compiling summary 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 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68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5451</TotalTime>
  <Words>818</Words>
  <Application>Microsoft Office PowerPoint</Application>
  <PresentationFormat>自定义</PresentationFormat>
  <Paragraphs>159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质朴</vt:lpstr>
      <vt:lpstr>Time Series Data Mining Review</vt:lpstr>
      <vt:lpstr>Mining Data Streams</vt:lpstr>
      <vt:lpstr>Theoretical Foundations</vt:lpstr>
      <vt:lpstr>Sampling</vt:lpstr>
      <vt:lpstr>Load Shedding</vt:lpstr>
      <vt:lpstr>Load Shedding</vt:lpstr>
      <vt:lpstr>Sketching</vt:lpstr>
      <vt:lpstr>Synopsis Data Structures &amp; Aggregation</vt:lpstr>
      <vt:lpstr>Pros &amp; Cons </vt:lpstr>
      <vt:lpstr>Pros &amp; Cons </vt:lpstr>
      <vt:lpstr>Data Stream Clustering</vt:lpstr>
      <vt:lpstr>Data Stream Classification</vt:lpstr>
      <vt:lpstr>Data Stream Frequent pattern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106</cp:revision>
  <dcterms:created xsi:type="dcterms:W3CDTF">2013-01-24T05:06:31Z</dcterms:created>
  <dcterms:modified xsi:type="dcterms:W3CDTF">2013-03-09T02:56:02Z</dcterms:modified>
</cp:coreProperties>
</file>