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60" r:id="rId25"/>
    <p:sldId id="262" r:id="rId26"/>
    <p:sldId id="261" r:id="rId27"/>
    <p:sldId id="310" r:id="rId28"/>
    <p:sldId id="309" r:id="rId29"/>
    <p:sldId id="311" r:id="rId30"/>
    <p:sldId id="263" r:id="rId31"/>
    <p:sldId id="312" r:id="rId32"/>
    <p:sldId id="321" r:id="rId33"/>
    <p:sldId id="322" r:id="rId34"/>
    <p:sldId id="323" r:id="rId35"/>
    <p:sldId id="324" r:id="rId36"/>
    <p:sldId id="325" r:id="rId37"/>
    <p:sldId id="326" r:id="rId38"/>
    <p:sldId id="313" r:id="rId39"/>
    <p:sldId id="314" r:id="rId40"/>
    <p:sldId id="315" r:id="rId41"/>
    <p:sldId id="316" r:id="rId42"/>
    <p:sldId id="317" r:id="rId43"/>
    <p:sldId id="318" r:id="rId44"/>
    <p:sldId id="264" r:id="rId45"/>
    <p:sldId id="327" r:id="rId46"/>
    <p:sldId id="266" r:id="rId47"/>
    <p:sldId id="268" r:id="rId48"/>
    <p:sldId id="269" r:id="rId49"/>
    <p:sldId id="270" r:id="rId50"/>
    <p:sldId id="31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0FA0A-CAD4-4EB0-8284-87AAE1D94058}" type="datetimeFigureOut">
              <a:rPr lang="zh-CN" altLang="en-US" smtClean="0"/>
              <a:t>2013/3/9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856F-CD53-4094-9D7F-4DAF6AED1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6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Author: Sun Zhao</a:t>
            </a:r>
          </a:p>
          <a:p>
            <a:r>
              <a:rPr lang="en-US" dirty="0" smtClean="0"/>
              <a:t>Email: 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1414732"/>
            <a:ext cx="8915400" cy="4496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BottomUp</a:t>
            </a:r>
            <a:r>
              <a:rPr lang="en-US" sz="1200" dirty="0" smtClean="0"/>
              <a:t>(T</a:t>
            </a:r>
            <a:r>
              <a:rPr lang="en-US" sz="1200" dirty="0"/>
              <a:t>, </a:t>
            </a:r>
            <a:r>
              <a:rPr lang="en-US" sz="1200" dirty="0" err="1" smtClean="0"/>
              <a:t>max_error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2 : length(T) // Create initial fine approximation.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concat</a:t>
            </a:r>
            <a:r>
              <a:rPr lang="en-US" sz="1200" dirty="0" smtClean="0"/>
              <a:t>(</a:t>
            </a:r>
            <a:r>
              <a:rPr lang="en-US" sz="1200" dirty="0" err="1" smtClean="0"/>
              <a:t>SegTS</a:t>
            </a:r>
            <a:r>
              <a:rPr lang="en-US" sz="1200" dirty="0"/>
              <a:t>, </a:t>
            </a:r>
            <a:r>
              <a:rPr lang="en-US" sz="1200" dirty="0" err="1" smtClean="0"/>
              <a:t>create_segment</a:t>
            </a:r>
            <a:r>
              <a:rPr lang="en-US" sz="1200" dirty="0" smtClean="0"/>
              <a:t>(T[</a:t>
            </a:r>
            <a:r>
              <a:rPr lang="en-US" sz="1200" dirty="0" err="1" smtClean="0"/>
              <a:t>i</a:t>
            </a:r>
            <a:r>
              <a:rPr lang="en-US" sz="1200" dirty="0"/>
              <a:t>: </a:t>
            </a:r>
            <a:r>
              <a:rPr lang="en-US" sz="1200" dirty="0" err="1"/>
              <a:t>i</a:t>
            </a:r>
            <a:r>
              <a:rPr lang="en-US" sz="1200" dirty="0"/>
              <a:t> + 1 ]));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</a:t>
            </a:r>
            <a:r>
              <a:rPr lang="en-US" sz="1200" dirty="0" smtClean="0"/>
              <a:t>length(</a:t>
            </a:r>
            <a:r>
              <a:rPr lang="en-US" sz="1200" dirty="0" err="1" smtClean="0"/>
              <a:t>SegTS</a:t>
            </a:r>
            <a:r>
              <a:rPr lang="en-US" sz="1200" dirty="0"/>
              <a:t>) - 1 // Find merging costs.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/>
              <a:t>([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/>
              <a:t>+ 1))]);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while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 &lt; max error // While not finished.</a:t>
            </a:r>
          </a:p>
          <a:p>
            <a:pPr marL="0" indent="0">
              <a:buNone/>
            </a:pPr>
            <a:r>
              <a:rPr lang="en-US" sz="1200" dirty="0" smtClean="0"/>
              <a:t>    p </a:t>
            </a:r>
            <a:r>
              <a:rPr lang="en-US" sz="1200" dirty="0"/>
              <a:t>=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); // Find ‘‘cheapest’’ pair to merge.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Merge them.</a:t>
            </a:r>
          </a:p>
          <a:p>
            <a:pPr marL="0" indent="0">
              <a:buNone/>
            </a:pPr>
            <a:r>
              <a:rPr lang="en-US" sz="1200" dirty="0" smtClean="0"/>
              <a:t>    delete(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Update records.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 </a:t>
            </a:r>
            <a:r>
              <a:rPr lang="en-US" sz="1200" dirty="0"/>
              <a:t>- 1)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- 1),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/>
              </p:nvPr>
            </p:nvGraphicFramePr>
            <p:xfrm>
              <a:off x="609600" y="1219200"/>
              <a:ext cx="109728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0"/>
                    <a:gridCol w="3657600"/>
                    <a:gridCol w="3657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108197" r="-82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208197" r="-8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308197" r="-82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69079" y="3985404"/>
            <a:ext cx="82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L=n/K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err="1"/>
              <a:t>judgement</a:t>
            </a:r>
            <a:r>
              <a:rPr lang="en-US" dirty="0"/>
              <a:t>, intuition, commercial knowledge and any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other </a:t>
            </a:r>
            <a:r>
              <a:rPr lang="en-US" dirty="0"/>
              <a:t>relevant information</a:t>
            </a:r>
            <a:endParaRPr lang="en-US" dirty="0" smtClean="0"/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given</a:t>
            </a:r>
          </a:p>
          <a:p>
            <a:pPr marL="0" indent="0">
              <a:buNone/>
            </a:pPr>
            <a:r>
              <a:rPr lang="en-US" dirty="0" smtClean="0"/>
              <a:t>	   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92925" y="1380229"/>
                <a:ext cx="8915400" cy="55834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Error-correction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Optimization: Square error sum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  <a:blipFill rotWithShape="0">
                <a:blip r:embed="rId2"/>
                <a:stretch>
                  <a:fillRect l="-684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Box-Jenkins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To be 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be reviewed!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7" y="1635492"/>
            <a:ext cx="7026531" cy="4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Embedding[3]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4" y="2147460"/>
            <a:ext cx="4153799" cy="4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Function &amp;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 Genetic Algorithm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  <a:blipFill rotWithShape="1">
                <a:blip r:embed="rId2"/>
                <a:stretch>
                  <a:fillRect l="-752" b="-1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9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9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9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2133603"/>
            <a:ext cx="8915400" cy="2731511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and </a:t>
            </a:r>
            <a:r>
              <a:rPr lang="en-US" dirty="0" err="1"/>
              <a:t>Liberman</a:t>
            </a:r>
            <a:r>
              <a:rPr lang="en-US" dirty="0"/>
              <a:t> 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1801" y="2661020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</a:t>
            </a:r>
            <a:r>
              <a:rPr lang="en-US" altLang="zh-CN" dirty="0" smtClean="0"/>
              <a:t>Matching[4]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</a:t>
            </a:r>
            <a:r>
              <a:rPr lang="en-US" altLang="zh-CN" dirty="0" smtClean="0"/>
              <a:t>X</a:t>
            </a:r>
            <a:r>
              <a:rPr lang="zh-CN" altLang="en-US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71" y="4156047"/>
            <a:ext cx="6587623" cy="36933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1" y="2911776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1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668233" y="1444978"/>
                <a:ext cx="8915400" cy="470746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  <a:blipFill rotWithShape="1">
                <a:blip r:embed="rId2"/>
                <a:stretch>
                  <a:fillRect l="-274" t="-777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2" y="4865513"/>
            <a:ext cx="14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92927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3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5" y="1455992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81" y="3960068"/>
            <a:ext cx="3854831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80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87157" y="3764846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smtClean="0"/>
              <a:t>Details omitted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	Frequent </a:t>
            </a:r>
            <a:r>
              <a:rPr lang="en-US" altLang="zh-CN" dirty="0"/>
              <a:t>subsequence </a:t>
            </a:r>
            <a:r>
              <a:rPr lang="en-US" altLang="zh-CN" dirty="0" smtClean="0"/>
              <a:t>mining[6]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772672"/>
              </p:ext>
            </p:extLst>
          </p:nvPr>
        </p:nvGraphicFramePr>
        <p:xfrm>
          <a:off x="1319089" y="1567324"/>
          <a:ext cx="4020772" cy="219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點陣圖影像" r:id="rId3" imgW="4638095" imgH="2534004" progId="PBrush">
                  <p:embed/>
                </p:oleObj>
              </mc:Choice>
              <mc:Fallback>
                <p:oleObj name="點陣圖影像" r:id="rId3" imgW="4638095" imgH="253400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89" y="1567324"/>
                        <a:ext cx="4020772" cy="219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69388"/>
              </p:ext>
            </p:extLst>
          </p:nvPr>
        </p:nvGraphicFramePr>
        <p:xfrm>
          <a:off x="7631722" y="1785115"/>
          <a:ext cx="3511062" cy="139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BMP 图像" r:id="rId5" imgW="4381560" imgH="1305000" progId="Paint.Picture">
                  <p:embed/>
                </p:oleObj>
              </mc:Choice>
              <mc:Fallback>
                <p:oleObj name="BMP 图像" r:id="rId5" imgW="4381560" imgH="1305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2" y="1785115"/>
                        <a:ext cx="3511062" cy="139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621213" y="2387448"/>
            <a:ext cx="18815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1214" y="1802673"/>
            <a:ext cx="174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Sequence</a:t>
            </a:r>
          </a:p>
          <a:p>
            <a:r>
              <a:rPr lang="en-US" altLang="zh-CN" sz="1600" dirty="0" smtClean="0"/>
              <a:t>representation</a:t>
            </a:r>
            <a:endParaRPr lang="zh-CN" altLang="en-US" sz="16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700094" y="3974123"/>
            <a:ext cx="5591907" cy="22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S= ({a}, {b, c}) is a sequence </a:t>
            </a:r>
          </a:p>
          <a:p>
            <a:r>
              <a:rPr lang="en-US" altLang="zh-TW" dirty="0" smtClean="0"/>
              <a:t>The support of S is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</a:t>
            </a:r>
          </a:p>
          <a:p>
            <a:r>
              <a:rPr lang="en-US" altLang="zh-TW" dirty="0" smtClean="0"/>
              <a:t>Frequent sequential pattern: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  &gt;= Min Support</a:t>
            </a:r>
          </a:p>
          <a:p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=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 ({a}, {b, c} ) = 2 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8669216" y="222445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04483" y="2224454"/>
            <a:ext cx="404448" cy="18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9768253" y="2872080"/>
            <a:ext cx="422031" cy="20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7701" y="291431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33" y="228456"/>
            <a:ext cx="8911687" cy="704994"/>
          </a:xfrm>
        </p:spPr>
        <p:txBody>
          <a:bodyPr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T</a:t>
            </a:r>
            <a:r>
              <a:rPr lang="en-US" altLang="zh-CN" dirty="0" smtClean="0"/>
              <a:t>ree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00" y="2133600"/>
            <a:ext cx="4532312" cy="3777622"/>
          </a:xfrm>
        </p:spPr>
        <p:txBody>
          <a:bodyPr/>
          <a:lstStyle/>
          <a:p>
            <a:r>
              <a:rPr lang="en-US" altLang="zh-TW" dirty="0"/>
              <a:t>S = ({a, b, c}, {a, b</a:t>
            </a:r>
            <a:r>
              <a:rPr lang="en-US" altLang="zh-TW" dirty="0" smtClean="0"/>
              <a:t>})</a:t>
            </a:r>
          </a:p>
          <a:p>
            <a:r>
              <a:rPr lang="en-US" altLang="zh-TW" dirty="0"/>
              <a:t>Sequence-extended sequence 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},{d})</a:t>
            </a:r>
          </a:p>
          <a:p>
            <a:r>
              <a:rPr lang="en-US" altLang="zh-TW" dirty="0" smtClean="0"/>
              <a:t>Item-extended sequence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a,b,d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14" y="933450"/>
            <a:ext cx="45053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6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Frequent subsequence mining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23257" y="1603023"/>
                <a:ext cx="8915400" cy="41529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b="0" dirty="0" smtClean="0"/>
                  <a:t>Pruning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and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S-step pruning</a:t>
                </a:r>
              </a:p>
              <a:p>
                <a:pPr lvl="1"/>
                <a:r>
                  <a:rPr lang="en-US" altLang="zh-CN" dirty="0" smtClean="0"/>
                  <a:t>Sequence s and its S-Extended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not frequent</a:t>
                </a:r>
              </a:p>
              <a:p>
                <a:pPr lvl="1"/>
                <a:r>
                  <a:rPr lang="en-US" altLang="zh-CN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I-step pruning</a:t>
                </a:r>
              </a:p>
              <a:p>
                <a:pPr lvl="1"/>
                <a:r>
                  <a:rPr lang="en-US" altLang="zh-CN" dirty="0" smtClean="0"/>
                  <a:t>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I-Extended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</a:p>
              <a:p>
                <a:pPr lvl="1"/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3257" y="1603023"/>
                <a:ext cx="8915400" cy="4152900"/>
              </a:xfrm>
              <a:blipFill rotWithShape="1">
                <a:blip r:embed="rId2"/>
                <a:stretch>
                  <a:fillRect l="-479" t="-2937" b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6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84" y="2113177"/>
            <a:ext cx="53244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9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How to count frequency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bitmap, last item set indicator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43" y="2047930"/>
            <a:ext cx="4429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27" y="2686474"/>
            <a:ext cx="1162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41" y="2164427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2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Bitmap 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S-Process											I-Process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67" y="2580910"/>
            <a:ext cx="4828107" cy="276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904" y="2580910"/>
            <a:ext cx="3848661" cy="288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Discovery[5]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Detection </a:t>
            </a:r>
            <a:r>
              <a:rPr lang="en-US" altLang="zh-CN" dirty="0"/>
              <a:t>of previously unknown, frequently occurring patterns.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90" y="2743380"/>
            <a:ext cx="56864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8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444977" y="1546578"/>
            <a:ext cx="10059635" cy="4364644"/>
          </a:xfrm>
        </p:spPr>
        <p:txBody>
          <a:bodyPr/>
          <a:lstStyle/>
          <a:p>
            <a:r>
              <a:rPr lang="en-US" altLang="zh-CN" dirty="0" smtClean="0"/>
              <a:t>Match &amp; Trivial Match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92" y="2205395"/>
            <a:ext cx="5391151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855" y="2167294"/>
            <a:ext cx="5343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4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2133603"/>
            <a:ext cx="8915400" cy="4500113"/>
          </a:xfrm>
        </p:spPr>
        <p:txBody>
          <a:bodyPr>
            <a:normAutofit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Prediction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/>
              <a:t>by </a:t>
            </a:r>
            <a:r>
              <a:rPr lang="en-US" altLang="zh-CN" dirty="0" smtClean="0"/>
              <a:t>content</a:t>
            </a:r>
          </a:p>
          <a:p>
            <a:r>
              <a:rPr lang="en-US" altLang="zh-CN" dirty="0" smtClean="0"/>
              <a:t>Frequent Subsequence Mining</a:t>
            </a:r>
            <a:endParaRPr lang="en-US" altLang="zh-CN" dirty="0"/>
          </a:p>
          <a:p>
            <a:r>
              <a:rPr lang="en-US" altLang="zh-CN" dirty="0"/>
              <a:t>Motif </a:t>
            </a:r>
            <a:r>
              <a:rPr lang="en-US" altLang="zh-CN" dirty="0" smtClean="0"/>
              <a:t>Discovery</a:t>
            </a:r>
            <a:endParaRPr lang="en-US" dirty="0" smtClean="0"/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:r>
                  <a:rPr lang="en-US" altLang="zh-CN" dirty="0" smtClean="0"/>
                  <a:t>1-motif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:r>
                  <a:rPr lang="en-US" altLang="zh-CN" dirty="0" smtClean="0"/>
                  <a:t>1-motif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4" y="2356732"/>
            <a:ext cx="6240463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Brute Force 1-motif Detection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search space! m=</a:t>
                </a:r>
                <a:r>
                  <a:rPr lang="en-US" altLang="zh-CN" dirty="0" err="1" smtClean="0"/>
                  <a:t>len</a:t>
                </a:r>
                <a:r>
                  <a:rPr lang="en-US" altLang="zh-CN" dirty="0" smtClean="0"/>
                  <a:t>(T)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452" y="1174045"/>
            <a:ext cx="4866393" cy="475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8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Dimensionality Reduction &amp; Discretization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Searching a set of smaller matrices, whose total size is much less than the naïve O(m</a:t>
            </a:r>
            <a:r>
              <a:rPr lang="en-US" altLang="zh-CN" baseline="30000" dirty="0"/>
              <a:t>2</a:t>
            </a:r>
            <a:r>
              <a:rPr lang="en-US" altLang="zh-CN" dirty="0"/>
              <a:t>) matrix. </a:t>
            </a:r>
          </a:p>
          <a:p>
            <a:endParaRPr lang="zh-CN" altLang="en-US" dirty="0"/>
          </a:p>
          <a:p>
            <a:r>
              <a:rPr lang="en-US" altLang="zh-CN" dirty="0"/>
              <a:t>Within the smaller matrices, using ADM to prune away a large fraction of the search space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76" y="1939358"/>
            <a:ext cx="4245585" cy="216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54" y="1907564"/>
            <a:ext cx="4597414" cy="222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5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178" y="1443487"/>
            <a:ext cx="10872434" cy="51470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178" y="1443487"/>
            <a:ext cx="10872434" cy="51470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[1]Data Mining </a:t>
            </a:r>
            <a:r>
              <a:rPr lang="en-US" altLang="zh-CN" dirty="0"/>
              <a:t>in </a:t>
            </a:r>
            <a:r>
              <a:rPr lang="en-US" altLang="zh-CN" dirty="0" smtClean="0"/>
              <a:t>Time Series Data base, Mark Last</a:t>
            </a:r>
          </a:p>
          <a:p>
            <a:pPr marL="0" indent="0">
              <a:buNone/>
            </a:pPr>
            <a:r>
              <a:rPr lang="en-US" altLang="zh-CN" dirty="0" smtClean="0"/>
              <a:t>[2]The Analysis of Time Series An Introduction, Chris Chatfield</a:t>
            </a:r>
          </a:p>
          <a:p>
            <a:pPr marL="0" indent="0">
              <a:buNone/>
            </a:pPr>
            <a:r>
              <a:rPr lang="en-US" altLang="zh-CN" dirty="0"/>
              <a:t>[3] </a:t>
            </a:r>
            <a:r>
              <a:rPr lang="en-US" altLang="zh-CN" dirty="0" smtClean="0"/>
              <a:t>Time Series Data Mining: Identifying Temporal Patterns for Characterization and Prediction of Time Series Events</a:t>
            </a:r>
            <a:r>
              <a:rPr lang="en-US" altLang="zh-CN" dirty="0"/>
              <a:t>, Richard J. </a:t>
            </a:r>
            <a:r>
              <a:rPr lang="en-US" altLang="zh-CN" dirty="0" err="1" smtClean="0"/>
              <a:t>Povinelli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[4]</a:t>
            </a:r>
            <a:r>
              <a:rPr lang="en-US" altLang="zh-CN" dirty="0"/>
              <a:t> </a:t>
            </a:r>
            <a:r>
              <a:rPr lang="en-US" altLang="zh-CN" dirty="0" err="1"/>
              <a:t>Papapetrou</a:t>
            </a:r>
            <a:r>
              <a:rPr lang="en-US" altLang="zh-CN" dirty="0"/>
              <a:t> P, </a:t>
            </a:r>
            <a:r>
              <a:rPr lang="en-US" altLang="zh-CN" dirty="0" err="1"/>
              <a:t>Athitsos</a:t>
            </a:r>
            <a:r>
              <a:rPr lang="en-US" altLang="zh-CN" dirty="0"/>
              <a:t> V, </a:t>
            </a:r>
            <a:r>
              <a:rPr lang="en-US" altLang="zh-CN" dirty="0" err="1"/>
              <a:t>Potamias</a:t>
            </a:r>
            <a:r>
              <a:rPr lang="en-US" altLang="zh-CN" dirty="0"/>
              <a:t> M, et al. Embedding-based subsequence matching in time-series databases[J]. ACM Transactions on Database Systems (TODS), 2011, 36(3): </a:t>
            </a:r>
            <a:r>
              <a:rPr lang="en-US" altLang="zh-CN" dirty="0" smtClean="0"/>
              <a:t>17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5] </a:t>
            </a:r>
            <a:r>
              <a:rPr lang="en-US" altLang="zh-CN" dirty="0" err="1"/>
              <a:t>Lonardi</a:t>
            </a:r>
            <a:r>
              <a:rPr lang="en-US" altLang="zh-CN" dirty="0"/>
              <a:t> J L E K S, Patel P. Finding motifs in time series[C]//Proc. of the 2nd Workshop on Temporal Data Mining. 2002: 53-68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[6]</a:t>
            </a:r>
            <a:r>
              <a:rPr lang="en-US" altLang="zh-CN" dirty="0"/>
              <a:t> J. Ayres, J. </a:t>
            </a:r>
            <a:r>
              <a:rPr lang="en-US" altLang="zh-CN" dirty="0" err="1"/>
              <a:t>Flannick</a:t>
            </a:r>
            <a:r>
              <a:rPr lang="en-US" altLang="zh-CN" dirty="0"/>
              <a:t>, J. </a:t>
            </a:r>
            <a:r>
              <a:rPr lang="en-US" altLang="zh-CN" dirty="0" err="1"/>
              <a:t>Gehrke</a:t>
            </a:r>
            <a:r>
              <a:rPr lang="en-US" altLang="zh-CN" dirty="0"/>
              <a:t>, and T. </a:t>
            </a:r>
            <a:r>
              <a:rPr lang="en-US" altLang="zh-CN" dirty="0" err="1"/>
              <a:t>Yiu</a:t>
            </a:r>
            <a:r>
              <a:rPr lang="en-US" altLang="zh-CN" dirty="0"/>
              <a:t>, “Sequential pattern </a:t>
            </a:r>
            <a:r>
              <a:rPr lang="en-US" altLang="zh-CN" dirty="0" smtClean="0"/>
              <a:t>mining using </a:t>
            </a:r>
            <a:r>
              <a:rPr lang="en-US" altLang="zh-CN" dirty="0"/>
              <a:t>a bitmap representation,” in </a:t>
            </a:r>
            <a:r>
              <a:rPr lang="en-US" altLang="zh-CN" i="1" dirty="0"/>
              <a:t>KDD</a:t>
            </a:r>
            <a:r>
              <a:rPr lang="en-US" altLang="zh-CN" dirty="0"/>
              <a:t>, </a:t>
            </a:r>
            <a:r>
              <a:rPr lang="en-US" altLang="zh-CN" dirty="0" smtClean="0"/>
              <a:t>2002</a:t>
            </a:r>
          </a:p>
          <a:p>
            <a:pPr marL="0" indent="0">
              <a:buNone/>
            </a:pPr>
            <a:r>
              <a:rPr lang="en-US" altLang="zh-CN" dirty="0" smtClean="0"/>
              <a:t>[7]</a:t>
            </a:r>
            <a:r>
              <a:rPr lang="en-US" altLang="zh-CN" dirty="0"/>
              <a:t> Xing Z, Pei J, Keogh E. A brief survey on sequence classification[J]. ACM SIGKDD Explorations Newsletter, 2010, 12(1): 40-48.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220" y="1905000"/>
            <a:ext cx="907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Sliding_Window</a:t>
            </a:r>
            <a:r>
              <a:rPr lang="en-US" dirty="0" smtClean="0"/>
              <a:t>(T</a:t>
            </a:r>
            <a:r>
              <a:rPr lang="en-US" dirty="0"/>
              <a:t>, max error)</a:t>
            </a:r>
          </a:p>
          <a:p>
            <a:r>
              <a:rPr lang="en-US" dirty="0"/>
              <a:t>anchor = 1;</a:t>
            </a:r>
          </a:p>
          <a:p>
            <a:r>
              <a:rPr lang="en-US" dirty="0"/>
              <a:t>while not finished segmenting time series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    while </a:t>
            </a:r>
            <a:r>
              <a:rPr lang="en-US" dirty="0" err="1" smtClean="0"/>
              <a:t>calculate_error</a:t>
            </a:r>
            <a:r>
              <a:rPr lang="en-US" dirty="0" smtClean="0"/>
              <a:t>(T[anchor</a:t>
            </a:r>
            <a:r>
              <a:rPr lang="en-US" dirty="0"/>
              <a:t>: anchor + </a:t>
            </a:r>
            <a:r>
              <a:rPr lang="en-US" dirty="0" err="1"/>
              <a:t>i</a:t>
            </a:r>
            <a:r>
              <a:rPr lang="en-US" dirty="0"/>
              <a:t> ]) &lt; </a:t>
            </a:r>
            <a:r>
              <a:rPr lang="en-US" dirty="0" err="1" smtClean="0"/>
              <a:t>max_error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 smtClean="0"/>
              <a:t>    end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 TS, </a:t>
            </a:r>
            <a:r>
              <a:rPr lang="en-US" dirty="0" err="1" smtClean="0"/>
              <a:t>create_segment</a:t>
            </a:r>
            <a:r>
              <a:rPr lang="en-US" dirty="0" smtClean="0"/>
              <a:t>(T[anchor</a:t>
            </a:r>
            <a:r>
              <a:rPr lang="en-US" dirty="0"/>
              <a:t>: </a:t>
            </a:r>
            <a:r>
              <a:rPr lang="en-US" dirty="0" smtClean="0"/>
              <a:t>anchor+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</a:t>
            </a:r>
            <a:r>
              <a:rPr lang="en-US" dirty="0" smtClean="0"/>
              <a:t>)]);</a:t>
            </a:r>
          </a:p>
          <a:p>
            <a:r>
              <a:rPr lang="en-US" dirty="0"/>
              <a:t> </a:t>
            </a:r>
            <a:r>
              <a:rPr lang="en-US" dirty="0" smtClean="0"/>
              <a:t>   anchor </a:t>
            </a:r>
            <a:r>
              <a:rPr lang="en-US" dirty="0"/>
              <a:t>= anchor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74097906"/>
              </p:ext>
            </p:extLst>
          </p:nvPr>
        </p:nvGraphicFramePr>
        <p:xfrm>
          <a:off x="2313168" y="1607388"/>
          <a:ext cx="8915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 to length(T) - 2 // Find the best splitting point.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improvement_splitting_here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breakpoint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left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right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6870</TotalTime>
  <Words>3507</Words>
  <Application>Microsoft Office PowerPoint</Application>
  <PresentationFormat>自定义</PresentationFormat>
  <Paragraphs>409</Paragraphs>
  <Slides>50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3" baseType="lpstr">
      <vt:lpstr>质朴</vt:lpstr>
      <vt:lpstr>點陣圖影像</vt:lpstr>
      <vt:lpstr>BMP 图像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Approaches[1]</vt:lpstr>
      <vt:lpstr>Create Segments</vt:lpstr>
      <vt:lpstr>Sliding Window</vt:lpstr>
      <vt:lpstr> Top-Down Segmentation</vt:lpstr>
      <vt:lpstr>Bottom-up Segmentation</vt:lpstr>
      <vt:lpstr>Comparison</vt:lpstr>
      <vt:lpstr>Forecasting[2]</vt:lpstr>
      <vt:lpstr>Univariate Forecasting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Embedding[3]</vt:lpstr>
      <vt:lpstr>Event Characterization</vt:lpstr>
      <vt:lpstr>Augmented Embedding</vt:lpstr>
      <vt:lpstr>Object Function &amp; Optimization</vt:lpstr>
      <vt:lpstr>Query by Content</vt:lpstr>
      <vt:lpstr>Full Sequence Matching</vt:lpstr>
      <vt:lpstr>Full Sequence Matching</vt:lpstr>
      <vt:lpstr>Subsequence Matching[4]</vt:lpstr>
      <vt:lpstr>Subsequence Matching</vt:lpstr>
      <vt:lpstr>Subsequence Matching</vt:lpstr>
      <vt:lpstr>Subsequence Matching</vt:lpstr>
      <vt:lpstr>Subsequence Matching</vt:lpstr>
      <vt:lpstr> Frequent subsequence mining[6] </vt:lpstr>
      <vt:lpstr>Sequence Tree </vt:lpstr>
      <vt:lpstr>Frequent subsequence mining</vt:lpstr>
      <vt:lpstr>DFS-Pruning Algorithm</vt:lpstr>
      <vt:lpstr>How to count frequency？</vt:lpstr>
      <vt:lpstr>Bitmap Counting</vt:lpstr>
      <vt:lpstr>Motif Discovery[5]</vt:lpstr>
      <vt:lpstr>Motif Definition</vt:lpstr>
      <vt:lpstr>Motif Definition</vt:lpstr>
      <vt:lpstr>Motif Definition</vt:lpstr>
      <vt:lpstr>Brute Force 1-motif Detection</vt:lpstr>
      <vt:lpstr>Optimization</vt:lpstr>
      <vt:lpstr>Clustering</vt:lpstr>
      <vt:lpstr>Clustering</vt:lpstr>
      <vt:lpstr>Classification</vt:lpstr>
      <vt:lpstr>Feature Based Classification[7]</vt:lpstr>
      <vt:lpstr>Sequence Distance Based Classification</vt:lpstr>
      <vt:lpstr>Model Based Classification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121</cp:revision>
  <dcterms:created xsi:type="dcterms:W3CDTF">2013-01-24T05:06:31Z</dcterms:created>
  <dcterms:modified xsi:type="dcterms:W3CDTF">2013-03-09T02:58:43Z</dcterms:modified>
</cp:coreProperties>
</file>