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9" r:id="rId10"/>
    <p:sldId id="330" r:id="rId11"/>
    <p:sldId id="327" r:id="rId12"/>
    <p:sldId id="328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3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3/12/2013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Author: Sun Zhao</a:t>
            </a:r>
          </a:p>
          <a:p>
            <a:r>
              <a:rPr lang="en-US" dirty="0" smtClean="0"/>
              <a:t>Email</a:t>
            </a:r>
            <a:r>
              <a:rPr lang="en-US" dirty="0" smtClean="0"/>
              <a:t>: 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915865"/>
              </p:ext>
            </p:extLst>
          </p:nvPr>
        </p:nvGraphicFramePr>
        <p:xfrm>
          <a:off x="2498902" y="1749778"/>
          <a:ext cx="89154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76933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Approximation Algorithms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with Error Bounds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Resource </a:t>
                      </a:r>
                      <a:r>
                        <a:rPr lang="en-US" altLang="zh-C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adaptivity</a:t>
                      </a:r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data rates not always possible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Sliding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Analyzing most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recent streams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Ignores part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 Output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Highly Resource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aware technique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with memory and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fluctuating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rates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 overhead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resource aware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Task-Based: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64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Clustering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One-pass constrain makes complexity</a:t>
                </a:r>
              </a:p>
              <a:p>
                <a:r>
                  <a:rPr lang="en-US" altLang="zh-CN" dirty="0" err="1" smtClean="0"/>
                  <a:t>Guha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et </a:t>
                </a:r>
                <a:r>
                  <a:rPr lang="en-US" altLang="zh-CN" dirty="0" smtClean="0"/>
                  <a:t>al. Approximate algorithms for k-median problems</a:t>
                </a:r>
              </a:p>
              <a:p>
                <a:pPr lvl="1"/>
                <a:r>
                  <a:rPr lang="en-US" altLang="zh-CN" dirty="0" smtClean="0"/>
                  <a:t>Single pass over the stream</a:t>
                </a:r>
              </a:p>
              <a:p>
                <a:pPr lvl="1"/>
                <a:r>
                  <a:rPr lang="en-US" altLang="zh-CN" dirty="0" smtClean="0"/>
                  <a:t>O(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and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^</m:t>
                    </m:r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altLang="zh-CN" dirty="0" smtClean="0"/>
                  <a:t>) space complexity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𝜖</m:t>
                    </m:r>
                    <m:r>
                      <a:rPr lang="en-US" altLang="zh-CN" b="0" i="1" smtClean="0">
                        <a:latin typeface="Cambria Math"/>
                      </a:rPr>
                      <m:t>&lt;1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Prove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nk</a:t>
                </a:r>
                <a:r>
                  <a:rPr lang="en-US" altLang="zh-CN" dirty="0" smtClean="0"/>
                  <a:t>) time complexity given constant factor approximation</a:t>
                </a:r>
              </a:p>
              <a:p>
                <a:r>
                  <a:rPr lang="en-US" altLang="zh-CN" dirty="0" err="1"/>
                  <a:t>Domingos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General method named </a:t>
                </a:r>
                <a:r>
                  <a:rPr lang="en-US" altLang="zh-CN" dirty="0"/>
                  <a:t>Very </a:t>
                </a:r>
                <a:r>
                  <a:rPr lang="en-US" altLang="zh-CN" dirty="0" smtClean="0"/>
                  <a:t>Fast Machine </a:t>
                </a:r>
                <a:r>
                  <a:rPr lang="en-US" altLang="zh-CN" dirty="0"/>
                  <a:t>Learning </a:t>
                </a:r>
                <a:r>
                  <a:rPr lang="en-US" altLang="zh-CN" i="1" dirty="0" smtClean="0"/>
                  <a:t>VFML</a:t>
                </a:r>
              </a:p>
              <a:p>
                <a:pPr lvl="1"/>
                <a:r>
                  <a:rPr lang="en-US" altLang="zh-CN" dirty="0" smtClean="0"/>
                  <a:t>Applied to K-Means </a:t>
                </a:r>
                <a:r>
                  <a:rPr lang="en-US" altLang="zh-CN" dirty="0" smtClean="0">
                    <a:sym typeface="Wingdings" pitchFamily="2" charset="2"/>
                  </a:rPr>
                  <a:t> VFKM</a:t>
                </a:r>
              </a:p>
              <a:p>
                <a:pPr lvl="1"/>
                <a:r>
                  <a:rPr lang="en-US" altLang="zh-CN" dirty="0" smtClean="0">
                    <a:sym typeface="Wingdings" pitchFamily="2" charset="2"/>
                  </a:rPr>
                  <a:t>Applied to decision tree  VFDT</a:t>
                </a:r>
              </a:p>
              <a:p>
                <a:r>
                  <a:rPr lang="en-US" altLang="zh-CN" dirty="0" smtClean="0"/>
                  <a:t>Ordonez et al. Binary data streams clustering</a:t>
                </a:r>
              </a:p>
              <a:p>
                <a:r>
                  <a:rPr lang="en-US" altLang="zh-CN" dirty="0" err="1"/>
                  <a:t>O’Challaghan</a:t>
                </a:r>
                <a:r>
                  <a:rPr lang="en-US" altLang="zh-CN" dirty="0"/>
                  <a:t> et </a:t>
                </a:r>
                <a:r>
                  <a:rPr lang="en-US" altLang="zh-CN" dirty="0" smtClean="0"/>
                  <a:t>al. High quality data stream clustering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Classification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High </a:t>
            </a:r>
            <a:r>
              <a:rPr lang="en-US" altLang="zh-CN" dirty="0" smtClean="0"/>
              <a:t>speed nature </a:t>
            </a:r>
            <a:r>
              <a:rPr lang="en-US" altLang="zh-CN" dirty="0"/>
              <a:t>of </a:t>
            </a:r>
            <a:r>
              <a:rPr lang="en-US" altLang="zh-CN" dirty="0" smtClean="0"/>
              <a:t>data streams : The </a:t>
            </a:r>
            <a:r>
              <a:rPr lang="en-US" altLang="zh-CN" dirty="0"/>
              <a:t>rate of building </a:t>
            </a:r>
            <a:r>
              <a:rPr lang="en-US" altLang="zh-CN" dirty="0" smtClean="0"/>
              <a:t>a classification </a:t>
            </a:r>
            <a:r>
              <a:rPr lang="en-US" altLang="zh-CN" dirty="0"/>
              <a:t>model should be higher than the </a:t>
            </a:r>
            <a:r>
              <a:rPr lang="en-US" altLang="zh-CN" dirty="0" smtClean="0"/>
              <a:t>data rate</a:t>
            </a:r>
          </a:p>
          <a:p>
            <a:r>
              <a:rPr lang="en-US" altLang="zh-CN" dirty="0" smtClean="0"/>
              <a:t>Bounded memory requirements: </a:t>
            </a:r>
            <a:r>
              <a:rPr lang="en-US" altLang="zh-CN" dirty="0"/>
              <a:t>load shedding, sampling, </a:t>
            </a:r>
            <a:r>
              <a:rPr lang="en-US" altLang="zh-CN" dirty="0" smtClean="0"/>
              <a:t>aggregation, and </a:t>
            </a:r>
            <a:r>
              <a:rPr lang="en-US" altLang="zh-CN" dirty="0"/>
              <a:t>creating data </a:t>
            </a:r>
            <a:r>
              <a:rPr lang="en-US" altLang="zh-CN" dirty="0" smtClean="0"/>
              <a:t>synopsis</a:t>
            </a:r>
          </a:p>
          <a:p>
            <a:r>
              <a:rPr lang="en-US" altLang="zh-CN" dirty="0"/>
              <a:t>Concept </a:t>
            </a:r>
            <a:r>
              <a:rPr lang="en-US" altLang="zh-CN" dirty="0" smtClean="0"/>
              <a:t>Drifting: Models become stale </a:t>
            </a:r>
            <a:r>
              <a:rPr lang="en-US" altLang="zh-CN" dirty="0"/>
              <a:t>and less relevant over </a:t>
            </a:r>
            <a:r>
              <a:rPr lang="en-US" altLang="zh-CN" dirty="0" smtClean="0"/>
              <a:t>time</a:t>
            </a:r>
            <a:r>
              <a:rPr lang="en-US" altLang="zh-CN" dirty="0"/>
              <a:t>. Ensemble </a:t>
            </a:r>
            <a:r>
              <a:rPr lang="en-US" altLang="zh-CN" dirty="0" smtClean="0"/>
              <a:t>based classification for voting a best prediction</a:t>
            </a:r>
          </a:p>
          <a:p>
            <a:r>
              <a:rPr lang="en-US" altLang="zh-CN" dirty="0"/>
              <a:t>Challenges in Distributed </a:t>
            </a:r>
            <a:r>
              <a:rPr lang="en-US" altLang="zh-CN" dirty="0" smtClean="0"/>
              <a:t>Applications: Large mounts mining result sent to users in a limited bandwidth environments.  Addressed by DFT methods </a:t>
            </a:r>
          </a:p>
          <a:p>
            <a:r>
              <a:rPr lang="en-US" altLang="zh-CN" dirty="0" smtClean="0"/>
              <a:t>Modeling </a:t>
            </a:r>
            <a:r>
              <a:rPr lang="en-US" altLang="zh-CN" dirty="0"/>
              <a:t>change of mining results over </a:t>
            </a:r>
            <a:r>
              <a:rPr lang="en-US" altLang="zh-CN" dirty="0" smtClean="0"/>
              <a:t>time: Users are interested in modeling changes </a:t>
            </a:r>
            <a:r>
              <a:rPr lang="en-US" altLang="zh-CN" dirty="0"/>
              <a:t>over a temporal basis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Data Stream Frequent pattern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89212" y="1749778"/>
                <a:ext cx="8915400" cy="416144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zh-CN" altLang="en-US" dirty="0" smtClean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support level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𝜃</m:t>
                    </m:r>
                    <m:r>
                      <a:rPr lang="en-US" altLang="zh-CN" b="0" i="1" smtClean="0">
                        <a:latin typeface="Cambria Math"/>
                      </a:rPr>
                      <m:t>=50%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Frequent patterns are: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 {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𝐶</m:t>
                    </m:r>
                    <m:r>
                      <a:rPr lang="en-US" altLang="zh-CN" b="0" i="1" smtClean="0">
                        <a:latin typeface="Cambria Math"/>
                      </a:rPr>
                      <m:t>}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Data stream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altLang="zh-CN" dirty="0" smtClean="0"/>
                  <a:t>, window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r>
                  <a:rPr lang="en-US" altLang="zh-CN" dirty="0" smtClean="0"/>
                  <a:t>Mining frequent patterns based on window model</a:t>
                </a:r>
              </a:p>
              <a:p>
                <a:pPr lvl="1"/>
                <a:r>
                  <a:rPr lang="en-US" altLang="zh-CN" dirty="0"/>
                  <a:t>Landmark </a:t>
                </a:r>
                <a:r>
                  <a:rPr lang="en-US" altLang="zh-CN" dirty="0" smtClean="0"/>
                  <a:t>window: start point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 to current point 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Sliding </a:t>
                </a:r>
                <a:r>
                  <a:rPr lang="en-US" altLang="zh-CN" dirty="0" smtClean="0"/>
                  <a:t>window: fixed window size w,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latin typeface="Cambria Math"/>
                      </a:rPr>
                      <m:t>[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𝑤</m:t>
                    </m:r>
                    <m:r>
                      <a:rPr lang="en-US" altLang="zh-CN" b="0" i="1" smtClean="0">
                        <a:latin typeface="Cambria Math"/>
                      </a:rPr>
                      <m:t>+1, </m:t>
                    </m:r>
                    <m:r>
                      <a:rPr lang="en-US" altLang="zh-CN" b="0" i="1" smtClean="0">
                        <a:latin typeface="Cambria Math"/>
                      </a:rPr>
                      <m:t>𝑡</m:t>
                    </m:r>
                    <m:r>
                      <a:rPr lang="en-US" altLang="zh-CN" b="0" i="1" smtClean="0">
                        <a:latin typeface="Cambria Math"/>
                      </a:rPr>
                      <m:t>]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Damped window model: assigns more weights to the </a:t>
                </a:r>
                <a:r>
                  <a:rPr lang="en-US" altLang="zh-CN" dirty="0" smtClean="0"/>
                  <a:t>recently arrived </a:t>
                </a:r>
                <a:r>
                  <a:rPr lang="en-US" altLang="zh-CN" dirty="0"/>
                  <a:t>transactions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49778"/>
                <a:ext cx="8915400" cy="4161444"/>
              </a:xfrm>
              <a:blipFill rotWithShape="1">
                <a:blip r:embed="rId2"/>
                <a:stretch>
                  <a:fillRect l="-616" t="-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pPr lvl="1"/>
            <a:r>
              <a:rPr lang="en-US" altLang="zh-CN" dirty="0" smtClean="0"/>
              <a:t>One pass constrain. </a:t>
            </a:r>
          </a:p>
          <a:p>
            <a:pPr lvl="1"/>
            <a:r>
              <a:rPr lang="en-US" altLang="zh-CN" dirty="0" smtClean="0"/>
              <a:t>Temporal evolution, historical data may be updated.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Foundations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57956" y="1501423"/>
            <a:ext cx="10646656" cy="498968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Reservoir sampling</a:t>
            </a:r>
          </a:p>
          <a:p>
            <a:pPr marL="274320" lvl="1" indent="0">
              <a:buNone/>
            </a:pPr>
            <a:r>
              <a:rPr lang="en-US" altLang="zh-CN" dirty="0"/>
              <a:t>array R[k];    // result</a:t>
            </a:r>
          </a:p>
          <a:p>
            <a:pPr marL="274320" lvl="1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marL="274320" lvl="1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fill the reservoir array</a:t>
            </a:r>
          </a:p>
          <a:p>
            <a:pPr marL="274320" lvl="1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1 to k do</a:t>
            </a:r>
          </a:p>
          <a:p>
            <a:pPr marL="274320" lvl="1" indent="0">
              <a:buNone/>
            </a:pPr>
            <a:r>
              <a:rPr lang="en-US" altLang="zh-CN" dirty="0"/>
              <a:t>    R[</a:t>
            </a:r>
            <a:r>
              <a:rPr lang="en-US" altLang="zh-CN" dirty="0" err="1"/>
              <a:t>i</a:t>
            </a:r>
            <a:r>
              <a:rPr lang="en-US" altLang="zh-CN" dirty="0"/>
              <a:t>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274320" lvl="1" indent="0">
              <a:buNone/>
            </a:pPr>
            <a:r>
              <a:rPr lang="en-US" altLang="zh-CN" dirty="0"/>
              <a:t>done;</a:t>
            </a:r>
          </a:p>
          <a:p>
            <a:pPr marL="274320" lvl="1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replace elements with gradually decreasing probability</a:t>
            </a:r>
          </a:p>
          <a:p>
            <a:pPr marL="274320" lvl="1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k+1 to length(S) do</a:t>
            </a:r>
          </a:p>
          <a:p>
            <a:pPr marL="274320" lvl="1" indent="0">
              <a:buNone/>
            </a:pPr>
            <a:r>
              <a:rPr lang="en-US" altLang="zh-CN" dirty="0"/>
              <a:t>    j := random(1, </a:t>
            </a:r>
            <a:r>
              <a:rPr lang="en-US" altLang="zh-CN" dirty="0" err="1"/>
              <a:t>i</a:t>
            </a:r>
            <a:r>
              <a:rPr lang="en-US" altLang="zh-CN" dirty="0"/>
              <a:t>);   // important: inclusive range</a:t>
            </a:r>
          </a:p>
          <a:p>
            <a:pPr marL="274320" lvl="1" indent="0">
              <a:buNone/>
            </a:pPr>
            <a:r>
              <a:rPr lang="en-US" altLang="zh-CN" dirty="0"/>
              <a:t>    if j &lt;= k then</a:t>
            </a:r>
          </a:p>
          <a:p>
            <a:pPr marL="274320" lvl="1" indent="0">
              <a:buNone/>
            </a:pPr>
            <a:r>
              <a:rPr lang="en-US" altLang="zh-CN" dirty="0"/>
              <a:t>        R[j]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274320" lvl="1" indent="0">
              <a:buNone/>
            </a:pPr>
            <a:r>
              <a:rPr lang="en-US" altLang="zh-CN" dirty="0"/>
              <a:t>    fi</a:t>
            </a:r>
          </a:p>
          <a:p>
            <a:pPr marL="274320" lvl="1" indent="0">
              <a:buNone/>
            </a:pPr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Drawbacks: can not adapted to  </a:t>
            </a:r>
            <a:r>
              <a:rPr lang="en-US" altLang="zh-CN" dirty="0"/>
              <a:t>fluctuating </a:t>
            </a:r>
            <a:r>
              <a:rPr lang="en-US" altLang="zh-CN" dirty="0" smtClean="0"/>
              <a:t>data rates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Pros &amp; Cons </a:t>
            </a:r>
            <a:endParaRPr lang="zh-CN" altLang="en-US" dirty="0"/>
          </a:p>
        </p:txBody>
      </p:sp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800112"/>
              </p:ext>
            </p:extLst>
          </p:nvPr>
        </p:nvGraphicFramePr>
        <p:xfrm>
          <a:off x="2498902" y="1749778"/>
          <a:ext cx="89154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Techniques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Definitions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Cons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Choosing a data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subset for analysis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Bounds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Guaranteed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Poor for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Load</a:t>
                      </a:r>
                    </a:p>
                    <a:p>
                      <a:r>
                        <a:rPr lang="en-US" altLang="zh-CN" dirty="0" smtClean="0"/>
                        <a:t>Shedding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Ignoring a chunk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queries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Very poor for</a:t>
                      </a:r>
                    </a:p>
                    <a:p>
                      <a:r>
                        <a:rPr lang="en-US" altLang="zh-CN" dirty="0" smtClean="0"/>
                        <a:t>anomaly detection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Sketching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projection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feature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Synopsis</a:t>
                      </a:r>
                    </a:p>
                    <a:p>
                      <a:r>
                        <a:rPr lang="en-US" altLang="zh-CN" dirty="0" smtClean="0"/>
                        <a:t>Structure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sufficient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very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stream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Aggregation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Compiling summary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Task Independent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ignore</a:t>
                      </a:r>
                    </a:p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Relevant features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44889" y="1237734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Data-Based: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168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5451</TotalTime>
  <Words>820</Words>
  <Application>Microsoft Office PowerPoint</Application>
  <PresentationFormat>自定义</PresentationFormat>
  <Paragraphs>159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质朴</vt:lpstr>
      <vt:lpstr>Time Series Data Mining Review</vt:lpstr>
      <vt:lpstr>Mining Data Streams</vt:lpstr>
      <vt:lpstr>Theoretical Foundations</vt:lpstr>
      <vt:lpstr>Sampling</vt:lpstr>
      <vt:lpstr>Load Shedding</vt:lpstr>
      <vt:lpstr>Load Shedding</vt:lpstr>
      <vt:lpstr>Sketching</vt:lpstr>
      <vt:lpstr>Synopsis Data Structures &amp; Aggregation</vt:lpstr>
      <vt:lpstr>Pros &amp; Cons </vt:lpstr>
      <vt:lpstr>Pros &amp; Cons </vt:lpstr>
      <vt:lpstr>Data Stream Clustering</vt:lpstr>
      <vt:lpstr>Data Stream Classification</vt:lpstr>
      <vt:lpstr>Data Stream Frequent pattern Mining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107</cp:revision>
  <dcterms:created xsi:type="dcterms:W3CDTF">2013-01-24T05:06:31Z</dcterms:created>
  <dcterms:modified xsi:type="dcterms:W3CDTF">2013-03-12T08:02:41Z</dcterms:modified>
</cp:coreProperties>
</file>