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321" r:id="rId33"/>
    <p:sldId id="322" r:id="rId34"/>
    <p:sldId id="334" r:id="rId35"/>
    <p:sldId id="335" r:id="rId36"/>
    <p:sldId id="336" r:id="rId37"/>
    <p:sldId id="337" r:id="rId38"/>
    <p:sldId id="324" r:id="rId39"/>
    <p:sldId id="325" r:id="rId40"/>
    <p:sldId id="326" r:id="rId41"/>
    <p:sldId id="328" r:id="rId42"/>
    <p:sldId id="329" r:id="rId43"/>
    <p:sldId id="330" r:id="rId44"/>
    <p:sldId id="331" r:id="rId45"/>
    <p:sldId id="332" r:id="rId46"/>
    <p:sldId id="333" r:id="rId47"/>
    <p:sldId id="338" r:id="rId48"/>
    <p:sldId id="339" r:id="rId49"/>
    <p:sldId id="340" r:id="rId50"/>
    <p:sldId id="313" r:id="rId51"/>
    <p:sldId id="314" r:id="rId52"/>
    <p:sldId id="315" r:id="rId53"/>
    <p:sldId id="316" r:id="rId54"/>
    <p:sldId id="317" r:id="rId55"/>
    <p:sldId id="318" r:id="rId56"/>
    <p:sldId id="264" r:id="rId57"/>
    <p:sldId id="327" r:id="rId58"/>
    <p:sldId id="266" r:id="rId59"/>
    <p:sldId id="268" r:id="rId60"/>
    <p:sldId id="269" r:id="rId61"/>
    <p:sldId id="270" r:id="rId62"/>
    <p:sldId id="319" r:id="rId63"/>
    <p:sldId id="341" r:id="rId64"/>
    <p:sldId id="34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FA0A-CAD4-4EB0-8284-87AAE1D94058}" type="datetimeFigureOut">
              <a:rPr lang="zh-CN" altLang="en-US" smtClean="0"/>
              <a:t>2013/3/12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856F-CD53-4094-9D7F-4DAF6AED1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xiaojindao/time-series-survey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/>
              </p:nvPr>
            </p:nvGraphicFramePr>
            <p:xfrm>
              <a:off x="609600" y="1219200"/>
              <a:ext cx="109728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/>
                    <a:gridCol w="3657600"/>
                    <a:gridCol w="3657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7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4" y="2147460"/>
            <a:ext cx="4153799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Function &amp;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  <a:blipFill rotWithShape="1">
                <a:blip r:embed="rId2"/>
                <a:stretch>
                  <a:fillRect l="-752" b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9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9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9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4932" y="1309511"/>
            <a:ext cx="8915400" cy="2806018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Liberman</a:t>
            </a:r>
            <a:r>
              <a:rPr lang="en-US" dirty="0" smtClean="0"/>
              <a:t> </a:t>
            </a:r>
            <a:r>
              <a:rPr lang="en-US" dirty="0"/>
              <a:t>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6423" y="2646573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</a:t>
            </a:r>
            <a:r>
              <a:rPr lang="en-US" altLang="zh-CN" dirty="0" smtClean="0"/>
              <a:t>Matching[4]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71" y="4156047"/>
            <a:ext cx="6587623" cy="36933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1" y="29117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1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2" y="4865513"/>
            <a:ext cx="14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927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3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5" y="1455992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81" y="3960068"/>
            <a:ext cx="3854831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80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7" y="3764846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dirty="0" smtClean="0"/>
              <a:t>Details omitted</a:t>
            </a:r>
          </a:p>
          <a:p>
            <a:r>
              <a:rPr lang="en-US" altLang="zh-CN" dirty="0" err="1"/>
              <a:t>Faloutsos</a:t>
            </a:r>
            <a:r>
              <a:rPr lang="en-US" altLang="zh-CN" dirty="0"/>
              <a:t> C, </a:t>
            </a:r>
            <a:r>
              <a:rPr lang="en-US" altLang="zh-CN" dirty="0" err="1"/>
              <a:t>Ranganathan</a:t>
            </a:r>
            <a:r>
              <a:rPr lang="en-US" altLang="zh-CN" dirty="0"/>
              <a:t> M, </a:t>
            </a:r>
            <a:r>
              <a:rPr lang="en-US" altLang="zh-CN" dirty="0" err="1"/>
              <a:t>Manolopoulos</a:t>
            </a:r>
            <a:r>
              <a:rPr lang="en-US" altLang="zh-CN" dirty="0"/>
              <a:t> Y. Fast subsequence matching in time-series databases[M]. ACM, 1994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Find Subsequence with equal length of </a:t>
            </a:r>
            <a:r>
              <a:rPr lang="en-US" altLang="zh-CN" smtClean="0"/>
              <a:t>query sequence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mining[6]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2672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938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704994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S-step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  <a:blipFill rotWithShape="1">
                <a:blip r:embed="rId2"/>
                <a:stretch>
                  <a:fillRect l="-616" t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S-Extended: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𝑎𝑟𝑒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𝑖𝑛𝑓𝑟𝑒𝑞𝑢𝑒𝑛𝑡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=∅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2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</a:t>
            </a:r>
            <a:r>
              <a:rPr lang="en-US" altLang="zh-CN" dirty="0"/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is infrequent </a:t>
                </a:r>
                <a:r>
                  <a:rPr lang="en-US" altLang="zh-CN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infrequent</a:t>
                </a:r>
              </a:p>
              <a:p>
                <a:r>
                  <a:rPr lang="en-US" altLang="zh-CN" dirty="0" smtClean="0"/>
                  <a:t>Remove the same </a:t>
                </a:r>
                <a:r>
                  <a:rPr lang="en-US" altLang="zh-CN" dirty="0" err="1" smtClean="0"/>
                  <a:t>itemset</a:t>
                </a:r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in S-step pruning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  <a:blipFill rotWithShape="1">
                <a:blip r:embed="rId2"/>
                <a:stretch>
                  <a:fillRect l="-616" t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7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I-Extended: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is infrequent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S-Extended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𝑎𝑟𝑒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</m:t>
                    </m:r>
                    <m:r>
                      <a:rPr lang="en-US" altLang="zh-CN" i="1">
                        <a:latin typeface="Cambria Math"/>
                      </a:rPr>
                      <m:t>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are infrequent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=∅</m:t>
                      </m:r>
                    </m:oMath>
                  </m:oMathPara>
                </a14:m>
                <a:endParaRPr lang="en-US" altLang="zh-CN" b="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}</m:t>
                      </m:r>
                    </m:oMath>
                  </m:oMathPara>
                </a14:m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4" y="2113177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43" y="2047930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27" y="2686474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41" y="2164427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657" y="1241778"/>
            <a:ext cx="8915400" cy="47033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by </a:t>
            </a:r>
            <a:r>
              <a:rPr lang="en-US" altLang="zh-CN" dirty="0" smtClean="0"/>
              <a:t>content</a:t>
            </a:r>
          </a:p>
          <a:p>
            <a:r>
              <a:rPr lang="en-US" altLang="zh-CN" dirty="0" smtClean="0"/>
              <a:t>Frequent Subsequence Mining</a:t>
            </a:r>
          </a:p>
          <a:p>
            <a:r>
              <a:rPr lang="en-US" altLang="zh-CN" dirty="0" smtClean="0"/>
              <a:t>Correlation </a:t>
            </a:r>
            <a:r>
              <a:rPr lang="en-US" altLang="zh-CN" dirty="0" smtClean="0"/>
              <a:t>Detection</a:t>
            </a:r>
          </a:p>
          <a:p>
            <a:r>
              <a:rPr lang="en-US" altLang="zh-CN" dirty="0" smtClean="0"/>
              <a:t>Associate Rules</a:t>
            </a:r>
            <a:endParaRPr lang="en-US" altLang="zh-CN" dirty="0"/>
          </a:p>
          <a:p>
            <a:r>
              <a:rPr lang="en-US" altLang="zh-CN" dirty="0"/>
              <a:t>Motif </a:t>
            </a:r>
            <a:r>
              <a:rPr lang="en-US" altLang="zh-CN" dirty="0" smtClean="0"/>
              <a:t>Discovery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S-Process				</a:t>
            </a:r>
            <a:r>
              <a:rPr lang="en-US" altLang="zh-CN" dirty="0"/>
              <a:t> </a:t>
            </a:r>
            <a:r>
              <a:rPr lang="en-US" altLang="zh-CN" dirty="0" smtClean="0"/>
              <a:t>       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67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4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Correlation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 pairs of time series that are highly correlated for a certain window of time and then flag them when they fall out of correlation</a:t>
                </a:r>
              </a:p>
              <a:p>
                <a:r>
                  <a:rPr lang="en-US" altLang="zh-CN" dirty="0" smtClean="0"/>
                  <a:t>Market patterns to macroeconomic patterns, market events to click streams</a:t>
                </a:r>
              </a:p>
              <a:p>
                <a:r>
                  <a:rPr lang="en-US" altLang="zh-CN" dirty="0" smtClean="0"/>
                  <a:t>Pearson correlation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All Pair Correlation Detection[8]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Threshold correlation problem: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Given n </a:t>
                </a:r>
                <a:r>
                  <a:rPr lang="en-US" altLang="zh-CN" sz="2400" dirty="0"/>
                  <a:t>signals of equal length m and a threshold T, for </a:t>
                </a:r>
                <a:r>
                  <a:rPr lang="en-US" altLang="zh-CN" sz="2400" dirty="0" smtClean="0"/>
                  <a:t>1 &lt;=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 &lt;= n</a:t>
                </a:r>
                <a:r>
                  <a:rPr lang="en-US" altLang="zh-CN" sz="2400" dirty="0"/>
                  <a:t>, compute a 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n threshold correlation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such </a:t>
                </a:r>
                <a:r>
                  <a:rPr lang="en-US" altLang="zh-CN" sz="2400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if </a:t>
                </a:r>
                <a:r>
                  <a:rPr lang="en-US" altLang="zh-CN" sz="2400" dirty="0" err="1" smtClean="0"/>
                  <a:t>corr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j) &gt;= T otherwise 0</a:t>
                </a:r>
                <a:endParaRPr lang="en-US" altLang="zh-CN" sz="2400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Challenges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sz="2500" dirty="0"/>
                  <a:t>High I/O cost: With a limited cache, a significant amount of the time is spent for reading data from disk</a:t>
                </a:r>
              </a:p>
              <a:p>
                <a:pPr lvl="1"/>
                <a:r>
                  <a:rPr lang="en-US" altLang="zh-CN" sz="2500" dirty="0"/>
                  <a:t>High CPU cost: Even if there is enough cache to hold the entire </a:t>
                </a:r>
                <a:r>
                  <a:rPr lang="en-US" altLang="zh-CN" sz="2800" dirty="0"/>
                  <a:t>dataset, computation remains expensive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1111" r="-1444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452688"/>
            <a:ext cx="4772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1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Signal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DFT sequence of x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=0,1,…,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LEMMA: Let </a:t>
                </a:r>
                <a:r>
                  <a:rPr lang="en-US" altLang="zh-CN" dirty="0"/>
                  <a:t>DFT of the normalized forms of </a:t>
                </a:r>
                <a:r>
                  <a:rPr lang="en-US" altLang="zh-CN" dirty="0" smtClean="0"/>
                  <a:t>two signals </a:t>
                </a:r>
                <a:r>
                  <a:rPr lang="en-US" altLang="zh-CN" dirty="0"/>
                  <a:t>x and y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Then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some k.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Optimizations-DFT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 = 5 is sufficient thus all DFT[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could be held in memory.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46" y="1983141"/>
            <a:ext cx="5819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1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Optimizations-Cache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" y="2114197"/>
            <a:ext cx="2000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7" y="1689277"/>
            <a:ext cx="44481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6" y="3687057"/>
            <a:ext cx="5133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77" y="5054071"/>
            <a:ext cx="322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Given a graph G = (V, E), 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a capacity B, the goal is to find a </a:t>
                </a:r>
                <a:r>
                  <a:rPr lang="en-US" altLang="zh-CN" dirty="0" smtClean="0"/>
                  <a:t>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∅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dirty="0"/>
                  <a:t>V such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&lt; B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≤∅</m:t>
                    </m:r>
                  </m:oMath>
                </a14:m>
                <a:r>
                  <a:rPr lang="en-US" altLang="zh-CN" dirty="0" smtClean="0"/>
                  <a:t>and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CN" dirty="0" smtClean="0"/>
                  <a:t> is cross edges between partitions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blipFill rotWithShape="1">
                <a:blip r:embed="rId6"/>
                <a:stretch>
                  <a:fillRect l="-1630" t="-1316" r="-18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Computation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Approximate Algorithms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11" y="2014891"/>
            <a:ext cx="4724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Associate </a:t>
            </a:r>
            <a:r>
              <a:rPr lang="en-US" altLang="zh-CN" dirty="0" smtClean="0"/>
              <a:t>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Rule: pattern </a:t>
            </a:r>
            <a:r>
              <a:rPr lang="en-US" altLang="zh-CN" dirty="0" smtClean="0">
                <a:sym typeface="Wingdings" pitchFamily="2" charset="2"/>
              </a:rPr>
              <a:t> pattern (support level, confidence level)</a:t>
            </a:r>
            <a:endParaRPr lang="en-US" altLang="zh-CN" dirty="0" smtClean="0"/>
          </a:p>
          <a:p>
            <a:r>
              <a:rPr lang="en-US" altLang="zh-CN" dirty="0" smtClean="0"/>
              <a:t>R1 </a:t>
            </a:r>
            <a:r>
              <a:rPr lang="en-US" altLang="zh-CN" dirty="0"/>
              <a:t>: 80% of customers who bought diaper also </a:t>
            </a:r>
            <a:r>
              <a:rPr lang="en-US" altLang="zh-CN" dirty="0" smtClean="0"/>
              <a:t>bought beer </a:t>
            </a:r>
            <a:r>
              <a:rPr lang="en-US" altLang="zh-CN" dirty="0"/>
              <a:t>(diaper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beer </a:t>
            </a:r>
            <a:r>
              <a:rPr lang="en-US" altLang="zh-CN" dirty="0"/>
              <a:t>(</a:t>
            </a:r>
            <a:r>
              <a:rPr lang="en-US" altLang="zh-CN" dirty="0" smtClean="0"/>
              <a:t>20%, 80%))</a:t>
            </a:r>
          </a:p>
          <a:p>
            <a:r>
              <a:rPr lang="en-US" altLang="zh-CN" dirty="0"/>
              <a:t>R2 : When the prices of IBM and SUN go up, 80% </a:t>
            </a:r>
            <a:r>
              <a:rPr lang="en-US" altLang="zh-CN" dirty="0" smtClean="0"/>
              <a:t>of time </a:t>
            </a:r>
            <a:r>
              <a:rPr lang="en-US" altLang="zh-CN" dirty="0"/>
              <a:t>the price of Microsoft goes up (on the </a:t>
            </a:r>
            <a:r>
              <a:rPr lang="en-US" altLang="zh-CN" dirty="0" smtClean="0"/>
              <a:t>same day)</a:t>
            </a:r>
          </a:p>
          <a:p>
            <a:endParaRPr lang="en-US" altLang="zh-CN" dirty="0" smtClean="0"/>
          </a:p>
          <a:p>
            <a:r>
              <a:rPr lang="en-US" altLang="zh-CN" dirty="0"/>
              <a:t>R3 : If the prices of IBM and SUN go up, </a:t>
            </a:r>
            <a:r>
              <a:rPr lang="en-US" altLang="zh-CN" dirty="0" smtClean="0"/>
              <a:t>Microsoft's will </a:t>
            </a:r>
            <a:r>
              <a:rPr lang="en-US" altLang="zh-CN" dirty="0"/>
              <a:t>most likely (80% of time) go up the next 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465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Rule Categories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dirty="0"/>
              <a:t>ntra-transaction association rules: associations among items within the same </a:t>
            </a:r>
            <a:r>
              <a:rPr lang="en-US" altLang="zh-CN" dirty="0" smtClean="0"/>
              <a:t>transaction record such as R1 and R2</a:t>
            </a:r>
          </a:p>
          <a:p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nter-transaction </a:t>
            </a:r>
            <a:r>
              <a:rPr lang="en-US" altLang="zh-CN" dirty="0"/>
              <a:t>association rules: association among </a:t>
            </a:r>
            <a:r>
              <a:rPr lang="en-US" altLang="zh-CN" dirty="0" smtClean="0"/>
              <a:t>items from different </a:t>
            </a:r>
            <a:r>
              <a:rPr lang="en-US" altLang="zh-CN" dirty="0"/>
              <a:t>transaction </a:t>
            </a:r>
            <a:r>
              <a:rPr lang="en-US" altLang="zh-CN" dirty="0" smtClean="0"/>
              <a:t>records such as R3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834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Intra-transaction association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en-US" altLang="zh-CN" dirty="0" smtClean="0"/>
              <a:t>algorithm[9]</a:t>
            </a:r>
          </a:p>
          <a:p>
            <a:pPr lvl="1"/>
            <a:r>
              <a:rPr lang="en-US" altLang="zh-CN" dirty="0"/>
              <a:t>FP-growth </a:t>
            </a:r>
            <a:r>
              <a:rPr lang="en-US" altLang="zh-CN" dirty="0" smtClean="0"/>
              <a:t>algorithm[10]</a:t>
            </a:r>
          </a:p>
          <a:p>
            <a:r>
              <a:rPr lang="en-US" altLang="zh-CN" dirty="0" smtClean="0"/>
              <a:t>Inter-transaction </a:t>
            </a:r>
            <a:r>
              <a:rPr lang="en-US" altLang="zh-CN" dirty="0"/>
              <a:t>association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/>
              <a:t>E-</a:t>
            </a:r>
            <a:r>
              <a:rPr lang="en-US" altLang="zh-CN" dirty="0" err="1"/>
              <a:t>Apriori</a:t>
            </a:r>
            <a:r>
              <a:rPr lang="en-US" altLang="zh-CN" dirty="0"/>
              <a:t> and </a:t>
            </a:r>
            <a:r>
              <a:rPr lang="en-US" altLang="zh-CN" dirty="0" smtClean="0"/>
              <a:t>EH-</a:t>
            </a:r>
            <a:r>
              <a:rPr lang="en-US" altLang="zh-CN" dirty="0" err="1" smtClean="0"/>
              <a:t>Apriori</a:t>
            </a:r>
            <a:r>
              <a:rPr lang="en-US" altLang="zh-CN" dirty="0" smtClean="0"/>
              <a:t>[11]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59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Discovery[5]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Detection </a:t>
            </a:r>
            <a:r>
              <a:rPr lang="en-US" altLang="zh-CN" dirty="0"/>
              <a:t>of previously unknown, frequently occurring patterns.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0" y="2743380"/>
            <a:ext cx="5686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44977" y="1546578"/>
            <a:ext cx="10059635" cy="4364644"/>
          </a:xfrm>
        </p:spPr>
        <p:txBody>
          <a:bodyPr/>
          <a:lstStyle/>
          <a:p>
            <a:r>
              <a:rPr lang="en-US" altLang="zh-CN" dirty="0" smtClean="0"/>
              <a:t>Match &amp; Trivial 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2" y="2205395"/>
            <a:ext cx="53911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55" y="2167294"/>
            <a:ext cx="534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356732"/>
            <a:ext cx="624046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Brute Force 1-motif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 space! m=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2" y="1174045"/>
            <a:ext cx="4866393" cy="475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8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Dimensionality Reduction &amp; Discretization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Searching a set of smaller matrices, whose total size is much less than the naïve O(m</a:t>
            </a:r>
            <a:r>
              <a:rPr lang="en-US" altLang="zh-CN" baseline="30000" dirty="0"/>
              <a:t>2</a:t>
            </a:r>
            <a:r>
              <a:rPr lang="en-US" altLang="zh-CN" dirty="0"/>
              <a:t>) matrix. </a:t>
            </a:r>
          </a:p>
          <a:p>
            <a:endParaRPr lang="zh-CN" altLang="en-US" dirty="0"/>
          </a:p>
          <a:p>
            <a:r>
              <a:rPr lang="en-US" altLang="zh-CN" dirty="0"/>
              <a:t>Within the smaller matrices, using ADM to prune away a large fraction of the search space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76" y="1939358"/>
            <a:ext cx="4245585" cy="21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4" y="1907564"/>
            <a:ext cx="4597414" cy="22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[1]Data Mining </a:t>
            </a:r>
            <a:r>
              <a:rPr lang="en-US" altLang="zh-CN" dirty="0"/>
              <a:t>in </a:t>
            </a:r>
            <a:r>
              <a:rPr lang="en-US" altLang="zh-CN" dirty="0" smtClean="0"/>
              <a:t>Time Series Data base, Mark Last</a:t>
            </a:r>
          </a:p>
          <a:p>
            <a:pPr marL="0" indent="0">
              <a:buNone/>
            </a:pPr>
            <a:r>
              <a:rPr lang="en-US" altLang="zh-CN" dirty="0" smtClean="0"/>
              <a:t>[2]The Analysis of Time Series An Introduction, Chris Chatfield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smtClean="0"/>
              <a:t>Time Series Data Mining: Identifying Temporal Patterns for Characterization and Prediction of Time Series Events</a:t>
            </a:r>
            <a:r>
              <a:rPr lang="en-US" altLang="zh-CN" dirty="0"/>
              <a:t>, Richard J. </a:t>
            </a:r>
            <a:r>
              <a:rPr lang="en-US" altLang="zh-CN" dirty="0" err="1" smtClean="0"/>
              <a:t>Povinelli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Papapetrou</a:t>
            </a:r>
            <a:r>
              <a:rPr lang="en-US" altLang="zh-CN" dirty="0"/>
              <a:t> P, </a:t>
            </a:r>
            <a:r>
              <a:rPr lang="en-US" altLang="zh-CN" dirty="0" err="1"/>
              <a:t>Athitsos</a:t>
            </a:r>
            <a:r>
              <a:rPr lang="en-US" altLang="zh-CN" dirty="0"/>
              <a:t> V, </a:t>
            </a:r>
            <a:r>
              <a:rPr lang="en-US" altLang="zh-CN" dirty="0" err="1"/>
              <a:t>Potamias</a:t>
            </a:r>
            <a:r>
              <a:rPr lang="en-US" altLang="zh-CN" dirty="0"/>
              <a:t> M, et al. Embedding-based subsequence matching in time-series databases[J]. ACM Transactions on Database Systems (TODS), 2011, 36(3): </a:t>
            </a:r>
            <a:r>
              <a:rPr lang="en-US" altLang="zh-CN" dirty="0" smtClean="0"/>
              <a:t>17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5] </a:t>
            </a:r>
            <a:r>
              <a:rPr lang="en-US" altLang="zh-CN" dirty="0" err="1"/>
              <a:t>Lonardi</a:t>
            </a:r>
            <a:r>
              <a:rPr lang="en-US" altLang="zh-CN" dirty="0"/>
              <a:t> J L E K S, Patel P. Finding motifs in time series[C]//Proc. of the 2nd Workshop on Temporal Data Mining. 2002: 53-68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J. Ayres, J. </a:t>
            </a:r>
            <a:r>
              <a:rPr lang="en-US" altLang="zh-CN" dirty="0" err="1"/>
              <a:t>Flannick</a:t>
            </a:r>
            <a:r>
              <a:rPr lang="en-US" altLang="zh-CN" dirty="0"/>
              <a:t>, J. </a:t>
            </a:r>
            <a:r>
              <a:rPr lang="en-US" altLang="zh-CN" dirty="0" err="1"/>
              <a:t>Gehrke</a:t>
            </a:r>
            <a:r>
              <a:rPr lang="en-US" altLang="zh-CN" dirty="0"/>
              <a:t>, and T. </a:t>
            </a:r>
            <a:r>
              <a:rPr lang="en-US" altLang="zh-CN" dirty="0" err="1"/>
              <a:t>Yiu</a:t>
            </a:r>
            <a:r>
              <a:rPr lang="en-US" altLang="zh-CN" dirty="0"/>
              <a:t>, “Sequential pattern </a:t>
            </a:r>
            <a:r>
              <a:rPr lang="en-US" altLang="zh-CN" dirty="0" smtClean="0"/>
              <a:t>mining using </a:t>
            </a:r>
            <a:r>
              <a:rPr lang="en-US" altLang="zh-CN" dirty="0"/>
              <a:t>a bitmap representation,” in </a:t>
            </a:r>
            <a:r>
              <a:rPr lang="en-US" altLang="zh-CN" i="1" dirty="0"/>
              <a:t>KDD</a:t>
            </a:r>
            <a:r>
              <a:rPr lang="en-US" altLang="zh-CN" dirty="0"/>
              <a:t>, </a:t>
            </a:r>
            <a:r>
              <a:rPr lang="en-US" altLang="zh-CN" dirty="0" smtClean="0"/>
              <a:t>2002</a:t>
            </a:r>
          </a:p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Xing Z, Pei J, Keogh E. A brief survey on sequence classification[J]. ACM SIGKDD Explorations Newsletter, 2010, 12(1): 40-48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[8]</a:t>
            </a:r>
            <a:r>
              <a:rPr lang="en-US" altLang="zh-CN" dirty="0"/>
              <a:t> </a:t>
            </a:r>
            <a:r>
              <a:rPr lang="en-US" altLang="zh-CN" dirty="0" err="1"/>
              <a:t>Mueen</a:t>
            </a:r>
            <a:r>
              <a:rPr lang="en-US" altLang="zh-CN" dirty="0"/>
              <a:t> A, </a:t>
            </a:r>
            <a:r>
              <a:rPr lang="en-US" altLang="zh-CN" dirty="0" err="1"/>
              <a:t>Nath</a:t>
            </a:r>
            <a:r>
              <a:rPr lang="en-US" altLang="zh-CN" dirty="0"/>
              <a:t> S, Liu J. Fast approximate correlation for massive time-series data[C]//Proceedings of the 2010 international conference on Management of data. ACM, 2010: 171-182.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[9]:R. </a:t>
            </a:r>
            <a:r>
              <a:rPr lang="en-US" altLang="zh-CN" dirty="0" err="1"/>
              <a:t>Agrawal</a:t>
            </a:r>
            <a:r>
              <a:rPr lang="en-US" altLang="zh-CN" dirty="0"/>
              <a:t>, R. </a:t>
            </a:r>
            <a:r>
              <a:rPr lang="en-US" altLang="zh-CN" dirty="0" err="1"/>
              <a:t>Srikant</a:t>
            </a:r>
            <a:r>
              <a:rPr lang="en-US" altLang="zh-CN" dirty="0"/>
              <a:t>, “Fast algorithms for mining association rules”. In: </a:t>
            </a:r>
            <a:r>
              <a:rPr lang="en-US" altLang="zh-CN" dirty="0" err="1"/>
              <a:t>J.Bocca</a:t>
            </a:r>
            <a:r>
              <a:rPr lang="en-US" altLang="zh-CN" dirty="0"/>
              <a:t>, </a:t>
            </a:r>
            <a:r>
              <a:rPr lang="en-US" altLang="zh-CN" dirty="0" err="1" smtClean="0"/>
              <a:t>M.Jarke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C.Zaniolo</a:t>
            </a:r>
            <a:r>
              <a:rPr lang="en-US" altLang="zh-CN" dirty="0" smtClean="0"/>
              <a:t> </a:t>
            </a:r>
            <a:r>
              <a:rPr lang="en-US" altLang="zh-CN" dirty="0"/>
              <a:t>eds. Proc. of the 20th Int’l </a:t>
            </a:r>
            <a:r>
              <a:rPr lang="en-US" altLang="zh-CN" dirty="0" err="1"/>
              <a:t>Conf</a:t>
            </a:r>
            <a:r>
              <a:rPr lang="en-US" altLang="zh-CN" dirty="0"/>
              <a:t> on Very </a:t>
            </a:r>
            <a:r>
              <a:rPr lang="en-US" altLang="zh-CN" dirty="0" smtClean="0"/>
              <a:t>Large </a:t>
            </a:r>
            <a:r>
              <a:rPr lang="en-US" altLang="zh-CN" dirty="0" err="1" smtClean="0"/>
              <a:t>DataBases</a:t>
            </a:r>
            <a:r>
              <a:rPr lang="en-US" altLang="zh-CN" dirty="0" smtClean="0"/>
              <a:t> </a:t>
            </a:r>
            <a:r>
              <a:rPr lang="en-US" altLang="zh-CN" dirty="0"/>
              <a:t>(VLDB’94). </a:t>
            </a:r>
            <a:r>
              <a:rPr lang="en-US" altLang="zh-CN" dirty="0" smtClean="0"/>
              <a:t>Santiago: Morgan </a:t>
            </a:r>
            <a:r>
              <a:rPr lang="en-US" altLang="zh-CN" dirty="0"/>
              <a:t>Kaufmann, 1994. pp. </a:t>
            </a:r>
            <a:r>
              <a:rPr lang="en-US" altLang="zh-CN" dirty="0" smtClean="0"/>
              <a:t>487-499</a:t>
            </a:r>
          </a:p>
          <a:p>
            <a:pPr marL="0" indent="0">
              <a:buNone/>
            </a:pPr>
            <a:r>
              <a:rPr lang="en-US" altLang="zh-CN" dirty="0" smtClean="0"/>
              <a:t>[10]: </a:t>
            </a:r>
            <a:r>
              <a:rPr lang="en-US" altLang="zh-CN" dirty="0"/>
              <a:t>J. Han, J. Pei, Y. Yin, “Mining frequent patterns without candidate generation”. In: </a:t>
            </a:r>
            <a:r>
              <a:rPr lang="en-US" altLang="zh-CN" dirty="0" smtClean="0"/>
              <a:t>M. Dunham</a:t>
            </a:r>
            <a:r>
              <a:rPr lang="en-US" altLang="zh-CN" dirty="0"/>
              <a:t>, J. </a:t>
            </a:r>
            <a:r>
              <a:rPr lang="en-US" altLang="zh-CN" dirty="0" err="1"/>
              <a:t>Naughton</a:t>
            </a:r>
            <a:r>
              <a:rPr lang="en-US" altLang="zh-CN" dirty="0"/>
              <a:t>, W. Chen eds. </a:t>
            </a:r>
            <a:r>
              <a:rPr lang="en-US" altLang="zh-CN" i="1" dirty="0"/>
              <a:t>Proc. of 2000 ACM-SIGMOD Int’l </a:t>
            </a:r>
            <a:r>
              <a:rPr lang="en-US" altLang="zh-CN" i="1" dirty="0" err="1"/>
              <a:t>Conf</a:t>
            </a:r>
            <a:r>
              <a:rPr lang="en-US" altLang="zh-CN" i="1" dirty="0"/>
              <a:t> on </a:t>
            </a:r>
            <a:r>
              <a:rPr lang="en-US" altLang="zh-CN" i="1" dirty="0" smtClean="0"/>
              <a:t>Management of </a:t>
            </a:r>
            <a:r>
              <a:rPr lang="en-US" altLang="zh-CN" i="1" dirty="0"/>
              <a:t>Data </a:t>
            </a:r>
            <a:r>
              <a:rPr lang="en-US" altLang="zh-CN" dirty="0"/>
              <a:t>(SIGMOD’00). Dallas, TX, New York: ACM Press, 2000. pp. </a:t>
            </a:r>
            <a:r>
              <a:rPr lang="en-US" altLang="zh-CN" dirty="0" smtClean="0"/>
              <a:t>1-12</a:t>
            </a:r>
          </a:p>
          <a:p>
            <a:pPr marL="0" indent="0">
              <a:buNone/>
            </a:pPr>
            <a:r>
              <a:rPr lang="en-US" altLang="zh-CN" dirty="0"/>
              <a:t>[11]:H. Lu, J. Han, and L. </a:t>
            </a:r>
            <a:r>
              <a:rPr lang="en-US" altLang="zh-CN" dirty="0" err="1"/>
              <a:t>Feng</a:t>
            </a:r>
            <a:r>
              <a:rPr lang="en-US" altLang="zh-CN" dirty="0"/>
              <a:t>, “Stock movement and n-dimensional inter-transaction </a:t>
            </a:r>
            <a:r>
              <a:rPr lang="en-US" altLang="zh-CN" dirty="0" smtClean="0"/>
              <a:t>association rules</a:t>
            </a:r>
            <a:r>
              <a:rPr lang="en-US" altLang="zh-CN" dirty="0"/>
              <a:t>”. In Proc. of the SIGMOD Workshop on Research Issues on Data Mining and </a:t>
            </a:r>
            <a:r>
              <a:rPr lang="en-US" altLang="zh-CN" dirty="0" smtClean="0"/>
              <a:t>Knowledge Discovery</a:t>
            </a:r>
            <a:r>
              <a:rPr lang="en-US" altLang="zh-CN" dirty="0"/>
              <a:t>, 1998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61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bove </a:t>
            </a:r>
            <a:r>
              <a:rPr lang="en-US" altLang="zh-CN" dirty="0"/>
              <a:t>materials and slides: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github.com/zixiaojindao/time-series-survey.git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smtClean="0"/>
              <a:t>					Thanks</a:t>
            </a:r>
            <a:r>
              <a:rPr lang="en-US" altLang="zh-CN" sz="3200" dirty="0" smtClean="0"/>
              <a:t>!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20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</a:t>
            </a:r>
            <a:r>
              <a:rPr lang="en-US" dirty="0" smtClean="0"/>
              <a:t>anchor+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 dirty="0" smtClean="0"/>
              <a:t>)]);</a:t>
            </a:r>
          </a:p>
          <a:p>
            <a:r>
              <a:rPr lang="en-US" dirty="0"/>
              <a:t> </a:t>
            </a:r>
            <a:r>
              <a:rPr lang="en-US" dirty="0" smtClean="0"/>
              <a:t>   anchor </a:t>
            </a:r>
            <a:r>
              <a:rPr lang="en-US" dirty="0"/>
              <a:t>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7361</TotalTime>
  <Words>4751</Words>
  <Application>Microsoft Office PowerPoint</Application>
  <PresentationFormat>自定义</PresentationFormat>
  <Paragraphs>484</Paragraphs>
  <Slides>64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67" baseType="lpstr">
      <vt:lpstr>质朴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Approaches[1]</vt:lpstr>
      <vt:lpstr>Create Segments</vt:lpstr>
      <vt:lpstr>Sliding Window</vt:lpstr>
      <vt:lpstr> Top-Down Segmentation</vt:lpstr>
      <vt:lpstr>Bottom-up Segmentation</vt:lpstr>
      <vt:lpstr>Comparison</vt:lpstr>
      <vt:lpstr>Forecasting[2]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Embedding[3]</vt:lpstr>
      <vt:lpstr>Event Characterization</vt:lpstr>
      <vt:lpstr>Augmented Embedding</vt:lpstr>
      <vt:lpstr>Object Function &amp; Optimization</vt:lpstr>
      <vt:lpstr>Query by Content</vt:lpstr>
      <vt:lpstr>Full Sequence Matching</vt:lpstr>
      <vt:lpstr>Full Sequence Matching</vt:lpstr>
      <vt:lpstr>Subsequence Matching[4]</vt:lpstr>
      <vt:lpstr>Subsequence Matching</vt:lpstr>
      <vt:lpstr>Subsequence Matching</vt:lpstr>
      <vt:lpstr>Subsequence Matching</vt:lpstr>
      <vt:lpstr>Subsequence Matching</vt:lpstr>
      <vt:lpstr> Frequent subsequence mining[6] </vt:lpstr>
      <vt:lpstr>Sequence Tree </vt:lpstr>
      <vt:lpstr>S-step pruning</vt:lpstr>
      <vt:lpstr>S-step Pruning Example</vt:lpstr>
      <vt:lpstr>I-step pruning</vt:lpstr>
      <vt:lpstr>I-step Pruning Example</vt:lpstr>
      <vt:lpstr>DFS-Pruning Algorithm</vt:lpstr>
      <vt:lpstr>How to count frequency？</vt:lpstr>
      <vt:lpstr>Bitmap Counting</vt:lpstr>
      <vt:lpstr>Correlation Detection</vt:lpstr>
      <vt:lpstr>All Pair Correlation Detection[8]</vt:lpstr>
      <vt:lpstr>IO Optimizations-Definition</vt:lpstr>
      <vt:lpstr>IO Optimizations-DFT Pruning</vt:lpstr>
      <vt:lpstr>IO Optimizations-Cache Strategy</vt:lpstr>
      <vt:lpstr>Computation Optimization</vt:lpstr>
      <vt:lpstr>Associate Rules</vt:lpstr>
      <vt:lpstr>Rule Categories</vt:lpstr>
      <vt:lpstr>Algorithms</vt:lpstr>
      <vt:lpstr>Motif Discovery[5]</vt:lpstr>
      <vt:lpstr>Motif Definition</vt:lpstr>
      <vt:lpstr>Motif Definition</vt:lpstr>
      <vt:lpstr>Motif Definition</vt:lpstr>
      <vt:lpstr>Brute Force 1-motif Detection</vt:lpstr>
      <vt:lpstr>Optimization</vt:lpstr>
      <vt:lpstr>Clustering</vt:lpstr>
      <vt:lpstr>Clustering</vt:lpstr>
      <vt:lpstr>Classification</vt:lpstr>
      <vt:lpstr>Feature Based Classification[7]</vt:lpstr>
      <vt:lpstr>Sequence Distance Based Classification</vt:lpstr>
      <vt:lpstr>Model Based Classification</vt:lpstr>
      <vt:lpstr>References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146</cp:revision>
  <dcterms:created xsi:type="dcterms:W3CDTF">2013-01-24T05:06:31Z</dcterms:created>
  <dcterms:modified xsi:type="dcterms:W3CDTF">2013-03-12T07:56:54Z</dcterms:modified>
</cp:coreProperties>
</file>