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260" r:id="rId25"/>
    <p:sldId id="262" r:id="rId26"/>
    <p:sldId id="261" r:id="rId27"/>
    <p:sldId id="310" r:id="rId28"/>
    <p:sldId id="309" r:id="rId29"/>
    <p:sldId id="311" r:id="rId30"/>
    <p:sldId id="263" r:id="rId31"/>
    <p:sldId id="312" r:id="rId32"/>
    <p:sldId id="321" r:id="rId33"/>
    <p:sldId id="322" r:id="rId34"/>
    <p:sldId id="334" r:id="rId35"/>
    <p:sldId id="335" r:id="rId36"/>
    <p:sldId id="336" r:id="rId37"/>
    <p:sldId id="337" r:id="rId38"/>
    <p:sldId id="324" r:id="rId39"/>
    <p:sldId id="325" r:id="rId40"/>
    <p:sldId id="326" r:id="rId41"/>
    <p:sldId id="328" r:id="rId42"/>
    <p:sldId id="329" r:id="rId43"/>
    <p:sldId id="330" r:id="rId44"/>
    <p:sldId id="331" r:id="rId45"/>
    <p:sldId id="332" r:id="rId46"/>
    <p:sldId id="333" r:id="rId47"/>
    <p:sldId id="313" r:id="rId48"/>
    <p:sldId id="314" r:id="rId49"/>
    <p:sldId id="315" r:id="rId50"/>
    <p:sldId id="316" r:id="rId51"/>
    <p:sldId id="317" r:id="rId52"/>
    <p:sldId id="318" r:id="rId53"/>
    <p:sldId id="264" r:id="rId54"/>
    <p:sldId id="327" r:id="rId55"/>
    <p:sldId id="266" r:id="rId56"/>
    <p:sldId id="268" r:id="rId57"/>
    <p:sldId id="269" r:id="rId58"/>
    <p:sldId id="270" r:id="rId59"/>
    <p:sldId id="319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73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0FA0A-CAD4-4EB0-8284-87AAE1D94058}" type="datetimeFigureOut">
              <a:rPr lang="zh-CN" altLang="en-US" smtClean="0"/>
              <a:t>2013/3/11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A856F-CD53-4094-9D7F-4DAF6AED1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961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F77B2EB1-EA88-4503-95EA-93923E5BA59E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F77B2EB1-EA88-4503-95EA-93923E5BA59E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77B2EB1-EA88-4503-95EA-93923E5BA59E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Series Data Mining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Author: Sun Zhao</a:t>
            </a:r>
          </a:p>
          <a:p>
            <a:r>
              <a:rPr lang="en-US" dirty="0" smtClean="0"/>
              <a:t>Email: zixiaojindao@gmail.com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Bottom-up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89212" y="1414732"/>
            <a:ext cx="8915400" cy="44964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Algorithm </a:t>
            </a:r>
            <a:r>
              <a:rPr lang="en-US" sz="1200" dirty="0" err="1" smtClean="0"/>
              <a:t>SegTS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 smtClean="0"/>
              <a:t>BottomUp</a:t>
            </a:r>
            <a:r>
              <a:rPr lang="en-US" sz="1200" dirty="0" smtClean="0"/>
              <a:t>(T</a:t>
            </a:r>
            <a:r>
              <a:rPr lang="en-US" sz="1200" dirty="0"/>
              <a:t>, </a:t>
            </a:r>
            <a:r>
              <a:rPr lang="en-US" sz="1200" dirty="0" err="1" smtClean="0"/>
              <a:t>max_error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for </a:t>
            </a:r>
            <a:r>
              <a:rPr lang="en-US" sz="1200" dirty="0" err="1"/>
              <a:t>i</a:t>
            </a:r>
            <a:r>
              <a:rPr lang="en-US" sz="1200" dirty="0"/>
              <a:t> = 1 : 2 : length(T) // Create initial fine approximation.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SegTS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 smtClean="0"/>
              <a:t>concat</a:t>
            </a:r>
            <a:r>
              <a:rPr lang="en-US" sz="1200" dirty="0" smtClean="0"/>
              <a:t>(</a:t>
            </a:r>
            <a:r>
              <a:rPr lang="en-US" sz="1200" dirty="0" err="1" smtClean="0"/>
              <a:t>SegTS</a:t>
            </a:r>
            <a:r>
              <a:rPr lang="en-US" sz="1200" dirty="0"/>
              <a:t>, </a:t>
            </a:r>
            <a:r>
              <a:rPr lang="en-US" sz="1200" dirty="0" err="1" smtClean="0"/>
              <a:t>create_segment</a:t>
            </a:r>
            <a:r>
              <a:rPr lang="en-US" sz="1200" dirty="0" smtClean="0"/>
              <a:t>(T[</a:t>
            </a:r>
            <a:r>
              <a:rPr lang="en-US" sz="1200" dirty="0" err="1" smtClean="0"/>
              <a:t>i</a:t>
            </a:r>
            <a:r>
              <a:rPr lang="en-US" sz="1200" dirty="0"/>
              <a:t>: </a:t>
            </a:r>
            <a:r>
              <a:rPr lang="en-US" sz="1200" dirty="0" err="1"/>
              <a:t>i</a:t>
            </a:r>
            <a:r>
              <a:rPr lang="en-US" sz="1200" dirty="0"/>
              <a:t> + 1 ]));</a:t>
            </a:r>
          </a:p>
          <a:p>
            <a:pPr marL="0" indent="0">
              <a:buNone/>
            </a:pPr>
            <a:r>
              <a:rPr lang="en-US" sz="1200" dirty="0"/>
              <a:t>end;</a:t>
            </a:r>
          </a:p>
          <a:p>
            <a:pPr marL="0" indent="0">
              <a:buNone/>
            </a:pPr>
            <a:r>
              <a:rPr lang="en-US" sz="1200" dirty="0"/>
              <a:t>for </a:t>
            </a:r>
            <a:r>
              <a:rPr lang="en-US" sz="1200" dirty="0" err="1"/>
              <a:t>i</a:t>
            </a:r>
            <a:r>
              <a:rPr lang="en-US" sz="1200" dirty="0"/>
              <a:t> = 1 : </a:t>
            </a:r>
            <a:r>
              <a:rPr lang="en-US" sz="1200" dirty="0" smtClean="0"/>
              <a:t>length(</a:t>
            </a:r>
            <a:r>
              <a:rPr lang="en-US" sz="1200" dirty="0" err="1" smtClean="0"/>
              <a:t>SegTS</a:t>
            </a:r>
            <a:r>
              <a:rPr lang="en-US" sz="1200" dirty="0"/>
              <a:t>) - 1 // Find merging costs.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merge_cost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/>
              <a:t>) = </a:t>
            </a:r>
            <a:r>
              <a:rPr lang="en-US" sz="1200" dirty="0" err="1" smtClean="0"/>
              <a:t>calculate_error</a:t>
            </a:r>
            <a:r>
              <a:rPr lang="en-US" sz="1200" dirty="0"/>
              <a:t>([</a:t>
            </a:r>
            <a:r>
              <a:rPr lang="en-US" sz="1200" dirty="0" smtClean="0"/>
              <a:t>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/>
              <a:t>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 </a:t>
            </a:r>
            <a:r>
              <a:rPr lang="en-US" sz="1200" dirty="0"/>
              <a:t>+ 1))]);</a:t>
            </a:r>
          </a:p>
          <a:p>
            <a:pPr marL="0" indent="0">
              <a:buNone/>
            </a:pPr>
            <a:r>
              <a:rPr lang="en-US" sz="1200" dirty="0"/>
              <a:t>end;</a:t>
            </a:r>
          </a:p>
          <a:p>
            <a:pPr marL="0" indent="0">
              <a:buNone/>
            </a:pPr>
            <a:r>
              <a:rPr lang="en-US" sz="1200" dirty="0"/>
              <a:t>while </a:t>
            </a:r>
            <a:r>
              <a:rPr lang="en-US" sz="1200" dirty="0" smtClean="0"/>
              <a:t>min(</a:t>
            </a:r>
            <a:r>
              <a:rPr lang="en-US" sz="1200" dirty="0" err="1" smtClean="0"/>
              <a:t>merge_cost</a:t>
            </a:r>
            <a:r>
              <a:rPr lang="en-US" sz="1200" dirty="0"/>
              <a:t>) &lt; max error // While not finished.</a:t>
            </a:r>
          </a:p>
          <a:p>
            <a:pPr marL="0" indent="0">
              <a:buNone/>
            </a:pPr>
            <a:r>
              <a:rPr lang="en-US" sz="1200" dirty="0" smtClean="0"/>
              <a:t>    p </a:t>
            </a:r>
            <a:r>
              <a:rPr lang="en-US" sz="1200" dirty="0"/>
              <a:t>= </a:t>
            </a:r>
            <a:r>
              <a:rPr lang="en-US" sz="1200" dirty="0" smtClean="0"/>
              <a:t>min(</a:t>
            </a:r>
            <a:r>
              <a:rPr lang="en-US" sz="1200" dirty="0" err="1" smtClean="0"/>
              <a:t>merge_cost</a:t>
            </a:r>
            <a:r>
              <a:rPr lang="en-US" sz="1200" dirty="0"/>
              <a:t>); // Find ‘‘cheapest’’ pair to merge.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 = </a:t>
            </a:r>
            <a:r>
              <a:rPr lang="en-US" sz="1200" dirty="0" smtClean="0"/>
              <a:t>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+ 1)); // Merge them.</a:t>
            </a:r>
          </a:p>
          <a:p>
            <a:pPr marL="0" indent="0">
              <a:buNone/>
            </a:pPr>
            <a:r>
              <a:rPr lang="en-US" sz="1200" dirty="0" smtClean="0"/>
              <a:t>    delete(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+ 1)); // Update records.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merge_cost</a:t>
            </a:r>
            <a:r>
              <a:rPr lang="en-US" sz="1200" dirty="0" smtClean="0"/>
              <a:t>(p</a:t>
            </a:r>
            <a:r>
              <a:rPr lang="en-US" sz="1200" dirty="0"/>
              <a:t>) = </a:t>
            </a:r>
            <a:r>
              <a:rPr lang="en-US" sz="1200" dirty="0" err="1" smtClean="0"/>
              <a:t>calculate_error</a:t>
            </a:r>
            <a:r>
              <a:rPr lang="en-US" sz="1200" dirty="0" smtClean="0"/>
              <a:t>(merge(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+ 1)));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merge_cost</a:t>
            </a:r>
            <a:r>
              <a:rPr lang="en-US" sz="1200" dirty="0" smtClean="0"/>
              <a:t>(p </a:t>
            </a:r>
            <a:r>
              <a:rPr lang="en-US" sz="1200" dirty="0"/>
              <a:t>- 1) = </a:t>
            </a:r>
            <a:r>
              <a:rPr lang="en-US" sz="1200" dirty="0" err="1" smtClean="0"/>
              <a:t>calculate_error</a:t>
            </a:r>
            <a:r>
              <a:rPr lang="en-US" sz="1200" dirty="0" smtClean="0"/>
              <a:t>(merge(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- 1),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)));</a:t>
            </a:r>
          </a:p>
          <a:p>
            <a:pPr marL="0" indent="0">
              <a:buNone/>
            </a:pPr>
            <a:r>
              <a:rPr lang="en-US" sz="1200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4098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Comparison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sz="quarter" idx="1"/>
                <p:extLst/>
              </p:nvPr>
            </p:nvGraphicFramePr>
            <p:xfrm>
              <a:off x="609600" y="1219200"/>
              <a:ext cx="109728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57600"/>
                    <a:gridCol w="3657600"/>
                    <a:gridCol w="36576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Algorithm</a:t>
                          </a:r>
                          <a:endParaRPr lang="en-US" dirty="0"/>
                        </a:p>
                      </a:txBody>
                      <a:tcPr marL="112541" marR="11254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Online</a:t>
                          </a:r>
                          <a:endParaRPr lang="en-US" dirty="0"/>
                        </a:p>
                      </a:txBody>
                      <a:tcPr marL="112541" marR="11254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Complexity</a:t>
                          </a:r>
                          <a:endParaRPr lang="en-US" dirty="0"/>
                        </a:p>
                      </a:txBody>
                      <a:tcPr marL="112541" marR="112541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Top-Down</a:t>
                          </a:r>
                          <a:endParaRPr lang="en-US" dirty="0"/>
                        </a:p>
                      </a:txBody>
                      <a:tcPr marL="112541" marR="11254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 marL="112541" marR="11254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112541" marR="112541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Bottom-Up</a:t>
                          </a:r>
                          <a:endParaRPr lang="en-US" dirty="0"/>
                        </a:p>
                      </a:txBody>
                      <a:tcPr marL="112541" marR="11254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 marL="112541" marR="11254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112541" marR="112541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Sliding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Window</a:t>
                          </a:r>
                          <a:endParaRPr lang="en-US" dirty="0"/>
                        </a:p>
                      </a:txBody>
                      <a:tcPr marL="112541" marR="11254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 marL="112541" marR="11254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112541" marR="112541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2589213" y="2133600"/>
              <a:ext cx="89154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71800"/>
                    <a:gridCol w="2971800"/>
                    <a:gridCol w="29718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Algorithm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Online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Complexity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Top-Down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05" t="-108197" r="-820" b="-2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Bottom-Up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05" t="-208197" r="-820" b="-1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Sliding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Window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05" t="-308197" r="-820" b="-2295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2769079" y="3985404"/>
            <a:ext cx="829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L=n/K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Forecasting[2]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dirty="0"/>
              <a:t>a query time series 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dirty="0" smtClean="0"/>
              <a:t>forecast </a:t>
            </a:r>
            <a:r>
              <a:rPr lang="en-US" dirty="0"/>
              <a:t>the next certain number of data points of </a:t>
            </a:r>
            <a:r>
              <a:rPr lang="en-US" i="1" dirty="0"/>
              <a:t>t</a:t>
            </a:r>
            <a:r>
              <a:rPr lang="en-US" dirty="0"/>
              <a:t>.</a:t>
            </a:r>
          </a:p>
          <a:p>
            <a:r>
              <a:rPr lang="en-US" dirty="0" smtClean="0"/>
              <a:t>Subjective</a:t>
            </a:r>
          </a:p>
          <a:p>
            <a:pPr lvl="1"/>
            <a:r>
              <a:rPr lang="en-US" dirty="0"/>
              <a:t>subjective basis using </a:t>
            </a:r>
            <a:r>
              <a:rPr lang="en-US" dirty="0" err="1"/>
              <a:t>judgement</a:t>
            </a:r>
            <a:r>
              <a:rPr lang="en-US" dirty="0"/>
              <a:t>, intuition, commercial knowledge and any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other </a:t>
            </a:r>
            <a:r>
              <a:rPr lang="en-US" dirty="0"/>
              <a:t>relevant information</a:t>
            </a:r>
            <a:endParaRPr lang="en-US" dirty="0" smtClean="0"/>
          </a:p>
          <a:p>
            <a:r>
              <a:rPr lang="en-US" dirty="0" err="1" smtClean="0"/>
              <a:t>Univariate</a:t>
            </a:r>
            <a:endParaRPr lang="en-US" dirty="0" smtClean="0"/>
          </a:p>
          <a:p>
            <a:pPr lvl="1"/>
            <a:r>
              <a:rPr lang="en-US" dirty="0" smtClean="0"/>
              <a:t>based </a:t>
            </a:r>
            <a:r>
              <a:rPr lang="en-US" dirty="0"/>
              <a:t>on a model fitted only to present and past observations of a given</a:t>
            </a:r>
          </a:p>
          <a:p>
            <a:pPr marL="0" indent="0">
              <a:buNone/>
            </a:pPr>
            <a:r>
              <a:rPr lang="en-US" dirty="0" smtClean="0"/>
              <a:t>	    time </a:t>
            </a:r>
            <a:r>
              <a:rPr lang="en-US" dirty="0"/>
              <a:t>series</a:t>
            </a:r>
            <a:endParaRPr lang="en-US" dirty="0" smtClean="0"/>
          </a:p>
          <a:p>
            <a:r>
              <a:rPr lang="en-US" dirty="0" smtClean="0"/>
              <a:t>Multivariate</a:t>
            </a:r>
          </a:p>
          <a:p>
            <a:pPr lvl="1"/>
            <a:r>
              <a:rPr lang="en-US" dirty="0"/>
              <a:t>depend at least partly on values of one or more additional series</a:t>
            </a:r>
          </a:p>
        </p:txBody>
      </p:sp>
    </p:spTree>
    <p:extLst>
      <p:ext uri="{BB962C8B-B14F-4D97-AF65-F5344CB8AC3E}">
        <p14:creationId xmlns:p14="http://schemas.microsoft.com/office/powerpoint/2010/main" val="132366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Univariate</a:t>
            </a:r>
            <a:r>
              <a:rPr lang="en-US" dirty="0" smtClean="0"/>
              <a:t> Forecasting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92925" y="1380229"/>
                <a:ext cx="8915400" cy="558341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3000" dirty="0" smtClean="0"/>
                  <a:t>No  trend and non-seasonal time series</a:t>
                </a:r>
              </a:p>
              <a:p>
                <a:pPr lvl="1"/>
                <a:r>
                  <a:rPr lang="en-US" sz="2800" dirty="0"/>
                  <a:t>simple exponential smoothing (SES)</a:t>
                </a:r>
                <a:endParaRPr lang="en-US" sz="28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3000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3000" b="0" dirty="0" smtClean="0"/>
              </a:p>
              <a:p>
                <a:pPr marL="0" indent="0" algn="ctr">
                  <a:buNone/>
                </a:pPr>
                <a:r>
                  <a:rPr lang="en-US" sz="3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3000" dirty="0" smtClean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3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US" sz="3000" dirty="0" smtClean="0"/>
              </a:p>
              <a:p>
                <a:pPr lvl="1"/>
                <a:r>
                  <a:rPr lang="en-US" sz="2800" dirty="0" smtClean="0"/>
                  <a:t>Recursive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3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000" dirty="0" smtClean="0"/>
              </a:p>
              <a:p>
                <a:pPr lvl="1"/>
                <a:r>
                  <a:rPr lang="en-US" sz="2800" dirty="0" smtClean="0"/>
                  <a:t>Error-correction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3000" dirty="0" smtClean="0"/>
              </a:p>
              <a:p>
                <a:pPr marL="0" indent="0" algn="ctr">
                  <a:buNone/>
                </a:pPr>
                <a:r>
                  <a:rPr lang="en-US" sz="3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sz="3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3000" dirty="0" smtClean="0"/>
              </a:p>
              <a:p>
                <a:pPr lvl="1"/>
                <a:r>
                  <a:rPr lang="en-US" sz="2800" dirty="0" smtClean="0"/>
                  <a:t>Optimization: Square error sum</a:t>
                </a:r>
                <a:endParaRPr lang="en-US" sz="28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25" y="1380226"/>
                <a:ext cx="8915400" cy="5583419"/>
              </a:xfrm>
              <a:blipFill rotWithShape="0">
                <a:blip r:embed="rId2"/>
                <a:stretch>
                  <a:fillRect l="-684" t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82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Univariate</a:t>
            </a:r>
            <a:r>
              <a:rPr lang="en-US" dirty="0"/>
              <a:t> Forecasting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Trend and non-seasonal time series</a:t>
                </a:r>
              </a:p>
              <a:p>
                <a:pPr lvl="1"/>
                <a:r>
                  <a:rPr lang="en-US" dirty="0" smtClean="0"/>
                  <a:t>Holt forecasting procedure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61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Univariate</a:t>
            </a:r>
            <a:r>
              <a:rPr lang="en-US" dirty="0"/>
              <a:t> Forecasting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Trend and seasonal time series</a:t>
                </a:r>
              </a:p>
              <a:p>
                <a:pPr lvl="1"/>
                <a:r>
                  <a:rPr lang="en-US" dirty="0" smtClean="0"/>
                  <a:t> </a:t>
                </a:r>
                <a:r>
                  <a:rPr lang="en-US" dirty="0"/>
                  <a:t>Holt </a:t>
                </a:r>
                <a:r>
                  <a:rPr lang="en-US" dirty="0" smtClean="0"/>
                  <a:t>winner forecasting </a:t>
                </a:r>
                <a:r>
                  <a:rPr lang="en-US" dirty="0"/>
                  <a:t>procedure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−12+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99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Univariate</a:t>
            </a:r>
            <a:r>
              <a:rPr lang="en-US" dirty="0"/>
              <a:t>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Box-Jenkins </a:t>
            </a:r>
            <a:r>
              <a:rPr lang="en-US" dirty="0" smtClean="0"/>
              <a:t>procedure</a:t>
            </a:r>
          </a:p>
          <a:p>
            <a:pPr lvl="1"/>
            <a:r>
              <a:rPr lang="en-US" dirty="0" smtClean="0"/>
              <a:t>To be reviewed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8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Multivariate </a:t>
            </a:r>
            <a:r>
              <a:rPr lang="en-US" dirty="0" smtClean="0"/>
              <a:t>Forecasting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Multiple regression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Where u denotes the “error” term</a:t>
                </a:r>
              </a:p>
              <a:p>
                <a:r>
                  <a:rPr lang="en-US" dirty="0" smtClean="0"/>
                  <a:t>Econometric models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denotes k dependent(endogenous)variables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denotes g predetermined(exogenous)variables.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To be reviewed!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41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</a:t>
                </a:r>
                <a:r>
                  <a:rPr lang="en-US" dirty="0"/>
                  <a:t>unusual </a:t>
                </a:r>
                <a:r>
                  <a:rPr lang="en-US" dirty="0" smtClean="0"/>
                  <a:t>subsequences(events) </a:t>
                </a:r>
                <a:r>
                  <a:rPr lang="en-US" dirty="0"/>
                  <a:t>of the time series in TSDB </a:t>
                </a:r>
                <a:endParaRPr lang="en-US" dirty="0" smtClean="0"/>
              </a:p>
              <a:p>
                <a:r>
                  <a:rPr lang="en-US" altLang="zh-CN" dirty="0" smtClean="0"/>
                  <a:t>Event: important issues </a:t>
                </a:r>
                <a:r>
                  <a:rPr lang="en-US" altLang="zh-CN" dirty="0"/>
                  <a:t>like earthquakes, sharp rises or falls of a stock </a:t>
                </a:r>
                <a:r>
                  <a:rPr lang="en-US" altLang="zh-CN" dirty="0" smtClean="0"/>
                  <a:t>price.</a:t>
                </a:r>
                <a:endParaRPr lang="en-US" altLang="zh-CN" dirty="0"/>
              </a:p>
              <a:p>
                <a:r>
                  <a:rPr lang="en-US" dirty="0"/>
                  <a:t>Temporal Pattern: </a:t>
                </a:r>
                <a:r>
                  <a:rPr lang="en-US" dirty="0" smtClean="0"/>
                  <a:t>A </a:t>
                </a:r>
                <a:r>
                  <a:rPr lang="en-US" dirty="0"/>
                  <a:t>hidden structure in a time series that is characteristic </a:t>
                </a:r>
                <a:r>
                  <a:rPr lang="en-US" dirty="0" smtClean="0"/>
                  <a:t>and predictive </a:t>
                </a:r>
                <a:r>
                  <a:rPr lang="en-US" dirty="0"/>
                  <a:t>of </a:t>
                </a:r>
                <a:r>
                  <a:rPr lang="en-US" dirty="0" smtClean="0"/>
                  <a:t>events. Temporal </a:t>
                </a:r>
                <a:r>
                  <a:rPr lang="en-US" dirty="0"/>
                  <a:t>pattern </a:t>
                </a:r>
                <a:r>
                  <a:rPr lang="en-US" b="1" dirty="0"/>
                  <a:t>p</a:t>
                </a:r>
                <a:r>
                  <a:rPr lang="en-US" dirty="0"/>
                  <a:t> is a real vector of length </a:t>
                </a:r>
                <a:r>
                  <a:rPr lang="en-US" dirty="0" smtClean="0"/>
                  <a:t>Q.</a:t>
                </a:r>
              </a:p>
              <a:p>
                <a:r>
                  <a:rPr lang="en-US" dirty="0" smtClean="0"/>
                  <a:t>Temporal Pattern Cluster: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a </a:t>
                </a:r>
                <a:r>
                  <a:rPr lang="en-US" dirty="0" smtClean="0"/>
                  <a:t>hyper-sphere of dimension </a:t>
                </a:r>
                <a:r>
                  <a:rPr lang="en-US" i="1" dirty="0"/>
                  <a:t>Q</a:t>
                </a:r>
                <a:r>
                  <a:rPr lang="en-US" dirty="0"/>
                  <a:t>, radius , and center </a:t>
                </a:r>
                <a:r>
                  <a:rPr lang="en-US" b="1" dirty="0" smtClean="0"/>
                  <a:t>p.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66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</a:t>
                </a:r>
                <a:r>
                  <a:rPr lang="en-US" dirty="0"/>
                  <a:t>unusual </a:t>
                </a:r>
                <a:r>
                  <a:rPr lang="en-US" dirty="0" smtClean="0"/>
                  <a:t>subsequences(events) </a:t>
                </a:r>
                <a:r>
                  <a:rPr lang="en-US" dirty="0"/>
                  <a:t>of the time series in TSDB under to some similarity/dissimilarity measure D(Q,C</a:t>
                </a:r>
                <a:r>
                  <a:rPr lang="en-US" dirty="0" smtClean="0"/>
                  <a:t>).</a:t>
                </a:r>
              </a:p>
              <a:p>
                <a:r>
                  <a:rPr lang="en-US" altLang="zh-CN" dirty="0" smtClean="0"/>
                  <a:t>Event: important issues </a:t>
                </a:r>
                <a:r>
                  <a:rPr lang="en-US" altLang="zh-CN" dirty="0"/>
                  <a:t>like earthquakes, sharp rises or falls of a stock </a:t>
                </a:r>
                <a:r>
                  <a:rPr lang="en-US" altLang="zh-CN" dirty="0" smtClean="0"/>
                  <a:t>price</a:t>
                </a:r>
                <a:endParaRPr lang="en-US" altLang="zh-CN" dirty="0"/>
              </a:p>
              <a:p>
                <a:r>
                  <a:rPr lang="en-US" dirty="0"/>
                  <a:t>Temporal Pattern: </a:t>
                </a:r>
                <a:r>
                  <a:rPr lang="en-US" dirty="0" smtClean="0"/>
                  <a:t>A </a:t>
                </a:r>
                <a:r>
                  <a:rPr lang="en-US" dirty="0"/>
                  <a:t>hidden structure in a time series that is characteristic </a:t>
                </a:r>
                <a:r>
                  <a:rPr lang="en-US" dirty="0" smtClean="0"/>
                  <a:t>and predictive </a:t>
                </a:r>
                <a:r>
                  <a:rPr lang="en-US" dirty="0"/>
                  <a:t>of </a:t>
                </a:r>
                <a:r>
                  <a:rPr lang="en-US" dirty="0" smtClean="0"/>
                  <a:t>events. Temporal </a:t>
                </a:r>
                <a:r>
                  <a:rPr lang="en-US" dirty="0"/>
                  <a:t>pattern </a:t>
                </a:r>
                <a:r>
                  <a:rPr lang="en-US" b="1" dirty="0"/>
                  <a:t>p</a:t>
                </a:r>
                <a:r>
                  <a:rPr lang="en-US" dirty="0"/>
                  <a:t> is a real vector of length </a:t>
                </a:r>
                <a:r>
                  <a:rPr lang="en-US" dirty="0" smtClean="0"/>
                  <a:t>Q.</a:t>
                </a:r>
              </a:p>
              <a:p>
                <a:r>
                  <a:rPr lang="en-US" dirty="0" smtClean="0"/>
                  <a:t>Temporal Pattern Cluster: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a </a:t>
                </a:r>
                <a:r>
                  <a:rPr lang="en-US" dirty="0" smtClean="0"/>
                  <a:t>hyper-sphere of dimension </a:t>
                </a:r>
                <a:r>
                  <a:rPr lang="en-US" i="1" dirty="0"/>
                  <a:t>Q</a:t>
                </a:r>
                <a:r>
                  <a:rPr lang="en-US" dirty="0"/>
                  <a:t>, radius , and center </a:t>
                </a:r>
                <a:r>
                  <a:rPr lang="en-US" b="1" dirty="0"/>
                  <a:t>p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737" y="1635492"/>
            <a:ext cx="7026531" cy="47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3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Definition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</a:t>
                </a:r>
                <a:r>
                  <a:rPr lang="en-US" dirty="0"/>
                  <a:t>time series is a sequence of data points, measured typically at successive points in time spaced at uniform time </a:t>
                </a:r>
                <a:r>
                  <a:rPr lang="en-US" dirty="0" smtClean="0"/>
                  <a:t>intervals[Wikipedia]</a:t>
                </a:r>
              </a:p>
              <a:p>
                <a:r>
                  <a:rPr lang="en-US" dirty="0"/>
                  <a:t>A time series X is </a:t>
                </a:r>
                <a:r>
                  <a:rPr lang="en-US" dirty="0" smtClean="0"/>
                  <a:t>a </a:t>
                </a:r>
                <a:r>
                  <a:rPr lang="en-US" dirty="0"/>
                  <a:t>sequence of observed data, usually ordered in </a:t>
                </a:r>
                <a:r>
                  <a:rPr lang="en-US" dirty="0" smtClean="0"/>
                  <a:t>time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where </a:t>
                </a:r>
                <a:r>
                  <a:rPr lang="en-US" dirty="0"/>
                  <a:t>t is a time index, and N is the number of </a:t>
                </a:r>
                <a:r>
                  <a:rPr lang="en-US" dirty="0" smtClean="0"/>
                  <a:t>observations</a:t>
                </a:r>
              </a:p>
              <a:p>
                <a:r>
                  <a:rPr lang="en-US" dirty="0" smtClean="0"/>
                  <a:t>Time </a:t>
                </a:r>
                <a:r>
                  <a:rPr lang="en-US" dirty="0"/>
                  <a:t>series examples like stock </a:t>
                </a:r>
                <a:r>
                  <a:rPr lang="en-US" dirty="0" smtClean="0"/>
                  <a:t>market prices</a:t>
                </a:r>
                <a:r>
                  <a:rPr lang="en-US" dirty="0"/>
                  <a:t>, </a:t>
                </a:r>
                <a:r>
                  <a:rPr lang="en-US" dirty="0" smtClean="0"/>
                  <a:t>earthquake waves, audio &amp; video records, biological sequences, patient health records and so on.</a:t>
                </a:r>
              </a:p>
              <a:p>
                <a:r>
                  <a:rPr lang="en-US" altLang="zh-CN" dirty="0" smtClean="0"/>
                  <a:t>Popular representation</a:t>
                </a:r>
                <a:r>
                  <a:rPr lang="en-US" altLang="zh-CN" dirty="0"/>
                  <a:t>: piecewise linear approximation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34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Time Delay Embedding[3]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89212" y="1676400"/>
                <a:ext cx="8915400" cy="3777622"/>
              </a:xfrm>
            </p:spPr>
            <p:txBody>
              <a:bodyPr/>
              <a:lstStyle/>
              <a:p>
                <a:r>
                  <a:rPr lang="en-US" dirty="0" smtClean="0"/>
                  <a:t>Time-Delay Embedding: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676400"/>
                <a:ext cx="8915400" cy="3777622"/>
              </a:xfrm>
              <a:blipFill rotWithShape="0"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234" y="2147460"/>
            <a:ext cx="4153799" cy="425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5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Event Characterization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Event Characterization Function: </a:t>
                </a:r>
                <a:r>
                  <a:rPr lang="en-US" dirty="0"/>
                  <a:t>defined such that its value at </a:t>
                </a:r>
                <a:r>
                  <a:rPr lang="en-US" i="1" dirty="0" smtClean="0"/>
                  <a:t>t </a:t>
                </a:r>
                <a:r>
                  <a:rPr lang="en-US" dirty="0" smtClean="0"/>
                  <a:t>correlates </a:t>
                </a:r>
                <a:r>
                  <a:rPr lang="en-US" dirty="0"/>
                  <a:t>highly with the occurrence of an event at some specified time in the </a:t>
                </a:r>
                <a:r>
                  <a:rPr lang="en-US" dirty="0" smtClean="0"/>
                  <a:t>future</a:t>
                </a:r>
              </a:p>
              <a:p>
                <a:pPr lvl="1"/>
                <a:r>
                  <a:rPr lang="en-US" dirty="0" smtClean="0"/>
                  <a:t>One time-steps: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One, two, three time-steps: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Stock price trade event: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…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88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Augmented </a:t>
            </a:r>
            <a:r>
              <a:rPr lang="en-US" altLang="zh-CN" dirty="0" smtClean="0"/>
              <a:t>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Augmented Embedding: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697" y="2582172"/>
            <a:ext cx="5934435" cy="381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5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Object Function &amp; Optimization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393458" y="1737949"/>
                <a:ext cx="8915400" cy="4336211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  <m:sup/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Objection </a:t>
                </a:r>
                <a:r>
                  <a:rPr lang="en-US" dirty="0" smtClean="0"/>
                  <a:t>function: T test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acc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acc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Optimization: Genetic Algorithm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393458" y="1737949"/>
                <a:ext cx="8915400" cy="4336211"/>
              </a:xfrm>
              <a:blipFill rotWithShape="1">
                <a:blip r:embed="rId2"/>
                <a:stretch>
                  <a:fillRect l="-752" b="-19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59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Query by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query time series </a:t>
            </a:r>
            <a:r>
              <a:rPr lang="en-US" i="1" dirty="0"/>
              <a:t>Q</a:t>
            </a:r>
            <a:r>
              <a:rPr lang="en-US" dirty="0"/>
              <a:t>, and some similarity/ dissimilarity measure </a:t>
            </a: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/>
              <a:t>Q,C</a:t>
            </a:r>
            <a:r>
              <a:rPr lang="en-US" dirty="0"/>
              <a:t>), find the nearest matching time series in database DB.</a:t>
            </a:r>
          </a:p>
          <a:p>
            <a:r>
              <a:rPr lang="en-US" dirty="0" smtClean="0"/>
              <a:t>Motivating applications: </a:t>
            </a:r>
            <a:r>
              <a:rPr lang="en-US" dirty="0"/>
              <a:t>keyword-based search in handwritten doc-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uments</a:t>
            </a:r>
            <a:r>
              <a:rPr lang="en-US" dirty="0"/>
              <a:t>, DNA and protein matching, </a:t>
            </a:r>
            <a:r>
              <a:rPr lang="en-US" dirty="0" smtClean="0"/>
              <a:t>query-by-humming.</a:t>
            </a:r>
          </a:p>
          <a:p>
            <a:r>
              <a:rPr lang="en-US" dirty="0"/>
              <a:t>Full Sequence Matching</a:t>
            </a:r>
          </a:p>
          <a:p>
            <a:r>
              <a:rPr lang="en-US" dirty="0"/>
              <a:t>Subsequence Matching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379" y="4753185"/>
            <a:ext cx="1600200" cy="84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4891179" y="5215147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6" name="Picture 5" descr="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379" y="3995947"/>
            <a:ext cx="36576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11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Full Sequence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Euclidean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Advantages: Simple &amp; Effective</a:t>
                </a:r>
              </a:p>
              <a:p>
                <a:pPr marL="0" indent="0">
                  <a:buNone/>
                </a:pPr>
                <a:r>
                  <a:rPr lang="en-US" dirty="0" smtClean="0"/>
                  <a:t>Disadvantages: Sequences must be of equal length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Sensitive to </a:t>
                </a:r>
                <a:r>
                  <a:rPr lang="en-US" dirty="0"/>
                  <a:t>distortions in time </a:t>
                </a:r>
                <a:r>
                  <a:rPr lang="en-US" dirty="0" smtClean="0"/>
                  <a:t>dimension</a:t>
                </a:r>
              </a:p>
              <a:p>
                <a:pPr marL="0" indent="0">
                  <a:buNone/>
                </a:pPr>
                <a:r>
                  <a:rPr lang="en-US" dirty="0"/>
                  <a:t>Overall: recent empirical results </a:t>
                </a:r>
                <a:r>
                  <a:rPr lang="en-US" dirty="0" smtClean="0"/>
                  <a:t>strongly </a:t>
                </a:r>
                <a:r>
                  <a:rPr lang="en-US" dirty="0"/>
                  <a:t>suggest that on large data sets, the accuracy </a:t>
                </a:r>
                <a:r>
                  <a:rPr lang="en-US" dirty="0" smtClean="0"/>
                  <a:t>of elastic </a:t>
                </a:r>
                <a:r>
                  <a:rPr lang="en-US" dirty="0"/>
                  <a:t>measures converges with Euclidean distance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62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Full Sequence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4932" y="1309511"/>
            <a:ext cx="8915400" cy="28060185"/>
          </a:xfrm>
        </p:spPr>
        <p:txBody>
          <a:bodyPr/>
          <a:lstStyle/>
          <a:p>
            <a:r>
              <a:rPr lang="en-US" dirty="0" smtClean="0"/>
              <a:t>Dynamic </a:t>
            </a:r>
            <a:r>
              <a:rPr lang="en-US" dirty="0"/>
              <a:t>Time Warping(DTW) algorithm[</a:t>
            </a:r>
            <a:r>
              <a:rPr lang="en-US" dirty="0" err="1"/>
              <a:t>Kruskal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Liberman</a:t>
            </a:r>
            <a:r>
              <a:rPr lang="en-US" dirty="0" smtClean="0"/>
              <a:t> </a:t>
            </a:r>
            <a:r>
              <a:rPr lang="en-US" dirty="0"/>
              <a:t>1983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136423" y="2646573"/>
            <a:ext cx="6708531" cy="300082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DTWDistance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(s: array [1..n], t: array [1..m])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 := array [0..n, 0..m]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DTW[0,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:= infinity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0] := infinity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DTW[0, 0] :=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j := 1 to 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cost:= d(s[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t[j])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j] := cost + minimum(DTW[i-1, j ], // insertion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, j-1], // deletion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DTW[i-1, j-1]) // match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DTW[n, m]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3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Subsequence </a:t>
            </a:r>
            <a:r>
              <a:rPr lang="en-US" altLang="zh-CN" dirty="0" smtClean="0"/>
              <a:t>Matching[4]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concatenating all data base sequence into one long one </a:t>
            </a:r>
            <a:r>
              <a:rPr lang="en-US" altLang="zh-CN" dirty="0" smtClean="0"/>
              <a:t>X</a:t>
            </a:r>
            <a:r>
              <a:rPr lang="zh-CN" altLang="en-US" smtClean="0"/>
              <a:t>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327171" y="4156047"/>
            <a:ext cx="6587623" cy="369332"/>
          </a:xfrm>
          <a:prstGeom prst="rect">
            <a:avLst/>
          </a:prstGeom>
          <a:solidFill>
            <a:srgbClr val="0094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…</a:t>
            </a:r>
            <a:r>
              <a:rPr lang="en-US" sz="1800" dirty="0" smtClean="0">
                <a:solidFill>
                  <a:schemeClr val="tx1"/>
                </a:solidFill>
              </a:rPr>
              <a:t>ACTTAGCTGTAGTCGT</a:t>
            </a:r>
            <a:r>
              <a:rPr lang="en-US" sz="1800" dirty="0" smtClean="0">
                <a:solidFill>
                  <a:schemeClr val="accent2"/>
                </a:solidFill>
              </a:rPr>
              <a:t>TCTATGGCA</a:t>
            </a:r>
            <a:r>
              <a:rPr lang="en-US" sz="1800" dirty="0" smtClean="0">
                <a:solidFill>
                  <a:schemeClr val="tx1"/>
                </a:solidFill>
              </a:rPr>
              <a:t>TATGCATGCCATG</a:t>
            </a:r>
            <a:r>
              <a:rPr lang="en-US" sz="18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54251" y="2911776"/>
            <a:ext cx="213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TCTAGGGCA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206651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502051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673251" y="2911774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Q: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6359051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6511451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6663851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986235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7179665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7349651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6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Subsequence Matching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668233" y="1444978"/>
                <a:ext cx="8915400" cy="4707466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𝑄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𝑋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: Cost between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i="1" dirty="0" smtClean="0">
                    <a:latin typeface="Cambria Math"/>
                  </a:rPr>
                  <a:t> </a:t>
                </a:r>
                <a:r>
                  <a:rPr lang="en-US" altLang="zh-CN" dirty="0" smtClean="0">
                    <a:latin typeface="Cambria Math"/>
                  </a:rPr>
                  <a:t>and any suffix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0,0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=0,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=∞,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0,0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/>
                      </m:d>
                      <m:r>
                        <a:rPr lang="en-US" altLang="zh-CN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</a:rPr>
                        <m:t>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Q</m:t>
                          </m:r>
                          <m:r>
                            <a:rPr lang="en-US" altLang="zh-CN" b="0" i="0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en-US" altLang="zh-CN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𝑝𝑖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𝑎𝑟𝑔𝑚𝑖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𝑝𝑖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𝑝𝑖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∪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altLang="zh-CN" b="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=1…,|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|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)}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DTW approach</a:t>
                </a:r>
              </a:p>
              <a:p>
                <a:pPr marL="0" indent="0">
                  <a:buNone/>
                </a:pPr>
                <a:r>
                  <a:rPr lang="en-US" altLang="zh-CN" b="1" dirty="0" smtClean="0"/>
                  <a:t>-Inputs.</a:t>
                </a:r>
                <a:r>
                  <a:rPr lang="en-US" altLang="zh-CN" dirty="0" smtClean="0"/>
                  <a:t> A short sequence Q, and a long sequence X.</a:t>
                </a:r>
              </a:p>
              <a:p>
                <a:pPr marL="0" indent="0">
                  <a:buNone/>
                </a:pPr>
                <a:r>
                  <a:rPr lang="en-US" altLang="zh-CN" b="1" dirty="0" smtClean="0"/>
                  <a:t>-Initialization.</a:t>
                </a:r>
                <a:r>
                  <a:rPr lang="en-US" altLang="zh-CN" dirty="0" smtClean="0"/>
                  <a:t>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0,0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 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-Main loop. </a:t>
                </a:r>
                <a:r>
                  <a:rPr lang="en-US" altLang="zh-CN" dirty="0" smtClean="0"/>
                  <a:t>For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=1,…,|Q|, j=1,…,|X|: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(1)Compute (pi(Q,X), </a:t>
                </a:r>
                <a:r>
                  <a:rPr lang="en-US" altLang="zh-CN" dirty="0" err="1" smtClean="0"/>
                  <a:t>pj</a:t>
                </a:r>
                <a:r>
                  <a:rPr lang="en-US" altLang="zh-CN" dirty="0" smtClean="0"/>
                  <a:t>(Q,X)).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(2)Compute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(3)Compute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-Output.</a:t>
                </a:r>
                <a:r>
                  <a:rPr lang="en-US" altLang="zh-CN" dirty="0" smtClean="0"/>
                  <a:t> Compute and return D(Q,X).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8234" y="1444978"/>
                <a:ext cx="8915400" cy="4707466"/>
              </a:xfrm>
              <a:blipFill rotWithShape="1">
                <a:blip r:embed="rId2"/>
                <a:stretch>
                  <a:fillRect l="-274" t="-777" b="-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507112" y="4865513"/>
            <a:ext cx="144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O(|Q||X|)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30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Subsequence Matching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Let R be a reference sequence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𝑅</m:t>
                      </m:r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</a:rPr>
                        <m:t>𝑋</m:t>
                      </m:r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b="0" dirty="0" smtClean="0"/>
              </a:p>
              <a:p>
                <a:r>
                  <a:rPr lang="en-US" altLang="zh-CN" b="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 a set of reference sequences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,…,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b="1" dirty="0" smtClean="0"/>
                  <a:t>Assumption</a:t>
                </a:r>
                <a:r>
                  <a:rPr lang="en-US" altLang="zh-CN" dirty="0" smtClean="0"/>
                  <a:t>: if </a:t>
                </a:r>
                <a:r>
                  <a:rPr lang="en-US" altLang="zh-CN" i="1" dirty="0"/>
                  <a:t>Q </a:t>
                </a:r>
                <a:r>
                  <a:rPr lang="en-US" altLang="zh-CN" dirty="0"/>
                  <a:t>is similar to a subsequence of </a:t>
                </a:r>
                <a:r>
                  <a:rPr lang="en-US" altLang="zh-CN" i="1" dirty="0" smtClean="0"/>
                  <a:t>X </a:t>
                </a:r>
                <a:r>
                  <a:rPr lang="en-US" altLang="zh-CN" dirty="0" smtClean="0"/>
                  <a:t>ending </a:t>
                </a:r>
                <a:r>
                  <a:rPr lang="en-US" altLang="zh-CN" dirty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i="1" dirty="0" smtClean="0"/>
                  <a:t> </a:t>
                </a:r>
                <a:r>
                  <a:rPr lang="en-US" altLang="zh-CN" dirty="0"/>
                  <a:t>, and if </a:t>
                </a:r>
                <a:r>
                  <a:rPr lang="en-US" altLang="zh-CN" i="1" dirty="0"/>
                  <a:t>R </a:t>
                </a:r>
                <a:r>
                  <a:rPr lang="en-US" altLang="zh-CN" dirty="0"/>
                  <a:t>is some reference sequence,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altLang="zh-CN" dirty="0" smtClean="0"/>
                  <a:t> is </a:t>
                </a:r>
                <a:r>
                  <a:rPr lang="en-US" altLang="zh-CN" dirty="0"/>
                  <a:t>likely to be </a:t>
                </a:r>
                <a:r>
                  <a:rPr lang="en-US" altLang="zh-CN" dirty="0" smtClean="0"/>
                  <a:t>similar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65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Visualization Examples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592927" y="3960064"/>
            <a:ext cx="3689599" cy="2285460"/>
          </a:xfrm>
          <a:prstGeom prst="rect">
            <a:avLst/>
          </a:prstGeom>
        </p:spPr>
      </p:pic>
      <p:pic>
        <p:nvPicPr>
          <p:cNvPr id="1026" name="Picture 2" descr="File:Tuberculosis incidence US 1953-20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93" y="1455988"/>
            <a:ext cx="3188963" cy="217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375" y="1455992"/>
            <a:ext cx="3618436" cy="22344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981" y="3960068"/>
            <a:ext cx="3854831" cy="244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Subsequence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89212" y="2133600"/>
            <a:ext cx="8915400" cy="443110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sz="2800" dirty="0" smtClean="0"/>
              <a:t>Offline </a:t>
            </a:r>
            <a:r>
              <a:rPr lang="en-US" sz="2800" dirty="0"/>
              <a:t>step: </a:t>
            </a:r>
          </a:p>
          <a:p>
            <a:r>
              <a:rPr lang="en-US" sz="2800" dirty="0"/>
              <a:t>Compute F(X, j) for all j. </a:t>
            </a:r>
            <a:br>
              <a:rPr lang="en-US" sz="2800" dirty="0"/>
            </a:br>
            <a:endParaRPr 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sz="2800" dirty="0"/>
              <a:t>Online steps, given a query Q:</a:t>
            </a:r>
          </a:p>
          <a:p>
            <a:r>
              <a:rPr lang="en-US" sz="2800" dirty="0"/>
              <a:t>Embedding step:</a:t>
            </a:r>
          </a:p>
          <a:p>
            <a:pPr lvl="1"/>
            <a:r>
              <a:rPr lang="en-US" sz="2200" dirty="0"/>
              <a:t>Compute F(Q).</a:t>
            </a:r>
          </a:p>
          <a:p>
            <a:r>
              <a:rPr lang="en-US" sz="2800" dirty="0"/>
              <a:t>Filter </a:t>
            </a:r>
            <a:r>
              <a:rPr lang="en-US" sz="2800" dirty="0" smtClean="0"/>
              <a:t>step:</a:t>
            </a:r>
            <a:endParaRPr lang="en-US" sz="2800" dirty="0"/>
          </a:p>
          <a:p>
            <a:pPr lvl="1"/>
            <a:r>
              <a:rPr lang="en-US" sz="2200" dirty="0"/>
              <a:t>Compare F(Q) to all F(X, j</a:t>
            </a:r>
            <a:r>
              <a:rPr lang="en-US" sz="2200" dirty="0" smtClean="0"/>
              <a:t>).									</a:t>
            </a:r>
            <a:endParaRPr lang="en-US" sz="2200" dirty="0"/>
          </a:p>
          <a:p>
            <a:pPr lvl="1"/>
            <a:r>
              <a:rPr lang="en-US" sz="2200" dirty="0"/>
              <a:t>Select </a:t>
            </a:r>
            <a:r>
              <a:rPr lang="en-US" sz="2200" i="1" dirty="0"/>
              <a:t>p</a:t>
            </a:r>
            <a:r>
              <a:rPr lang="en-US" sz="2200" dirty="0"/>
              <a:t> best matches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i="1" dirty="0">
                <a:sym typeface="Wingdings" panose="05000000000000000000" pitchFamily="2" charset="2"/>
              </a:rPr>
              <a:t>p </a:t>
            </a:r>
            <a:r>
              <a:rPr lang="en-US" sz="2200" dirty="0">
                <a:sym typeface="Wingdings" panose="05000000000000000000" pitchFamily="2" charset="2"/>
              </a:rPr>
              <a:t>candidate endpoints.</a:t>
            </a:r>
            <a:endParaRPr lang="en-US" sz="2200" dirty="0"/>
          </a:p>
          <a:p>
            <a:r>
              <a:rPr lang="en-US" sz="2800" dirty="0"/>
              <a:t>Refine step:</a:t>
            </a:r>
          </a:p>
          <a:p>
            <a:pPr lvl="1"/>
            <a:r>
              <a:rPr lang="en-US" sz="2200" dirty="0"/>
              <a:t>Use DTW to evaluate each candidate endpoint.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976533" y="2562580"/>
                <a:ext cx="1975555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</m:d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533" y="2562578"/>
                <a:ext cx="1975555" cy="391582"/>
              </a:xfrm>
              <a:prstGeom prst="rect">
                <a:avLst/>
              </a:prstGeom>
              <a:blipFill rotWithShape="1">
                <a:blip r:embed="rId2"/>
                <a:stretch>
                  <a:fillRect t="-106154" b="-17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887157" y="3764846"/>
                <a:ext cx="1975555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𝑄</m:t>
                        </m:r>
                      </m:e>
                    </m:d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155" y="3764845"/>
                <a:ext cx="1975555" cy="391582"/>
              </a:xfrm>
              <a:prstGeom prst="rect">
                <a:avLst/>
              </a:prstGeom>
              <a:blipFill rotWithShape="1">
                <a:blip r:embed="rId3"/>
                <a:stretch>
                  <a:fillRect t="-107813" r="-2469" b="-176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70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Subsequence Matching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Optimization</a:t>
            </a:r>
          </a:p>
          <a:p>
            <a:pPr lvl="1"/>
            <a:r>
              <a:rPr lang="en-US" altLang="zh-CN" dirty="0" smtClean="0"/>
              <a:t>Filter step: sampling values of Distance(F(Q), F(</a:t>
            </a:r>
            <a:r>
              <a:rPr lang="en-US" altLang="zh-CN" dirty="0" err="1" smtClean="0"/>
              <a:t>X,j</a:t>
            </a:r>
            <a:r>
              <a:rPr lang="en-US" altLang="zh-CN" dirty="0" smtClean="0"/>
              <a:t>)) for all j</a:t>
            </a:r>
          </a:p>
          <a:p>
            <a:pPr lvl="1"/>
            <a:r>
              <a:rPr lang="en-US" altLang="zh-CN" dirty="0" smtClean="0"/>
              <a:t>Refine step: Max length limited to 2|Q|</a:t>
            </a:r>
          </a:p>
          <a:p>
            <a:r>
              <a:rPr lang="en-US" altLang="zh-CN" dirty="0" smtClean="0"/>
              <a:t>Reference sequences selection</a:t>
            </a:r>
          </a:p>
          <a:p>
            <a:pPr lvl="1"/>
            <a:r>
              <a:rPr lang="en-US" altLang="zh-CN" smtClean="0"/>
              <a:t>Details omitted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169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	Frequent </a:t>
            </a:r>
            <a:r>
              <a:rPr lang="en-US" altLang="zh-CN" dirty="0"/>
              <a:t>subsequence </a:t>
            </a:r>
            <a:r>
              <a:rPr lang="en-US" altLang="zh-CN" dirty="0" smtClean="0"/>
              <a:t>mining[6]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772672"/>
              </p:ext>
            </p:extLst>
          </p:nvPr>
        </p:nvGraphicFramePr>
        <p:xfrm>
          <a:off x="1319089" y="1567324"/>
          <a:ext cx="4020772" cy="2196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點陣圖影像" r:id="rId3" imgW="4638095" imgH="2534004" progId="PBrush">
                  <p:embed/>
                </p:oleObj>
              </mc:Choice>
              <mc:Fallback>
                <p:oleObj name="點陣圖影像" r:id="rId3" imgW="4638095" imgH="2534004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089" y="1567324"/>
                        <a:ext cx="4020772" cy="2196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869388"/>
              </p:ext>
            </p:extLst>
          </p:nvPr>
        </p:nvGraphicFramePr>
        <p:xfrm>
          <a:off x="7631722" y="1785115"/>
          <a:ext cx="3511062" cy="1397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BMP 图像" r:id="rId5" imgW="4381560" imgH="1305000" progId="Paint.Picture">
                  <p:embed/>
                </p:oleObj>
              </mc:Choice>
              <mc:Fallback>
                <p:oleObj name="BMP 图像" r:id="rId5" imgW="4381560" imgH="13050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1722" y="1785115"/>
                        <a:ext cx="3511062" cy="1397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箭头 5"/>
          <p:cNvSpPr/>
          <p:nvPr/>
        </p:nvSpPr>
        <p:spPr>
          <a:xfrm>
            <a:off x="5621213" y="2387448"/>
            <a:ext cx="188155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621214" y="1802673"/>
            <a:ext cx="1749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Sequence</a:t>
            </a:r>
          </a:p>
          <a:p>
            <a:r>
              <a:rPr lang="en-US" altLang="zh-CN" sz="1600" dirty="0" smtClean="0"/>
              <a:t>representation</a:t>
            </a:r>
            <a:endParaRPr lang="zh-CN" altLang="en-US" sz="1600" dirty="0"/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3700094" y="3974123"/>
            <a:ext cx="5591907" cy="2201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S= ({a}, {b, c}) is a sequence </a:t>
            </a:r>
          </a:p>
          <a:p>
            <a:r>
              <a:rPr lang="en-US" altLang="zh-TW" dirty="0" smtClean="0"/>
              <a:t>The support of S is </a:t>
            </a:r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(S)</a:t>
            </a:r>
          </a:p>
          <a:p>
            <a:r>
              <a:rPr lang="en-US" altLang="zh-TW" dirty="0" smtClean="0"/>
              <a:t>Frequent sequential pattern:</a:t>
            </a:r>
          </a:p>
          <a:p>
            <a:pPr>
              <a:buFont typeface="Wingdings" pitchFamily="2" charset="2"/>
              <a:buNone/>
            </a:pPr>
            <a:r>
              <a:rPr lang="en-US" altLang="zh-TW" dirty="0" smtClean="0"/>
              <a:t>      </a:t>
            </a:r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(S)   &gt;= Min Support</a:t>
            </a:r>
          </a:p>
          <a:p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(S) = </a:t>
            </a:r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 ({a}, {b, c} ) = 2 </a:t>
            </a:r>
            <a:endParaRPr lang="en-US" altLang="zh-TW" dirty="0"/>
          </a:p>
        </p:txBody>
      </p:sp>
      <p:sp>
        <p:nvSpPr>
          <p:cNvPr id="24" name="矩形 23"/>
          <p:cNvSpPr/>
          <p:nvPr/>
        </p:nvSpPr>
        <p:spPr>
          <a:xfrm>
            <a:off x="8669216" y="2224453"/>
            <a:ext cx="228599" cy="162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9504483" y="2224454"/>
            <a:ext cx="404448" cy="183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flipV="1">
            <a:off x="9768253" y="2872080"/>
            <a:ext cx="422031" cy="205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177701" y="2914313"/>
            <a:ext cx="228599" cy="162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62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4133" y="228456"/>
            <a:ext cx="8911687" cy="704994"/>
          </a:xfrm>
        </p:spPr>
        <p:txBody>
          <a:bodyPr/>
          <a:lstStyle/>
          <a:p>
            <a:pPr algn="ctr"/>
            <a:r>
              <a:rPr lang="en-US" altLang="zh-CN" dirty="0"/>
              <a:t>S</a:t>
            </a:r>
            <a:r>
              <a:rPr lang="en-US" altLang="zh-CN" dirty="0" smtClean="0"/>
              <a:t>equence </a:t>
            </a:r>
            <a:r>
              <a:rPr lang="en-US" altLang="zh-CN" dirty="0"/>
              <a:t>T</a:t>
            </a:r>
            <a:r>
              <a:rPr lang="en-US" altLang="zh-CN" dirty="0" smtClean="0"/>
              <a:t>ree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72300" y="2133600"/>
            <a:ext cx="4532312" cy="3777622"/>
          </a:xfrm>
        </p:spPr>
        <p:txBody>
          <a:bodyPr/>
          <a:lstStyle/>
          <a:p>
            <a:r>
              <a:rPr lang="en-US" altLang="zh-TW" dirty="0"/>
              <a:t>S = ({a, b, c}, {a, b</a:t>
            </a:r>
            <a:r>
              <a:rPr lang="en-US" altLang="zh-TW" dirty="0" smtClean="0"/>
              <a:t>})</a:t>
            </a:r>
          </a:p>
          <a:p>
            <a:r>
              <a:rPr lang="en-US" altLang="zh-TW" dirty="0"/>
              <a:t>Sequence-extended sequence </a:t>
            </a:r>
          </a:p>
          <a:p>
            <a:pPr lvl="1"/>
            <a:r>
              <a:rPr lang="en-US" altLang="zh-TW" dirty="0" smtClean="0"/>
              <a:t>S’=({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},{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},{d})</a:t>
            </a:r>
          </a:p>
          <a:p>
            <a:r>
              <a:rPr lang="en-US" altLang="zh-TW" dirty="0" smtClean="0"/>
              <a:t>Item-extended sequence</a:t>
            </a:r>
          </a:p>
          <a:p>
            <a:pPr lvl="1"/>
            <a:r>
              <a:rPr lang="en-US" altLang="zh-TW" dirty="0" smtClean="0"/>
              <a:t>S’=({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},{</a:t>
            </a:r>
            <a:r>
              <a:rPr lang="en-US" altLang="zh-TW" dirty="0" err="1" smtClean="0"/>
              <a:t>a,b,d</a:t>
            </a:r>
            <a:r>
              <a:rPr lang="en-US" altLang="zh-TW" dirty="0" smtClean="0"/>
              <a:t>}</a:t>
            </a:r>
          </a:p>
          <a:p>
            <a:endParaRPr lang="en-US" altLang="zh-TW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614" y="933450"/>
            <a:ext cx="4505325" cy="59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969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S-step 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23257" y="1275644"/>
                <a:ext cx="8915400" cy="485422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Sequence s and its S-Extended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=(</m:t>
                    </m:r>
                    <m:r>
                      <a:rPr lang="en-US" altLang="zh-CN" b="0" i="1" smtClean="0">
                        <a:latin typeface="Cambria Math"/>
                      </a:rPr>
                      <m:t>𝑠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frequent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not frequent</a:t>
                </a:r>
                <a:r>
                  <a:rPr lang="en-US" altLang="zh-CN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𝑎𝑛𝑑</m:t>
                    </m:r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 is not frequent</a:t>
                </a:r>
              </a:p>
              <a:p>
                <a:r>
                  <a:rPr lang="en-US" altLang="zh-CN" dirty="0" smtClean="0"/>
                  <a:t>Remove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𝑎𝑛𝑑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endParaRPr lang="en-US" altLang="zh-CN" b="0" dirty="0" smtClean="0"/>
              </a:p>
              <a:p>
                <a:pPr marL="0" indent="0">
                  <a:buNone/>
                </a:pPr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3257" y="1275644"/>
                <a:ext cx="8915400" cy="4854223"/>
              </a:xfrm>
              <a:blipFill rotWithShape="1">
                <a:blip r:embed="rId2"/>
                <a:stretch>
                  <a:fillRect l="-616" t="-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63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S-step Pruning 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Node ({a}),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𝑏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𝑐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={</m:t>
                    </m:r>
                    <m:r>
                      <a:rPr lang="en-US" altLang="zh-CN" i="1">
                        <a:latin typeface="Cambria Math"/>
                      </a:rPr>
                      <m:t>𝑏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𝑐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𝑑</m:t>
                    </m:r>
                    <m:r>
                      <a:rPr lang="en-US" altLang="zh-CN" i="1">
                        <a:latin typeface="Cambria Math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S-Extended: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𝑑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𝑎𝑛𝑑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𝑎𝑟𝑒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𝑖𝑛𝑓𝑟𝑒𝑞𝑢𝑒𝑛𝑡</m:t>
                    </m:r>
                  </m:oMath>
                </a14:m>
                <a:r>
                  <a:rPr lang="en-US" altLang="zh-CN" dirty="0" smtClean="0">
                    <a:sym typeface="Wingdings" pitchFamily="2" charset="2"/>
                  </a:rPr>
                  <a:t>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,(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),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altLang="zh-CN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𝑎𝑟𝑒</m:t>
                      </m:r>
                      <m:r>
                        <a:rPr lang="en-US" altLang="zh-CN" b="0" i="1" smtClean="0">
                          <a:latin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/>
                        </a:rPr>
                        <m:t>𝑖𝑛𝑓𝑟𝑒𝑞𝑢𝑒𝑛𝑡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=∅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833" t="-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27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I-step </a:t>
            </a:r>
            <a:r>
              <a:rPr lang="en-US" altLang="zh-CN" dirty="0"/>
              <a:t>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23257" y="1603023"/>
                <a:ext cx="8915400" cy="41529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Sequence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𝑠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I-Extended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′,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𝑎𝑛𝑑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frequent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not frequent</a:t>
                </a:r>
                <a:r>
                  <a:rPr lang="en-US" altLang="zh-CN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  <m:r>
                          <a:rPr lang="en-US" altLang="zh-CN" i="1">
                            <a:latin typeface="Cambria Math"/>
                          </a:rPr>
                          <m:t>′,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not frequent</a:t>
                </a:r>
              </a:p>
              <a:p>
                <a:r>
                  <a:rPr lang="en-US" altLang="zh-CN" dirty="0"/>
                  <a:t>Remove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𝑠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 is infrequent </a:t>
                </a:r>
                <a:r>
                  <a:rPr lang="en-US" altLang="zh-CN" dirty="0" smtClean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 is infrequent</a:t>
                </a:r>
              </a:p>
              <a:p>
                <a:r>
                  <a:rPr lang="en-US" altLang="zh-CN" dirty="0" smtClean="0"/>
                  <a:t>Remove the same </a:t>
                </a:r>
                <a:r>
                  <a:rPr lang="en-US" altLang="zh-CN" dirty="0" err="1" smtClean="0"/>
                  <a:t>itemset</a:t>
                </a:r>
                <a:r>
                  <a:rPr lang="en-US" altLang="zh-CN" dirty="0" smtClean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 smtClean="0"/>
                  <a:t> in S-step pruning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3257" y="1603023"/>
                <a:ext cx="8915400" cy="4152900"/>
              </a:xfrm>
              <a:blipFill rotWithShape="1">
                <a:blip r:embed="rId2"/>
                <a:stretch>
                  <a:fillRect l="-616" t="-1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79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I-step Pruning 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Node ({a}),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𝑏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𝑐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={</m:t>
                    </m:r>
                    <m:r>
                      <a:rPr lang="en-US" altLang="zh-CN" i="1">
                        <a:latin typeface="Cambria Math"/>
                      </a:rPr>
                      <m:t>𝑏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𝑐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𝑑</m:t>
                    </m:r>
                    <m:r>
                      <a:rPr lang="en-US" altLang="zh-CN" i="1">
                        <a:latin typeface="Cambria Math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I-Extended: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,(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𝑖𝑠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𝑖𝑛𝑓𝑟𝑒𝑞𝑢𝑒𝑛𝑡</m:t>
                    </m:r>
                  </m:oMath>
                </a14:m>
                <a:r>
                  <a:rPr lang="en-US" altLang="zh-CN" dirty="0" smtClean="0">
                    <a:sym typeface="Wingdings" pitchFamily="2" charset="2"/>
                  </a:rPr>
                  <a:t>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,(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altLang="zh-CN" dirty="0" smtClean="0">
                    <a:sym typeface="Wingdings" pitchFamily="2" charset="2"/>
                  </a:rPr>
                  <a:t> is infrequent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S-Extended</a:t>
                </a:r>
                <a:r>
                  <a:rPr lang="en-US" altLang="zh-CN" dirty="0"/>
                  <a:t>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𝑑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𝑑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/>
                      </a:rPr>
                      <m:t>𝑎𝑟𝑒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𝑖𝑛</m:t>
                    </m:r>
                    <m:r>
                      <a:rPr lang="en-US" altLang="zh-CN" i="1">
                        <a:latin typeface="Cambria Math"/>
                      </a:rPr>
                      <m:t>𝑓𝑟𝑒𝑞𝑢𝑒𝑛𝑡</m:t>
                    </m:r>
                  </m:oMath>
                </a14:m>
                <a:r>
                  <a:rPr lang="en-US" altLang="zh-CN" dirty="0" smtClean="0">
                    <a:sym typeface="Wingdings" pitchFamily="2" charset="2"/>
                  </a:rPr>
                  <a:t>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𝑑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,(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altLang="zh-CN" dirty="0" smtClean="0">
                    <a:sym typeface="Wingdings" pitchFamily="2" charset="2"/>
                  </a:rPr>
                  <a:t> are infrequent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(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  <a:sym typeface="Wingdings" pitchFamily="2" charset="2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sym typeface="Wingdings" pitchFamily="2" charset="2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sym typeface="Wingdings" pitchFamily="2" charset="2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)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𝑐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𝐼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  <m:t>𝑎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sub>
                      </m:sSub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𝑐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=∅</m:t>
                      </m:r>
                    </m:oMath>
                  </m:oMathPara>
                </a14:m>
                <a:endParaRPr lang="en-US" altLang="zh-CN" b="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𝑆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  <m:t>𝑎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sub>
                      </m:sSub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𝑆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  <m:t>𝑎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  <a:sym typeface="Wingdings" pitchFamily="2" charset="2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sub>
                      </m:sSub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sym typeface="Wingdings" pitchFamily="2" charset="2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={</m:t>
                      </m:r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𝑎</m:t>
                      </m:r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𝑏</m:t>
                      </m:r>
                      <m:r>
                        <a:rPr lang="en-US" altLang="zh-CN" b="0" i="1" smtClean="0">
                          <a:latin typeface="Cambria Math"/>
                          <a:sym typeface="Wingdings" pitchFamily="2" charset="2"/>
                        </a:rPr>
                        <m:t>}</m:t>
                      </m:r>
                    </m:oMath>
                  </m:oMathPara>
                </a14:m>
                <a:endParaRPr lang="en-US" altLang="zh-CN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altLang="zh-CN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altLang="zh-CN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altLang="zh-CN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944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41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DFS-Pruning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DFS-Pruning Algorithm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884" y="2113177"/>
            <a:ext cx="532447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90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How to count frequency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Sequence bitmap, last item set indicator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743" y="2047930"/>
            <a:ext cx="44291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27" y="2686474"/>
            <a:ext cx="11620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941" y="2164427"/>
            <a:ext cx="1171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23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Data Mining(TSDM)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3657" y="1241778"/>
            <a:ext cx="8915400" cy="4703317"/>
          </a:xfrm>
        </p:spPr>
        <p:txBody>
          <a:bodyPr>
            <a:normAutofit/>
          </a:bodyPr>
          <a:lstStyle/>
          <a:p>
            <a:r>
              <a:rPr lang="en-US" dirty="0"/>
              <a:t>Segmentation</a:t>
            </a:r>
          </a:p>
          <a:p>
            <a:r>
              <a:rPr lang="en-US" altLang="zh-CN" dirty="0" smtClean="0"/>
              <a:t>Forecasting</a:t>
            </a:r>
            <a:endParaRPr lang="en-US" dirty="0"/>
          </a:p>
          <a:p>
            <a:r>
              <a:rPr lang="en-US" dirty="0" smtClean="0"/>
              <a:t>Prediction</a:t>
            </a:r>
          </a:p>
          <a:p>
            <a:r>
              <a:rPr lang="en-US" altLang="zh-CN" dirty="0" smtClean="0"/>
              <a:t>Query </a:t>
            </a:r>
            <a:r>
              <a:rPr lang="en-US" altLang="zh-CN" dirty="0"/>
              <a:t>by </a:t>
            </a:r>
            <a:r>
              <a:rPr lang="en-US" altLang="zh-CN" dirty="0" smtClean="0"/>
              <a:t>content</a:t>
            </a:r>
          </a:p>
          <a:p>
            <a:r>
              <a:rPr lang="en-US" altLang="zh-CN" dirty="0" smtClean="0"/>
              <a:t>Frequent Subsequence Mining</a:t>
            </a:r>
          </a:p>
          <a:p>
            <a:r>
              <a:rPr lang="en-US" altLang="zh-CN" dirty="0" smtClean="0"/>
              <a:t>Correlation Detection</a:t>
            </a:r>
            <a:endParaRPr lang="en-US" altLang="zh-CN" dirty="0"/>
          </a:p>
          <a:p>
            <a:r>
              <a:rPr lang="en-US" altLang="zh-CN" dirty="0"/>
              <a:t>Motif </a:t>
            </a:r>
            <a:r>
              <a:rPr lang="en-US" altLang="zh-CN" dirty="0" smtClean="0"/>
              <a:t>Discovery</a:t>
            </a:r>
            <a:endParaRPr lang="en-US" dirty="0" smtClean="0"/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Bitmap Counting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                 S-Process</a:t>
            </a:r>
            <a:r>
              <a:rPr lang="en-US" altLang="zh-CN" dirty="0" smtClean="0"/>
              <a:t>				</a:t>
            </a: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smtClean="0"/>
              <a:t>I-Process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67" y="2580910"/>
            <a:ext cx="4828107" cy="276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904" y="2580910"/>
            <a:ext cx="3848661" cy="2888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1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Correlation Detection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Find pairs of time series that are highly correlated for a certain window of time and then flag them when they fall out of correlation</a:t>
                </a:r>
              </a:p>
              <a:p>
                <a:r>
                  <a:rPr lang="en-US" altLang="zh-CN" dirty="0" smtClean="0"/>
                  <a:t>Market patterns to macroeconomic patterns, market events to click streams</a:t>
                </a:r>
              </a:p>
              <a:p>
                <a:r>
                  <a:rPr lang="en-US" altLang="zh-CN" dirty="0" smtClean="0"/>
                  <a:t>Pearson correlation coefficient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𝑐𝑜𝑟𝑟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4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14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All Pair Correlation </a:t>
            </a:r>
            <a:r>
              <a:rPr lang="en-US" altLang="zh-CN" dirty="0" smtClean="0"/>
              <a:t>Detection[8]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Threshold correlation problem:</a:t>
                </a:r>
              </a:p>
              <a:p>
                <a:pPr marL="0" indent="0">
                  <a:buNone/>
                </a:pPr>
                <a:r>
                  <a:rPr lang="en-US" altLang="zh-CN" sz="2400" dirty="0" smtClean="0"/>
                  <a:t>Given n </a:t>
                </a:r>
                <a:r>
                  <a:rPr lang="en-US" altLang="zh-CN" sz="2400" dirty="0"/>
                  <a:t>signals of equal length m and a threshold T, for </a:t>
                </a:r>
                <a:r>
                  <a:rPr lang="en-US" altLang="zh-CN" sz="2400" dirty="0" smtClean="0"/>
                  <a:t>1 &lt;= </a:t>
                </a:r>
                <a:r>
                  <a:rPr lang="en-US" altLang="zh-CN" sz="2400" dirty="0" err="1" smtClean="0"/>
                  <a:t>i</a:t>
                </a:r>
                <a:r>
                  <a:rPr lang="en-US" altLang="zh-CN" sz="2400" dirty="0" smtClean="0"/>
                  <a:t>, j &lt;= n</a:t>
                </a:r>
                <a:r>
                  <a:rPr lang="en-US" altLang="zh-CN" sz="2400" dirty="0"/>
                  <a:t>, compute a n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n threshold correlation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such </a:t>
                </a:r>
                <a:r>
                  <a:rPr lang="en-US" altLang="zh-CN" sz="2400" dirty="0" smtClean="0"/>
                  <a:t>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</a:rPr>
                      <m:t>𝑐𝑜𝑟𝑟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sz="2400" dirty="0" smtClean="0"/>
                  <a:t> if </a:t>
                </a:r>
                <a:r>
                  <a:rPr lang="en-US" altLang="zh-CN" sz="2400" dirty="0" err="1" smtClean="0"/>
                  <a:t>corr</a:t>
                </a:r>
                <a:r>
                  <a:rPr lang="en-US" altLang="zh-CN" sz="2400" dirty="0" smtClean="0"/>
                  <a:t>(</a:t>
                </a:r>
                <a:r>
                  <a:rPr lang="en-US" altLang="zh-CN" sz="2400" dirty="0" err="1" smtClean="0"/>
                  <a:t>i</a:t>
                </a:r>
                <a:r>
                  <a:rPr lang="en-US" altLang="zh-CN" sz="2400" dirty="0" smtClean="0"/>
                  <a:t>, j) &gt;= T otherwise 0</a:t>
                </a:r>
                <a:endParaRPr lang="en-US" altLang="zh-CN" sz="2400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Challenges</a:t>
                </a:r>
                <a:r>
                  <a:rPr lang="en-US" altLang="zh-CN" dirty="0"/>
                  <a:t>:</a:t>
                </a:r>
              </a:p>
              <a:p>
                <a:pPr lvl="1"/>
                <a:r>
                  <a:rPr lang="en-US" altLang="zh-CN" sz="2500" dirty="0"/>
                  <a:t>High I/O cost: With a limited cache, a significant amount of the time is spent for reading data from disk</a:t>
                </a:r>
              </a:p>
              <a:p>
                <a:pPr lvl="1"/>
                <a:r>
                  <a:rPr lang="en-US" altLang="zh-CN" sz="2500" dirty="0"/>
                  <a:t>High CPU cost: Even if there is enough cache to hold the entire </a:t>
                </a:r>
                <a:r>
                  <a:rPr lang="en-US" altLang="zh-CN" sz="2800" dirty="0"/>
                  <a:t>dataset, computation remains expensive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833" t="-1111" r="-1444" b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988" y="2452688"/>
            <a:ext cx="47720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1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IO Optimizations-Definition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Signal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 smtClean="0"/>
                  <a:t>, DFT sequence of x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𝑋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 smtClean="0"/>
                  <a:t> 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−2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𝑖𝑓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/>
                        </a:rPr>
                        <m:t>, </m:t>
                      </m:r>
                      <m:r>
                        <a:rPr lang="en-US" altLang="zh-CN" b="0" i="1" smtClean="0">
                          <a:latin typeface="Cambria Math"/>
                        </a:rPr>
                        <m:t>𝑓</m:t>
                      </m:r>
                      <m:r>
                        <a:rPr lang="en-US" altLang="zh-CN" b="0" i="1" smtClean="0">
                          <a:latin typeface="Cambria Math"/>
                        </a:rPr>
                        <m:t>=0,1,…,</m:t>
                      </m:r>
                      <m:r>
                        <a:rPr lang="en-US" altLang="zh-CN" b="0" i="1" smtClean="0">
                          <a:latin typeface="Cambria Math"/>
                        </a:rPr>
                        <m:t>𝑚</m:t>
                      </m:r>
                      <m:r>
                        <a:rPr lang="en-US" altLang="zh-CN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LEMMA: Let </a:t>
                </a:r>
                <a:r>
                  <a:rPr lang="en-US" altLang="zh-CN" dirty="0"/>
                  <a:t>DFT of the normalized forms of </a:t>
                </a:r>
                <a:r>
                  <a:rPr lang="en-US" altLang="zh-CN" dirty="0" smtClean="0"/>
                  <a:t>two signals </a:t>
                </a:r>
                <a:r>
                  <a:rPr lang="en-US" altLang="zh-CN" dirty="0"/>
                  <a:t>x and y be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zh-CN" dirty="0" smtClean="0"/>
                  <a:t>. </a:t>
                </a:r>
                <a:r>
                  <a:rPr lang="en-US" altLang="zh-CN" dirty="0"/>
                  <a:t>Then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𝑐𝑜𝑟𝑟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≥</m:t>
                    </m:r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  <m:r>
                      <a:rPr lang="en-US" altLang="zh-CN" b="0" i="1" smtClean="0"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 some k.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4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42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IO Optimizations-DFT Pruning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k = 5 is sufficient thus all DFT[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could be held in memory.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846" y="1983141"/>
            <a:ext cx="5819775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511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IO Optimizations-Cache Strategy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05" y="2114197"/>
            <a:ext cx="200025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677" y="1689277"/>
            <a:ext cx="44481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676" y="3687057"/>
            <a:ext cx="51339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177" y="5054071"/>
            <a:ext cx="3228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082844" y="1744865"/>
                <a:ext cx="3364089" cy="2312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Given a graph G = (V, E), edge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zh-CN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𝑒</m:t>
                    </m:r>
                    <m:r>
                      <a:rPr lang="en-US" altLang="zh-CN" b="0" i="1" smtClean="0">
                        <a:latin typeface="Cambria Math"/>
                      </a:rPr>
                      <m:t>∈</m:t>
                    </m:r>
                    <m:r>
                      <a:rPr lang="en-US" altLang="zh-CN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en-US" altLang="zh-CN" dirty="0"/>
                  <a:t>and a capacity B, the goal is to find a </a:t>
                </a:r>
                <a:r>
                  <a:rPr lang="en-US" altLang="zh-CN" dirty="0" smtClean="0"/>
                  <a:t>partition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∅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 of </a:t>
                </a:r>
                <a:r>
                  <a:rPr lang="en-US" altLang="zh-CN" dirty="0"/>
                  <a:t>V such </a:t>
                </a:r>
                <a:r>
                  <a:rPr lang="en-US" altLang="zh-CN" dirty="0" smtClean="0"/>
                  <a:t>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&lt; B </a:t>
                </a:r>
                <a:r>
                  <a:rPr lang="en-US" altLang="zh-CN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1≤</m:t>
                    </m:r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  <m:r>
                      <a:rPr lang="en-US" altLang="zh-CN" b="0" i="1" smtClean="0">
                        <a:latin typeface="Cambria Math"/>
                      </a:rPr>
                      <m:t>≤∅</m:t>
                    </m:r>
                  </m:oMath>
                </a14:m>
                <a:r>
                  <a:rPr lang="en-US" altLang="zh-CN" dirty="0" smtClean="0"/>
                  <a:t>and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Δ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 smtClean="0"/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Δ</m:t>
                    </m:r>
                  </m:oMath>
                </a14:m>
                <a:r>
                  <a:rPr lang="en-US" altLang="zh-CN" dirty="0" smtClean="0"/>
                  <a:t> is cross edges between </a:t>
                </a:r>
                <a:r>
                  <a:rPr lang="en-US" altLang="zh-CN" dirty="0" smtClean="0"/>
                  <a:t>partitions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844" y="1744865"/>
                <a:ext cx="3364089" cy="2312300"/>
              </a:xfrm>
              <a:prstGeom prst="rect">
                <a:avLst/>
              </a:prstGeom>
              <a:blipFill rotWithShape="1">
                <a:blip r:embed="rId6"/>
                <a:stretch>
                  <a:fillRect l="-1630" t="-1316" r="-181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60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Computation 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Approximate Algorithms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311" y="2014891"/>
            <a:ext cx="47244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36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Motif Discovery[5]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 Detection </a:t>
            </a:r>
            <a:r>
              <a:rPr lang="en-US" altLang="zh-CN" dirty="0"/>
              <a:t>of previously unknown, frequently occurring patterns. 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790" y="2743380"/>
            <a:ext cx="56864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080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Motif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444977" y="1546578"/>
            <a:ext cx="10059635" cy="4364644"/>
          </a:xfrm>
        </p:spPr>
        <p:txBody>
          <a:bodyPr/>
          <a:lstStyle/>
          <a:p>
            <a:r>
              <a:rPr lang="en-US" altLang="zh-CN" dirty="0" smtClean="0"/>
              <a:t>Match &amp; Trivial Match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92" y="2205395"/>
            <a:ext cx="5391151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855" y="2167294"/>
            <a:ext cx="53435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742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Motif Definition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444977" y="1546578"/>
                <a:ext cx="10059635" cy="4364644"/>
              </a:xfrm>
            </p:spPr>
            <p:txBody>
              <a:bodyPr/>
              <a:lstStyle/>
              <a:p>
                <a:r>
                  <a:rPr lang="en-US" altLang="zh-CN" dirty="0" smtClean="0"/>
                  <a:t>Given length n and range R</a:t>
                </a:r>
              </a:p>
              <a:p>
                <a:r>
                  <a:rPr lang="en-US" altLang="zh-CN" dirty="0" smtClean="0"/>
                  <a:t>1-motif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the subsequence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that </a:t>
                </a:r>
                <a:r>
                  <a:rPr lang="en-US" altLang="zh-CN" dirty="0"/>
                  <a:t>has the highest count of non-trivial matches </a:t>
                </a:r>
                <a:endParaRPr lang="en-US" altLang="zh-CN" dirty="0" smtClean="0"/>
              </a:p>
              <a:p>
                <a:r>
                  <a:rPr lang="en-US" altLang="zh-CN" dirty="0" smtClean="0"/>
                  <a:t>K-motif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b="0" dirty="0" smtClean="0"/>
                  <a:t> significant subsequence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 and satisfy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&gt;2</m:t>
                    </m:r>
                    <m:r>
                      <a:rPr lang="en-US" altLang="zh-CN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altLang="zh-CN" b="0" dirty="0" smtClean="0"/>
                  <a:t> for all </a:t>
                </a:r>
                <a:r>
                  <a:rPr lang="en-US" altLang="zh-CN" b="0" dirty="0" err="1" smtClean="0"/>
                  <a:t>i</a:t>
                </a:r>
                <a:r>
                  <a:rPr lang="en-US" altLang="zh-CN" b="0" dirty="0" smtClean="0"/>
                  <a:t> &lt; k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444977" y="1546578"/>
                <a:ext cx="10059635" cy="4364644"/>
              </a:xfrm>
              <a:blipFill rotWithShape="1">
                <a:blip r:embed="rId2"/>
                <a:stretch>
                  <a:fillRect l="-1030" t="-1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7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time series T, produce the best representation using only </a:t>
            </a:r>
            <a:r>
              <a:rPr lang="en-US" dirty="0" smtClean="0"/>
              <a:t>K segments.</a:t>
            </a:r>
          </a:p>
          <a:p>
            <a:r>
              <a:rPr lang="en-US" dirty="0"/>
              <a:t>Given a time series T, produce the best representation such that the </a:t>
            </a:r>
            <a:r>
              <a:rPr lang="en-US" dirty="0" smtClean="0"/>
              <a:t>maximum error </a:t>
            </a:r>
            <a:r>
              <a:rPr lang="en-US" dirty="0"/>
              <a:t>for any segment does not exceed some user-specified </a:t>
            </a:r>
            <a:r>
              <a:rPr lang="en-US" dirty="0" smtClean="0"/>
              <a:t>threshold, max error.</a:t>
            </a:r>
          </a:p>
          <a:p>
            <a:r>
              <a:rPr lang="en-US" dirty="0"/>
              <a:t>Given a time series </a:t>
            </a:r>
            <a:r>
              <a:rPr lang="en-US" i="1" dirty="0"/>
              <a:t>T</a:t>
            </a:r>
            <a:r>
              <a:rPr lang="en-US" dirty="0"/>
              <a:t>, produce the best representation such that </a:t>
            </a:r>
            <a:r>
              <a:rPr lang="en-US" dirty="0" smtClean="0"/>
              <a:t>the combined </a:t>
            </a:r>
            <a:r>
              <a:rPr lang="en-US" dirty="0"/>
              <a:t>error of all segments is less than some user-specified </a:t>
            </a:r>
            <a:r>
              <a:rPr lang="en-US" dirty="0" smtClean="0"/>
              <a:t>threshold, total </a:t>
            </a:r>
            <a:r>
              <a:rPr lang="en-US" dirty="0"/>
              <a:t>max </a:t>
            </a:r>
            <a:r>
              <a:rPr lang="en-US" dirty="0" smtClean="0"/>
              <a:t>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Motif Definition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444977" y="1546578"/>
                <a:ext cx="10059635" cy="4364644"/>
              </a:xfrm>
            </p:spPr>
            <p:txBody>
              <a:bodyPr/>
              <a:lstStyle/>
              <a:p>
                <a:r>
                  <a:rPr lang="en-US" altLang="zh-CN" dirty="0" smtClean="0"/>
                  <a:t>Given length n and range R</a:t>
                </a:r>
              </a:p>
              <a:p>
                <a:r>
                  <a:rPr lang="en-US" altLang="zh-CN" dirty="0" smtClean="0"/>
                  <a:t>1-motif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the subsequence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that </a:t>
                </a:r>
                <a:r>
                  <a:rPr lang="en-US" altLang="zh-CN" dirty="0"/>
                  <a:t>has the highest count of non-trivial matches </a:t>
                </a:r>
                <a:endParaRPr lang="en-US" altLang="zh-CN" dirty="0" smtClean="0"/>
              </a:p>
              <a:p>
                <a:r>
                  <a:rPr lang="en-US" altLang="zh-CN" dirty="0" smtClean="0"/>
                  <a:t>K-motif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b="0" dirty="0" smtClean="0"/>
                  <a:t> significant subsequence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 and satisfy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&gt;2</m:t>
                    </m:r>
                    <m:r>
                      <a:rPr lang="en-US" altLang="zh-CN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altLang="zh-CN" b="0" dirty="0" smtClean="0"/>
                  <a:t> for all </a:t>
                </a:r>
                <a:r>
                  <a:rPr lang="en-US" altLang="zh-CN" b="0" dirty="0" err="1" smtClean="0"/>
                  <a:t>i</a:t>
                </a:r>
                <a:r>
                  <a:rPr lang="en-US" altLang="zh-CN" b="0" dirty="0" smtClean="0"/>
                  <a:t> &lt; k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444977" y="1546578"/>
                <a:ext cx="10059635" cy="4364644"/>
              </a:xfrm>
              <a:blipFill rotWithShape="1">
                <a:blip r:embed="rId2"/>
                <a:stretch>
                  <a:fillRect l="-1030" t="-1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974" y="2356732"/>
            <a:ext cx="6240463" cy="367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462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Brute Force 1-motif Detection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endParaRPr lang="en-US" altLang="zh-CN" i="1" dirty="0" smtClean="0">
                  <a:latin typeface="Cambria Math"/>
                </a:endParaRPr>
              </a:p>
              <a:p>
                <a:endParaRPr lang="en-US" altLang="zh-CN" i="1" dirty="0">
                  <a:latin typeface="Cambria Math"/>
                </a:endParaRPr>
              </a:p>
              <a:p>
                <a:endParaRPr lang="en-US" altLang="zh-CN" i="1" dirty="0" smtClean="0">
                  <a:latin typeface="Cambria Math"/>
                </a:endParaRPr>
              </a:p>
              <a:p>
                <a:endParaRPr lang="en-US" altLang="zh-CN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search space! m=</a:t>
                </a:r>
                <a:r>
                  <a:rPr lang="en-US" altLang="zh-CN" dirty="0" err="1" smtClean="0"/>
                  <a:t>len</a:t>
                </a:r>
                <a:r>
                  <a:rPr lang="en-US" altLang="zh-CN" dirty="0" smtClean="0"/>
                  <a:t>(T)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452" y="1174045"/>
            <a:ext cx="4866393" cy="4757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689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Dimensionality Reduction &amp; Discretization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Searching a set of smaller matrices, whose total size is much less than the naïve O(m</a:t>
            </a:r>
            <a:r>
              <a:rPr lang="en-US" altLang="zh-CN" baseline="30000" dirty="0"/>
              <a:t>2</a:t>
            </a:r>
            <a:r>
              <a:rPr lang="en-US" altLang="zh-CN" dirty="0"/>
              <a:t>) matrix. </a:t>
            </a:r>
          </a:p>
          <a:p>
            <a:endParaRPr lang="zh-CN" altLang="en-US" dirty="0"/>
          </a:p>
          <a:p>
            <a:r>
              <a:rPr lang="en-US" altLang="zh-CN" dirty="0"/>
              <a:t>Within the smaller matrices, using ADM to prune away a large fraction of the search space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076" y="1939358"/>
            <a:ext cx="4245585" cy="2161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054" y="1907564"/>
            <a:ext cx="4597414" cy="222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151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2178" y="1443487"/>
            <a:ext cx="10872434" cy="514709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Find </a:t>
            </a:r>
            <a:r>
              <a:rPr lang="en-US" dirty="0"/>
              <a:t>natural groupings of the time series in database DB under some similarity/dissimilarity measure D(Q,C</a:t>
            </a:r>
            <a:r>
              <a:rPr lang="en-US" dirty="0" smtClean="0"/>
              <a:t>).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raw-data-based</a:t>
            </a:r>
            <a:endParaRPr lang="en-US" dirty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 smtClean="0"/>
              <a:t>model-based</a:t>
            </a:r>
          </a:p>
          <a:p>
            <a:r>
              <a:rPr lang="en-US" dirty="0" smtClean="0"/>
              <a:t>General </a:t>
            </a:r>
            <a:r>
              <a:rPr lang="en-US" dirty="0"/>
              <a:t>c</a:t>
            </a:r>
            <a:r>
              <a:rPr lang="en-US" dirty="0" smtClean="0"/>
              <a:t>lustering methods</a:t>
            </a:r>
          </a:p>
          <a:p>
            <a:pPr lvl="1"/>
            <a:r>
              <a:rPr lang="en-US" dirty="0" smtClean="0"/>
              <a:t>K-means, c-means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ierarchical clustering</a:t>
            </a:r>
          </a:p>
          <a:p>
            <a:pPr lvl="1"/>
            <a:r>
              <a:rPr lang="en-US" dirty="0" smtClean="0"/>
              <a:t>Neural networks</a:t>
            </a:r>
          </a:p>
          <a:p>
            <a:r>
              <a:rPr lang="en-US" dirty="0"/>
              <a:t>Similarity/distance </a:t>
            </a:r>
            <a:r>
              <a:rPr lang="en-US" dirty="0" smtClean="0"/>
              <a:t>measures</a:t>
            </a:r>
          </a:p>
          <a:p>
            <a:pPr lvl="1"/>
            <a:r>
              <a:rPr lang="en-US" dirty="0" smtClean="0"/>
              <a:t>L p distance</a:t>
            </a:r>
          </a:p>
          <a:p>
            <a:pPr lvl="1"/>
            <a:r>
              <a:rPr lang="en-US" dirty="0"/>
              <a:t>Pearson’s </a:t>
            </a:r>
            <a:r>
              <a:rPr lang="en-US" dirty="0" smtClean="0"/>
              <a:t>correlation</a:t>
            </a:r>
          </a:p>
          <a:p>
            <a:pPr lvl="1"/>
            <a:r>
              <a:rPr lang="en-US" dirty="0"/>
              <a:t>Short time series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/>
              <a:t>Dynamic time warping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err="1"/>
              <a:t>Kullback</a:t>
            </a:r>
            <a:r>
              <a:rPr lang="en-US" dirty="0"/>
              <a:t>–</a:t>
            </a:r>
            <a:r>
              <a:rPr lang="en-US" dirty="0" err="1"/>
              <a:t>Liebler</a:t>
            </a:r>
            <a:r>
              <a:rPr lang="en-US" dirty="0"/>
              <a:t> </a:t>
            </a:r>
            <a:r>
              <a:rPr lang="en-US" dirty="0" smtClean="0"/>
              <a:t>distance</a:t>
            </a:r>
          </a:p>
          <a:p>
            <a:pPr lvl="1"/>
            <a:r>
              <a:rPr lang="en-US" i="1" dirty="0"/>
              <a:t>Probability-based </a:t>
            </a:r>
            <a:r>
              <a:rPr lang="en-US" i="1" dirty="0" smtClean="0"/>
              <a:t>distance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9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2178" y="1443487"/>
            <a:ext cx="10872434" cy="514709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Find </a:t>
            </a:r>
            <a:r>
              <a:rPr lang="en-US" dirty="0"/>
              <a:t>natural groupings of the time series in database DB under some similarity/dissimilarity measure D(Q,C</a:t>
            </a:r>
            <a:r>
              <a:rPr lang="en-US" dirty="0" smtClean="0"/>
              <a:t>).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raw-data-based</a:t>
            </a:r>
            <a:endParaRPr lang="en-US" dirty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 smtClean="0"/>
              <a:t>model-based</a:t>
            </a:r>
          </a:p>
          <a:p>
            <a:r>
              <a:rPr lang="en-US" dirty="0" smtClean="0"/>
              <a:t>General </a:t>
            </a:r>
            <a:r>
              <a:rPr lang="en-US" dirty="0"/>
              <a:t>c</a:t>
            </a:r>
            <a:r>
              <a:rPr lang="en-US" dirty="0" smtClean="0"/>
              <a:t>lustering methods</a:t>
            </a:r>
          </a:p>
          <a:p>
            <a:pPr lvl="1"/>
            <a:r>
              <a:rPr lang="en-US" dirty="0" smtClean="0"/>
              <a:t>K-means, c-means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ierarchical clustering</a:t>
            </a:r>
          </a:p>
          <a:p>
            <a:pPr lvl="1"/>
            <a:r>
              <a:rPr lang="en-US" dirty="0" smtClean="0"/>
              <a:t>Neural networks</a:t>
            </a:r>
          </a:p>
          <a:p>
            <a:r>
              <a:rPr lang="en-US" dirty="0"/>
              <a:t>Similarity/distance </a:t>
            </a:r>
            <a:r>
              <a:rPr lang="en-US" dirty="0" smtClean="0"/>
              <a:t>measures</a:t>
            </a:r>
          </a:p>
          <a:p>
            <a:pPr lvl="1"/>
            <a:r>
              <a:rPr lang="en-US" dirty="0" smtClean="0"/>
              <a:t>L p distance</a:t>
            </a:r>
          </a:p>
          <a:p>
            <a:pPr lvl="1"/>
            <a:r>
              <a:rPr lang="en-US" dirty="0"/>
              <a:t>Pearson’s </a:t>
            </a:r>
            <a:r>
              <a:rPr lang="en-US" dirty="0" smtClean="0"/>
              <a:t>correlation</a:t>
            </a:r>
          </a:p>
          <a:p>
            <a:pPr lvl="1"/>
            <a:r>
              <a:rPr lang="en-US" dirty="0"/>
              <a:t>Short time series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/>
              <a:t>Dynamic time warping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err="1"/>
              <a:t>Kullback</a:t>
            </a:r>
            <a:r>
              <a:rPr lang="en-US" dirty="0"/>
              <a:t>–</a:t>
            </a:r>
            <a:r>
              <a:rPr lang="en-US" dirty="0" err="1"/>
              <a:t>Liebler</a:t>
            </a:r>
            <a:r>
              <a:rPr lang="en-US" dirty="0"/>
              <a:t> </a:t>
            </a:r>
            <a:r>
              <a:rPr lang="en-US" dirty="0" smtClean="0"/>
              <a:t>distance</a:t>
            </a:r>
          </a:p>
          <a:p>
            <a:pPr lvl="1"/>
            <a:r>
              <a:rPr lang="en-US" i="1" dirty="0"/>
              <a:t>Probability-based </a:t>
            </a:r>
            <a:r>
              <a:rPr lang="en-US" i="1" dirty="0" smtClean="0"/>
              <a:t>distance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889" y="1762844"/>
            <a:ext cx="61722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2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an unlabeled time series Q, assign it to one of two or more predefined </a:t>
            </a:r>
            <a:r>
              <a:rPr lang="en-US" dirty="0" smtClean="0"/>
              <a:t>classes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/>
              <a:t>sequence distance </a:t>
            </a:r>
            <a:r>
              <a:rPr lang="en-US" dirty="0" smtClean="0"/>
              <a:t>based</a:t>
            </a:r>
          </a:p>
          <a:p>
            <a:pPr lvl="1"/>
            <a:r>
              <a:rPr lang="en-US" dirty="0" smtClean="0"/>
              <a:t>model-based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3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Feature Based Classification[7]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</a:t>
            </a:r>
            <a:r>
              <a:rPr lang="en-US" dirty="0" smtClean="0"/>
              <a:t>iscrete symbolic:</a:t>
            </a:r>
          </a:p>
          <a:p>
            <a:pPr lvl="1"/>
            <a:r>
              <a:rPr lang="en-US" dirty="0"/>
              <a:t>k-gram based </a:t>
            </a:r>
            <a:endParaRPr lang="en-US" dirty="0" smtClean="0"/>
          </a:p>
          <a:p>
            <a:pPr lvl="1"/>
            <a:r>
              <a:rPr lang="en-US" dirty="0" smtClean="0"/>
              <a:t>pattern-based (define pattern criterion)</a:t>
            </a:r>
          </a:p>
          <a:p>
            <a:pPr lvl="1"/>
            <a:r>
              <a:rPr lang="en-US" dirty="0"/>
              <a:t>feature </a:t>
            </a:r>
            <a:r>
              <a:rPr lang="en-US" dirty="0" smtClean="0"/>
              <a:t>mining </a:t>
            </a:r>
          </a:p>
          <a:p>
            <a:r>
              <a:rPr lang="en-US" dirty="0" smtClean="0"/>
              <a:t>Real value:</a:t>
            </a:r>
          </a:p>
          <a:p>
            <a:pPr lvl="1"/>
            <a:r>
              <a:rPr lang="en-US" dirty="0"/>
              <a:t>Time series </a:t>
            </a:r>
            <a:r>
              <a:rPr lang="en-US" dirty="0" err="1" smtClean="0"/>
              <a:t>shapelets</a:t>
            </a:r>
            <a:endParaRPr lang="en-US" dirty="0" smtClean="0"/>
          </a:p>
          <a:p>
            <a:pPr lvl="1"/>
            <a:r>
              <a:rPr lang="en-US" dirty="0"/>
              <a:t>wavelet </a:t>
            </a:r>
            <a:r>
              <a:rPr lang="en-US" dirty="0" smtClean="0"/>
              <a:t>decomposition</a:t>
            </a:r>
          </a:p>
          <a:p>
            <a:r>
              <a:rPr lang="en-US" dirty="0" smtClean="0"/>
              <a:t>Classifier:</a:t>
            </a:r>
          </a:p>
          <a:p>
            <a:pPr lvl="1"/>
            <a:r>
              <a:rPr lang="en-US" dirty="0" smtClean="0"/>
              <a:t>Naive Bayes</a:t>
            </a:r>
          </a:p>
          <a:p>
            <a:pPr lvl="1"/>
            <a:r>
              <a:rPr lang="en-US" dirty="0" smtClean="0"/>
              <a:t>SVM</a:t>
            </a:r>
          </a:p>
          <a:p>
            <a:pPr lvl="1"/>
            <a:r>
              <a:rPr lang="en-US" dirty="0" smtClean="0"/>
              <a:t>Neural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Distance Based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Similarity measure</a:t>
            </a:r>
          </a:p>
          <a:p>
            <a:pPr lvl="1"/>
            <a:r>
              <a:rPr lang="en-US" dirty="0"/>
              <a:t>Euclidean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smtClean="0"/>
              <a:t>DTW/Fast DTW</a:t>
            </a:r>
          </a:p>
          <a:p>
            <a:pPr lvl="1"/>
            <a:r>
              <a:rPr lang="en-US" dirty="0" smtClean="0"/>
              <a:t>Alignment </a:t>
            </a:r>
            <a:r>
              <a:rPr lang="en-US" dirty="0"/>
              <a:t>based </a:t>
            </a:r>
            <a:r>
              <a:rPr lang="en-US" dirty="0" smtClean="0"/>
              <a:t>distances for symbolic sequences</a:t>
            </a:r>
          </a:p>
          <a:p>
            <a:pPr lvl="2"/>
            <a:r>
              <a:rPr lang="en-US" dirty="0"/>
              <a:t>Global alignment: </a:t>
            </a:r>
            <a:r>
              <a:rPr lang="en-US" dirty="0" smtClean="0"/>
              <a:t>Needleman-</a:t>
            </a:r>
            <a:r>
              <a:rPr lang="en-US" dirty="0" err="1" smtClean="0"/>
              <a:t>Wunsch</a:t>
            </a:r>
            <a:r>
              <a:rPr lang="en-US" dirty="0" smtClean="0"/>
              <a:t> Algorithm</a:t>
            </a:r>
          </a:p>
          <a:p>
            <a:pPr lvl="2"/>
            <a:r>
              <a:rPr lang="en-US" dirty="0"/>
              <a:t>Local alignment: </a:t>
            </a:r>
            <a:r>
              <a:rPr lang="en-US" dirty="0" smtClean="0"/>
              <a:t>Smith-Waterman Algorithm, BLAST, BLAT</a:t>
            </a:r>
          </a:p>
          <a:p>
            <a:r>
              <a:rPr lang="en-US" dirty="0" smtClean="0"/>
              <a:t>Classifiers:</a:t>
            </a:r>
          </a:p>
          <a:p>
            <a:pPr lvl="1"/>
            <a:r>
              <a:rPr lang="en-US" dirty="0" smtClean="0"/>
              <a:t>KNN</a:t>
            </a:r>
          </a:p>
          <a:p>
            <a:pPr lvl="1"/>
            <a:r>
              <a:rPr lang="en-US" dirty="0" smtClean="0"/>
              <a:t>SVM with particular </a:t>
            </a:r>
            <a:r>
              <a:rPr lang="en-US" dirty="0" err="1" smtClean="0"/>
              <a:t>kenels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4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Based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Assumption: sequences in a class </a:t>
            </a:r>
            <a:r>
              <a:rPr lang="en-US" dirty="0" smtClean="0"/>
              <a:t>are generated </a:t>
            </a:r>
            <a:r>
              <a:rPr lang="en-US" dirty="0"/>
              <a:t>by an underlying model </a:t>
            </a:r>
            <a:r>
              <a:rPr lang="en-US" dirty="0" smtClean="0"/>
              <a:t>M. Given </a:t>
            </a:r>
            <a:r>
              <a:rPr lang="en-US" dirty="0"/>
              <a:t>a class of </a:t>
            </a:r>
            <a:r>
              <a:rPr lang="en-US" dirty="0" smtClean="0"/>
              <a:t>sequences</a:t>
            </a:r>
            <a:r>
              <a:rPr lang="en-US" dirty="0"/>
              <a:t>, </a:t>
            </a:r>
            <a:r>
              <a:rPr lang="en-US" i="1" dirty="0"/>
              <a:t>M </a:t>
            </a:r>
            <a:r>
              <a:rPr lang="en-US" dirty="0"/>
              <a:t>models the probability distribution of the </a:t>
            </a:r>
            <a:r>
              <a:rPr lang="en-US" dirty="0" smtClean="0"/>
              <a:t>sequences </a:t>
            </a:r>
            <a:r>
              <a:rPr lang="en-US" dirty="0"/>
              <a:t>in the </a:t>
            </a:r>
            <a:r>
              <a:rPr lang="en-US" dirty="0" smtClean="0"/>
              <a:t>class.</a:t>
            </a:r>
          </a:p>
          <a:p>
            <a:r>
              <a:rPr lang="en-US" dirty="0" smtClean="0"/>
              <a:t>General process</a:t>
            </a:r>
          </a:p>
          <a:p>
            <a:pPr lvl="1"/>
            <a:r>
              <a:rPr lang="en-US" dirty="0" smtClean="0"/>
              <a:t>Training step: Learn parameters </a:t>
            </a:r>
            <a:r>
              <a:rPr lang="en-US" dirty="0"/>
              <a:t>for model M</a:t>
            </a:r>
          </a:p>
          <a:p>
            <a:pPr lvl="1"/>
            <a:r>
              <a:rPr lang="en-US" dirty="0" smtClean="0"/>
              <a:t>classification step: Assign a </a:t>
            </a:r>
            <a:r>
              <a:rPr lang="en-US" dirty="0"/>
              <a:t>new </a:t>
            </a:r>
            <a:r>
              <a:rPr lang="en-US" dirty="0" smtClean="0"/>
              <a:t>sequence to the </a:t>
            </a:r>
            <a:r>
              <a:rPr lang="en-US" dirty="0"/>
              <a:t>class with the highest </a:t>
            </a:r>
            <a:r>
              <a:rPr lang="en-US" dirty="0" smtClean="0"/>
              <a:t>likelihood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Generative models:</a:t>
            </a:r>
          </a:p>
          <a:p>
            <a:pPr lvl="1"/>
            <a:r>
              <a:rPr lang="en-US" dirty="0"/>
              <a:t>Naive </a:t>
            </a:r>
            <a:r>
              <a:rPr lang="en-US" dirty="0" smtClean="0"/>
              <a:t>Bayes</a:t>
            </a:r>
          </a:p>
          <a:p>
            <a:pPr lvl="1"/>
            <a:r>
              <a:rPr lang="en-US" i="1" dirty="0"/>
              <a:t>k</a:t>
            </a:r>
            <a:r>
              <a:rPr lang="en-US" dirty="0"/>
              <a:t>-order </a:t>
            </a:r>
            <a:r>
              <a:rPr lang="en-US" dirty="0" smtClean="0"/>
              <a:t>Markov</a:t>
            </a:r>
          </a:p>
          <a:p>
            <a:pPr lvl="1"/>
            <a:r>
              <a:rPr lang="en-US" dirty="0" smtClean="0"/>
              <a:t>Profile </a:t>
            </a:r>
            <a:r>
              <a:rPr lang="en-US" dirty="0"/>
              <a:t>HMM</a:t>
            </a:r>
          </a:p>
        </p:txBody>
      </p:sp>
    </p:spTree>
    <p:extLst>
      <p:ext uri="{BB962C8B-B14F-4D97-AF65-F5344CB8AC3E}">
        <p14:creationId xmlns:p14="http://schemas.microsoft.com/office/powerpoint/2010/main" val="79304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[1]Data Mining </a:t>
            </a:r>
            <a:r>
              <a:rPr lang="en-US" altLang="zh-CN" dirty="0"/>
              <a:t>in </a:t>
            </a:r>
            <a:r>
              <a:rPr lang="en-US" altLang="zh-CN" dirty="0" smtClean="0"/>
              <a:t>Time Series Data base, Mark Last</a:t>
            </a:r>
          </a:p>
          <a:p>
            <a:pPr marL="0" indent="0">
              <a:buNone/>
            </a:pPr>
            <a:r>
              <a:rPr lang="en-US" altLang="zh-CN" dirty="0" smtClean="0"/>
              <a:t>[2]The Analysis of Time Series An Introduction, Chris Chatfield</a:t>
            </a:r>
          </a:p>
          <a:p>
            <a:pPr marL="0" indent="0">
              <a:buNone/>
            </a:pPr>
            <a:r>
              <a:rPr lang="en-US" altLang="zh-CN" dirty="0"/>
              <a:t>[3] </a:t>
            </a:r>
            <a:r>
              <a:rPr lang="en-US" altLang="zh-CN" dirty="0" smtClean="0"/>
              <a:t>Time Series Data Mining: Identifying Temporal Patterns for Characterization and Prediction of Time Series Events</a:t>
            </a:r>
            <a:r>
              <a:rPr lang="en-US" altLang="zh-CN" dirty="0"/>
              <a:t>, Richard J. </a:t>
            </a:r>
            <a:r>
              <a:rPr lang="en-US" altLang="zh-CN" dirty="0" err="1" smtClean="0"/>
              <a:t>Povinelli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[4]</a:t>
            </a:r>
            <a:r>
              <a:rPr lang="en-US" altLang="zh-CN" dirty="0"/>
              <a:t> </a:t>
            </a:r>
            <a:r>
              <a:rPr lang="en-US" altLang="zh-CN" dirty="0" err="1"/>
              <a:t>Papapetrou</a:t>
            </a:r>
            <a:r>
              <a:rPr lang="en-US" altLang="zh-CN" dirty="0"/>
              <a:t> P, </a:t>
            </a:r>
            <a:r>
              <a:rPr lang="en-US" altLang="zh-CN" dirty="0" err="1"/>
              <a:t>Athitsos</a:t>
            </a:r>
            <a:r>
              <a:rPr lang="en-US" altLang="zh-CN" dirty="0"/>
              <a:t> V, </a:t>
            </a:r>
            <a:r>
              <a:rPr lang="en-US" altLang="zh-CN" dirty="0" err="1"/>
              <a:t>Potamias</a:t>
            </a:r>
            <a:r>
              <a:rPr lang="en-US" altLang="zh-CN" dirty="0"/>
              <a:t> M, et al. Embedding-based subsequence matching in time-series databases[J]. ACM Transactions on Database Systems (TODS), 2011, 36(3): </a:t>
            </a:r>
            <a:r>
              <a:rPr lang="en-US" altLang="zh-CN" dirty="0" smtClean="0"/>
              <a:t>17</a:t>
            </a:r>
          </a:p>
          <a:p>
            <a:pPr marL="0" indent="0">
              <a:buNone/>
            </a:pPr>
            <a:r>
              <a:rPr lang="en-US" altLang="zh-CN" dirty="0" smtClean="0"/>
              <a:t>[</a:t>
            </a:r>
            <a:r>
              <a:rPr lang="en-US" altLang="zh-CN" dirty="0"/>
              <a:t>5] </a:t>
            </a:r>
            <a:r>
              <a:rPr lang="en-US" altLang="zh-CN" dirty="0" err="1"/>
              <a:t>Lonardi</a:t>
            </a:r>
            <a:r>
              <a:rPr lang="en-US" altLang="zh-CN" dirty="0"/>
              <a:t> J L E K S, Patel P. Finding motifs in time series[C]//Proc. of the 2nd Workshop on Temporal Data Mining. 2002: 53-68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[6]</a:t>
            </a:r>
            <a:r>
              <a:rPr lang="en-US" altLang="zh-CN" dirty="0"/>
              <a:t> J. Ayres, J. </a:t>
            </a:r>
            <a:r>
              <a:rPr lang="en-US" altLang="zh-CN" dirty="0" err="1"/>
              <a:t>Flannick</a:t>
            </a:r>
            <a:r>
              <a:rPr lang="en-US" altLang="zh-CN" dirty="0"/>
              <a:t>, J. </a:t>
            </a:r>
            <a:r>
              <a:rPr lang="en-US" altLang="zh-CN" dirty="0" err="1"/>
              <a:t>Gehrke</a:t>
            </a:r>
            <a:r>
              <a:rPr lang="en-US" altLang="zh-CN" dirty="0"/>
              <a:t>, and T. </a:t>
            </a:r>
            <a:r>
              <a:rPr lang="en-US" altLang="zh-CN" dirty="0" err="1"/>
              <a:t>Yiu</a:t>
            </a:r>
            <a:r>
              <a:rPr lang="en-US" altLang="zh-CN" dirty="0"/>
              <a:t>, “Sequential pattern </a:t>
            </a:r>
            <a:r>
              <a:rPr lang="en-US" altLang="zh-CN" dirty="0" smtClean="0"/>
              <a:t>mining using </a:t>
            </a:r>
            <a:r>
              <a:rPr lang="en-US" altLang="zh-CN" dirty="0"/>
              <a:t>a bitmap representation,” in </a:t>
            </a:r>
            <a:r>
              <a:rPr lang="en-US" altLang="zh-CN" i="1" dirty="0"/>
              <a:t>KDD</a:t>
            </a:r>
            <a:r>
              <a:rPr lang="en-US" altLang="zh-CN" dirty="0"/>
              <a:t>, </a:t>
            </a:r>
            <a:r>
              <a:rPr lang="en-US" altLang="zh-CN" dirty="0" smtClean="0"/>
              <a:t>2002</a:t>
            </a:r>
          </a:p>
          <a:p>
            <a:pPr marL="0" indent="0">
              <a:buNone/>
            </a:pPr>
            <a:r>
              <a:rPr lang="en-US" altLang="zh-CN" dirty="0" smtClean="0"/>
              <a:t>[7]</a:t>
            </a:r>
            <a:r>
              <a:rPr lang="en-US" altLang="zh-CN" dirty="0"/>
              <a:t> Xing Z, Pei J, Keogh E. A brief survey on sequence classification[J]. ACM SIGKDD Explorations Newsletter, 2010, 12(1): 40-48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[8]</a:t>
            </a:r>
            <a:r>
              <a:rPr lang="en-US" altLang="zh-CN" dirty="0"/>
              <a:t> </a:t>
            </a:r>
            <a:r>
              <a:rPr lang="en-US" altLang="zh-CN" dirty="0" err="1"/>
              <a:t>Mueen</a:t>
            </a:r>
            <a:r>
              <a:rPr lang="en-US" altLang="zh-CN" dirty="0"/>
              <a:t> A, </a:t>
            </a:r>
            <a:r>
              <a:rPr lang="en-US" altLang="zh-CN" dirty="0" err="1"/>
              <a:t>Nath</a:t>
            </a:r>
            <a:r>
              <a:rPr lang="en-US" altLang="zh-CN" dirty="0"/>
              <a:t> S, Liu J. Fast approximate correlation for massive time-series data[C]//Proceedings of the 2010 international conference on Management of data. ACM, 2010: 171-182.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93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Segmentation Basic Approaches[1]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Sliding Windows: A segment is grown until it exceeds some error </a:t>
            </a:r>
            <a:r>
              <a:rPr lang="en-US" dirty="0" smtClean="0"/>
              <a:t>bound. The </a:t>
            </a:r>
            <a:r>
              <a:rPr lang="en-US" dirty="0"/>
              <a:t>process repeats with the next data point not included in the </a:t>
            </a:r>
            <a:r>
              <a:rPr lang="en-US" dirty="0" smtClean="0"/>
              <a:t>newly approximated segment.</a:t>
            </a:r>
          </a:p>
          <a:p>
            <a:r>
              <a:rPr lang="en-US" i="1" dirty="0"/>
              <a:t>Top-Down: </a:t>
            </a:r>
            <a:r>
              <a:rPr lang="en-US" dirty="0"/>
              <a:t>The time series is recursively partitioned until some </a:t>
            </a:r>
            <a:r>
              <a:rPr lang="en-US" dirty="0" smtClean="0"/>
              <a:t>stopping criteria </a:t>
            </a:r>
            <a:r>
              <a:rPr lang="en-US" dirty="0"/>
              <a:t>is </a:t>
            </a:r>
            <a:r>
              <a:rPr lang="en-US" dirty="0" smtClean="0"/>
              <a:t>met.</a:t>
            </a:r>
          </a:p>
          <a:p>
            <a:r>
              <a:rPr lang="en-US" dirty="0"/>
              <a:t>Bottom-Up: Starting from the finest possible approximation, </a:t>
            </a:r>
            <a:r>
              <a:rPr lang="en-US" dirty="0" smtClean="0"/>
              <a:t>segments are </a:t>
            </a:r>
            <a:r>
              <a:rPr lang="en-US" dirty="0"/>
              <a:t>merged until some stopping criteria is </a:t>
            </a:r>
            <a:r>
              <a:rPr lang="en-US" dirty="0" smtClean="0"/>
              <a:t>met.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88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Create Segments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Interpolation: Here the approximating line for the subsequence T[a </a:t>
                </a:r>
                <a:r>
                  <a:rPr lang="en-US" dirty="0"/>
                  <a:t>: b] is simply the line connecting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. This can be obtained </a:t>
                </a:r>
                <a:r>
                  <a:rPr lang="en-US" dirty="0" smtClean="0"/>
                  <a:t>in constant time.</a:t>
                </a:r>
              </a:p>
              <a:p>
                <a:r>
                  <a:rPr lang="en-US" dirty="0"/>
                  <a:t>Linear Regression: Here the approximating line for the </a:t>
                </a:r>
                <a:r>
                  <a:rPr lang="en-US" dirty="0" smtClean="0"/>
                  <a:t>subsequence T[a </a:t>
                </a:r>
                <a:r>
                  <a:rPr lang="en-US" dirty="0"/>
                  <a:t>: b] is taken to be the best fitting line in the least squares </a:t>
                </a:r>
                <a:r>
                  <a:rPr lang="en-US" dirty="0" smtClean="0"/>
                  <a:t>sense [</a:t>
                </a:r>
                <a:r>
                  <a:rPr lang="en-US" dirty="0" err="1" smtClean="0"/>
                  <a:t>Shatkay</a:t>
                </a:r>
                <a:r>
                  <a:rPr lang="en-US" dirty="0" smtClean="0"/>
                  <a:t> </a:t>
                </a:r>
                <a:r>
                  <a:rPr lang="en-US" dirty="0"/>
                  <a:t>(1995)]. This can be obtained in time linear in the length </a:t>
                </a:r>
                <a:r>
                  <a:rPr lang="en-US" dirty="0" smtClean="0"/>
                  <a:t>of segment.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905" y="4123425"/>
            <a:ext cx="7151299" cy="186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1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Sliding Window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96220" y="1905000"/>
            <a:ext cx="90749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 </a:t>
            </a:r>
            <a:r>
              <a:rPr lang="en-US" dirty="0" err="1" smtClean="0"/>
              <a:t>Seg</a:t>
            </a:r>
            <a:r>
              <a:rPr lang="en-US" dirty="0" err="1"/>
              <a:t>_</a:t>
            </a:r>
            <a:r>
              <a:rPr lang="en-US" dirty="0" err="1" smtClean="0"/>
              <a:t>TS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Sliding_Window</a:t>
            </a:r>
            <a:r>
              <a:rPr lang="en-US" dirty="0" smtClean="0"/>
              <a:t>(T</a:t>
            </a:r>
            <a:r>
              <a:rPr lang="en-US" dirty="0"/>
              <a:t>, max error)</a:t>
            </a:r>
          </a:p>
          <a:p>
            <a:r>
              <a:rPr lang="en-US" dirty="0"/>
              <a:t>anchor = 1;</a:t>
            </a:r>
          </a:p>
          <a:p>
            <a:r>
              <a:rPr lang="en-US" dirty="0"/>
              <a:t>while not finished segmenting time series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2;</a:t>
            </a:r>
          </a:p>
          <a:p>
            <a:r>
              <a:rPr lang="en-US" dirty="0" smtClean="0"/>
              <a:t>    while </a:t>
            </a:r>
            <a:r>
              <a:rPr lang="en-US" dirty="0" err="1" smtClean="0"/>
              <a:t>calculate_error</a:t>
            </a:r>
            <a:r>
              <a:rPr lang="en-US" dirty="0" smtClean="0"/>
              <a:t>(T[anchor</a:t>
            </a:r>
            <a:r>
              <a:rPr lang="en-US" dirty="0"/>
              <a:t>: anchor + </a:t>
            </a:r>
            <a:r>
              <a:rPr lang="en-US" dirty="0" err="1"/>
              <a:t>i</a:t>
            </a:r>
            <a:r>
              <a:rPr lang="en-US" dirty="0"/>
              <a:t> ]) &lt; </a:t>
            </a:r>
            <a:r>
              <a:rPr lang="en-US" dirty="0" err="1" smtClean="0"/>
              <a:t>max_error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 + 1;</a:t>
            </a:r>
          </a:p>
          <a:p>
            <a:r>
              <a:rPr lang="en-US" dirty="0" smtClean="0"/>
              <a:t>    end</a:t>
            </a:r>
            <a:r>
              <a:rPr lang="en-US" dirty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Seg</a:t>
            </a:r>
            <a:r>
              <a:rPr lang="en-US" dirty="0" err="1"/>
              <a:t>_</a:t>
            </a:r>
            <a:r>
              <a:rPr lang="en-US" dirty="0" err="1" smtClean="0"/>
              <a:t>TS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concat</a:t>
            </a:r>
            <a:r>
              <a:rPr lang="en-US" dirty="0"/>
              <a:t>(</a:t>
            </a:r>
            <a:r>
              <a:rPr lang="en-US" dirty="0" err="1"/>
              <a:t>Seg</a:t>
            </a:r>
            <a:r>
              <a:rPr lang="en-US" dirty="0"/>
              <a:t> TS, </a:t>
            </a:r>
            <a:r>
              <a:rPr lang="en-US" dirty="0" err="1" smtClean="0"/>
              <a:t>create_segment</a:t>
            </a:r>
            <a:r>
              <a:rPr lang="en-US" dirty="0" smtClean="0"/>
              <a:t>(T[anchor</a:t>
            </a:r>
            <a:r>
              <a:rPr lang="en-US" dirty="0"/>
              <a:t>: </a:t>
            </a:r>
            <a:r>
              <a:rPr lang="en-US" dirty="0" smtClean="0"/>
              <a:t>anchor+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- 1</a:t>
            </a:r>
            <a:r>
              <a:rPr lang="en-US" dirty="0" smtClean="0"/>
              <a:t>)]);</a:t>
            </a:r>
          </a:p>
          <a:p>
            <a:r>
              <a:rPr lang="en-US" dirty="0"/>
              <a:t> </a:t>
            </a:r>
            <a:r>
              <a:rPr lang="en-US" dirty="0" smtClean="0"/>
              <a:t>   anchor </a:t>
            </a:r>
            <a:r>
              <a:rPr lang="en-US" dirty="0"/>
              <a:t>= anchor +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75782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	Top-Down Segmentation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74097906"/>
              </p:ext>
            </p:extLst>
          </p:nvPr>
        </p:nvGraphicFramePr>
        <p:xfrm>
          <a:off x="2313168" y="1607388"/>
          <a:ext cx="8915400" cy="512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Algorithm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SegTS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TopDown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(T,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max_error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best_so_far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 to length(T) - 2 // Find the best splitting point.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improvement_in_approximation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improvement_splitting_here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(T,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improvement_in_approximation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best_so_far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breakpoint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best_so_far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improvement_in_approximation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end;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Recursively split the left segment if necessary.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calculate_error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(T[1:breakpoint]) &gt;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max_error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SegTS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TopDown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(T[1:breakpoint]);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Recursively split the right segment if necessary.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calculate_error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(T[breakpoint + 1:length(T)]) &gt;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max_error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SegTS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TopDown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(T[breakpoint + 1:length(T)]);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03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7145</TotalTime>
  <Words>4408</Words>
  <Application>Microsoft Office PowerPoint</Application>
  <PresentationFormat>自定义</PresentationFormat>
  <Paragraphs>458</Paragraphs>
  <Slides>59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59</vt:i4>
      </vt:variant>
    </vt:vector>
  </HeadingPairs>
  <TitlesOfParts>
    <vt:vector size="62" baseType="lpstr">
      <vt:lpstr>质朴</vt:lpstr>
      <vt:lpstr>點陣圖影像</vt:lpstr>
      <vt:lpstr>BMP 图像</vt:lpstr>
      <vt:lpstr>Time Series Data Mining Review</vt:lpstr>
      <vt:lpstr>Time Series Definition</vt:lpstr>
      <vt:lpstr>Time Series Visualization Examples</vt:lpstr>
      <vt:lpstr>Time Series Data Mining(TSDM)</vt:lpstr>
      <vt:lpstr>Segmentation</vt:lpstr>
      <vt:lpstr>Segmentation Basic Approaches[1]</vt:lpstr>
      <vt:lpstr>Create Segments</vt:lpstr>
      <vt:lpstr>Sliding Window</vt:lpstr>
      <vt:lpstr> Top-Down Segmentation</vt:lpstr>
      <vt:lpstr>Bottom-up Segmentation</vt:lpstr>
      <vt:lpstr>Comparison</vt:lpstr>
      <vt:lpstr>Forecasting[2]</vt:lpstr>
      <vt:lpstr>Univariate Forecasting</vt:lpstr>
      <vt:lpstr>Univariate Forecasting</vt:lpstr>
      <vt:lpstr>Univariate Forecasting</vt:lpstr>
      <vt:lpstr>Univariate Forecasting</vt:lpstr>
      <vt:lpstr>Multivariate Forecasting</vt:lpstr>
      <vt:lpstr>Prediction</vt:lpstr>
      <vt:lpstr>Prediction</vt:lpstr>
      <vt:lpstr>Time Delay Embedding[3]</vt:lpstr>
      <vt:lpstr>Event Characterization</vt:lpstr>
      <vt:lpstr>Augmented Embedding</vt:lpstr>
      <vt:lpstr>Object Function &amp; Optimization</vt:lpstr>
      <vt:lpstr>Query by Content</vt:lpstr>
      <vt:lpstr>Full Sequence Matching</vt:lpstr>
      <vt:lpstr>Full Sequence Matching</vt:lpstr>
      <vt:lpstr>Subsequence Matching[4]</vt:lpstr>
      <vt:lpstr>Subsequence Matching</vt:lpstr>
      <vt:lpstr>Subsequence Matching</vt:lpstr>
      <vt:lpstr>Subsequence Matching</vt:lpstr>
      <vt:lpstr>Subsequence Matching</vt:lpstr>
      <vt:lpstr> Frequent subsequence mining[6] </vt:lpstr>
      <vt:lpstr>Sequence Tree </vt:lpstr>
      <vt:lpstr>S-step pruning</vt:lpstr>
      <vt:lpstr>S-step Pruning Example</vt:lpstr>
      <vt:lpstr>I-step pruning</vt:lpstr>
      <vt:lpstr>I-step Pruning Example</vt:lpstr>
      <vt:lpstr>DFS-Pruning Algorithm</vt:lpstr>
      <vt:lpstr>How to count frequency？</vt:lpstr>
      <vt:lpstr>Bitmap Counting</vt:lpstr>
      <vt:lpstr>Correlation Detection</vt:lpstr>
      <vt:lpstr>All Pair Correlation Detection[8]</vt:lpstr>
      <vt:lpstr>IO Optimizations-Definition</vt:lpstr>
      <vt:lpstr>IO Optimizations-DFT Pruning</vt:lpstr>
      <vt:lpstr>IO Optimizations-Cache Strategy</vt:lpstr>
      <vt:lpstr>Computation Optimization</vt:lpstr>
      <vt:lpstr>Motif Discovery[5]</vt:lpstr>
      <vt:lpstr>Motif Definition</vt:lpstr>
      <vt:lpstr>Motif Definition</vt:lpstr>
      <vt:lpstr>Motif Definition</vt:lpstr>
      <vt:lpstr>Brute Force 1-motif Detection</vt:lpstr>
      <vt:lpstr>Optimization</vt:lpstr>
      <vt:lpstr>Clustering</vt:lpstr>
      <vt:lpstr>Clustering</vt:lpstr>
      <vt:lpstr>Classification</vt:lpstr>
      <vt:lpstr>Feature Based Classification[7]</vt:lpstr>
      <vt:lpstr>Sequence Distance Based Classification</vt:lpstr>
      <vt:lpstr>Model Based Classification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Data Mining Review</dc:title>
  <dc:creator>Sun Zhao (MSR Student-Person Consulting)</dc:creator>
  <cp:lastModifiedBy>SunZhao</cp:lastModifiedBy>
  <cp:revision>138</cp:revision>
  <dcterms:created xsi:type="dcterms:W3CDTF">2013-01-24T05:06:31Z</dcterms:created>
  <dcterms:modified xsi:type="dcterms:W3CDTF">2013-03-11T09:06:43Z</dcterms:modified>
</cp:coreProperties>
</file>