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3" r:id="rId1"/>
  </p:sldMasterIdLst>
  <p:sldIdLst>
    <p:sldId id="256" r:id="rId2"/>
    <p:sldId id="313" r:id="rId3"/>
    <p:sldId id="314" r:id="rId4"/>
    <p:sldId id="315" r:id="rId5"/>
    <p:sldId id="316" r:id="rId6"/>
    <p:sldId id="317" r:id="rId7"/>
    <p:sldId id="318" r:id="rId8"/>
    <p:sldId id="31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-744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B2EB1-EA88-4503-95EA-93923E5BA59E}" type="datetimeFigureOut">
              <a:rPr lang="en-US" smtClean="0"/>
              <a:t>3/7/2013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749988E2-50EA-4610-8EAB-6802264AE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266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B2EB1-EA88-4503-95EA-93923E5BA59E}" type="datetimeFigureOut">
              <a:rPr lang="en-US" smtClean="0"/>
              <a:t>3/7/2013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49988E2-50EA-4610-8EAB-6802264AE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784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B2EB1-EA88-4503-95EA-93923E5BA59E}" type="datetimeFigureOut">
              <a:rPr lang="en-US" smtClean="0"/>
              <a:t>3/7/2013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49988E2-50EA-4610-8EAB-6802264AE88B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779586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B2EB1-EA88-4503-95EA-93923E5BA59E}" type="datetimeFigureOut">
              <a:rPr lang="en-US" smtClean="0"/>
              <a:t>3/7/2013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49988E2-50EA-4610-8EAB-6802264AE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7619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B2EB1-EA88-4503-95EA-93923E5BA59E}" type="datetimeFigureOut">
              <a:rPr lang="en-US" smtClean="0"/>
              <a:t>3/7/2013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49988E2-50EA-4610-8EAB-6802264AE88B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816117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B2EB1-EA88-4503-95EA-93923E5BA59E}" type="datetimeFigureOut">
              <a:rPr lang="en-US" smtClean="0"/>
              <a:t>3/7/2013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49988E2-50EA-4610-8EAB-6802264AE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872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B2EB1-EA88-4503-95EA-93923E5BA59E}" type="datetimeFigureOut">
              <a:rPr lang="en-US" smtClean="0"/>
              <a:t>3/7/2013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988E2-50EA-4610-8EAB-6802264AE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0305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B2EB1-EA88-4503-95EA-93923E5BA59E}" type="datetimeFigureOut">
              <a:rPr lang="en-US" smtClean="0"/>
              <a:t>3/7/2013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988E2-50EA-4610-8EAB-6802264AE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763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B2EB1-EA88-4503-95EA-93923E5BA59E}" type="datetimeFigureOut">
              <a:rPr lang="en-US" smtClean="0"/>
              <a:t>3/7/2013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988E2-50EA-4610-8EAB-6802264AE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508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B2EB1-EA88-4503-95EA-93923E5BA59E}" type="datetimeFigureOut">
              <a:rPr lang="en-US" smtClean="0"/>
              <a:t>3/7/2013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49988E2-50EA-4610-8EAB-6802264AE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129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B2EB1-EA88-4503-95EA-93923E5BA59E}" type="datetimeFigureOut">
              <a:rPr lang="en-US" smtClean="0"/>
              <a:t>3/7/2013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49988E2-50EA-4610-8EAB-6802264AE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469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B2EB1-EA88-4503-95EA-93923E5BA59E}" type="datetimeFigureOut">
              <a:rPr lang="en-US" smtClean="0"/>
              <a:t>3/7/2013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49988E2-50EA-4610-8EAB-6802264AE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944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B2EB1-EA88-4503-95EA-93923E5BA59E}" type="datetimeFigureOut">
              <a:rPr lang="en-US" smtClean="0"/>
              <a:t>3/7/2013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988E2-50EA-4610-8EAB-6802264AE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174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B2EB1-EA88-4503-95EA-93923E5BA59E}" type="datetimeFigureOut">
              <a:rPr lang="en-US" smtClean="0"/>
              <a:t>3/7/2013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988E2-50EA-4610-8EAB-6802264AE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230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B2EB1-EA88-4503-95EA-93923E5BA59E}" type="datetimeFigureOut">
              <a:rPr lang="en-US" smtClean="0"/>
              <a:t>3/7/2013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988E2-50EA-4610-8EAB-6802264AE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672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B2EB1-EA88-4503-95EA-93923E5BA59E}" type="datetimeFigureOut">
              <a:rPr lang="en-US" smtClean="0"/>
              <a:t>3/7/2013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49988E2-50EA-4610-8EAB-6802264AE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185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B2EB1-EA88-4503-95EA-93923E5BA59E}" type="datetimeFigureOut">
              <a:rPr lang="en-US" smtClean="0"/>
              <a:t>3/7/2013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749988E2-50EA-4610-8EAB-6802264AE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727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  <p:sldLayoutId id="2147483758" r:id="rId5"/>
    <p:sldLayoutId id="2147483759" r:id="rId6"/>
    <p:sldLayoutId id="2147483760" r:id="rId7"/>
    <p:sldLayoutId id="2147483761" r:id="rId8"/>
    <p:sldLayoutId id="2147483762" r:id="rId9"/>
    <p:sldLayoutId id="2147483763" r:id="rId10"/>
    <p:sldLayoutId id="2147483764" r:id="rId11"/>
    <p:sldLayoutId id="2147483765" r:id="rId12"/>
    <p:sldLayoutId id="2147483766" r:id="rId13"/>
    <p:sldLayoutId id="2147483767" r:id="rId14"/>
    <p:sldLayoutId id="2147483768" r:id="rId15"/>
    <p:sldLayoutId id="214748376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Time Series Data Mining Review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Author: Sun Zhao</a:t>
            </a:r>
          </a:p>
          <a:p>
            <a:r>
              <a:rPr lang="en-US" dirty="0" err="1" smtClean="0"/>
              <a:t>Email:zixiaojindao@gmail.com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295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 Sequence </a:t>
            </a:r>
            <a:r>
              <a:rPr lang="en-US" altLang="zh-CN" dirty="0" smtClean="0"/>
              <a:t>Analysis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Subsequence Matching</a:t>
            </a:r>
          </a:p>
          <a:p>
            <a:r>
              <a:rPr lang="en-US" altLang="zh-CN" dirty="0"/>
              <a:t>F</a:t>
            </a:r>
            <a:r>
              <a:rPr lang="en-US" altLang="zh-CN" dirty="0" smtClean="0"/>
              <a:t>requent </a:t>
            </a:r>
            <a:r>
              <a:rPr lang="en-US" altLang="zh-CN" dirty="0"/>
              <a:t>subsequence </a:t>
            </a:r>
            <a:r>
              <a:rPr lang="en-US" altLang="zh-CN" dirty="0" smtClean="0"/>
              <a:t>mining</a:t>
            </a:r>
          </a:p>
          <a:p>
            <a:r>
              <a:rPr lang="en-US" altLang="zh-CN" dirty="0" smtClean="0"/>
              <a:t>Sequence Prediction</a:t>
            </a:r>
          </a:p>
          <a:p>
            <a:r>
              <a:rPr lang="en-US" altLang="zh-CN" dirty="0" smtClean="0"/>
              <a:t>Bioinformatics Sequence Analysis</a:t>
            </a:r>
          </a:p>
          <a:p>
            <a:pPr lvl="1"/>
            <a:r>
              <a:rPr lang="en-US" altLang="zh-CN" dirty="0"/>
              <a:t>DNA sequence </a:t>
            </a:r>
            <a:r>
              <a:rPr lang="en-US" altLang="zh-CN" dirty="0" smtClean="0"/>
              <a:t>alignment</a:t>
            </a:r>
          </a:p>
          <a:p>
            <a:pPr lvl="1"/>
            <a:r>
              <a:rPr lang="en-US" altLang="zh-CN" dirty="0"/>
              <a:t>M</a:t>
            </a:r>
            <a:r>
              <a:rPr lang="en-US" altLang="zh-CN" dirty="0" smtClean="0"/>
              <a:t>otif discovery</a:t>
            </a:r>
          </a:p>
          <a:p>
            <a:pPr lvl="1"/>
            <a:r>
              <a:rPr lang="en-US" altLang="zh-CN" dirty="0"/>
              <a:t>S</a:t>
            </a:r>
            <a:r>
              <a:rPr lang="en-US" altLang="zh-CN" dirty="0" smtClean="0"/>
              <a:t>equence </a:t>
            </a:r>
            <a:r>
              <a:rPr lang="en-US" altLang="zh-CN" dirty="0"/>
              <a:t>classification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0565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	Frequent </a:t>
            </a:r>
            <a:r>
              <a:rPr lang="en-US" altLang="zh-CN" dirty="0"/>
              <a:t>subsequence mining</a:t>
            </a:r>
            <a:br>
              <a:rPr lang="en-US" altLang="zh-CN" dirty="0"/>
            </a:b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81073455"/>
              </p:ext>
            </p:extLst>
          </p:nvPr>
        </p:nvGraphicFramePr>
        <p:xfrm>
          <a:off x="1319089" y="1567324"/>
          <a:ext cx="4020772" cy="21961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4" name="點陣圖影像" r:id="rId3" imgW="4638095" imgH="2534004" progId="PBrush">
                  <p:embed/>
                </p:oleObj>
              </mc:Choice>
              <mc:Fallback>
                <p:oleObj name="點陣圖影像" r:id="rId3" imgW="4638095" imgH="2534004" progId="PBrush">
                  <p:embed/>
                  <p:pic>
                    <p:nvPicPr>
                      <p:cNvPr id="0" name="Object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9089" y="1567324"/>
                        <a:ext cx="4020772" cy="21961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9899958"/>
              </p:ext>
            </p:extLst>
          </p:nvPr>
        </p:nvGraphicFramePr>
        <p:xfrm>
          <a:off x="7631722" y="1785115"/>
          <a:ext cx="3511062" cy="13978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" name="BMP 图像" r:id="rId5" imgW="4381560" imgH="1305000" progId="Paint.Picture">
                  <p:embed/>
                </p:oleObj>
              </mc:Choice>
              <mc:Fallback>
                <p:oleObj name="BMP 图像" r:id="rId5" imgW="4381560" imgH="1305000" progId="Paint.Picture">
                  <p:embed/>
                  <p:pic>
                    <p:nvPicPr>
                      <p:cNvPr id="0" name="Object 10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31722" y="1785115"/>
                        <a:ext cx="3511062" cy="139782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右箭头 5"/>
          <p:cNvSpPr/>
          <p:nvPr/>
        </p:nvSpPr>
        <p:spPr>
          <a:xfrm>
            <a:off x="5621213" y="2387448"/>
            <a:ext cx="1881553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621214" y="1802673"/>
            <a:ext cx="17496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Sequence</a:t>
            </a:r>
          </a:p>
          <a:p>
            <a:r>
              <a:rPr lang="en-US" altLang="zh-CN" sz="1600" dirty="0" smtClean="0"/>
              <a:t>representation</a:t>
            </a:r>
            <a:endParaRPr lang="zh-CN" altLang="en-US" sz="1600" dirty="0"/>
          </a:p>
        </p:txBody>
      </p:sp>
      <p:sp>
        <p:nvSpPr>
          <p:cNvPr id="9" name="Rectangle 6"/>
          <p:cNvSpPr txBox="1">
            <a:spLocks noChangeArrowheads="1"/>
          </p:cNvSpPr>
          <p:nvPr/>
        </p:nvSpPr>
        <p:spPr>
          <a:xfrm>
            <a:off x="3700094" y="3974123"/>
            <a:ext cx="5591907" cy="22012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smtClean="0"/>
              <a:t>S= ({a}, {b, c}) is a sequence </a:t>
            </a:r>
          </a:p>
          <a:p>
            <a:r>
              <a:rPr lang="en-US" altLang="zh-TW" dirty="0" smtClean="0"/>
              <a:t>The support of S is </a:t>
            </a:r>
            <a:r>
              <a:rPr lang="en-US" altLang="zh-TW" dirty="0" err="1" smtClean="0"/>
              <a:t>Sup</a:t>
            </a:r>
            <a:r>
              <a:rPr lang="en-US" altLang="zh-TW" baseline="-25000" dirty="0" err="1" smtClean="0"/>
              <a:t>D</a:t>
            </a:r>
            <a:r>
              <a:rPr lang="en-US" altLang="zh-TW" dirty="0" smtClean="0"/>
              <a:t>(S)</a:t>
            </a:r>
          </a:p>
          <a:p>
            <a:r>
              <a:rPr lang="en-US" altLang="zh-TW" dirty="0" smtClean="0"/>
              <a:t>Frequent sequential pattern:</a:t>
            </a:r>
          </a:p>
          <a:p>
            <a:pPr>
              <a:buFont typeface="Wingdings" pitchFamily="2" charset="2"/>
              <a:buNone/>
            </a:pPr>
            <a:r>
              <a:rPr lang="en-US" altLang="zh-TW" dirty="0" smtClean="0"/>
              <a:t>      </a:t>
            </a:r>
            <a:r>
              <a:rPr lang="en-US" altLang="zh-TW" dirty="0" err="1" smtClean="0"/>
              <a:t>Sup</a:t>
            </a:r>
            <a:r>
              <a:rPr lang="en-US" altLang="zh-TW" baseline="-25000" dirty="0" err="1" smtClean="0"/>
              <a:t>D</a:t>
            </a:r>
            <a:r>
              <a:rPr lang="en-US" altLang="zh-TW" dirty="0" smtClean="0"/>
              <a:t>(S)   &gt;= Min Support</a:t>
            </a:r>
          </a:p>
          <a:p>
            <a:r>
              <a:rPr lang="en-US" altLang="zh-TW" dirty="0" err="1" smtClean="0"/>
              <a:t>Sup</a:t>
            </a:r>
            <a:r>
              <a:rPr lang="en-US" altLang="zh-TW" baseline="-25000" dirty="0" err="1" smtClean="0"/>
              <a:t>D</a:t>
            </a:r>
            <a:r>
              <a:rPr lang="en-US" altLang="zh-TW" dirty="0" smtClean="0"/>
              <a:t>(S) = </a:t>
            </a:r>
            <a:r>
              <a:rPr lang="en-US" altLang="zh-TW" dirty="0" err="1" smtClean="0"/>
              <a:t>Sup</a:t>
            </a:r>
            <a:r>
              <a:rPr lang="en-US" altLang="zh-TW" baseline="-25000" dirty="0" err="1" smtClean="0"/>
              <a:t>D</a:t>
            </a:r>
            <a:r>
              <a:rPr lang="en-US" altLang="zh-TW" dirty="0" smtClean="0"/>
              <a:t> ({a}, {b, c} ) = 2 </a:t>
            </a:r>
            <a:endParaRPr lang="en-US" altLang="zh-TW" dirty="0"/>
          </a:p>
        </p:txBody>
      </p:sp>
      <p:sp>
        <p:nvSpPr>
          <p:cNvPr id="24" name="矩形 23"/>
          <p:cNvSpPr/>
          <p:nvPr/>
        </p:nvSpPr>
        <p:spPr>
          <a:xfrm>
            <a:off x="8669216" y="2224453"/>
            <a:ext cx="228599" cy="1629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9504483" y="2224454"/>
            <a:ext cx="404448" cy="1835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 flipV="1">
            <a:off x="9768253" y="2872080"/>
            <a:ext cx="422031" cy="2052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9177701" y="2914313"/>
            <a:ext cx="228599" cy="1629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5996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84133" y="228456"/>
            <a:ext cx="8911687" cy="1280890"/>
          </a:xfrm>
        </p:spPr>
        <p:txBody>
          <a:bodyPr/>
          <a:lstStyle/>
          <a:p>
            <a:pPr algn="ctr"/>
            <a:r>
              <a:rPr lang="en-US" altLang="zh-CN" dirty="0"/>
              <a:t>S</a:t>
            </a:r>
            <a:r>
              <a:rPr lang="en-US" altLang="zh-CN" dirty="0" smtClean="0"/>
              <a:t>equence </a:t>
            </a:r>
            <a:r>
              <a:rPr lang="en-US" altLang="zh-CN" dirty="0"/>
              <a:t>T</a:t>
            </a:r>
            <a:r>
              <a:rPr lang="en-US" altLang="zh-CN" dirty="0" smtClean="0"/>
              <a:t>ree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72300" y="2133600"/>
            <a:ext cx="4532312" cy="3777622"/>
          </a:xfrm>
        </p:spPr>
        <p:txBody>
          <a:bodyPr/>
          <a:lstStyle/>
          <a:p>
            <a:r>
              <a:rPr lang="en-US" altLang="zh-TW" dirty="0"/>
              <a:t>S = ({a, b, c}, {a, b</a:t>
            </a:r>
            <a:r>
              <a:rPr lang="en-US" altLang="zh-TW" dirty="0" smtClean="0"/>
              <a:t>})</a:t>
            </a:r>
          </a:p>
          <a:p>
            <a:r>
              <a:rPr lang="en-US" altLang="zh-TW" dirty="0"/>
              <a:t>Sequence-extended sequence </a:t>
            </a:r>
          </a:p>
          <a:p>
            <a:pPr lvl="1"/>
            <a:r>
              <a:rPr lang="en-US" altLang="zh-TW" dirty="0" smtClean="0"/>
              <a:t>S’=({</a:t>
            </a:r>
            <a:r>
              <a:rPr lang="en-US" altLang="zh-TW" dirty="0" err="1" smtClean="0"/>
              <a:t>a,b,c</a:t>
            </a:r>
            <a:r>
              <a:rPr lang="en-US" altLang="zh-TW" dirty="0" smtClean="0"/>
              <a:t>},{</a:t>
            </a:r>
            <a:r>
              <a:rPr lang="en-US" altLang="zh-TW" dirty="0" err="1" smtClean="0"/>
              <a:t>a,b</a:t>
            </a:r>
            <a:r>
              <a:rPr lang="en-US" altLang="zh-TW" dirty="0" smtClean="0"/>
              <a:t>},{d})</a:t>
            </a:r>
          </a:p>
          <a:p>
            <a:r>
              <a:rPr lang="en-US" altLang="zh-TW" dirty="0" smtClean="0"/>
              <a:t>Item-extended sequence</a:t>
            </a:r>
          </a:p>
          <a:p>
            <a:pPr lvl="1"/>
            <a:r>
              <a:rPr lang="en-US" altLang="zh-TW" dirty="0" smtClean="0"/>
              <a:t>S’=({</a:t>
            </a:r>
            <a:r>
              <a:rPr lang="en-US" altLang="zh-TW" dirty="0" err="1" smtClean="0"/>
              <a:t>a,b,c</a:t>
            </a:r>
            <a:r>
              <a:rPr lang="en-US" altLang="zh-TW" dirty="0" smtClean="0"/>
              <a:t>},{</a:t>
            </a:r>
            <a:r>
              <a:rPr lang="en-US" altLang="zh-TW" dirty="0" err="1" smtClean="0"/>
              <a:t>a,b,d</a:t>
            </a:r>
            <a:r>
              <a:rPr lang="en-US" altLang="zh-TW" dirty="0" smtClean="0"/>
              <a:t>}</a:t>
            </a:r>
          </a:p>
          <a:p>
            <a:endParaRPr lang="en-US" altLang="zh-TW" dirty="0"/>
          </a:p>
        </p:txBody>
      </p: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9614" y="933450"/>
            <a:ext cx="4505325" cy="592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68983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Frequent subsequence mining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2589212" y="2133600"/>
                <a:ext cx="8915400" cy="4152900"/>
              </a:xfrm>
            </p:spPr>
            <p:txBody>
              <a:bodyPr/>
              <a:lstStyle/>
              <a:p>
                <a:r>
                  <a:rPr lang="en-US" altLang="zh-CN" b="0" dirty="0" smtClean="0"/>
                  <a:t>Pruning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𝑚</m:t>
                        </m:r>
                      </m:sub>
                    </m:sSub>
                    <m:r>
                      <a:rPr lang="en-US" altLang="zh-CN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/>
                      </a:rPr>
                      <m:t>and</m:t>
                    </m:r>
                    <m:r>
                      <a:rPr lang="en-US" altLang="zh-CN" b="0" i="0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/>
                          </a:rPr>
                          <m:t>I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/>
                          </a:rPr>
                          <m:t>n</m:t>
                        </m:r>
                      </m:sub>
                    </m:sSub>
                  </m:oMath>
                </a14:m>
                <a:endParaRPr lang="en-US" altLang="zh-CN" dirty="0" smtClean="0"/>
              </a:p>
              <a:p>
                <a:r>
                  <a:rPr lang="en-US" altLang="zh-CN" dirty="0" smtClean="0"/>
                  <a:t>S-step pruning</a:t>
                </a:r>
              </a:p>
              <a:p>
                <a:pPr lvl="1"/>
                <a:r>
                  <a:rPr lang="en-US" altLang="zh-CN" dirty="0" smtClean="0"/>
                  <a:t>Sequence s and its S-Extended sequence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𝑎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=(</m:t>
                    </m:r>
                    <m:r>
                      <a:rPr lang="en-US" altLang="zh-CN" b="0" i="1" smtClean="0">
                        <a:latin typeface="Cambria Math"/>
                      </a:rPr>
                      <m:t>𝑠</m:t>
                    </m:r>
                    <m:r>
                      <a:rPr lang="en-US" altLang="zh-CN" b="0" i="1" smtClean="0">
                        <a:latin typeface="Cambria Math"/>
                      </a:rPr>
                      <m:t>,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𝑏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𝑠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altLang="zh-CN" b="0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is frequent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is not frequent</a:t>
                </a:r>
                <a:r>
                  <a:rPr lang="en-US" altLang="zh-CN" dirty="0" smtClean="0">
                    <a:sym typeface="Wingdings" pitchFamily="2" charset="2"/>
                  </a:rPr>
                  <a:t>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/>
                            <a:sym typeface="Wingdings" pitchFamily="2" charset="2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  <a:sym typeface="Wingdings" pitchFamily="2" charset="2"/>
                          </a:rPr>
                          <m:t>𝑠</m:t>
                        </m:r>
                        <m:r>
                          <a:rPr lang="en-US" altLang="zh-CN" b="0" i="1" smtClean="0">
                            <a:latin typeface="Cambria Math"/>
                            <a:sym typeface="Wingdings" pitchFamily="2" charset="2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CN" b="0" i="1" smtClean="0">
                                <a:latin typeface="Cambria Math"/>
                                <a:sym typeface="Wingdings" pitchFamily="2" charset="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/>
                                    <a:sym typeface="Wingdings" pitchFamily="2" charset="2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/>
                                    <a:sym typeface="Wingdings" pitchFamily="2" charset="2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/>
                                    <a:sym typeface="Wingdings" pitchFamily="2" charset="2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  <m:r>
                          <a:rPr lang="en-US" altLang="zh-CN" b="0" i="1" smtClean="0">
                            <a:latin typeface="Cambria Math"/>
                            <a:sym typeface="Wingdings" pitchFamily="2" charset="2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CN" b="0" i="1" smtClean="0">
                                <a:latin typeface="Cambria Math"/>
                                <a:sym typeface="Wingdings" pitchFamily="2" charset="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/>
                                    <a:sym typeface="Wingdings" pitchFamily="2" charset="2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/>
                                    <a:sym typeface="Wingdings" pitchFamily="2" charset="2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/>
                                    <a:sym typeface="Wingdings" pitchFamily="2" charset="2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altLang="zh-CN" b="0" i="1" smtClean="0">
                        <a:latin typeface="Cambria Math"/>
                        <a:sym typeface="Wingdings" pitchFamily="2" charset="2"/>
                      </a:rPr>
                      <m:t>𝑎𝑛𝑑</m:t>
                    </m:r>
                    <m:r>
                      <a:rPr lang="en-US" altLang="zh-CN" b="0" i="1" smtClean="0">
                        <a:latin typeface="Cambria Math"/>
                        <a:sym typeface="Wingdings" pitchFamily="2" charset="2"/>
                      </a:rPr>
                      <m:t> </m:t>
                    </m:r>
                    <m:d>
                      <m:dPr>
                        <m:ctrlPr>
                          <a:rPr lang="en-US" altLang="zh-CN" b="0" i="1" smtClean="0">
                            <a:latin typeface="Cambria Math"/>
                            <a:sym typeface="Wingdings" pitchFamily="2" charset="2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  <a:sym typeface="Wingdings" pitchFamily="2" charset="2"/>
                          </a:rPr>
                          <m:t>𝑠</m:t>
                        </m:r>
                        <m:r>
                          <a:rPr lang="en-US" altLang="zh-CN" b="0" i="1" smtClean="0">
                            <a:latin typeface="Cambria Math"/>
                            <a:sym typeface="Wingdings" pitchFamily="2" charset="2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CN" b="0" i="1" smtClean="0">
                                <a:latin typeface="Cambria Math"/>
                                <a:sym typeface="Wingdings" pitchFamily="2" charset="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/>
                                    <a:sym typeface="Wingdings" pitchFamily="2" charset="2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/>
                                    <a:sym typeface="Wingdings" pitchFamily="2" charset="2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/>
                                    <a:sym typeface="Wingdings" pitchFamily="2" charset="2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/>
                                <a:sym typeface="Wingdings" pitchFamily="2" charset="2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/>
                                    <a:sym typeface="Wingdings" pitchFamily="2" charset="2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/>
                                    <a:sym typeface="Wingdings" pitchFamily="2" charset="2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/>
                                    <a:sym typeface="Wingdings" pitchFamily="2" charset="2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altLang="zh-CN" dirty="0" smtClean="0"/>
                  <a:t> is not frequent</a:t>
                </a:r>
              </a:p>
              <a:p>
                <a:pPr lvl="1"/>
                <a:r>
                  <a:rPr lang="en-US" altLang="zh-CN" dirty="0" smtClean="0"/>
                  <a:t>Remove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sSub>
                          <m:sSub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𝑎</m:t>
                            </m:r>
                          </m:sub>
                        </m:sSub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 </m:t>
                    </m:r>
                    <m:r>
                      <a:rPr lang="en-US" altLang="zh-CN" b="0" i="1" smtClean="0">
                        <a:latin typeface="Cambria Math"/>
                      </a:rPr>
                      <m:t>𝑎𝑛𝑑</m:t>
                    </m:r>
                    <m:r>
                      <a:rPr lang="en-US" altLang="zh-CN" b="0" i="1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𝐼</m:t>
                        </m:r>
                      </m:e>
                      <m:sub>
                        <m:sSub>
                          <m:sSub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𝑎</m:t>
                            </m:r>
                          </m:sub>
                        </m:sSub>
                      </m:sub>
                    </m:sSub>
                  </m:oMath>
                </a14:m>
                <a:endParaRPr lang="en-US" altLang="zh-CN" dirty="0" smtClean="0"/>
              </a:p>
              <a:p>
                <a:r>
                  <a:rPr lang="en-US" altLang="zh-CN" dirty="0" smtClean="0"/>
                  <a:t>I-step pruning</a:t>
                </a:r>
              </a:p>
              <a:p>
                <a:pPr lvl="1"/>
                <a:r>
                  <a:rPr lang="en-US" altLang="zh-CN" dirty="0" smtClean="0"/>
                  <a:t>Sequence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𝑠</m:t>
                    </m:r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𝑠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altLang="zh-CN" b="0" dirty="0" smtClean="0"/>
              </a:p>
              <a:p>
                <a:pPr lvl="1"/>
                <a:r>
                  <a:rPr lang="en-US" altLang="zh-CN" dirty="0" smtClean="0"/>
                  <a:t>I-Extended sequence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𝑎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𝑠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′,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 </m:t>
                    </m:r>
                    <m:r>
                      <a:rPr lang="en-US" altLang="zh-CN" b="0" i="1" smtClean="0">
                        <a:latin typeface="Cambria Math"/>
                      </a:rPr>
                      <m:t>𝑎𝑛𝑑</m:t>
                    </m:r>
                    <m:r>
                      <a:rPr lang="en-US" altLang="zh-CN" b="0" i="1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𝑏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=(</m:t>
                    </m:r>
                    <m:sSup>
                      <m:sSup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𝑠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/>
                      </a:rPr>
                      <m:t>,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CN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altLang="zh-CN" b="0" i="1" dirty="0" smtClean="0">
                        <a:latin typeface="Cambria Math"/>
                      </a:rPr>
                      <m:t>&lt;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is frequent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is not frequent</a:t>
                </a:r>
                <a:r>
                  <a:rPr lang="en-US" altLang="zh-CN" dirty="0" smtClean="0">
                    <a:sym typeface="Wingdings" pitchFamily="2" charset="2"/>
                  </a:rPr>
                  <a:t>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</a:rPr>
                          <m:t>𝑠</m:t>
                        </m:r>
                        <m:r>
                          <a:rPr lang="en-US" altLang="zh-CN" i="1">
                            <a:latin typeface="Cambria Math"/>
                          </a:rPr>
                          <m:t>′,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is not frequent</a:t>
                </a:r>
              </a:p>
              <a:p>
                <a:pPr lvl="1"/>
                <a:r>
                  <a:rPr lang="en-US" altLang="zh-CN" dirty="0"/>
                  <a:t>Remove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𝐼</m:t>
                        </m:r>
                      </m:e>
                      <m:sub>
                        <m:sSub>
                          <m:sSub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𝑎</m:t>
                            </m:r>
                          </m:sub>
                        </m:sSub>
                      </m:sub>
                    </m:sSub>
                  </m:oMath>
                </a14:m>
                <a:endParaRPr lang="en-US" altLang="zh-CN" dirty="0"/>
              </a:p>
              <a:p>
                <a:pPr lvl="1"/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2" y="2133600"/>
                <a:ext cx="8915400" cy="4152900"/>
              </a:xfrm>
              <a:blipFill rotWithShape="1">
                <a:blip r:embed="rId2"/>
                <a:stretch>
                  <a:fillRect l="-479" t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9876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DFS-Pruning Algorithm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DFS-Pruning Algorithm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8017" y="2677623"/>
            <a:ext cx="5324475" cy="387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94666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How to count frequency</a:t>
            </a:r>
            <a:r>
              <a:rPr lang="zh-CN" altLang="en-US" dirty="0" smtClean="0"/>
              <a:t>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Sequence bitmap, last item set indicator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6699" y="2544641"/>
            <a:ext cx="4429125" cy="356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3583" y="3183185"/>
            <a:ext cx="1162050" cy="284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897" y="2661138"/>
            <a:ext cx="1171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97422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Bitmap Counting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S-Process											I-Process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6600" y="2580910"/>
            <a:ext cx="4828107" cy="2764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6637" y="2580910"/>
            <a:ext cx="3848661" cy="2888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49118883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5447</TotalTime>
  <Words>357</Words>
  <Application>Microsoft Office PowerPoint</Application>
  <PresentationFormat>自定义</PresentationFormat>
  <Paragraphs>42</Paragraphs>
  <Slides>8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8</vt:i4>
      </vt:variant>
    </vt:vector>
  </HeadingPairs>
  <TitlesOfParts>
    <vt:vector size="11" baseType="lpstr">
      <vt:lpstr>Wisp</vt:lpstr>
      <vt:lpstr>點陣圖影像</vt:lpstr>
      <vt:lpstr>BMP 图像</vt:lpstr>
      <vt:lpstr>Time Series Data Mining Review</vt:lpstr>
      <vt:lpstr> Sequence Analysis</vt:lpstr>
      <vt:lpstr> Frequent subsequence mining </vt:lpstr>
      <vt:lpstr>Sequence Tree </vt:lpstr>
      <vt:lpstr>Frequent subsequence mining</vt:lpstr>
      <vt:lpstr>DFS-Pruning Algorithm</vt:lpstr>
      <vt:lpstr>How to count frequency？</vt:lpstr>
      <vt:lpstr>Bitmap Counting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 Series Data Mining Review</dc:title>
  <dc:creator>Sun Zhao (MSR Student-Person Consulting)</dc:creator>
  <cp:lastModifiedBy>SunZhao</cp:lastModifiedBy>
  <cp:revision>105</cp:revision>
  <dcterms:created xsi:type="dcterms:W3CDTF">2013-01-24T05:06:31Z</dcterms:created>
  <dcterms:modified xsi:type="dcterms:W3CDTF">2013-03-07T06:05:47Z</dcterms:modified>
</cp:coreProperties>
</file>