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60" r:id="rId8"/>
    <p:sldId id="277" r:id="rId9"/>
    <p:sldId id="279" r:id="rId10"/>
    <p:sldId id="287" r:id="rId11"/>
    <p:sldId id="288" r:id="rId12"/>
    <p:sldId id="280" r:id="rId13"/>
    <p:sldId id="278" r:id="rId14"/>
    <p:sldId id="281" r:id="rId15"/>
    <p:sldId id="292" r:id="rId16"/>
    <p:sldId id="282" r:id="rId17"/>
    <p:sldId id="289" r:id="rId18"/>
    <p:sldId id="283" r:id="rId19"/>
    <p:sldId id="291" r:id="rId20"/>
    <p:sldId id="293" r:id="rId21"/>
    <p:sldId id="284" r:id="rId22"/>
    <p:sldId id="285" r:id="rId23"/>
    <p:sldId id="286"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14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5/19/2023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5/19/2023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5/19/2023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5/19/2023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5/19/2023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5/19/2023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5/19/2023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6.xml"/><Relationship Id="rId2" Type="http://schemas.openxmlformats.org/officeDocument/2006/relationships/slide" Target="slide3.xml"/><Relationship Id="rId16"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5" Type="http://schemas.openxmlformats.org/officeDocument/2006/relationships/slide" Target="slide22.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2.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636912"/>
            <a:ext cx="7772400" cy="721785"/>
          </a:xfrm>
        </p:spPr>
        <p:txBody>
          <a:bodyPr>
            <a:normAutofit/>
          </a:bodyPr>
          <a:lstStyle/>
          <a:p>
            <a:pPr algn="ctr"/>
            <a:r>
              <a:rPr lang="en-US" sz="4000" dirty="0">
                <a:solidFill>
                  <a:schemeClr val="tx1"/>
                </a:solidFill>
              </a:rPr>
              <a:t>TYPING FRENZY</a:t>
            </a:r>
          </a:p>
        </p:txBody>
      </p:sp>
      <p:sp>
        <p:nvSpPr>
          <p:cNvPr id="3" name="Subtitle 2"/>
          <p:cNvSpPr>
            <a:spLocks noGrp="1"/>
          </p:cNvSpPr>
          <p:nvPr>
            <p:ph type="subTitle" idx="1"/>
          </p:nvPr>
        </p:nvSpPr>
        <p:spPr>
          <a:xfrm>
            <a:off x="1259632" y="3717032"/>
            <a:ext cx="7772400" cy="1199704"/>
          </a:xfrm>
        </p:spPr>
        <p:txBody>
          <a:bodyPr>
            <a:noAutofit/>
          </a:bodyPr>
          <a:lstStyle/>
          <a:p>
            <a:pPr algn="ctr"/>
            <a:r>
              <a:rPr lang="en-US" dirty="0"/>
              <a:t>Parul Institute of Computer Applications</a:t>
            </a:r>
          </a:p>
          <a:p>
            <a:pPr algn="ctr"/>
            <a:r>
              <a:rPr lang="en-US" dirty="0"/>
              <a:t>Semester 2 Project -1</a:t>
            </a:r>
          </a:p>
          <a:p>
            <a:pPr algn="ctr"/>
            <a:r>
              <a:rPr lang="en-US" dirty="0"/>
              <a:t>2022-23</a:t>
            </a:r>
          </a:p>
          <a:p>
            <a:pPr algn="ctr"/>
            <a:r>
              <a:rPr lang="en-US" dirty="0"/>
              <a:t>Team members</a:t>
            </a:r>
          </a:p>
          <a:p>
            <a:pPr algn="ctr"/>
            <a:r>
              <a:rPr lang="en-IN" b="1" dirty="0"/>
              <a:t>1. </a:t>
            </a:r>
            <a:r>
              <a:rPr lang="en-IN" sz="1800" b="1" dirty="0"/>
              <a:t>2205101130046 Karan Kanani E</a:t>
            </a:r>
            <a:endParaRPr lang="en-IN" b="1" dirty="0"/>
          </a:p>
          <a:p>
            <a:pPr algn="ctr"/>
            <a:r>
              <a:rPr lang="en-IN" b="1" dirty="0"/>
              <a:t>2. </a:t>
            </a:r>
            <a:r>
              <a:rPr lang="en-IN" sz="1800" b="1" dirty="0"/>
              <a:t>2205101130089 </a:t>
            </a:r>
            <a:r>
              <a:rPr lang="en-IN" sz="1800" dirty="0"/>
              <a:t>Rupanshu Bhattacharya </a:t>
            </a:r>
            <a:r>
              <a:rPr lang="en-IN" sz="1800" b="1" dirty="0"/>
              <a:t>E</a:t>
            </a:r>
          </a:p>
          <a:p>
            <a:pPr algn="ctr"/>
            <a:r>
              <a:rPr lang="en-IN" b="1" dirty="0"/>
              <a:t>3. </a:t>
            </a:r>
            <a:r>
              <a:rPr lang="en-IN" sz="1800" b="1" dirty="0"/>
              <a:t>2205101130068 Het Patel E</a:t>
            </a:r>
          </a:p>
          <a:p>
            <a:pPr algn="ctr"/>
            <a:endParaRPr lang="en-IN" b="1" dirty="0"/>
          </a:p>
          <a:p>
            <a:pPr algn="ctr"/>
            <a:endParaRPr lang="en-US" dirty="0"/>
          </a:p>
        </p:txBody>
      </p:sp>
      <p:sp>
        <p:nvSpPr>
          <p:cNvPr id="4" name="Title 1">
            <a:extLst>
              <a:ext uri="{FF2B5EF4-FFF2-40B4-BE49-F238E27FC236}">
                <a16:creationId xmlns:a16="http://schemas.microsoft.com/office/drawing/2014/main" id="{92055BF2-B8EC-3E21-A4B7-9F2C373535FF}"/>
              </a:ext>
            </a:extLst>
          </p:cNvPr>
          <p:cNvSpPr txBox="1">
            <a:spLocks/>
          </p:cNvSpPr>
          <p:nvPr/>
        </p:nvSpPr>
        <p:spPr>
          <a:xfrm>
            <a:off x="1475656" y="-194895"/>
            <a:ext cx="7772400" cy="815933"/>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n-US" sz="3200" dirty="0">
                <a:solidFill>
                  <a:schemeClr val="tx1"/>
                </a:solidFill>
              </a:rPr>
              <a:t>External Project Viva 2022-2023</a:t>
            </a:r>
          </a:p>
        </p:txBody>
      </p:sp>
      <p:pic>
        <p:nvPicPr>
          <p:cNvPr id="6" name="image1.jpg" descr="PU_Logo1">
            <a:extLst>
              <a:ext uri="{FF2B5EF4-FFF2-40B4-BE49-F238E27FC236}">
                <a16:creationId xmlns:a16="http://schemas.microsoft.com/office/drawing/2014/main" id="{441FE1B3-D93E-B2FD-EF84-E614F7EC4CE5}"/>
              </a:ext>
            </a:extLst>
          </p:cNvPr>
          <p:cNvPicPr/>
          <p:nvPr/>
        </p:nvPicPr>
        <p:blipFill>
          <a:blip r:embed="rId2"/>
          <a:srcRect/>
          <a:stretch>
            <a:fillRect/>
          </a:stretch>
        </p:blipFill>
        <p:spPr>
          <a:xfrm>
            <a:off x="4321696" y="768185"/>
            <a:ext cx="1872208" cy="1796719"/>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EA3E-9248-FFA2-454B-7C0501DCDD85}"/>
              </a:ext>
            </a:extLst>
          </p:cNvPr>
          <p:cNvSpPr>
            <a:spLocks noGrp="1"/>
          </p:cNvSpPr>
          <p:nvPr>
            <p:ph type="title"/>
          </p:nvPr>
        </p:nvSpPr>
        <p:spPr/>
        <p:txBody>
          <a:bodyPr/>
          <a:lstStyle/>
          <a:p>
            <a:r>
              <a:rPr lang="en-IN" dirty="0"/>
              <a:t>Level 1 Data flow diagram</a:t>
            </a:r>
          </a:p>
        </p:txBody>
      </p:sp>
      <p:pic>
        <p:nvPicPr>
          <p:cNvPr id="7" name="Content Placeholder 6">
            <a:extLst>
              <a:ext uri="{FF2B5EF4-FFF2-40B4-BE49-F238E27FC236}">
                <a16:creationId xmlns:a16="http://schemas.microsoft.com/office/drawing/2014/main" id="{B0169470-F0D1-5C3D-AF6A-F3FCEA8458A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2060848"/>
            <a:ext cx="6521152" cy="4336287"/>
          </a:xfrm>
        </p:spPr>
      </p:pic>
    </p:spTree>
    <p:extLst>
      <p:ext uri="{BB962C8B-B14F-4D97-AF65-F5344CB8AC3E}">
        <p14:creationId xmlns:p14="http://schemas.microsoft.com/office/powerpoint/2010/main" val="53214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83CA-57B6-5CD1-F1AC-1B84957E2EC9}"/>
              </a:ext>
            </a:extLst>
          </p:cNvPr>
          <p:cNvSpPr>
            <a:spLocks noGrp="1"/>
          </p:cNvSpPr>
          <p:nvPr>
            <p:ph type="title"/>
          </p:nvPr>
        </p:nvSpPr>
        <p:spPr/>
        <p:txBody>
          <a:bodyPr/>
          <a:lstStyle/>
          <a:p>
            <a:r>
              <a:rPr lang="en-IN" dirty="0"/>
              <a:t>Level 2 data flow diagram</a:t>
            </a:r>
          </a:p>
        </p:txBody>
      </p:sp>
      <p:pic>
        <p:nvPicPr>
          <p:cNvPr id="7" name="Content Placeholder 6">
            <a:extLst>
              <a:ext uri="{FF2B5EF4-FFF2-40B4-BE49-F238E27FC236}">
                <a16:creationId xmlns:a16="http://schemas.microsoft.com/office/drawing/2014/main" id="{61223F2E-A29F-E002-CF69-8DAC2D1A57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36903" y="1600200"/>
            <a:ext cx="5708193" cy="4873625"/>
          </a:xfrm>
        </p:spPr>
      </p:pic>
    </p:spTree>
    <p:extLst>
      <p:ext uri="{BB962C8B-B14F-4D97-AF65-F5344CB8AC3E}">
        <p14:creationId xmlns:p14="http://schemas.microsoft.com/office/powerpoint/2010/main" val="130774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 Case Diagram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7">
            <a:extLst>
              <a:ext uri="{FF2B5EF4-FFF2-40B4-BE49-F238E27FC236}">
                <a16:creationId xmlns:a16="http://schemas.microsoft.com/office/drawing/2014/main" id="{5732F935-CD3B-718F-151B-4BBA134CA8FB}"/>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32091" y="1600200"/>
            <a:ext cx="4717818" cy="4873625"/>
          </a:xfrm>
        </p:spPr>
      </p:pic>
    </p:spTree>
    <p:extLst>
      <p:ext uri="{BB962C8B-B14F-4D97-AF65-F5344CB8AC3E}">
        <p14:creationId xmlns:p14="http://schemas.microsoft.com/office/powerpoint/2010/main" val="350186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Data Dictionary </a:t>
            </a:r>
            <a:endParaRPr lang="en-IN" dirty="0"/>
          </a:p>
        </p:txBody>
      </p:sp>
      <p:graphicFrame>
        <p:nvGraphicFramePr>
          <p:cNvPr id="4" name="Table 4">
            <a:extLst>
              <a:ext uri="{FF2B5EF4-FFF2-40B4-BE49-F238E27FC236}">
                <a16:creationId xmlns:a16="http://schemas.microsoft.com/office/drawing/2014/main" id="{B387BA9D-1BB4-4DD5-3154-0BB647EDE481}"/>
              </a:ext>
            </a:extLst>
          </p:cNvPr>
          <p:cNvGraphicFramePr>
            <a:graphicFrameLocks noGrp="1"/>
          </p:cNvGraphicFramePr>
          <p:nvPr>
            <p:ph sz="quarter" idx="1"/>
            <p:extLst>
              <p:ext uri="{D42A27DB-BD31-4B8C-83A1-F6EECF244321}">
                <p14:modId xmlns:p14="http://schemas.microsoft.com/office/powerpoint/2010/main" val="3478503882"/>
              </p:ext>
            </p:extLst>
          </p:nvPr>
        </p:nvGraphicFramePr>
        <p:xfrm>
          <a:off x="457200" y="1600200"/>
          <a:ext cx="7787206" cy="3701011"/>
        </p:xfrm>
        <a:graphic>
          <a:graphicData uri="http://schemas.openxmlformats.org/drawingml/2006/table">
            <a:tbl>
              <a:tblPr firstRow="1" bandRow="1">
                <a:tableStyleId>{5C22544A-7EE6-4342-B048-85BDC9FD1C3A}</a:tableStyleId>
              </a:tblPr>
              <a:tblGrid>
                <a:gridCol w="1112458">
                  <a:extLst>
                    <a:ext uri="{9D8B030D-6E8A-4147-A177-3AD203B41FA5}">
                      <a16:colId xmlns:a16="http://schemas.microsoft.com/office/drawing/2014/main" val="622288836"/>
                    </a:ext>
                  </a:extLst>
                </a:gridCol>
                <a:gridCol w="1112458">
                  <a:extLst>
                    <a:ext uri="{9D8B030D-6E8A-4147-A177-3AD203B41FA5}">
                      <a16:colId xmlns:a16="http://schemas.microsoft.com/office/drawing/2014/main" val="223974219"/>
                    </a:ext>
                  </a:extLst>
                </a:gridCol>
                <a:gridCol w="1112458">
                  <a:extLst>
                    <a:ext uri="{9D8B030D-6E8A-4147-A177-3AD203B41FA5}">
                      <a16:colId xmlns:a16="http://schemas.microsoft.com/office/drawing/2014/main" val="3501219909"/>
                    </a:ext>
                  </a:extLst>
                </a:gridCol>
                <a:gridCol w="1112458">
                  <a:extLst>
                    <a:ext uri="{9D8B030D-6E8A-4147-A177-3AD203B41FA5}">
                      <a16:colId xmlns:a16="http://schemas.microsoft.com/office/drawing/2014/main" val="659599475"/>
                    </a:ext>
                  </a:extLst>
                </a:gridCol>
                <a:gridCol w="1112458">
                  <a:extLst>
                    <a:ext uri="{9D8B030D-6E8A-4147-A177-3AD203B41FA5}">
                      <a16:colId xmlns:a16="http://schemas.microsoft.com/office/drawing/2014/main" val="2644688115"/>
                    </a:ext>
                  </a:extLst>
                </a:gridCol>
                <a:gridCol w="1112458">
                  <a:extLst>
                    <a:ext uri="{9D8B030D-6E8A-4147-A177-3AD203B41FA5}">
                      <a16:colId xmlns:a16="http://schemas.microsoft.com/office/drawing/2014/main" val="1389305653"/>
                    </a:ext>
                  </a:extLst>
                </a:gridCol>
                <a:gridCol w="1112458">
                  <a:extLst>
                    <a:ext uri="{9D8B030D-6E8A-4147-A177-3AD203B41FA5}">
                      <a16:colId xmlns:a16="http://schemas.microsoft.com/office/drawing/2014/main" val="3411855210"/>
                    </a:ext>
                  </a:extLst>
                </a:gridCol>
              </a:tblGrid>
              <a:tr h="393595">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Sr. No.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Field Name</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Arial" panose="020B0604020202020204" pitchFamily="34" charset="0"/>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Arial" panose="020B0604020202020204" pitchFamily="34" charset="0"/>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Arial" panose="020B0604020202020204" pitchFamily="34" charset="0"/>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Arial" panose="020B0604020202020204" pitchFamily="34" charset="0"/>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5663959"/>
                  </a:ext>
                </a:extLst>
              </a:tr>
              <a:tr h="551236">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First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50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First Name of user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Krupa</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2046785"/>
                  </a:ext>
                </a:extLst>
              </a:tr>
              <a:tr h="551236">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Last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50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Last Name of user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Kanani</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6148971"/>
                  </a:ext>
                </a:extLst>
              </a:tr>
              <a:tr h="551236">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E-mail</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Varchar</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50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E-mail of user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kk@gmail.com</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4539796"/>
                  </a:ext>
                </a:extLst>
              </a:tr>
              <a:tr h="551236">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4</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Phone-no.</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IN" sz="1200" dirty="0">
                          <a:effectLst/>
                          <a:latin typeface="Calibri" panose="020F0502020204030204" pitchFamily="34" charset="0"/>
                          <a:ea typeface="Calibri" panose="020F0502020204030204" pitchFamily="34" charset="0"/>
                          <a:cs typeface="Arial" panose="020B0604020202020204" pitchFamily="34" charset="0"/>
                        </a:rPr>
                        <a:t>Bigint</a:t>
                      </a: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30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Contact no. of user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93278xxxxx</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344288"/>
                  </a:ext>
                </a:extLst>
              </a:tr>
              <a:tr h="551236">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User Name</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30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User name for login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k.1216</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8477577"/>
                  </a:ext>
                </a:extLst>
              </a:tr>
              <a:tr h="551236">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6</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Password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30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Arial" panose="020B0604020202020204" pitchFamily="34" charset="0"/>
                        </a:rPr>
                        <a:t>Password for login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3143726"/>
                  </a:ext>
                </a:extLst>
              </a:tr>
            </a:tbl>
          </a:graphicData>
        </a:graphic>
      </p:graphicFrame>
    </p:spTree>
    <p:extLst>
      <p:ext uri="{BB962C8B-B14F-4D97-AF65-F5344CB8AC3E}">
        <p14:creationId xmlns:p14="http://schemas.microsoft.com/office/powerpoint/2010/main" val="414607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1</a:t>
            </a:r>
          </a:p>
        </p:txBody>
      </p:sp>
      <p:pic>
        <p:nvPicPr>
          <p:cNvPr id="7" name="Content Placeholder 6">
            <a:extLst>
              <a:ext uri="{FF2B5EF4-FFF2-40B4-BE49-F238E27FC236}">
                <a16:creationId xmlns:a16="http://schemas.microsoft.com/office/drawing/2014/main" id="{6F5C552C-2577-A83F-B0B0-1151D7234C3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48051"/>
            <a:ext cx="7467600" cy="3377922"/>
          </a:xfrm>
        </p:spPr>
      </p:pic>
    </p:spTree>
    <p:extLst>
      <p:ext uri="{BB962C8B-B14F-4D97-AF65-F5344CB8AC3E}">
        <p14:creationId xmlns:p14="http://schemas.microsoft.com/office/powerpoint/2010/main" val="390526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1</a:t>
            </a:r>
          </a:p>
        </p:txBody>
      </p:sp>
      <p:pic>
        <p:nvPicPr>
          <p:cNvPr id="6" name="Content Placeholder 5">
            <a:extLst>
              <a:ext uri="{FF2B5EF4-FFF2-40B4-BE49-F238E27FC236}">
                <a16:creationId xmlns:a16="http://schemas.microsoft.com/office/drawing/2014/main" id="{C9E4458A-9A38-49A2-FA3C-A0AD07544CC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94140"/>
            <a:ext cx="7467600" cy="3285744"/>
          </a:xfrm>
        </p:spPr>
      </p:pic>
    </p:spTree>
    <p:extLst>
      <p:ext uri="{BB962C8B-B14F-4D97-AF65-F5344CB8AC3E}">
        <p14:creationId xmlns:p14="http://schemas.microsoft.com/office/powerpoint/2010/main" val="139417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2</a:t>
            </a:r>
          </a:p>
        </p:txBody>
      </p:sp>
      <p:pic>
        <p:nvPicPr>
          <p:cNvPr id="12" name="Content Placeholder 11">
            <a:extLst>
              <a:ext uri="{FF2B5EF4-FFF2-40B4-BE49-F238E27FC236}">
                <a16:creationId xmlns:a16="http://schemas.microsoft.com/office/drawing/2014/main" id="{60F6B9E0-751E-A36F-CBB8-72214D6BC86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79712" y="1709737"/>
            <a:ext cx="4695396" cy="4873625"/>
          </a:xfrm>
        </p:spPr>
      </p:pic>
    </p:spTree>
    <p:extLst>
      <p:ext uri="{BB962C8B-B14F-4D97-AF65-F5344CB8AC3E}">
        <p14:creationId xmlns:p14="http://schemas.microsoft.com/office/powerpoint/2010/main" val="130782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A948-5904-625F-2E0E-2EAEF175917F}"/>
              </a:ext>
            </a:extLst>
          </p:cNvPr>
          <p:cNvSpPr>
            <a:spLocks noGrp="1"/>
          </p:cNvSpPr>
          <p:nvPr>
            <p:ph type="title"/>
          </p:nvPr>
        </p:nvSpPr>
        <p:spPr/>
        <p:txBody>
          <a:bodyPr/>
          <a:lstStyle/>
          <a:p>
            <a:r>
              <a:rPr lang="en-US" dirty="0"/>
              <a:t>Screenshots of Development Phase 2</a:t>
            </a:r>
            <a:endParaRPr lang="en-IN" dirty="0"/>
          </a:p>
        </p:txBody>
      </p:sp>
      <p:pic>
        <p:nvPicPr>
          <p:cNvPr id="11" name="Content Placeholder 10">
            <a:extLst>
              <a:ext uri="{FF2B5EF4-FFF2-40B4-BE49-F238E27FC236}">
                <a16:creationId xmlns:a16="http://schemas.microsoft.com/office/drawing/2014/main" id="{F8E07FA2-E94A-54F2-2217-A24695713EE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56802"/>
            <a:ext cx="7467600" cy="3360420"/>
          </a:xfrm>
        </p:spPr>
      </p:pic>
    </p:spTree>
    <p:extLst>
      <p:ext uri="{BB962C8B-B14F-4D97-AF65-F5344CB8AC3E}">
        <p14:creationId xmlns:p14="http://schemas.microsoft.com/office/powerpoint/2010/main" val="80416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3</a:t>
            </a:r>
          </a:p>
        </p:txBody>
      </p:sp>
      <p:pic>
        <p:nvPicPr>
          <p:cNvPr id="7" name="Content Placeholder 6">
            <a:extLst>
              <a:ext uri="{FF2B5EF4-FFF2-40B4-BE49-F238E27FC236}">
                <a16:creationId xmlns:a16="http://schemas.microsoft.com/office/drawing/2014/main" id="{8CD4D775-FF05-CD6E-DEA2-537BB5956C3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44313"/>
            <a:ext cx="7467600" cy="3185398"/>
          </a:xfrm>
        </p:spPr>
      </p:pic>
    </p:spTree>
    <p:extLst>
      <p:ext uri="{BB962C8B-B14F-4D97-AF65-F5344CB8AC3E}">
        <p14:creationId xmlns:p14="http://schemas.microsoft.com/office/powerpoint/2010/main" val="109831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03F8-4369-90CB-EB7A-E7F9504E8661}"/>
              </a:ext>
            </a:extLst>
          </p:cNvPr>
          <p:cNvSpPr>
            <a:spLocks noGrp="1"/>
          </p:cNvSpPr>
          <p:nvPr>
            <p:ph type="title"/>
          </p:nvPr>
        </p:nvSpPr>
        <p:spPr/>
        <p:txBody>
          <a:bodyPr/>
          <a:lstStyle/>
          <a:p>
            <a:r>
              <a:rPr lang="en-US" dirty="0"/>
              <a:t>Screenshots of Development Phase 3</a:t>
            </a:r>
            <a:endParaRPr lang="en-IN" dirty="0"/>
          </a:p>
        </p:txBody>
      </p:sp>
      <p:pic>
        <p:nvPicPr>
          <p:cNvPr id="7" name="Content Placeholder 6">
            <a:extLst>
              <a:ext uri="{FF2B5EF4-FFF2-40B4-BE49-F238E27FC236}">
                <a16:creationId xmlns:a16="http://schemas.microsoft.com/office/drawing/2014/main" id="{A5FF0A55-E200-4D8C-8E43-0E4FC60DE9E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397641"/>
            <a:ext cx="7467600" cy="3278743"/>
          </a:xfrm>
        </p:spPr>
      </p:pic>
    </p:spTree>
    <p:extLst>
      <p:ext uri="{BB962C8B-B14F-4D97-AF65-F5344CB8AC3E}">
        <p14:creationId xmlns:p14="http://schemas.microsoft.com/office/powerpoint/2010/main" val="267492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688632"/>
          </a:xfrm>
        </p:spPr>
        <p:txBody>
          <a:bodyPr>
            <a:normAutofit fontScale="85000" lnSpcReduction="10000"/>
          </a:bodyPr>
          <a:lstStyle/>
          <a:p>
            <a:pPr>
              <a:buFont typeface="Wingdings" pitchFamily="2" charset="2"/>
              <a:buChar char="Ø"/>
            </a:pPr>
            <a:r>
              <a:rPr lang="en-US"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Tools and Technology Used</a:t>
            </a:r>
            <a:endPar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endParaRPr>
          </a:p>
          <a:p>
            <a:pPr>
              <a:buFont typeface="Wingdings" pitchFamily="2" charset="2"/>
              <a:buChar char="Ø"/>
            </a:pPr>
            <a:r>
              <a:rPr lang="en-US"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Features of Proposed System</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Limitation of Proposed System</a:t>
            </a:r>
            <a:endParaRPr lang="en-US"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endParaRPr>
          </a:p>
          <a:p>
            <a:pPr>
              <a:buFont typeface="Wingdings" pitchFamily="2" charset="2"/>
              <a:buChar char="Ø"/>
            </a:pPr>
            <a:r>
              <a:rPr lang="en-US" dirty="0">
                <a:solidFill>
                  <a:srgbClr val="D2611C"/>
                </a:solidFill>
                <a:hlinkClick r:id="rId6" action="ppaction://hlinksldjump">
                  <a:extLst>
                    <a:ext uri="{A12FA001-AC4F-418D-AE19-62706E023703}">
                      <ahyp:hlinkClr xmlns:ahyp="http://schemas.microsoft.com/office/drawing/2018/hyperlinkcolor" val="tx"/>
                    </a:ext>
                  </a:extLst>
                </a:hlinkClick>
              </a:rPr>
              <a:t>Users and their role </a:t>
            </a:r>
            <a:r>
              <a:rPr lang="en-US"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description</a:t>
            </a:r>
            <a:endParaRPr lang="en-US"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System Flow Diagram</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8" action="ppaction://hlinksldjump"/>
              </a:rPr>
              <a:t>Data Flow Diagram ( All Levels) </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9" action="ppaction://hlinksldjump">
                  <a:extLst>
                    <a:ext uri="{A12FA001-AC4F-418D-AE19-62706E023703}">
                      <ahyp:hlinkClr xmlns:ahyp="http://schemas.microsoft.com/office/drawing/2018/hyperlinkcolor" val="tx"/>
                    </a:ext>
                  </a:extLst>
                </a:hlinkClick>
              </a:rPr>
              <a:t>Use Case Diagram  </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0" action="ppaction://hlinksldjump"/>
              </a:rPr>
              <a:t>Data Dictionary </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1" action="ppaction://hlinksldjump"/>
              </a:rPr>
              <a:t>Screenshots of Development Phase 1 ( Designing of your Project) </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2" action="ppaction://hlinksldjump"/>
              </a:rPr>
              <a:t>Screenshots of Development Phase 2 ( Features Implementation)</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3" action="ppaction://hlinksldjump"/>
              </a:rPr>
              <a:t>Screenshots of Development Phase 3 ( Features Implementation)</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4" action="ppaction://hlinksldjump"/>
              </a:rPr>
              <a:t>Future Enhancement </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5" action="ppaction://hlinksldjump"/>
              </a:rPr>
              <a:t>Conclusion </a:t>
            </a:r>
            <a:endParaRPr lang="en-US" u="sng" dirty="0">
              <a:solidFill>
                <a:schemeClr val="accent1">
                  <a:lumMod val="75000"/>
                </a:schemeClr>
              </a:solidFill>
            </a:endParaRPr>
          </a:p>
          <a:p>
            <a:pPr>
              <a:buFont typeface="Wingdings" pitchFamily="2" charset="2"/>
              <a:buChar char="Ø"/>
            </a:pPr>
            <a:r>
              <a:rPr lang="en-US" u="sng" dirty="0">
                <a:solidFill>
                  <a:schemeClr val="accent1">
                    <a:lumMod val="75000"/>
                  </a:schemeClr>
                </a:solidFill>
                <a:hlinkClick r:id="rId16" action="ppaction://hlinksldjump">
                  <a:extLst>
                    <a:ext uri="{A12FA001-AC4F-418D-AE19-62706E023703}">
                      <ahyp:hlinkClr xmlns:ahyp="http://schemas.microsoft.com/office/drawing/2018/hyperlinkcolor" val="tx"/>
                    </a:ext>
                  </a:extLst>
                </a:hlinkClick>
              </a:rPr>
              <a:t>References</a:t>
            </a:r>
            <a:r>
              <a:rPr lang="en-US" u="sng" dirty="0">
                <a:solidFill>
                  <a:schemeClr val="accent1">
                    <a:lumMod val="75000"/>
                  </a:schemeClr>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03F8-4369-90CB-EB7A-E7F9504E8661}"/>
              </a:ext>
            </a:extLst>
          </p:cNvPr>
          <p:cNvSpPr>
            <a:spLocks noGrp="1"/>
          </p:cNvSpPr>
          <p:nvPr>
            <p:ph type="title"/>
          </p:nvPr>
        </p:nvSpPr>
        <p:spPr/>
        <p:txBody>
          <a:bodyPr/>
          <a:lstStyle/>
          <a:p>
            <a:r>
              <a:rPr lang="en-US" dirty="0"/>
              <a:t>Screenshots of Development Phase 3</a:t>
            </a:r>
            <a:endParaRPr lang="en-IN" dirty="0"/>
          </a:p>
        </p:txBody>
      </p:sp>
      <p:pic>
        <p:nvPicPr>
          <p:cNvPr id="6" name="Content Placeholder 5">
            <a:extLst>
              <a:ext uri="{FF2B5EF4-FFF2-40B4-BE49-F238E27FC236}">
                <a16:creationId xmlns:a16="http://schemas.microsoft.com/office/drawing/2014/main" id="{7BFE9884-C49F-BC7E-20D1-4E1094D1D68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537658"/>
            <a:ext cx="7467600" cy="2998708"/>
          </a:xfrm>
        </p:spPr>
      </p:pic>
    </p:spTree>
    <p:extLst>
      <p:ext uri="{BB962C8B-B14F-4D97-AF65-F5344CB8AC3E}">
        <p14:creationId xmlns:p14="http://schemas.microsoft.com/office/powerpoint/2010/main" val="2942821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Future Enhancement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pPr marL="0" marR="0" indent="0" algn="just">
              <a:spcBef>
                <a:spcPts val="1200"/>
              </a:spcBef>
              <a:spcAft>
                <a:spcPts val="1200"/>
              </a:spcAft>
              <a:buNone/>
            </a:pPr>
            <a:r>
              <a:rPr lang="en-IN"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As we keep experimenting and receiving feedback, we will be adding more desirable features to the website like: -</a:t>
            </a: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indent="-228600" algn="just">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Co-op mode: where 2 players can play against each other in real time.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indent="-228600" algn="just">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 Weakly challenges: we plan to introduce weakly challenges to keep the players interested.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indent="-228600" algn="just">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Ranks: we will provide each player their rank and they all can compete and complete the weakly challenges to move up in ranks.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4.We will be adding leader board in short Future</a:t>
            </a:r>
            <a:r>
              <a:rPr lang="en-US" dirty="0"/>
              <a:t>system </a:t>
            </a:r>
            <a:endParaRPr lang="en-IN" dirty="0"/>
          </a:p>
        </p:txBody>
      </p:sp>
    </p:spTree>
    <p:extLst>
      <p:ext uri="{BB962C8B-B14F-4D97-AF65-F5344CB8AC3E}">
        <p14:creationId xmlns:p14="http://schemas.microsoft.com/office/powerpoint/2010/main" val="382610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lnSpcReduction="10000"/>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 conclusion, the speed typing test game project is an exciting and engaging way to improve one's typing skills. The game provides a challenging and fun environment that encourages players to type faster and more accurately.</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Through this project, players can track their progress, set goals, and measure their typing speed and accuracy over time. The ability to customize the game to suit individual needs and preferences, such as choosing the difficulty level, the duration of the test, makes the game more appealing and adaptable to different users.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Overall, this project can be an effective tool for those looking to improve their typing skills or those who want to challenge themselves to type faster and more accurately. By providing a fun and interactive learning experience, the speed typing test game project can help users develop a valuable skill that is essential in today's digital age</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08009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a:bodyPr>
          <a:lstStyle/>
          <a:p>
            <a:pPr marL="0" marR="0">
              <a:lnSpc>
                <a:spcPct val="12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Website:</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20000"/>
              </a:lnSpc>
              <a:spcBef>
                <a:spcPts val="0"/>
              </a:spcBef>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W3schools.com</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20000"/>
              </a:lnSpc>
              <a:spcBef>
                <a:spcPts val="0"/>
              </a:spcBef>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Github.com</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20000"/>
              </a:lnSpc>
              <a:spcBef>
                <a:spcPts val="0"/>
              </a:spcBef>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Youtube.com</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2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Book:</a:t>
            </a:r>
          </a:p>
          <a:p>
            <a:pPr marL="342900" marR="0" indent="-342900">
              <a:lnSpc>
                <a:spcPct val="12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Beginning PHP 5.3</a:t>
            </a:r>
          </a:p>
          <a:p>
            <a:pPr marL="365760" lvl="1" indent="0">
              <a:lnSpc>
                <a:spcPct val="120000"/>
              </a:lnSpc>
              <a:spcBef>
                <a:spcPts val="0"/>
              </a:spcBef>
              <a:buNone/>
            </a:pPr>
            <a:r>
              <a:rPr lang="en-US"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Matt Doyle; </a:t>
            </a:r>
            <a:r>
              <a:rPr lang="en-US" sz="15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Wrox</a:t>
            </a:r>
            <a:endParaRPr lang="en-US"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indent="-342900">
              <a:lnSpc>
                <a:spcPct val="120000"/>
              </a:lnSpc>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Database System Concepts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20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Silber Schatz, </a:t>
            </a:r>
            <a:r>
              <a:rPr lang="en-US" sz="15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Korth</a:t>
            </a:r>
            <a:r>
              <a:rPr lang="en-US"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Sudarshan; McGraw Hill Publication;</a:t>
            </a:r>
            <a:endParaRPr lang="en-IN" sz="15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20000"/>
              </a:lnSpc>
              <a:spcBef>
                <a:spcPts val="0"/>
              </a:spcBef>
              <a:spcAft>
                <a:spcPts val="0"/>
              </a:spcAft>
              <a:buNone/>
            </a:pPr>
            <a:r>
              <a:rPr lang="en-US" sz="15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4th Edition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20000"/>
              </a:lnSpc>
              <a:spcBef>
                <a:spcPts val="0"/>
              </a:spcBef>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Other Resources:</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Stackoverflow.com</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20000"/>
              </a:lnSpc>
              <a:spcBef>
                <a:spcPts val="0"/>
              </a:spcBef>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Other forums </a:t>
            </a:r>
            <a:endParaRPr lang="en-IN"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785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lstStyle/>
          <a:p>
            <a:pPr algn="just"/>
            <a:r>
              <a:rPr lang="en-US"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In today's fast-paced world, typing has become an essential skill that we all need to have. Our speed typing website offers an engaging and fun way to improve your typing skills. The game features a variety of levels, each with increasing difficulty, designed to challenge and improve your speed and accuracy and keep players engaged and motivated. Our website is user-friendly and easy to navigate, allowing you to quickly find the resources you need to become a better typist. Whether you're looking for a fun way to improve your typing skills or simply want to pass the time, this website is sure to provide hours of entertainment</a:t>
            </a: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lstStyle/>
          <a:p>
            <a:pPr algn="just"/>
            <a:r>
              <a:rPr lang="en-IN" sz="2400" dirty="0"/>
              <a:t>In this Program we will be using PHP as the programming Language.</a:t>
            </a:r>
          </a:p>
          <a:p>
            <a:pPr algn="just"/>
            <a:r>
              <a:rPr lang="en-IN" dirty="0"/>
              <a:t>We Will use HTML,CSS for designing the website. </a:t>
            </a:r>
            <a:endParaRPr lang="en-IN" sz="2400" dirty="0"/>
          </a:p>
          <a:p>
            <a:pPr algn="just"/>
            <a:r>
              <a:rPr lang="en-IN" dirty="0"/>
              <a:t>We Have used VS CODE as the IDE.</a:t>
            </a:r>
          </a:p>
          <a:p>
            <a:pPr algn="just"/>
            <a:r>
              <a:rPr lang="en-IN" dirty="0"/>
              <a:t>We have used XAMPP server and MYSQL/PHPMYADMIN  database.</a:t>
            </a:r>
          </a:p>
          <a:p>
            <a:pPr marL="0" indent="0">
              <a:buNone/>
            </a:pP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p:txBody>
          <a:bodyPr>
            <a:normAutofit/>
          </a:bodyPr>
          <a:lstStyle/>
          <a:p>
            <a:r>
              <a:rPr lang="en-US" sz="1600" b="1" dirty="0">
                <a:effectLst/>
                <a:latin typeface="Times New Roman" panose="02020603050405020304" pitchFamily="18" charset="0"/>
                <a:ea typeface="Times New Roman" panose="02020603050405020304" pitchFamily="18" charset="0"/>
              </a:rPr>
              <a:t>Typing Test</a:t>
            </a:r>
          </a:p>
          <a:p>
            <a:pPr lvl="1" algn="just"/>
            <a:r>
              <a:rPr lang="en-US" sz="1800" dirty="0">
                <a:solidFill>
                  <a:srgbClr val="000000"/>
                </a:solidFill>
                <a:effectLst/>
                <a:latin typeface="Times New Roman" panose="02020603050405020304" pitchFamily="18" charset="0"/>
                <a:ea typeface="Calibri" panose="020F0502020204030204" pitchFamily="34" charset="0"/>
              </a:rPr>
              <a:t>Our website will provide typing tests of varying lengths and difficulty levels to help users improve their typing speed and accuracy.</a:t>
            </a:r>
            <a:r>
              <a:rPr lang="en-US" sz="1800" dirty="0">
                <a:effectLst/>
                <a:latin typeface="Times New Roman" panose="02020603050405020304" pitchFamily="18" charset="0"/>
                <a:ea typeface="Times New Roman" panose="02020603050405020304" pitchFamily="18" charset="0"/>
              </a:rPr>
              <a:t> </a:t>
            </a:r>
            <a:endParaRPr lang="en-US" sz="1300" b="1"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User Profile</a:t>
            </a:r>
          </a:p>
          <a:p>
            <a:pPr lvl="1" algn="just"/>
            <a:r>
              <a:rPr lang="en-US" sz="1800" dirty="0">
                <a:solidFill>
                  <a:srgbClr val="000000"/>
                </a:solidFill>
                <a:effectLst/>
                <a:latin typeface="Times New Roman" panose="02020603050405020304" pitchFamily="18" charset="0"/>
                <a:ea typeface="Calibri" panose="020F0502020204030204" pitchFamily="34" charset="0"/>
              </a:rPr>
              <a:t>Users will be able to create profiles with their personal information and track </a:t>
            </a:r>
            <a:r>
              <a:rPr lang="en-US" sz="1800" dirty="0">
                <a:solidFill>
                  <a:srgbClr val="000000"/>
                </a:solidFill>
                <a:latin typeface="Times New Roman" panose="02020603050405020304" pitchFamily="18" charset="0"/>
                <a:ea typeface="Calibri" panose="020F0502020204030204" pitchFamily="34" charset="0"/>
              </a:rPr>
              <a:t> </a:t>
            </a:r>
            <a:r>
              <a:rPr lang="en-US" sz="1800" dirty="0">
                <a:solidFill>
                  <a:srgbClr val="000000"/>
                </a:solidFill>
                <a:effectLst/>
                <a:latin typeface="Times New Roman" panose="02020603050405020304" pitchFamily="18" charset="0"/>
                <a:ea typeface="Calibri" panose="020F0502020204030204" pitchFamily="34" charset="0"/>
              </a:rPr>
              <a:t>their progress over time. This will help users set goals and monitor their improvement.</a:t>
            </a:r>
            <a:endParaRPr lang="en-US" sz="1300" b="1" dirty="0">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Social Sharing</a:t>
            </a:r>
          </a:p>
          <a:p>
            <a:pPr lvl="1" algn="just"/>
            <a:r>
              <a:rPr lang="en-US" sz="1800" dirty="0">
                <a:solidFill>
                  <a:srgbClr val="000000"/>
                </a:solidFill>
                <a:effectLst/>
                <a:latin typeface="Times New Roman" panose="02020603050405020304" pitchFamily="18" charset="0"/>
                <a:ea typeface="Calibri" panose="020F0502020204030204" pitchFamily="34" charset="0"/>
              </a:rPr>
              <a:t>The website will provide an option for users to share their results and progress on social media platforms.</a:t>
            </a:r>
            <a:endParaRPr lang="en-US" sz="13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WPM calculation</a:t>
            </a:r>
          </a:p>
          <a:p>
            <a:pPr lvl="1" algn="just"/>
            <a:r>
              <a:rPr lang="en-US" sz="1800" dirty="0">
                <a:solidFill>
                  <a:srgbClr val="000000"/>
                </a:solidFill>
                <a:effectLst/>
                <a:latin typeface="Times New Roman" panose="02020603050405020304" pitchFamily="18" charset="0"/>
                <a:ea typeface="Calibri" panose="020F0502020204030204" pitchFamily="34" charset="0"/>
              </a:rPr>
              <a:t>The website will give out an accurate calculation of a user's typing speed in words per minute</a:t>
            </a:r>
            <a:endParaRPr lang="en-IN" sz="1300" dirty="0">
              <a:latin typeface="Times New Roman" panose="02020603050405020304" pitchFamily="18" charset="0"/>
              <a:cs typeface="Times New Roman" panose="02020603050405020304" pitchFamily="18" charset="0"/>
            </a:endParaRP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p:txBody>
          <a:bodyPr>
            <a:normAutofit fontScale="92500" lnSpcReduction="20000"/>
          </a:bodyPr>
          <a:lstStyle/>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Accessibility: Some users may have disabilities that prevent them from using a traditional keyboard, which would limit their ability to use the site.</a:t>
            </a:r>
          </a:p>
          <a:p>
            <a:pPr algn="just">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Language Limitations: A speed typing website may be limited to a specific language or set of languages, which would limit its appeal to a global audience.</a:t>
            </a:r>
          </a:p>
          <a:p>
            <a:pPr algn="just">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Monotony: Typing the same phrases repeatedly can become monotonous, leading to a loss of interest and engagement.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Difficulty in Monetization: Monetizing a speed typing website can be difficult since users expect to access the service for free. As a result, generating revenue through advertisements or other means can be challenging.</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lstStyle/>
          <a:p>
            <a:r>
              <a:rPr lang="en-US" sz="1800" b="1" dirty="0">
                <a:effectLst/>
                <a:latin typeface="Times New Roman" panose="02020603050405020304" pitchFamily="18" charset="0"/>
                <a:ea typeface="Times New Roman" panose="02020603050405020304" pitchFamily="18" charset="0"/>
              </a:rPr>
              <a:t>Guest User</a:t>
            </a:r>
          </a:p>
          <a:p>
            <a:pPr lvl="1" algn="just"/>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These are users who visit the website without creating an account. They can practice typing and participate in free typing tests</a:t>
            </a:r>
            <a:r>
              <a:rPr lang="en-US" sz="1800" dirty="0">
                <a:effectLst/>
                <a:latin typeface="Times New Roman" panose="02020603050405020304" pitchFamily="18" charset="0"/>
                <a:ea typeface="Calibri" panose="020F0502020204030204" pitchFamily="34" charset="0"/>
                <a:cs typeface="Arial" panose="020B0604020202020204" pitchFamily="34" charset="0"/>
              </a:rPr>
              <a:t> over time.</a:t>
            </a:r>
            <a:endParaRPr lang="en-US" sz="1500" b="1" dirty="0">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Registered User</a:t>
            </a:r>
          </a:p>
          <a:p>
            <a:pPr lvl="1" algn="just"/>
            <a:r>
              <a:rPr lang="en-US" sz="1800" dirty="0">
                <a:effectLst/>
                <a:latin typeface="Times New Roman" panose="02020603050405020304" pitchFamily="18" charset="0"/>
                <a:ea typeface="Calibri" panose="020F0502020204030204" pitchFamily="34" charset="0"/>
              </a:rPr>
              <a:t>These users have created an account on our website and can access all the additional features.</a:t>
            </a:r>
            <a:endParaRPr lang="en-IN" sz="15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Administrators</a:t>
            </a:r>
          </a:p>
          <a:p>
            <a:pPr lvl="1"/>
            <a:r>
              <a:rPr lang="en-US" sz="1800" dirty="0">
                <a:effectLst/>
                <a:latin typeface="Times New Roman" panose="02020603050405020304" pitchFamily="18" charset="0"/>
                <a:ea typeface="Calibri" panose="020F0502020204030204" pitchFamily="34" charset="0"/>
                <a:cs typeface="Arial" panose="020B0604020202020204" pitchFamily="34" charset="0"/>
              </a:rPr>
              <a:t>Administrators are responsible for managing the website and ensuring that it functions smoothly.</a:t>
            </a:r>
            <a:endParaRPr lang="en-IN" sz="15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Moderators</a:t>
            </a:r>
          </a:p>
          <a:p>
            <a:pPr lvl="1"/>
            <a:r>
              <a:rPr lang="en-US" sz="1800" dirty="0">
                <a:effectLst/>
                <a:latin typeface="Times New Roman" panose="02020603050405020304" pitchFamily="18" charset="0"/>
                <a:ea typeface="Calibri" panose="020F0502020204030204" pitchFamily="34" charset="0"/>
              </a:rPr>
              <a:t>Moderators can monitor user-generated content on the website such as comments, forum posts, and user messages.</a:t>
            </a:r>
            <a:endParaRPr lang="en-IN" sz="15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Language Learners</a:t>
            </a:r>
          </a:p>
          <a:p>
            <a:pPr lvl="1"/>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Language learners may use a typing website to improve their typing skills also practicing their language skills.</a:t>
            </a:r>
            <a:endParaRPr lang="en-IN" sz="15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System Flow Diagram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a:extLst>
              <a:ext uri="{FF2B5EF4-FFF2-40B4-BE49-F238E27FC236}">
                <a16:creationId xmlns:a16="http://schemas.microsoft.com/office/drawing/2014/main" id="{47EB42AD-B39D-7D7E-C7E0-86B5A0705422}"/>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432965" y="1600200"/>
            <a:ext cx="3516069" cy="4873625"/>
          </a:xfrm>
        </p:spPr>
      </p:pic>
    </p:spTree>
    <p:extLst>
      <p:ext uri="{BB962C8B-B14F-4D97-AF65-F5344CB8AC3E}">
        <p14:creationId xmlns:p14="http://schemas.microsoft.com/office/powerpoint/2010/main" val="18882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Level 0 Data Flow diagram</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E7DF0A9B-8A38-CFCA-0744-26AA287A676B}"/>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2944630"/>
            <a:ext cx="7467600" cy="2184765"/>
          </a:xfrm>
        </p:spPr>
      </p:pic>
    </p:spTree>
    <p:extLst>
      <p:ext uri="{BB962C8B-B14F-4D97-AF65-F5344CB8AC3E}">
        <p14:creationId xmlns:p14="http://schemas.microsoft.com/office/powerpoint/2010/main" val="2721977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141</TotalTime>
  <Words>1041</Words>
  <Application>Microsoft Office PowerPoint</Application>
  <PresentationFormat>On-screen Show (4:3)</PresentationFormat>
  <Paragraphs>145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Century Schoolbook</vt:lpstr>
      <vt:lpstr>Courier New</vt:lpstr>
      <vt:lpstr>Times New Roman</vt:lpstr>
      <vt:lpstr>Wingdings</vt:lpstr>
      <vt:lpstr>Wingdings 2</vt:lpstr>
      <vt:lpstr>Oriel</vt:lpstr>
      <vt:lpstr>TYPING FRENZY</vt:lpstr>
      <vt:lpstr>INDEX</vt:lpstr>
      <vt:lpstr>Abstract </vt:lpstr>
      <vt:lpstr>Tools and Technology Used</vt:lpstr>
      <vt:lpstr>Features of Proposed System</vt:lpstr>
      <vt:lpstr>Limitation of Proposed System</vt:lpstr>
      <vt:lpstr>Users and their role description</vt:lpstr>
      <vt:lpstr>System Flow Diagram </vt:lpstr>
      <vt:lpstr>Level 0 Data Flow diagram</vt:lpstr>
      <vt:lpstr>Level 1 Data flow diagram</vt:lpstr>
      <vt:lpstr>Level 2 data flow diagram</vt:lpstr>
      <vt:lpstr>Use Case Diagram </vt:lpstr>
      <vt:lpstr>Data Dictionary </vt:lpstr>
      <vt:lpstr>Screenshots of Development Phase 1</vt:lpstr>
      <vt:lpstr>Screenshots of Development Phase 1</vt:lpstr>
      <vt:lpstr>Screenshots of Development Phase 2</vt:lpstr>
      <vt:lpstr>Screenshots of Development Phase 2</vt:lpstr>
      <vt:lpstr>Screenshots of Development Phase 3</vt:lpstr>
      <vt:lpstr>Screenshots of Development Phase 3</vt:lpstr>
      <vt:lpstr>Screenshots of Development Phase 3</vt:lpstr>
      <vt:lpstr>Future Enhancement </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Karan Kanani</cp:lastModifiedBy>
  <cp:revision>84</cp:revision>
  <dcterms:created xsi:type="dcterms:W3CDTF">2017-10-03T10:36:15Z</dcterms:created>
  <dcterms:modified xsi:type="dcterms:W3CDTF">2023-05-19T13:07:11Z</dcterms:modified>
</cp:coreProperties>
</file>