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350" y="2282080"/>
            <a:ext cx="12513380" cy="320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78"/>
              </a:lnSpc>
            </a:pPr>
            <a:r>
              <a:rPr lang="en-US" b="true" sz="8984">
                <a:solidFill>
                  <a:srgbClr val="C1FF72"/>
                </a:solidFill>
                <a:latin typeface="Poppins Bold"/>
                <a:ea typeface="Poppins Bold"/>
                <a:cs typeface="Poppins Bold"/>
                <a:sym typeface="Poppins Bold"/>
              </a:rPr>
              <a:t>RAINFALL PREDICTION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0421" y="7111581"/>
            <a:ext cx="8062786" cy="171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6"/>
              </a:lnSpc>
            </a:pPr>
            <a:r>
              <a:rPr lang="en-US" sz="3261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Amit Kumar Prajapati</a:t>
            </a:r>
          </a:p>
          <a:p>
            <a:pPr algn="l">
              <a:lnSpc>
                <a:spcPts val="4566"/>
              </a:lnSpc>
            </a:pPr>
            <a:r>
              <a:rPr lang="en-US" sz="3261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Course: B.Voc Software Development</a:t>
            </a:r>
          </a:p>
          <a:p>
            <a:pPr algn="l">
              <a:lnSpc>
                <a:spcPts val="4566"/>
              </a:lnSpc>
            </a:pPr>
            <a:r>
              <a:rPr lang="en-US" sz="3261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University Roll no: 22020107025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95523" y="76200"/>
            <a:ext cx="8062786" cy="55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BD59"/>
                </a:solidFill>
                <a:latin typeface="Poppins"/>
                <a:ea typeface="Poppins"/>
                <a:cs typeface="Poppins"/>
                <a:sym typeface="Poppins"/>
              </a:rPr>
              <a:t>Minor 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4679" y="1442420"/>
            <a:ext cx="15018641" cy="7402160"/>
            <a:chOff x="0" y="0"/>
            <a:chExt cx="3955527" cy="19495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55527" cy="1949540"/>
            </a:xfrm>
            <a:custGeom>
              <a:avLst/>
              <a:gdLst/>
              <a:ahLst/>
              <a:cxnLst/>
              <a:rect r="r" b="b" t="t" l="l"/>
              <a:pathLst>
                <a:path h="1949540" w="3955527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18572" y="1885654"/>
            <a:ext cx="8146056" cy="131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b="true" sz="7233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41419" y="8084670"/>
            <a:ext cx="15018641" cy="49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b="true" sz="273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GitHub:</a:t>
            </a:r>
            <a:r>
              <a:rPr lang="en-US" sz="273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 https://github.com/HuntersKing/Rainfall-Prediction.git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09233" y="4725607"/>
            <a:ext cx="2511640" cy="483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8"/>
              </a:lnSpc>
              <a:spcBef>
                <a:spcPct val="0"/>
              </a:spcBef>
            </a:pPr>
            <a:r>
              <a:rPr lang="en-US" b="true" sz="2713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Components: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45467" y="3235440"/>
            <a:ext cx="13997066" cy="122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3"/>
              </a:lnSpc>
              <a:spcBef>
                <a:spcPct val="0"/>
              </a:spcBef>
            </a:pPr>
            <a:r>
              <a:rPr lang="en-US" sz="233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primary goal of this project is to predict whether it will rain or not based on historical weather data. This prediction is made using a Random Forest model, which is a robust machine learning algorithm.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05196" y="5086350"/>
            <a:ext cx="7167543" cy="2864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3247" indent="-251623" lvl="1">
              <a:lnSpc>
                <a:spcPts val="3263"/>
              </a:lnSpc>
              <a:buFont typeface="Arial"/>
              <a:buChar char="•"/>
            </a:pPr>
            <a:r>
              <a:rPr lang="en-US" sz="233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Datasets</a:t>
            </a:r>
          </a:p>
          <a:p>
            <a:pPr algn="l" marL="503247" indent="-251623" lvl="1">
              <a:lnSpc>
                <a:spcPts val="3263"/>
              </a:lnSpc>
              <a:buFont typeface="Arial"/>
              <a:buChar char="•"/>
            </a:pPr>
            <a:r>
              <a:rPr lang="en-US" sz="233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Main Script(RainPrediction.py)</a:t>
            </a:r>
          </a:p>
          <a:p>
            <a:pPr algn="l" marL="1006493" indent="-335498" lvl="2">
              <a:lnSpc>
                <a:spcPts val="3263"/>
              </a:lnSpc>
              <a:buFont typeface="Arial"/>
              <a:buChar char="⚬"/>
            </a:pPr>
            <a:r>
              <a:rPr lang="en-US" sz="233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Data Loading</a:t>
            </a:r>
          </a:p>
          <a:p>
            <a:pPr algn="l" marL="1006493" indent="-335498" lvl="2">
              <a:lnSpc>
                <a:spcPts val="3263"/>
              </a:lnSpc>
              <a:buFont typeface="Arial"/>
              <a:buChar char="⚬"/>
            </a:pPr>
            <a:r>
              <a:rPr lang="en-US" sz="233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Data Processing</a:t>
            </a:r>
          </a:p>
          <a:p>
            <a:pPr algn="l" marL="1006493" indent="-335498" lvl="2">
              <a:lnSpc>
                <a:spcPts val="3263"/>
              </a:lnSpc>
              <a:buFont typeface="Arial"/>
              <a:buChar char="⚬"/>
            </a:pPr>
            <a:r>
              <a:rPr lang="en-US" sz="233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Modal Training</a:t>
            </a:r>
          </a:p>
          <a:p>
            <a:pPr algn="l" marL="1006493" indent="-335498" lvl="2">
              <a:lnSpc>
                <a:spcPts val="3263"/>
              </a:lnSpc>
              <a:buFont typeface="Arial"/>
              <a:buChar char="⚬"/>
            </a:pPr>
            <a:r>
              <a:rPr lang="en-US" sz="233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Predictions</a:t>
            </a:r>
          </a:p>
          <a:p>
            <a:pPr algn="l" marL="503247" indent="-251623" lvl="1">
              <a:lnSpc>
                <a:spcPts val="3263"/>
              </a:lnSpc>
              <a:buFont typeface="Arial"/>
              <a:buChar char="•"/>
            </a:pPr>
            <a:r>
              <a:rPr lang="en-US" sz="233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Data Visualisation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15116" y="3451205"/>
            <a:ext cx="7089527" cy="5410639"/>
            <a:chOff x="0" y="0"/>
            <a:chExt cx="1867201" cy="14250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67201" cy="1425024"/>
            </a:xfrm>
            <a:custGeom>
              <a:avLst/>
              <a:gdLst/>
              <a:ahLst/>
              <a:cxnLst/>
              <a:rect r="r" b="b" t="t" l="l"/>
              <a:pathLst>
                <a:path h="1425024" w="1867201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952161" y="3013540"/>
            <a:ext cx="4165382" cy="2343027"/>
          </a:xfrm>
          <a:custGeom>
            <a:avLst/>
            <a:gdLst/>
            <a:ahLst/>
            <a:cxnLst/>
            <a:rect r="r" b="b" t="t" l="l"/>
            <a:pathLst>
              <a:path h="2343027" w="4165382">
                <a:moveTo>
                  <a:pt x="0" y="0"/>
                </a:moveTo>
                <a:lnTo>
                  <a:pt x="4165381" y="0"/>
                </a:lnTo>
                <a:lnTo>
                  <a:pt x="4165381" y="2343027"/>
                </a:lnTo>
                <a:lnTo>
                  <a:pt x="0" y="2343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48102" y="7216073"/>
            <a:ext cx="5782623" cy="1751026"/>
          </a:xfrm>
          <a:custGeom>
            <a:avLst/>
            <a:gdLst/>
            <a:ahLst/>
            <a:cxnLst/>
            <a:rect r="r" b="b" t="t" l="l"/>
            <a:pathLst>
              <a:path h="1751026" w="5782623">
                <a:moveTo>
                  <a:pt x="0" y="0"/>
                </a:moveTo>
                <a:lnTo>
                  <a:pt x="5782623" y="0"/>
                </a:lnTo>
                <a:lnTo>
                  <a:pt x="5782623" y="1751026"/>
                </a:lnTo>
                <a:lnTo>
                  <a:pt x="0" y="175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69401" y="5048250"/>
            <a:ext cx="3330900" cy="1748723"/>
          </a:xfrm>
          <a:custGeom>
            <a:avLst/>
            <a:gdLst/>
            <a:ahLst/>
            <a:cxnLst/>
            <a:rect r="r" b="b" t="t" l="l"/>
            <a:pathLst>
              <a:path h="1748723" w="3330900">
                <a:moveTo>
                  <a:pt x="0" y="0"/>
                </a:moveTo>
                <a:lnTo>
                  <a:pt x="3330901" y="0"/>
                </a:lnTo>
                <a:lnTo>
                  <a:pt x="3330901" y="1748723"/>
                </a:lnTo>
                <a:lnTo>
                  <a:pt x="0" y="17487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75185" y="1229670"/>
            <a:ext cx="11549282" cy="1461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13"/>
              </a:lnSpc>
            </a:pPr>
            <a:r>
              <a:rPr lang="en-US" sz="808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TECHNOLOGIES USED: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5116" y="4346838"/>
            <a:ext cx="7089527" cy="335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</a:pPr>
            <a:r>
              <a:rPr lang="en-US" sz="2730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Python</a:t>
            </a:r>
          </a:p>
          <a:p>
            <a:pPr algn="ctr">
              <a:lnSpc>
                <a:spcPts val="3823"/>
              </a:lnSpc>
            </a:pPr>
            <a:r>
              <a:rPr lang="en-US" sz="2730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Numpy</a:t>
            </a:r>
          </a:p>
          <a:p>
            <a:pPr algn="ctr">
              <a:lnSpc>
                <a:spcPts val="3823"/>
              </a:lnSpc>
            </a:pPr>
            <a:r>
              <a:rPr lang="en-US" sz="2730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Pandas</a:t>
            </a:r>
          </a:p>
          <a:p>
            <a:pPr algn="ctr">
              <a:lnSpc>
                <a:spcPts val="3823"/>
              </a:lnSpc>
            </a:pPr>
            <a:r>
              <a:rPr lang="en-US" sz="2730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MatplotLib</a:t>
            </a:r>
          </a:p>
          <a:p>
            <a:pPr algn="ctr">
              <a:lnSpc>
                <a:spcPts val="3823"/>
              </a:lnSpc>
            </a:pPr>
            <a:r>
              <a:rPr lang="en-US" sz="2730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SciKit-Learn</a:t>
            </a:r>
          </a:p>
          <a:p>
            <a:pPr algn="ctr">
              <a:lnSpc>
                <a:spcPts val="3823"/>
              </a:lnSpc>
            </a:pPr>
            <a:r>
              <a:rPr lang="en-US" sz="2730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Seaborn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b="true" sz="273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Pickle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0068" y="1809736"/>
            <a:ext cx="13347864" cy="6667528"/>
            <a:chOff x="0" y="0"/>
            <a:chExt cx="3515487" cy="17560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15487" cy="1756057"/>
            </a:xfrm>
            <a:custGeom>
              <a:avLst/>
              <a:gdLst/>
              <a:ahLst/>
              <a:cxnLst/>
              <a:rect r="r" b="b" t="t" l="l"/>
              <a:pathLst>
                <a:path h="1756057" w="3515487">
                  <a:moveTo>
                    <a:pt x="29581" y="0"/>
                  </a:moveTo>
                  <a:lnTo>
                    <a:pt x="3485906" y="0"/>
                  </a:lnTo>
                  <a:cubicBezTo>
                    <a:pt x="3502243" y="0"/>
                    <a:pt x="3515487" y="13244"/>
                    <a:pt x="3515487" y="29581"/>
                  </a:cubicBezTo>
                  <a:lnTo>
                    <a:pt x="3515487" y="1726476"/>
                  </a:lnTo>
                  <a:cubicBezTo>
                    <a:pt x="3515487" y="1734321"/>
                    <a:pt x="3512370" y="1741845"/>
                    <a:pt x="3506823" y="1747393"/>
                  </a:cubicBezTo>
                  <a:cubicBezTo>
                    <a:pt x="3501275" y="1752940"/>
                    <a:pt x="3493751" y="1756057"/>
                    <a:pt x="3485906" y="1756057"/>
                  </a:cubicBezTo>
                  <a:lnTo>
                    <a:pt x="29581" y="1756057"/>
                  </a:lnTo>
                  <a:cubicBezTo>
                    <a:pt x="21735" y="1756057"/>
                    <a:pt x="14211" y="1752940"/>
                    <a:pt x="8664" y="1747393"/>
                  </a:cubicBezTo>
                  <a:cubicBezTo>
                    <a:pt x="3117" y="1741845"/>
                    <a:pt x="0" y="1734321"/>
                    <a:pt x="0" y="1726476"/>
                  </a:cubicBezTo>
                  <a:lnTo>
                    <a:pt x="0" y="29581"/>
                  </a:lnTo>
                  <a:cubicBezTo>
                    <a:pt x="0" y="13244"/>
                    <a:pt x="13244" y="0"/>
                    <a:pt x="29581" y="0"/>
                  </a:cubicBezTo>
                  <a:close/>
                </a:path>
              </a:pathLst>
            </a:custGeom>
            <a:solidFill>
              <a:srgbClr val="A6A6A6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515487" cy="1813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160665" y="3545980"/>
            <a:ext cx="5388163" cy="4699894"/>
          </a:xfrm>
          <a:custGeom>
            <a:avLst/>
            <a:gdLst/>
            <a:ahLst/>
            <a:cxnLst/>
            <a:rect r="r" b="b" t="t" l="l"/>
            <a:pathLst>
              <a:path h="4699894" w="5388163">
                <a:moveTo>
                  <a:pt x="0" y="0"/>
                </a:moveTo>
                <a:lnTo>
                  <a:pt x="5388163" y="0"/>
                </a:lnTo>
                <a:lnTo>
                  <a:pt x="5388163" y="4699895"/>
                </a:lnTo>
                <a:lnTo>
                  <a:pt x="0" y="4699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67960" y="1979621"/>
            <a:ext cx="11952080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DATA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96515" y="4461305"/>
            <a:ext cx="6127429" cy="335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9605" indent="-294802" lvl="1">
              <a:lnSpc>
                <a:spcPts val="3823"/>
              </a:lnSpc>
              <a:buFont typeface="Arial"/>
              <a:buChar char="•"/>
            </a:pPr>
            <a:r>
              <a:rPr lang="en-US" sz="273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Atmospheric Pressure</a:t>
            </a:r>
          </a:p>
          <a:p>
            <a:pPr algn="l" marL="589605" indent="-294802" lvl="1">
              <a:lnSpc>
                <a:spcPts val="3823"/>
              </a:lnSpc>
              <a:buFont typeface="Arial"/>
              <a:buChar char="•"/>
            </a:pPr>
            <a:r>
              <a:rPr lang="en-US" sz="273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Dewpoint</a:t>
            </a:r>
          </a:p>
          <a:p>
            <a:pPr algn="l" marL="589605" indent="-294802" lvl="1">
              <a:lnSpc>
                <a:spcPts val="3823"/>
              </a:lnSpc>
              <a:buFont typeface="Arial"/>
              <a:buChar char="•"/>
            </a:pPr>
            <a:r>
              <a:rPr lang="en-US" sz="273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Humidity</a:t>
            </a:r>
          </a:p>
          <a:p>
            <a:pPr algn="l" marL="589605" indent="-294802" lvl="1">
              <a:lnSpc>
                <a:spcPts val="3823"/>
              </a:lnSpc>
              <a:buFont typeface="Arial"/>
              <a:buChar char="•"/>
            </a:pPr>
            <a:r>
              <a:rPr lang="en-US" sz="273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Cloud Coverage</a:t>
            </a:r>
          </a:p>
          <a:p>
            <a:pPr algn="l" marL="589605" indent="-294802" lvl="1">
              <a:lnSpc>
                <a:spcPts val="3823"/>
              </a:lnSpc>
              <a:buFont typeface="Arial"/>
              <a:buChar char="•"/>
            </a:pPr>
            <a:r>
              <a:rPr lang="en-US" sz="273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Sunshine Duration</a:t>
            </a:r>
          </a:p>
          <a:p>
            <a:pPr algn="l" marL="589605" indent="-294802" lvl="1">
              <a:lnSpc>
                <a:spcPts val="3823"/>
              </a:lnSpc>
              <a:buFont typeface="Arial"/>
              <a:buChar char="•"/>
            </a:pPr>
            <a:r>
              <a:rPr lang="en-US" sz="273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Wind Speed </a:t>
            </a:r>
          </a:p>
          <a:p>
            <a:pPr algn="l" marL="589605" indent="-294802" lvl="1">
              <a:lnSpc>
                <a:spcPts val="3823"/>
              </a:lnSpc>
              <a:buFont typeface="Arial"/>
              <a:buChar char="•"/>
            </a:pPr>
            <a:r>
              <a:rPr lang="en-US" sz="273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Wind Direction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85636" y="3775528"/>
            <a:ext cx="6127429" cy="49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0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Key weather parameters used: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8769" y="2400133"/>
            <a:ext cx="4803418" cy="3791285"/>
            <a:chOff x="0" y="0"/>
            <a:chExt cx="1553952" cy="12265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53952" cy="1226517"/>
            </a:xfrm>
            <a:custGeom>
              <a:avLst/>
              <a:gdLst/>
              <a:ahLst/>
              <a:cxnLst/>
              <a:rect r="r" b="b" t="t" l="l"/>
              <a:pathLst>
                <a:path h="1226517" w="1553952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742291" y="2400133"/>
            <a:ext cx="4803418" cy="3791285"/>
            <a:chOff x="0" y="0"/>
            <a:chExt cx="1553952" cy="12265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3952" cy="1226517"/>
            </a:xfrm>
            <a:custGeom>
              <a:avLst/>
              <a:gdLst/>
              <a:ahLst/>
              <a:cxnLst/>
              <a:rect r="r" b="b" t="t" l="l"/>
              <a:pathLst>
                <a:path h="1226517" w="1553952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145812" y="2400133"/>
            <a:ext cx="4803418" cy="3791285"/>
            <a:chOff x="0" y="0"/>
            <a:chExt cx="1553952" cy="12265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53952" cy="1226517"/>
            </a:xfrm>
            <a:custGeom>
              <a:avLst/>
              <a:gdLst/>
              <a:ahLst/>
              <a:cxnLst/>
              <a:rect r="r" b="b" t="t" l="l"/>
              <a:pathLst>
                <a:path h="1226517" w="1553952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577414" y="6515267"/>
            <a:ext cx="12553339" cy="3496154"/>
          </a:xfrm>
          <a:custGeom>
            <a:avLst/>
            <a:gdLst/>
            <a:ahLst/>
            <a:cxnLst/>
            <a:rect r="r" b="b" t="t" l="l"/>
            <a:pathLst>
              <a:path h="3496154" w="12553339">
                <a:moveTo>
                  <a:pt x="0" y="0"/>
                </a:moveTo>
                <a:lnTo>
                  <a:pt x="12553339" y="0"/>
                </a:lnTo>
                <a:lnTo>
                  <a:pt x="12553339" y="3496154"/>
                </a:lnTo>
                <a:lnTo>
                  <a:pt x="0" y="3496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189" r="0" b="-5189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38769" y="466725"/>
            <a:ext cx="12079392" cy="135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6"/>
              </a:lnSpc>
            </a:pPr>
            <a:r>
              <a:rPr lang="en-US" sz="75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PREPROCESSING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1116" y="2661785"/>
            <a:ext cx="3969381" cy="552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2"/>
              </a:lnSpc>
            </a:pPr>
            <a:r>
              <a:rPr lang="en-US" sz="300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Engineering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53564" y="2630035"/>
            <a:ext cx="3079027" cy="552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2"/>
              </a:lnSpc>
            </a:pPr>
            <a:r>
              <a:rPr lang="en-US" sz="300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Data Collection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69385" y="2661785"/>
            <a:ext cx="2920069" cy="552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2"/>
              </a:lnSpc>
            </a:pPr>
            <a:r>
              <a:rPr lang="en-US" sz="300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Data Cleaning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7651" y="3386374"/>
            <a:ext cx="4741406" cy="280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8"/>
              </a:lnSpc>
            </a:pPr>
            <a:r>
              <a:rPr lang="en-US" sz="22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Historical rainfall data, temperature, humidity, wind speed, and atmospheric pressure are collected from meteorological stations and satellites.</a:t>
            </a:r>
          </a:p>
          <a:p>
            <a:pPr algn="ctr">
              <a:lnSpc>
                <a:spcPts val="3218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804303" y="3317217"/>
            <a:ext cx="4741406" cy="2404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8"/>
              </a:lnSpc>
            </a:pPr>
            <a:r>
              <a:rPr lang="en-US" sz="22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Removing missing values, outliers, and inconsistencies ensures data quality and improves model accuracy.</a:t>
            </a:r>
          </a:p>
          <a:p>
            <a:pPr algn="ctr">
              <a:lnSpc>
                <a:spcPts val="3218"/>
              </a:lnSpc>
            </a:pPr>
          </a:p>
          <a:p>
            <a:pPr algn="ctr">
              <a:lnSpc>
                <a:spcPts val="3218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330165" y="3317217"/>
            <a:ext cx="4434713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Removing highly correlated features,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Balancing dataset through downsampling</a:t>
            </a:r>
          </a:p>
          <a:p>
            <a:pPr algn="ctr">
              <a:lnSpc>
                <a:spcPts val="3220"/>
              </a:lnSpc>
            </a:pPr>
          </a:p>
          <a:p>
            <a:pPr algn="ctr">
              <a:lnSpc>
                <a:spcPts val="3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08956" y="1948590"/>
            <a:ext cx="7301807" cy="6870323"/>
            <a:chOff x="0" y="0"/>
            <a:chExt cx="2362204" cy="22226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62204" cy="2222615"/>
            </a:xfrm>
            <a:custGeom>
              <a:avLst/>
              <a:gdLst/>
              <a:ahLst/>
              <a:cxnLst/>
              <a:rect r="r" b="b" t="t" l="l"/>
              <a:pathLst>
                <a:path h="2222615" w="2362204">
                  <a:moveTo>
                    <a:pt x="54074" y="0"/>
                  </a:moveTo>
                  <a:lnTo>
                    <a:pt x="2308130" y="0"/>
                  </a:lnTo>
                  <a:cubicBezTo>
                    <a:pt x="2337994" y="0"/>
                    <a:pt x="2362204" y="24210"/>
                    <a:pt x="2362204" y="54074"/>
                  </a:cubicBezTo>
                  <a:lnTo>
                    <a:pt x="2362204" y="2168541"/>
                  </a:lnTo>
                  <a:cubicBezTo>
                    <a:pt x="2362204" y="2182882"/>
                    <a:pt x="2356507" y="2196636"/>
                    <a:pt x="2346366" y="2206777"/>
                  </a:cubicBezTo>
                  <a:cubicBezTo>
                    <a:pt x="2336225" y="2216918"/>
                    <a:pt x="2322471" y="2222615"/>
                    <a:pt x="2308130" y="2222615"/>
                  </a:cubicBezTo>
                  <a:lnTo>
                    <a:pt x="54074" y="2222615"/>
                  </a:lnTo>
                  <a:cubicBezTo>
                    <a:pt x="39733" y="2222615"/>
                    <a:pt x="25979" y="2216918"/>
                    <a:pt x="15838" y="2206777"/>
                  </a:cubicBezTo>
                  <a:cubicBezTo>
                    <a:pt x="5697" y="2196636"/>
                    <a:pt x="0" y="2182882"/>
                    <a:pt x="0" y="2168541"/>
                  </a:cubicBezTo>
                  <a:lnTo>
                    <a:pt x="0" y="54074"/>
                  </a:lnTo>
                  <a:cubicBezTo>
                    <a:pt x="0" y="39733"/>
                    <a:pt x="5697" y="25979"/>
                    <a:pt x="15838" y="15838"/>
                  </a:cubicBezTo>
                  <a:cubicBezTo>
                    <a:pt x="25979" y="5697"/>
                    <a:pt x="39733" y="0"/>
                    <a:pt x="5407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362204" cy="2279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762068" y="2231259"/>
            <a:ext cx="8105782" cy="1951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67"/>
              </a:lnSpc>
            </a:pPr>
            <a:r>
              <a:rPr lang="en-US" sz="627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MODEL EVALUATION</a:t>
            </a:r>
          </a:p>
          <a:p>
            <a:pPr algn="l">
              <a:lnSpc>
                <a:spcPts val="746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380215" y="4078248"/>
            <a:ext cx="6229231" cy="256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600" indent="-389300" lvl="1">
              <a:lnSpc>
                <a:spcPts val="5048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Cross-validation scores</a:t>
            </a:r>
          </a:p>
          <a:p>
            <a:pPr algn="l" marL="778600" indent="-389300" lvl="1">
              <a:lnSpc>
                <a:spcPts val="5048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set accuracy</a:t>
            </a:r>
          </a:p>
          <a:p>
            <a:pPr algn="l" marL="778600" indent="-389300" lvl="1">
              <a:lnSpc>
                <a:spcPts val="5048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Confusion matrix</a:t>
            </a:r>
          </a:p>
          <a:p>
            <a:pPr algn="l" marL="778600" indent="-389300" lvl="1">
              <a:lnSpc>
                <a:spcPts val="5048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Classification report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71333" y="3900591"/>
            <a:ext cx="6938953" cy="316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3"/>
              </a:lnSpc>
            </a:pPr>
            <a:r>
              <a:rPr lang="en-US" sz="2595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model_data = {"model": best_rf_model, "feature_names": X.columns.tolist()}</a:t>
            </a:r>
          </a:p>
          <a:p>
            <a:pPr algn="ctr">
              <a:lnSpc>
                <a:spcPts val="3633"/>
              </a:lnSpc>
            </a:pPr>
          </a:p>
          <a:p>
            <a:pPr algn="ctr">
              <a:lnSpc>
                <a:spcPts val="3633"/>
              </a:lnSpc>
            </a:pPr>
            <a:r>
              <a:rPr lang="en-US" sz="2595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with open("rainfall_prediction_model.pkl", "wb") as file:</a:t>
            </a:r>
          </a:p>
          <a:p>
            <a:pPr algn="ctr">
              <a:lnSpc>
                <a:spcPts val="3633"/>
              </a:lnSpc>
            </a:pPr>
            <a:r>
              <a:rPr lang="en-US" sz="2595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 pickle.dump(model_data, file)</a:t>
            </a:r>
          </a:p>
          <a:p>
            <a:pPr algn="ctr">
              <a:lnSpc>
                <a:spcPts val="36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08956" y="1948590"/>
            <a:ext cx="14862783" cy="6870323"/>
            <a:chOff x="0" y="0"/>
            <a:chExt cx="4808252" cy="22226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8252" cy="2222615"/>
            </a:xfrm>
            <a:custGeom>
              <a:avLst/>
              <a:gdLst/>
              <a:ahLst/>
              <a:cxnLst/>
              <a:rect r="r" b="b" t="t" l="l"/>
              <a:pathLst>
                <a:path h="2222615" w="480825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196049"/>
                  </a:lnTo>
                  <a:cubicBezTo>
                    <a:pt x="4808252" y="2203095"/>
                    <a:pt x="4805454" y="2209852"/>
                    <a:pt x="4800471" y="2214834"/>
                  </a:cubicBezTo>
                  <a:cubicBezTo>
                    <a:pt x="4795489" y="2219816"/>
                    <a:pt x="4788733" y="2222615"/>
                    <a:pt x="4781687" y="2222615"/>
                  </a:cubicBezTo>
                  <a:lnTo>
                    <a:pt x="26566" y="2222615"/>
                  </a:lnTo>
                  <a:cubicBezTo>
                    <a:pt x="19520" y="2222615"/>
                    <a:pt x="12763" y="2219816"/>
                    <a:pt x="7781" y="2214834"/>
                  </a:cubicBezTo>
                  <a:cubicBezTo>
                    <a:pt x="2799" y="2209852"/>
                    <a:pt x="0" y="2203095"/>
                    <a:pt x="0" y="2196049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A6A6A6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08252" cy="2279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01782" y="3574802"/>
            <a:ext cx="5851797" cy="4284649"/>
          </a:xfrm>
          <a:custGeom>
            <a:avLst/>
            <a:gdLst/>
            <a:ahLst/>
            <a:cxnLst/>
            <a:rect r="r" b="b" t="t" l="l"/>
            <a:pathLst>
              <a:path h="4284649" w="5851797">
                <a:moveTo>
                  <a:pt x="0" y="0"/>
                </a:moveTo>
                <a:lnTo>
                  <a:pt x="5851797" y="0"/>
                </a:lnTo>
                <a:lnTo>
                  <a:pt x="5851797" y="4284649"/>
                </a:lnTo>
                <a:lnTo>
                  <a:pt x="0" y="42846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37176" y="4415467"/>
            <a:ext cx="6236497" cy="252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249" indent="-311124" lvl="1">
              <a:lnSpc>
                <a:spcPts val="4034"/>
              </a:lnSpc>
              <a:buFont typeface="Arial"/>
              <a:buChar char="•"/>
            </a:pPr>
            <a:r>
              <a:rPr lang="en-US" sz="288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Additional feature engineering</a:t>
            </a:r>
          </a:p>
          <a:p>
            <a:pPr algn="l" marL="622249" indent="-311124" lvl="1">
              <a:lnSpc>
                <a:spcPts val="4034"/>
              </a:lnSpc>
              <a:buFont typeface="Arial"/>
              <a:buChar char="•"/>
            </a:pPr>
            <a:r>
              <a:rPr lang="en-US" sz="288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Deep learning implementation</a:t>
            </a:r>
          </a:p>
          <a:p>
            <a:pPr algn="l" marL="622249" indent="-311124" lvl="1">
              <a:lnSpc>
                <a:spcPts val="4034"/>
              </a:lnSpc>
              <a:buFont typeface="Arial"/>
              <a:buChar char="•"/>
            </a:pPr>
            <a:r>
              <a:rPr lang="en-US" sz="288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Real-time weather data integration</a:t>
            </a:r>
          </a:p>
          <a:p>
            <a:pPr algn="l" marL="622249" indent="-311124" lvl="1">
              <a:lnSpc>
                <a:spcPts val="4034"/>
              </a:lnSpc>
              <a:buFont typeface="Arial"/>
              <a:buChar char="•"/>
            </a:pPr>
            <a:r>
              <a:rPr lang="en-US" sz="288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Web interface development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06600" y="2295381"/>
            <a:ext cx="6074799" cy="106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3"/>
              </a:lnSpc>
              <a:spcBef>
                <a:spcPct val="0"/>
              </a:spcBef>
            </a:pPr>
            <a:r>
              <a:rPr lang="en-US" b="true" sz="59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DAGYtDrgO2A</dc:identifier>
  <dcterms:modified xsi:type="dcterms:W3CDTF">2011-08-01T06:04:30Z</dcterms:modified>
  <cp:revision>1</cp:revision>
  <dc:title>Rainfall Prediction Modal</dc:title>
</cp:coreProperties>
</file>