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89" r:id="rId3"/>
    <p:sldId id="292" r:id="rId4"/>
    <p:sldId id="294" r:id="rId5"/>
    <p:sldId id="291" r:id="rId6"/>
    <p:sldId id="295" r:id="rId7"/>
    <p:sldId id="293" r:id="rId8"/>
    <p:sldId id="296" r:id="rId9"/>
    <p:sldId id="259"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E2F3"/>
    <a:srgbClr val="C31823"/>
    <a:srgbClr val="C9151E"/>
    <a:srgbClr val="E9CBBC"/>
    <a:srgbClr val="E0A487"/>
    <a:srgbClr val="D97C5B"/>
    <a:srgbClr val="CC141E"/>
    <a:srgbClr val="D05035"/>
    <a:srgbClr val="C81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varScale="1">
        <p:scale>
          <a:sx n="140" d="100"/>
          <a:sy n="140" d="100"/>
        </p:scale>
        <p:origin x="1848"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jpeg"/><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userDrawn="1"/>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userDrawn="1"/>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userDrawn="1"/>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userDrawn="1"/>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6.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endParaRPr lang="zh-CN" altLang="en-US" sz="2000" dirty="0">
              <a:solidFill>
                <a:schemeClr val="accent1"/>
              </a:solidFill>
            </a:endParaRP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endParaRPr lang="zh-CN" altLang="en-US" dirty="0">
              <a:solidFill>
                <a:schemeClr val="accent1"/>
              </a:solidFill>
            </a:endParaRPr>
          </a:p>
        </p:txBody>
      </p:sp>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luebenchmark.com/tasks"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hyperlink" Target="https://goo.gl/aYbxjR"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luebenchmark.com/submit"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luebenchmark.com/fa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9105" y="4029163"/>
            <a:ext cx="8684895" cy="1114425"/>
          </a:xfrm>
        </p:spPr>
        <p:txBody>
          <a:bodyPr/>
          <a:lstStyle/>
          <a:p>
            <a:r>
              <a:rPr lang="en-US" altLang="zh-CN" sz="3200" dirty="0"/>
              <a:t>Project</a:t>
            </a:r>
            <a:r>
              <a:rPr lang="zh-CN" altLang="en-US" sz="3200" dirty="0"/>
              <a:t>：</a:t>
            </a:r>
            <a:r>
              <a:rPr lang="en-US" altLang="zh-CN" sz="3200" dirty="0" err="1"/>
              <a:t>CoLA</a:t>
            </a:r>
            <a:endParaRPr lang="zh-CN" altLang="en-US" sz="3000" dirty="0">
              <a:latin typeface="Times New Roman" panose="02020603050405020304" pitchFamily="18" charset="0"/>
              <a:cs typeface="Times New Roman" panose="02020603050405020304" pitchFamily="18" charset="0"/>
            </a:endParaRPr>
          </a:p>
        </p:txBody>
      </p:sp>
      <p:sp>
        <p:nvSpPr>
          <p:cNvPr id="5" name="副标题 4"/>
          <p:cNvSpPr>
            <a:spLocks noGrp="1"/>
          </p:cNvSpPr>
          <p:nvPr>
            <p:ph type="subTitle" idx="1"/>
          </p:nvPr>
        </p:nvSpPr>
        <p:spPr/>
        <p:txBody>
          <a:bodyPr/>
          <a:lstStyle/>
          <a:p>
            <a:r>
              <a:rPr lang="en-US" altLang="zh-CN" dirty="0">
                <a:latin typeface="Times New Roman" panose="02020603050405020304" pitchFamily="18" charset="0"/>
                <a:cs typeface="Times New Roman" panose="02020603050405020304" pitchFamily="18" charset="0"/>
              </a:rPr>
              <a:t>TA: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xx</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文本占位符 5"/>
          <p:cNvSpPr>
            <a:spLocks noGrp="1"/>
          </p:cNvSpPr>
          <p:nvPr>
            <p:ph type="body" sz="quarter" idx="10"/>
          </p:nvPr>
        </p:nvSpPr>
        <p:spPr>
          <a:xfrm>
            <a:off x="469125" y="5815087"/>
            <a:ext cx="4159250" cy="823038"/>
          </a:xfrm>
        </p:spPr>
        <p:txBody>
          <a:bodyPr>
            <a:normAutofit/>
          </a:bodyPr>
          <a:lstStyle/>
          <a:p>
            <a:r>
              <a:rPr lang="en-US" altLang="zh-CN" dirty="0" err="1">
                <a:latin typeface="Times New Roman" panose="02020603050405020304" pitchFamily="18" charset="0"/>
                <a:cs typeface="Times New Roman" panose="02020603050405020304" pitchFamily="18" charset="0"/>
              </a:rPr>
              <a:t>xxxxx@sjtu.edu.cn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2959" y="974279"/>
            <a:ext cx="8372163" cy="574183"/>
          </a:xfrm>
        </p:spPr>
        <p:txBody>
          <a:bodyPr/>
          <a:lstStyle/>
          <a:p>
            <a:r>
              <a:rPr lang="en-US" altLang="zh-CN" dirty="0">
                <a:latin typeface="Times New Roman" panose="02020603050405020304" pitchFamily="18" charset="0"/>
                <a:cs typeface="Times New Roman" panose="02020603050405020304" pitchFamily="18" charset="0"/>
              </a:rPr>
              <a:t>Task Setup</a:t>
            </a:r>
            <a:endParaRPr lang="zh-CN" altLang="en-US" dirty="0">
              <a:latin typeface="Times New Roman" panose="02020603050405020304" pitchFamily="18" charset="0"/>
              <a:cs typeface="Times New Roman" panose="02020603050405020304" pitchFamily="18" charset="0"/>
            </a:endParaRPr>
          </a:p>
        </p:txBody>
      </p:sp>
      <p:sp>
        <p:nvSpPr>
          <p:cNvPr id="5" name="矩形 4"/>
          <p:cNvSpPr/>
          <p:nvPr/>
        </p:nvSpPr>
        <p:spPr>
          <a:xfrm>
            <a:off x="255780" y="1799375"/>
            <a:ext cx="8758082" cy="4462760"/>
          </a:xfrm>
          <a:prstGeom prst="rect">
            <a:avLst/>
          </a:prstGeom>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1. Convert </a:t>
            </a:r>
            <a:r>
              <a:rPr lang="en-US" altLang="zh-CN" dirty="0" err="1">
                <a:latin typeface="Times New Roman" panose="02020603050405020304" pitchFamily="18" charset="0"/>
                <a:cs typeface="Times New Roman" panose="02020603050405020304" pitchFamily="18" charset="0"/>
              </a:rPr>
              <a:t>SQuAD</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Rajpurkar</a:t>
            </a:r>
            <a:r>
              <a:rPr lang="en-US" altLang="zh-CN" dirty="0">
                <a:latin typeface="Times New Roman" panose="02020603050405020304" pitchFamily="18" charset="0"/>
                <a:cs typeface="Times New Roman" panose="02020603050405020304" pitchFamily="18" charset="0"/>
              </a:rPr>
              <a:t> et al. 2016) into sentence pair classification by forming a pair between each question and each sentence in the corresponding context.</a:t>
            </a:r>
            <a:endParaRPr lang="en-US" altLang="zh-CN" dirty="0">
              <a:latin typeface="Times New Roman" panose="02020603050405020304" pitchFamily="18" charset="0"/>
              <a:cs typeface="Times New Roman" panose="02020603050405020304" pitchFamily="18" charset="0"/>
            </a:endParaRP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2. The task is to determine the acceptability (grammaticality) by their original authors. (0 (unacceptable) / 1(unacceptable))</a:t>
            </a:r>
            <a:endParaRPr lang="en-US" altLang="zh-CN" sz="1600" dirty="0">
              <a:latin typeface="Times New Roman" panose="02020603050405020304" pitchFamily="18" charset="0"/>
              <a:cs typeface="Times New Roman" panose="02020603050405020304" pitchFamily="18" charset="0"/>
            </a:endParaRPr>
          </a:p>
          <a:p>
            <a:pPr algn="just"/>
            <a:endParaRPr lang="en-US" altLang="zh-CN" sz="1600"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3. Task formation</a:t>
            </a:r>
            <a:endParaRPr lang="en-US" altLang="zh-CN" dirty="0">
              <a:latin typeface="Times New Roman" panose="02020603050405020304" pitchFamily="18" charset="0"/>
              <a:cs typeface="Times New Roman" panose="02020603050405020304" pitchFamily="18" charset="0"/>
            </a:endParaRPr>
          </a:p>
          <a:p>
            <a:pPr algn="just"/>
            <a:r>
              <a:rPr lang="en-US" altLang="zh-CN" sz="1400" i="1" dirty="0">
                <a:latin typeface="Times New Roman" panose="02020603050405020304" pitchFamily="18" charset="0"/>
                <a:cs typeface="Times New Roman" panose="02020603050405020304" pitchFamily="18" charset="0"/>
              </a:rPr>
              <a:t>Column 1: the code representing the source of the sentence.</a:t>
            </a:r>
            <a:endParaRPr lang="en-US" altLang="zh-CN" sz="1400" i="1" dirty="0">
              <a:latin typeface="Times New Roman" panose="02020603050405020304" pitchFamily="18" charset="0"/>
              <a:cs typeface="Times New Roman" panose="02020603050405020304" pitchFamily="18" charset="0"/>
            </a:endParaRPr>
          </a:p>
          <a:p>
            <a:pPr algn="just"/>
            <a:r>
              <a:rPr lang="en-US" altLang="zh-CN" sz="1400" i="1" dirty="0">
                <a:latin typeface="Times New Roman" panose="02020603050405020304" pitchFamily="18" charset="0"/>
                <a:cs typeface="Times New Roman" panose="02020603050405020304" pitchFamily="18" charset="0"/>
              </a:rPr>
              <a:t>Column 2: the acceptability judgment label (0=unacceptable, 1=acceptable).</a:t>
            </a:r>
            <a:endParaRPr lang="en-US" altLang="zh-CN" sz="1400" i="1" dirty="0">
              <a:latin typeface="Times New Roman" panose="02020603050405020304" pitchFamily="18" charset="0"/>
              <a:cs typeface="Times New Roman" panose="02020603050405020304" pitchFamily="18" charset="0"/>
            </a:endParaRPr>
          </a:p>
          <a:p>
            <a:pPr algn="just"/>
            <a:r>
              <a:rPr lang="en-US" altLang="zh-CN" sz="1400" i="1" dirty="0">
                <a:latin typeface="Times New Roman" panose="02020603050405020304" pitchFamily="18" charset="0"/>
                <a:cs typeface="Times New Roman" panose="02020603050405020304" pitchFamily="18" charset="0"/>
              </a:rPr>
              <a:t>Column 3: the acceptability judgment as originally notated by the author.</a:t>
            </a:r>
            <a:endParaRPr lang="en-US" altLang="zh-CN" sz="1400" i="1" dirty="0">
              <a:latin typeface="Times New Roman" panose="02020603050405020304" pitchFamily="18" charset="0"/>
              <a:cs typeface="Times New Roman" panose="02020603050405020304" pitchFamily="18" charset="0"/>
            </a:endParaRPr>
          </a:p>
          <a:p>
            <a:pPr algn="just"/>
            <a:r>
              <a:rPr lang="en-US" altLang="zh-CN" sz="1400" i="1" dirty="0">
                <a:latin typeface="Times New Roman" panose="02020603050405020304" pitchFamily="18" charset="0"/>
                <a:cs typeface="Times New Roman" panose="02020603050405020304" pitchFamily="18" charset="0"/>
              </a:rPr>
              <a:t>Column 4: the sentence.</a:t>
            </a:r>
            <a:endParaRPr lang="en-US" altLang="zh-CN" dirty="0">
              <a:latin typeface="Times New Roman" panose="02020603050405020304" pitchFamily="18" charset="0"/>
              <a:cs typeface="Times New Roman" panose="02020603050405020304" pitchFamily="18" charset="0"/>
            </a:endParaRP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Example:</a:t>
            </a:r>
            <a:endParaRPr lang="en-US" altLang="zh-CN"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Clc95   0 * 	In which way is Sandy very anxious to see if the students will be able to solve the homework problem?</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c-05     1	The book was written by John.</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c-05     0 *	Books were sent to each other by the students.</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Swb04 1	She voted for herself.</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Swb04 1	I saw that gas can explode.</a:t>
            </a:r>
            <a:endParaRPr lang="en-US" altLang="zh-C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Data Statistics</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494024" y="1918196"/>
            <a:ext cx="5102679" cy="2031325"/>
          </a:xfrm>
          <a:prstGeom prst="rect">
            <a:avLst/>
          </a:prstGeom>
        </p:spPr>
        <p:txBody>
          <a:bodyPr wrap="none">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Download: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hlinkClick r:id="rId1"/>
              </a:rPr>
              <a:t>https://gluebenchmark.com/tasks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CoLA</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Train: </a:t>
            </a:r>
            <a:r>
              <a:rPr lang="en-US" altLang="zh-CN" dirty="0">
                <a:latin typeface="Times New Roman" panose="02020603050405020304" pitchFamily="18" charset="0"/>
                <a:cs typeface="Times New Roman" panose="02020603050405020304" pitchFamily="18" charset="0"/>
              </a:rPr>
              <a:t>85.5k</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Dev: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1.0k</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Test: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1.1k</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Evaluation metric: Matthew's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Corr</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Benchmark</a:t>
            </a:r>
            <a:endParaRPr lang="zh-CN" altLang="en-US" dirty="0">
              <a:latin typeface="Times New Roman" panose="02020603050405020304" pitchFamily="18" charset="0"/>
              <a:cs typeface="Times New Roman" panose="02020603050405020304" pitchFamily="18" charset="0"/>
            </a:endParaRPr>
          </a:p>
        </p:txBody>
      </p:sp>
      <p:sp>
        <p:nvSpPr>
          <p:cNvPr id="8" name="矩形 7"/>
          <p:cNvSpPr/>
          <p:nvPr/>
        </p:nvSpPr>
        <p:spPr>
          <a:xfrm>
            <a:off x="494024" y="1804775"/>
            <a:ext cx="514756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Leaderboard:</a:t>
            </a:r>
            <a:r>
              <a:rPr lang="zh-CN" altLang="en-US" dirty="0">
                <a:latin typeface="Times New Roman" panose="02020603050405020304" pitchFamily="18" charset="0"/>
                <a:cs typeface="Times New Roman" panose="02020603050405020304" pitchFamily="18" charset="0"/>
              </a:rPr>
              <a:t> </a:t>
            </a:r>
            <a:r>
              <a:rPr lang="zh-CN" altLang="en-US" u="sng" dirty="0">
                <a:latin typeface="Times New Roman" panose="02020603050405020304" pitchFamily="18" charset="0"/>
                <a:cs typeface="Times New Roman" panose="02020603050405020304" pitchFamily="18" charset="0"/>
              </a:rPr>
              <a:t>https://gluebenchmark.com/leaderboard</a:t>
            </a:r>
            <a:endParaRPr lang="zh-CN" altLang="en-US" u="sng"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7214" y="2346658"/>
            <a:ext cx="7449967" cy="39131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34155" y="1685678"/>
            <a:ext cx="8600988" cy="4921498"/>
          </a:xfrm>
        </p:spPr>
        <p:txBody>
          <a:bodyPr>
            <a:normAutofit fontScale="92500" lnSpcReduction="20000"/>
          </a:bodyPr>
          <a:lstStyle/>
          <a:p>
            <a:pPr>
              <a:lnSpc>
                <a:spcPct val="100000"/>
              </a:lnSpc>
            </a:pPr>
            <a:r>
              <a:rPr lang="en-US" altLang="zh-CN" sz="1600" dirty="0">
                <a:latin typeface="Times New Roman" panose="02020603050405020304" pitchFamily="18" charset="0"/>
                <a:cs typeface="Times New Roman" panose="02020603050405020304" pitchFamily="18" charset="0"/>
              </a:rPr>
              <a:t>Get data for all tasks (with the exception of MRPC, see below) from the 'Tasks' section. </a:t>
            </a:r>
            <a:endParaRPr lang="en-US" altLang="zh-CN" sz="1600" dirty="0">
              <a:latin typeface="Times New Roman" panose="02020603050405020304" pitchFamily="18" charset="0"/>
              <a:cs typeface="Times New Roman" panose="02020603050405020304" pitchFamily="18" charset="0"/>
            </a:endParaRPr>
          </a:p>
          <a:p>
            <a:pPr>
              <a:lnSpc>
                <a:spcPct val="100000"/>
              </a:lnSpc>
            </a:pPr>
            <a:r>
              <a:rPr lang="en-US" altLang="zh-CN" sz="1600" dirty="0">
                <a:latin typeface="Times New Roman" panose="02020603050405020304" pitchFamily="18" charset="0"/>
                <a:cs typeface="Times New Roman" panose="02020603050405020304" pitchFamily="18" charset="0"/>
              </a:rPr>
              <a:t>Use the IDs and labels present in the unlabeled test TSVs to generate one TSV of predictions for each of the eleven TSVs (separate test split for MNLI matched and mismatched), where each TSV has a header and each line follows the format 'id [TAB] label'.</a:t>
            </a:r>
            <a:endParaRPr lang="en-US" altLang="zh-CN" sz="1600" dirty="0">
              <a:latin typeface="Times New Roman" panose="02020603050405020304" pitchFamily="18" charset="0"/>
              <a:cs typeface="Times New Roman" panose="02020603050405020304" pitchFamily="18" charset="0"/>
            </a:endParaRPr>
          </a:p>
          <a:p>
            <a:pPr>
              <a:lnSpc>
                <a:spcPct val="100000"/>
              </a:lnSpc>
            </a:pPr>
            <a:r>
              <a:rPr lang="en-US" altLang="zh-CN" sz="1600" dirty="0">
                <a:latin typeface="Times New Roman" panose="02020603050405020304" pitchFamily="18" charset="0"/>
                <a:cs typeface="Times New Roman" panose="02020603050405020304" pitchFamily="18" charset="0"/>
              </a:rPr>
              <a:t>Make sure that each prediction TSV is named according to the following (the sample submission can be accessed here </a:t>
            </a:r>
            <a:r>
              <a:rPr lang="en-US" altLang="zh-CN" sz="1600" b="1" i="1" dirty="0">
                <a:latin typeface="Times New Roman" panose="02020603050405020304" pitchFamily="18" charset="0"/>
                <a:cs typeface="Times New Roman" panose="02020603050405020304" pitchFamily="18" charset="0"/>
                <a:hlinkClick r:id="rId1"/>
              </a:rPr>
              <a:t>https://goo.gl/aYbxjR</a:t>
            </a:r>
            <a:r>
              <a:rPr lang="en-US" altLang="zh-CN" sz="1600" dirty="0">
                <a:latin typeface="Times New Roman" panose="02020603050405020304" pitchFamily="18" charset="0"/>
                <a:cs typeface="Times New Roman" panose="02020603050405020304" pitchFamily="18" charset="0"/>
              </a:rPr>
              <a:t>   You can simply </a:t>
            </a:r>
            <a:r>
              <a:rPr lang="en-US" altLang="zh-CN" sz="1600" b="1" dirty="0">
                <a:solidFill>
                  <a:srgbClr val="C00000"/>
                </a:solidFill>
                <a:latin typeface="Times New Roman" panose="02020603050405020304" pitchFamily="18" charset="0"/>
                <a:cs typeface="Times New Roman" panose="02020603050405020304" pitchFamily="18" charset="0"/>
              </a:rPr>
              <a:t>replace</a:t>
            </a:r>
            <a:r>
              <a:rPr lang="en-US" altLang="zh-CN" sz="1600" dirty="0">
                <a:latin typeface="Times New Roman" panose="02020603050405020304" pitchFamily="18" charset="0"/>
                <a:cs typeface="Times New Roman" panose="02020603050405020304" pitchFamily="18" charset="0"/>
              </a:rPr>
              <a:t> </a:t>
            </a:r>
            <a:r>
              <a:rPr lang="en-US" altLang="zh-CN" sz="1600" b="1" dirty="0">
                <a:solidFill>
                  <a:srgbClr val="C00000"/>
                </a:solidFill>
                <a:latin typeface="Times New Roman" panose="02020603050405020304" pitchFamily="18" charset="0"/>
                <a:cs typeface="Times New Roman" panose="02020603050405020304" pitchFamily="18" charset="0"/>
              </a:rPr>
              <a:t>the </a:t>
            </a:r>
            <a:r>
              <a:rPr lang="en-US" altLang="zh-CN" sz="1600" b="1" dirty="0" err="1">
                <a:solidFill>
                  <a:srgbClr val="C00000"/>
                </a:solidFill>
                <a:latin typeface="Times New Roman" panose="02020603050405020304" pitchFamily="18" charset="0"/>
                <a:cs typeface="Times New Roman" panose="02020603050405020304" pitchFamily="18" charset="0"/>
              </a:rPr>
              <a:t>CoLA.tsv</a:t>
            </a:r>
            <a:r>
              <a:rPr lang="en-US" altLang="zh-CN" sz="1600" b="1" dirty="0">
                <a:solidFill>
                  <a:srgbClr val="C00000"/>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to evaluate the </a:t>
            </a:r>
            <a:r>
              <a:rPr lang="en-US" altLang="zh-CN" sz="1600" dirty="0" err="1">
                <a:latin typeface="Times New Roman" panose="02020603050405020304" pitchFamily="18" charset="0"/>
                <a:cs typeface="Times New Roman" panose="02020603050405020304" pitchFamily="18" charset="0"/>
              </a:rPr>
              <a:t>CoLA</a:t>
            </a:r>
            <a:r>
              <a:rPr lang="en-US" altLang="zh-CN" sz="1600" dirty="0">
                <a:latin typeface="Times New Roman" panose="02020603050405020304" pitchFamily="18" charset="0"/>
                <a:cs typeface="Times New Roman" panose="02020603050405020304" pitchFamily="18" charset="0"/>
              </a:rPr>
              <a:t> task (You are required to submit all the eleven files).</a:t>
            </a:r>
            <a:endParaRPr lang="en-US" altLang="zh-CN" sz="16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Corpus of Linguistic Acceptability: </a:t>
            </a:r>
            <a:r>
              <a:rPr lang="en-US" altLang="zh-CN" sz="1200" dirty="0" err="1">
                <a:latin typeface="Times New Roman" panose="02020603050405020304" pitchFamily="18" charset="0"/>
                <a:cs typeface="Times New Roman" panose="02020603050405020304" pitchFamily="18" charset="0"/>
              </a:rPr>
              <a:t>CoLA.tsv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Stanford Sentiment Treebank: SST-2.tsv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Microsoft Research Paraphrase Corpus: </a:t>
            </a:r>
            <a:r>
              <a:rPr lang="en-US" altLang="zh-CN" sz="1200" dirty="0" err="1">
                <a:latin typeface="Times New Roman" panose="02020603050405020304" pitchFamily="18" charset="0"/>
                <a:cs typeface="Times New Roman" panose="02020603050405020304" pitchFamily="18" charset="0"/>
              </a:rPr>
              <a:t>MRPC.tsv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Semantic Textual Similarity Benchmark: STS-</a:t>
            </a:r>
            <a:r>
              <a:rPr lang="en-US" altLang="zh-CN" sz="1200" dirty="0" err="1">
                <a:latin typeface="Times New Roman" panose="02020603050405020304" pitchFamily="18" charset="0"/>
                <a:cs typeface="Times New Roman" panose="02020603050405020304" pitchFamily="18" charset="0"/>
              </a:rPr>
              <a:t>B.tsv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Quora Question Pairs: </a:t>
            </a:r>
            <a:r>
              <a:rPr lang="en-US" altLang="zh-CN" sz="1200" dirty="0" err="1">
                <a:latin typeface="Times New Roman" panose="02020603050405020304" pitchFamily="18" charset="0"/>
                <a:cs typeface="Times New Roman" panose="02020603050405020304" pitchFamily="18" charset="0"/>
              </a:rPr>
              <a:t>QQP.tsv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err="1">
                <a:latin typeface="Times New Roman" panose="02020603050405020304" pitchFamily="18" charset="0"/>
                <a:cs typeface="Times New Roman" panose="02020603050405020304" pitchFamily="18" charset="0"/>
              </a:rPr>
              <a:t>MultiNLI</a:t>
            </a:r>
            <a:r>
              <a:rPr lang="en-US" altLang="zh-CN" sz="1200" dirty="0">
                <a:latin typeface="Times New Roman" panose="02020603050405020304" pitchFamily="18" charset="0"/>
                <a:cs typeface="Times New Roman" panose="02020603050405020304" pitchFamily="18" charset="0"/>
              </a:rPr>
              <a:t> Matched: MNLI-</a:t>
            </a:r>
            <a:r>
              <a:rPr lang="en-US" altLang="zh-CN" sz="1200" dirty="0" err="1">
                <a:latin typeface="Times New Roman" panose="02020603050405020304" pitchFamily="18" charset="0"/>
                <a:cs typeface="Times New Roman" panose="02020603050405020304" pitchFamily="18" charset="0"/>
              </a:rPr>
              <a:t>m.tsv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err="1">
                <a:latin typeface="Times New Roman" panose="02020603050405020304" pitchFamily="18" charset="0"/>
                <a:cs typeface="Times New Roman" panose="02020603050405020304" pitchFamily="18" charset="0"/>
              </a:rPr>
              <a:t>MultiNLI</a:t>
            </a:r>
            <a:r>
              <a:rPr lang="en-US" altLang="zh-CN" sz="1200" dirty="0">
                <a:latin typeface="Times New Roman" panose="02020603050405020304" pitchFamily="18" charset="0"/>
                <a:cs typeface="Times New Roman" panose="02020603050405020304" pitchFamily="18" charset="0"/>
              </a:rPr>
              <a:t> Mismatched: MNLI-</a:t>
            </a:r>
            <a:r>
              <a:rPr lang="en-US" altLang="zh-CN" sz="1200" dirty="0" err="1">
                <a:latin typeface="Times New Roman" panose="02020603050405020304" pitchFamily="18" charset="0"/>
                <a:cs typeface="Times New Roman" panose="02020603050405020304" pitchFamily="18" charset="0"/>
              </a:rPr>
              <a:t>mm.tsv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Question NLI: </a:t>
            </a:r>
            <a:r>
              <a:rPr lang="en-US" altLang="zh-CN" sz="1200" dirty="0" err="1">
                <a:latin typeface="Times New Roman" panose="02020603050405020304" pitchFamily="18" charset="0"/>
                <a:cs typeface="Times New Roman" panose="02020603050405020304" pitchFamily="18" charset="0"/>
              </a:rPr>
              <a:t>QNLI.tsv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Recognizing Textual Entailment: </a:t>
            </a:r>
            <a:r>
              <a:rPr lang="en-US" altLang="zh-CN" sz="1200" dirty="0" err="1">
                <a:latin typeface="Times New Roman" panose="02020603050405020304" pitchFamily="18" charset="0"/>
                <a:cs typeface="Times New Roman" panose="02020603050405020304" pitchFamily="18" charset="0"/>
              </a:rPr>
              <a:t>RTE.tsv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Winograd NLI: </a:t>
            </a:r>
            <a:r>
              <a:rPr lang="en-US" altLang="zh-CN" sz="1200" dirty="0" err="1">
                <a:latin typeface="Times New Roman" panose="02020603050405020304" pitchFamily="18" charset="0"/>
                <a:cs typeface="Times New Roman" panose="02020603050405020304" pitchFamily="18" charset="0"/>
              </a:rPr>
              <a:t>WNLI.tsv</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200" dirty="0">
                <a:latin typeface="Times New Roman" panose="02020603050405020304" pitchFamily="18" charset="0"/>
                <a:cs typeface="Times New Roman" panose="02020603050405020304" pitchFamily="18" charset="0"/>
              </a:rPr>
              <a:t>Diagnostic: </a:t>
            </a:r>
            <a:r>
              <a:rPr lang="en-US" altLang="zh-CN" sz="1200" dirty="0" err="1">
                <a:latin typeface="Times New Roman" panose="02020603050405020304" pitchFamily="18" charset="0"/>
                <a:cs typeface="Times New Roman" panose="02020603050405020304" pitchFamily="18" charset="0"/>
              </a:rPr>
              <a:t>AX.tsv</a:t>
            </a:r>
            <a:endParaRPr lang="en-US" altLang="zh-CN" sz="1200" dirty="0">
              <a:latin typeface="Times New Roman" panose="02020603050405020304" pitchFamily="18" charset="0"/>
              <a:cs typeface="Times New Roman" panose="02020603050405020304" pitchFamily="18" charset="0"/>
            </a:endParaRPr>
          </a:p>
          <a:p>
            <a:pPr>
              <a:lnSpc>
                <a:spcPct val="100000"/>
              </a:lnSpc>
            </a:pPr>
            <a:r>
              <a:rPr lang="en-US" altLang="zh-CN" sz="1600" dirty="0">
                <a:latin typeface="Times New Roman" panose="02020603050405020304" pitchFamily="18" charset="0"/>
                <a:cs typeface="Times New Roman" panose="02020603050405020304" pitchFamily="18" charset="0"/>
              </a:rPr>
              <a:t>Create a zip of the prediction TSVs, without any subfolders, e.g. using 'zip -r submission.zip *.</a:t>
            </a:r>
            <a:r>
              <a:rPr lang="en-US" altLang="zh-CN" sz="1600" dirty="0" err="1">
                <a:latin typeface="Times New Roman" panose="02020603050405020304" pitchFamily="18" charset="0"/>
                <a:cs typeface="Times New Roman" panose="02020603050405020304" pitchFamily="18" charset="0"/>
              </a:rPr>
              <a:t>tsv</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00000"/>
              </a:lnSpc>
            </a:pPr>
            <a:r>
              <a:rPr lang="en-US" altLang="zh-CN" sz="1600" dirty="0">
                <a:latin typeface="Times New Roman" panose="02020603050405020304" pitchFamily="18" charset="0"/>
                <a:cs typeface="Times New Roman" panose="02020603050405020304" pitchFamily="18" charset="0"/>
              </a:rPr>
              <a:t>Upload this zip using the 'Submit' section, filling in details of the method used to generate the predictions. </a:t>
            </a:r>
            <a:endParaRPr lang="en-US" altLang="zh-CN" sz="1600" dirty="0">
              <a:latin typeface="Times New Roman" panose="02020603050405020304" pitchFamily="18" charset="0"/>
              <a:cs typeface="Times New Roman" panose="02020603050405020304" pitchFamily="18" charset="0"/>
            </a:endParaRPr>
          </a:p>
          <a:p>
            <a:pPr>
              <a:lnSpc>
                <a:spcPct val="100000"/>
              </a:lnSpc>
            </a:pPr>
            <a:r>
              <a:rPr lang="en-US" altLang="zh-CN" sz="1600" b="1" dirty="0">
                <a:solidFill>
                  <a:srgbClr val="C00000"/>
                </a:solidFill>
                <a:latin typeface="Times New Roman" panose="02020603050405020304" pitchFamily="18" charset="0"/>
                <a:cs typeface="Times New Roman" panose="02020603050405020304" pitchFamily="18" charset="0"/>
              </a:rPr>
              <a:t>Do not </a:t>
            </a:r>
            <a:r>
              <a:rPr lang="en-US" altLang="zh-CN" sz="1600" dirty="0">
                <a:latin typeface="Times New Roman" panose="02020603050405020304" pitchFamily="18" charset="0"/>
                <a:cs typeface="Times New Roman" panose="02020603050405020304" pitchFamily="18" charset="0"/>
              </a:rPr>
              <a:t>select “</a:t>
            </a:r>
            <a:r>
              <a:rPr lang="en-US" altLang="zh-CN" sz="1600" i="1" dirty="0">
                <a:latin typeface="Times New Roman" panose="02020603050405020304" pitchFamily="18" charset="0"/>
                <a:cs typeface="Times New Roman" panose="02020603050405020304" pitchFamily="18" charset="0"/>
              </a:rPr>
              <a:t>public</a:t>
            </a:r>
            <a:r>
              <a:rPr lang="en-US" altLang="zh-CN" sz="1600" dirty="0">
                <a:latin typeface="Times New Roman" panose="02020603050405020304" pitchFamily="18" charset="0"/>
                <a:cs typeface="Times New Roman" panose="02020603050405020304" pitchFamily="18" charset="0"/>
              </a:rPr>
              <a:t>” so as not to show your results on the leaderboard. </a:t>
            </a:r>
            <a:endParaRPr lang="en-US" altLang="zh-CN" sz="1600" dirty="0">
              <a:latin typeface="Times New Roman" panose="02020603050405020304" pitchFamily="18" charset="0"/>
              <a:cs typeface="Times New Roman" panose="02020603050405020304" pitchFamily="18" charset="0"/>
              <a:sym typeface="+mn-ea"/>
            </a:endParaRPr>
          </a:p>
        </p:txBody>
      </p:sp>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Instructions</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05" y="3178628"/>
            <a:ext cx="974002" cy="21826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40689" y="1685925"/>
            <a:ext cx="8425497" cy="4300855"/>
          </a:xfrm>
        </p:spPr>
        <p:txBody>
          <a:bodyPr>
            <a:noAutofit/>
          </a:bodyPr>
          <a:lstStyle/>
          <a:p>
            <a:pPr algn="just" fontAlgn="auto">
              <a:lnSpc>
                <a:spcPct val="150000"/>
              </a:lnSpc>
            </a:pPr>
            <a:r>
              <a:rPr lang="en-US" altLang="zh-CN" dirty="0">
                <a:latin typeface="Times New Roman" panose="02020603050405020304" pitchFamily="18" charset="0"/>
                <a:cs typeface="Times New Roman" panose="02020603050405020304" pitchFamily="18" charset="0"/>
              </a:rPr>
              <a:t>Each group consists of up </a:t>
            </a:r>
            <a:r>
              <a:rPr lang="en-US" altLang="zh-CN">
                <a:latin typeface="Times New Roman" panose="02020603050405020304" pitchFamily="18" charset="0"/>
                <a:cs typeface="Times New Roman" panose="02020603050405020304" pitchFamily="18" charset="0"/>
              </a:rPr>
              <a:t>to </a:t>
            </a:r>
            <a:r>
              <a:rPr lang="en-US" altLang="zh-CN" b="1" dirty="0">
                <a:solidFill>
                  <a:schemeClr val="accent1"/>
                </a:solidFill>
                <a:latin typeface="Times New Roman" panose="02020603050405020304" pitchFamily="18" charset="0"/>
                <a:cs typeface="Times New Roman" panose="02020603050405020304" pitchFamily="18" charset="0"/>
              </a:rPr>
              <a:t>1</a:t>
            </a:r>
            <a:r>
              <a:rPr lang="en-US" altLang="zh-CN" b="1">
                <a:solidFill>
                  <a:schemeClr val="accent1"/>
                </a:solidFill>
                <a:latin typeface="Times New Roman" panose="02020603050405020304" pitchFamily="18" charset="0"/>
                <a:cs typeface="Times New Roman" panose="02020603050405020304" pitchFamily="18" charset="0"/>
              </a:rPr>
              <a:t> </a:t>
            </a:r>
            <a:r>
              <a:rPr lang="en-US" altLang="zh-CN" b="1" dirty="0">
                <a:solidFill>
                  <a:schemeClr val="accent1"/>
                </a:solidFill>
                <a:latin typeface="Times New Roman" panose="02020603050405020304" pitchFamily="18" charset="0"/>
                <a:cs typeface="Times New Roman" panose="02020603050405020304" pitchFamily="18" charset="0"/>
              </a:rPr>
              <a:t>students</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just" fontAlgn="auto">
              <a:lnSpc>
                <a:spcPct val="150000"/>
              </a:lnSpc>
            </a:pPr>
            <a:r>
              <a:rPr lang="en-US" altLang="zh-CN" dirty="0">
                <a:latin typeface="Times New Roman" panose="02020603050405020304" pitchFamily="18" charset="0"/>
                <a:cs typeface="Times New Roman" panose="02020603050405020304" pitchFamily="18" charset="0"/>
              </a:rPr>
              <a:t>Each group is allowed to upload the formatted predictions for the test set to the GLUE website (</a:t>
            </a:r>
            <a:r>
              <a:rPr lang="en-US" altLang="zh-CN" dirty="0">
                <a:latin typeface="Times New Roman" panose="02020603050405020304" pitchFamily="18" charset="0"/>
                <a:cs typeface="Times New Roman" panose="02020603050405020304" pitchFamily="18" charset="0"/>
                <a:hlinkClick r:id="rId1"/>
              </a:rPr>
              <a:t>https://gluebenchmark.com/submit</a:t>
            </a:r>
            <a:r>
              <a:rPr lang="en-US" altLang="zh-CN" dirty="0">
                <a:latin typeface="Times New Roman" panose="02020603050405020304" pitchFamily="18" charset="0"/>
                <a:cs typeface="Times New Roman" panose="02020603050405020304" pitchFamily="18" charset="0"/>
              </a:rPr>
              <a:t>) to obtain an evaluation score (</a:t>
            </a:r>
            <a:r>
              <a:rPr lang="en-US" altLang="zh-CN" b="1" dirty="0">
                <a:solidFill>
                  <a:schemeClr val="accent1"/>
                </a:solidFill>
                <a:latin typeface="Times New Roman" panose="02020603050405020304" pitchFamily="18" charset="0"/>
                <a:cs typeface="Times New Roman" panose="02020603050405020304" pitchFamily="18" charset="0"/>
              </a:rPr>
              <a:t>two times per day</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just">
              <a:lnSpc>
                <a:spcPct val="150000"/>
              </a:lnSpc>
            </a:pPr>
            <a:r>
              <a:rPr lang="en-US" altLang="zh-CN" dirty="0">
                <a:latin typeface="Times New Roman" panose="02020603050405020304" pitchFamily="18" charset="0"/>
                <a:cs typeface="Times New Roman" panose="02020603050405020304" pitchFamily="18" charset="0"/>
              </a:rPr>
              <a:t>Each group is asked to submit a short paper describing the system and analyzing the performance before </a:t>
            </a:r>
            <a:r>
              <a:rPr lang="en-US" altLang="zh-CN" b="1" dirty="0">
                <a:solidFill>
                  <a:schemeClr val="accent1"/>
                </a:solidFill>
                <a:latin typeface="Times New Roman" panose="02020603050405020304" pitchFamily="18" charset="0"/>
                <a:cs typeface="Times New Roman" panose="02020603050405020304" pitchFamily="18" charset="0"/>
              </a:rPr>
              <a:t>2020/06/24</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sym typeface="+mn-ea"/>
            </a:endParaRPr>
          </a:p>
        </p:txBody>
      </p:sp>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Submission</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gn="just" fontAlgn="auto">
              <a:lnSpc>
                <a:spcPct val="150000"/>
              </a:lnSpc>
            </a:pPr>
            <a:r>
              <a:rPr lang="en-US" altLang="zh-CN" dirty="0">
                <a:latin typeface="Times New Roman" panose="02020603050405020304" pitchFamily="18" charset="0"/>
                <a:cs typeface="Times New Roman" panose="02020603050405020304" pitchFamily="18" charset="0"/>
                <a:sym typeface="+mn-ea"/>
              </a:rPr>
              <a:t>FAQ: </a:t>
            </a:r>
            <a:r>
              <a:rPr lang="zh-CN" altLang="en-US"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hlinkClick r:id="rId1"/>
              </a:rPr>
              <a:t>https://gluebenchmark.com/faq</a:t>
            </a:r>
            <a:endParaRPr lang="en-US" altLang="zh-CN" dirty="0">
              <a:latin typeface="Times New Roman" panose="02020603050405020304" pitchFamily="18" charset="0"/>
              <a:cs typeface="Times New Roman" panose="02020603050405020304" pitchFamily="18" charset="0"/>
              <a:sym typeface="+mn-ea"/>
            </a:endParaRPr>
          </a:p>
          <a:p>
            <a:pPr algn="just" fontAlgn="auto">
              <a:lnSpc>
                <a:spcPct val="150000"/>
              </a:lnSpc>
            </a:pPr>
            <a:r>
              <a:rPr lang="en-US" altLang="zh-CN" dirty="0">
                <a:latin typeface="Times New Roman" panose="02020603050405020304" pitchFamily="18" charset="0"/>
                <a:cs typeface="Times New Roman" panose="02020603050405020304" pitchFamily="18" charset="0"/>
                <a:sym typeface="+mn-ea"/>
              </a:rPr>
              <a:t>If you can not open the Glue website, you might need to use VPN.</a:t>
            </a:r>
            <a:endParaRPr lang="en-US" altLang="zh-CN" dirty="0">
              <a:latin typeface="Times New Roman" panose="02020603050405020304" pitchFamily="18" charset="0"/>
              <a:cs typeface="Times New Roman" panose="02020603050405020304" pitchFamily="18" charset="0"/>
              <a:sym typeface="+mn-ea"/>
            </a:endParaRPr>
          </a:p>
          <a:p>
            <a:pPr marL="0" indent="0">
              <a:buNone/>
            </a:pPr>
            <a:endParaRPr lang="zh-CN" altLang="en-US" dirty="0"/>
          </a:p>
        </p:txBody>
      </p:sp>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FAQ</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3348" y="1816797"/>
            <a:ext cx="2419252" cy="923330"/>
          </a:xfrm>
          <a:prstGeom prst="rect">
            <a:avLst/>
          </a:prstGeom>
          <a:noFill/>
        </p:spPr>
        <p:txBody>
          <a:bodyPr wrap="none" rtlCol="0">
            <a:spAutoFit/>
          </a:bodyPr>
          <a:lstStyle/>
          <a:p>
            <a:r>
              <a:rPr lang="zh-CN" altLang="en-US" sz="5400" b="1" dirty="0">
                <a:solidFill>
                  <a:schemeClr val="bg1"/>
                </a:solidFill>
              </a:rPr>
              <a:t>谢 谢！</a:t>
            </a:r>
            <a:endParaRPr lang="zh-CN" altLang="en-US" sz="5400" b="1" dirty="0">
              <a:solidFill>
                <a:schemeClr val="bg1"/>
              </a:solidFill>
            </a:endParaRPr>
          </a:p>
        </p:txBody>
      </p:sp>
    </p:spTree>
  </p:cSld>
  <p:clrMapOvr>
    <a:masterClrMapping/>
  </p:clrMapOvr>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0</TotalTime>
  <Words>2771</Words>
  <Application>WPS 演示</Application>
  <PresentationFormat>全屏显示(4:3)</PresentationFormat>
  <Paragraphs>73</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Times New Roman</vt:lpstr>
      <vt:lpstr>华文新魏</vt:lpstr>
      <vt:lpstr>等线</vt:lpstr>
      <vt:lpstr>Arial Unicode MS</vt:lpstr>
      <vt:lpstr>等线 Light</vt:lpstr>
      <vt:lpstr>2016-VI主题</vt:lpstr>
      <vt:lpstr>Project：CoLA</vt:lpstr>
      <vt:lpstr>Task Setup</vt:lpstr>
      <vt:lpstr>Data Statistics</vt:lpstr>
      <vt:lpstr>Benchmark</vt:lpstr>
      <vt:lpstr>Instructions</vt:lpstr>
      <vt:lpstr>Submission</vt:lpstr>
      <vt:lpstr>FAQ</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★☆新</cp:lastModifiedBy>
  <cp:revision>174</cp:revision>
  <dcterms:created xsi:type="dcterms:W3CDTF">2016-01-21T16:32:00Z</dcterms:created>
  <dcterms:modified xsi:type="dcterms:W3CDTF">2020-06-11T05:01:36Z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