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71" r:id="rId4"/>
    <p:sldId id="258" r:id="rId5"/>
    <p:sldId id="259" r:id="rId6"/>
    <p:sldId id="267" r:id="rId7"/>
    <p:sldId id="260" r:id="rId8"/>
    <p:sldId id="261" r:id="rId9"/>
    <p:sldId id="262" r:id="rId10"/>
    <p:sldId id="263" r:id="rId11"/>
    <p:sldId id="264" r:id="rId12"/>
    <p:sldId id="265" r:id="rId13"/>
    <p:sldId id="266"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D1748-1EFD-4814-9DFC-0F999E30FBB1}" type="datetimeFigureOut">
              <a:rPr lang="en-NZ" smtClean="0"/>
              <a:t>4/03/2025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94627-C669-439D-805E-26B4A67578C8}" type="slidenum">
              <a:rPr lang="en-NZ" smtClean="0"/>
              <a:t>‹#›</a:t>
            </a:fld>
            <a:endParaRPr lang="en-NZ"/>
          </a:p>
        </p:txBody>
      </p:sp>
    </p:spTree>
    <p:extLst>
      <p:ext uri="{BB962C8B-B14F-4D97-AF65-F5344CB8AC3E}">
        <p14:creationId xmlns:p14="http://schemas.microsoft.com/office/powerpoint/2010/main" val="348643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22CF-277A-4454-2DFE-643A960D27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Z"/>
          </a:p>
        </p:txBody>
      </p:sp>
      <p:sp>
        <p:nvSpPr>
          <p:cNvPr id="3" name="Subtitle 2">
            <a:extLst>
              <a:ext uri="{FF2B5EF4-FFF2-40B4-BE49-F238E27FC236}">
                <a16:creationId xmlns:a16="http://schemas.microsoft.com/office/drawing/2014/main" id="{062DCB50-091C-BF3E-7839-7832C58C9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Z"/>
          </a:p>
        </p:txBody>
      </p:sp>
      <p:sp>
        <p:nvSpPr>
          <p:cNvPr id="4" name="Date Placeholder 3">
            <a:extLst>
              <a:ext uri="{FF2B5EF4-FFF2-40B4-BE49-F238E27FC236}">
                <a16:creationId xmlns:a16="http://schemas.microsoft.com/office/drawing/2014/main" id="{742780C5-9C7C-31B1-F1C9-C17895AB414D}"/>
              </a:ext>
            </a:extLst>
          </p:cNvPr>
          <p:cNvSpPr>
            <a:spLocks noGrp="1"/>
          </p:cNvSpPr>
          <p:nvPr>
            <p:ph type="dt" sz="half" idx="10"/>
          </p:nvPr>
        </p:nvSpPr>
        <p:spPr/>
        <p:txBody>
          <a:bodyPr/>
          <a:lstStyle/>
          <a:p>
            <a:fld id="{BF1F83D6-3261-4C64-9FBB-5C0F4B7232BD}" type="datetime1">
              <a:rPr lang="en-NZ" smtClean="0"/>
              <a:t>4/03/2025</a:t>
            </a:fld>
            <a:endParaRPr lang="en-NZ"/>
          </a:p>
        </p:txBody>
      </p:sp>
      <p:sp>
        <p:nvSpPr>
          <p:cNvPr id="5" name="Footer Placeholder 4">
            <a:extLst>
              <a:ext uri="{FF2B5EF4-FFF2-40B4-BE49-F238E27FC236}">
                <a16:creationId xmlns:a16="http://schemas.microsoft.com/office/drawing/2014/main" id="{7FF9D9FE-3920-BC8A-6C08-D56F4A5D905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9CD8C96-C521-D9C3-CD15-EA7E6F37C0C2}"/>
              </a:ext>
            </a:extLst>
          </p:cNvPr>
          <p:cNvSpPr>
            <a:spLocks noGrp="1"/>
          </p:cNvSpPr>
          <p:nvPr>
            <p:ph type="sldNum" sz="quarter" idx="12"/>
          </p:nvPr>
        </p:nvSpPr>
        <p:spPr/>
        <p:txBody>
          <a:bodyPr/>
          <a:lstStyle/>
          <a:p>
            <a:fld id="{EFB38FAD-E93B-4222-AAA8-28C7D09A7CDA}" type="slidenum">
              <a:rPr lang="en-NZ" smtClean="0"/>
              <a:t>‹#›</a:t>
            </a:fld>
            <a:endParaRPr lang="en-NZ"/>
          </a:p>
        </p:txBody>
      </p:sp>
    </p:spTree>
    <p:extLst>
      <p:ext uri="{BB962C8B-B14F-4D97-AF65-F5344CB8AC3E}">
        <p14:creationId xmlns:p14="http://schemas.microsoft.com/office/powerpoint/2010/main" val="178088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60D4-6EA9-5251-DDDD-372B3E6E8CE8}"/>
              </a:ext>
            </a:extLst>
          </p:cNvPr>
          <p:cNvSpPr>
            <a:spLocks noGrp="1"/>
          </p:cNvSpPr>
          <p:nvPr>
            <p:ph type="title"/>
          </p:nvPr>
        </p:nvSpPr>
        <p:spPr/>
        <p:txBody>
          <a:bodyPr/>
          <a:lstStyle/>
          <a:p>
            <a:r>
              <a:rPr lang="en-GB"/>
              <a:t>Click to edit Master title style</a:t>
            </a:r>
            <a:endParaRPr lang="en-NZ"/>
          </a:p>
        </p:txBody>
      </p:sp>
      <p:sp>
        <p:nvSpPr>
          <p:cNvPr id="3" name="Vertical Text Placeholder 2">
            <a:extLst>
              <a:ext uri="{FF2B5EF4-FFF2-40B4-BE49-F238E27FC236}">
                <a16:creationId xmlns:a16="http://schemas.microsoft.com/office/drawing/2014/main" id="{85A7D65C-0F1A-A6B6-8679-7B9C538B56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Date Placeholder 3">
            <a:extLst>
              <a:ext uri="{FF2B5EF4-FFF2-40B4-BE49-F238E27FC236}">
                <a16:creationId xmlns:a16="http://schemas.microsoft.com/office/drawing/2014/main" id="{EF86E653-FD2F-48B2-309B-28C03AC79C8A}"/>
              </a:ext>
            </a:extLst>
          </p:cNvPr>
          <p:cNvSpPr>
            <a:spLocks noGrp="1"/>
          </p:cNvSpPr>
          <p:nvPr>
            <p:ph type="dt" sz="half" idx="10"/>
          </p:nvPr>
        </p:nvSpPr>
        <p:spPr/>
        <p:txBody>
          <a:bodyPr/>
          <a:lstStyle/>
          <a:p>
            <a:fld id="{77627825-4618-4B05-B0F6-5632EBBDF667}" type="datetime1">
              <a:rPr lang="en-NZ" smtClean="0"/>
              <a:t>4/03/2025</a:t>
            </a:fld>
            <a:endParaRPr lang="en-NZ"/>
          </a:p>
        </p:txBody>
      </p:sp>
      <p:sp>
        <p:nvSpPr>
          <p:cNvPr id="5" name="Footer Placeholder 4">
            <a:extLst>
              <a:ext uri="{FF2B5EF4-FFF2-40B4-BE49-F238E27FC236}">
                <a16:creationId xmlns:a16="http://schemas.microsoft.com/office/drawing/2014/main" id="{42DBA52F-80CE-62B7-AE57-0A86D7167E2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FFE7FFB-9775-2E18-FED8-C10D2345C272}"/>
              </a:ext>
            </a:extLst>
          </p:cNvPr>
          <p:cNvSpPr>
            <a:spLocks noGrp="1"/>
          </p:cNvSpPr>
          <p:nvPr>
            <p:ph type="sldNum" sz="quarter" idx="12"/>
          </p:nvPr>
        </p:nvSpPr>
        <p:spPr/>
        <p:txBody>
          <a:bodyPr/>
          <a:lstStyle/>
          <a:p>
            <a:fld id="{EFB38FAD-E93B-4222-AAA8-28C7D09A7CDA}" type="slidenum">
              <a:rPr lang="en-NZ" smtClean="0"/>
              <a:t>‹#›</a:t>
            </a:fld>
            <a:endParaRPr lang="en-NZ"/>
          </a:p>
        </p:txBody>
      </p:sp>
    </p:spTree>
    <p:extLst>
      <p:ext uri="{BB962C8B-B14F-4D97-AF65-F5344CB8AC3E}">
        <p14:creationId xmlns:p14="http://schemas.microsoft.com/office/powerpoint/2010/main" val="368142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ADF07F-FBAE-170F-D82A-AC8F2FF546F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Z"/>
          </a:p>
        </p:txBody>
      </p:sp>
      <p:sp>
        <p:nvSpPr>
          <p:cNvPr id="3" name="Vertical Text Placeholder 2">
            <a:extLst>
              <a:ext uri="{FF2B5EF4-FFF2-40B4-BE49-F238E27FC236}">
                <a16:creationId xmlns:a16="http://schemas.microsoft.com/office/drawing/2014/main" id="{86DE31F3-C9FD-5C03-6CF6-D7917307BF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Date Placeholder 3">
            <a:extLst>
              <a:ext uri="{FF2B5EF4-FFF2-40B4-BE49-F238E27FC236}">
                <a16:creationId xmlns:a16="http://schemas.microsoft.com/office/drawing/2014/main" id="{4FDB90E2-1B62-5E18-FE6E-3FE548E5844B}"/>
              </a:ext>
            </a:extLst>
          </p:cNvPr>
          <p:cNvSpPr>
            <a:spLocks noGrp="1"/>
          </p:cNvSpPr>
          <p:nvPr>
            <p:ph type="dt" sz="half" idx="10"/>
          </p:nvPr>
        </p:nvSpPr>
        <p:spPr/>
        <p:txBody>
          <a:bodyPr/>
          <a:lstStyle/>
          <a:p>
            <a:fld id="{089F2BB4-6948-4D48-9C4D-223F8C42968A}" type="datetime1">
              <a:rPr lang="en-NZ" smtClean="0"/>
              <a:t>4/03/2025</a:t>
            </a:fld>
            <a:endParaRPr lang="en-NZ"/>
          </a:p>
        </p:txBody>
      </p:sp>
      <p:sp>
        <p:nvSpPr>
          <p:cNvPr id="5" name="Footer Placeholder 4">
            <a:extLst>
              <a:ext uri="{FF2B5EF4-FFF2-40B4-BE49-F238E27FC236}">
                <a16:creationId xmlns:a16="http://schemas.microsoft.com/office/drawing/2014/main" id="{FEA95727-6C9D-08CB-B584-0AA07F9517D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01447E0-F6E7-40CA-E7A0-3DD84DB81465}"/>
              </a:ext>
            </a:extLst>
          </p:cNvPr>
          <p:cNvSpPr>
            <a:spLocks noGrp="1"/>
          </p:cNvSpPr>
          <p:nvPr>
            <p:ph type="sldNum" sz="quarter" idx="12"/>
          </p:nvPr>
        </p:nvSpPr>
        <p:spPr/>
        <p:txBody>
          <a:bodyPr/>
          <a:lstStyle/>
          <a:p>
            <a:fld id="{EFB38FAD-E93B-4222-AAA8-28C7D09A7CDA}" type="slidenum">
              <a:rPr lang="en-NZ" smtClean="0"/>
              <a:t>‹#›</a:t>
            </a:fld>
            <a:endParaRPr lang="en-NZ"/>
          </a:p>
        </p:txBody>
      </p:sp>
    </p:spTree>
    <p:extLst>
      <p:ext uri="{BB962C8B-B14F-4D97-AF65-F5344CB8AC3E}">
        <p14:creationId xmlns:p14="http://schemas.microsoft.com/office/powerpoint/2010/main" val="149885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AC0B-70BE-FC46-2395-9C85EBF5B996}"/>
              </a:ext>
            </a:extLst>
          </p:cNvPr>
          <p:cNvSpPr>
            <a:spLocks noGrp="1"/>
          </p:cNvSpPr>
          <p:nvPr>
            <p:ph type="title"/>
          </p:nvPr>
        </p:nvSpPr>
        <p:spPr/>
        <p:txBody>
          <a:bodyPr/>
          <a:lstStyle/>
          <a:p>
            <a:r>
              <a:rPr lang="en-GB"/>
              <a:t>Click to edit Master title style</a:t>
            </a:r>
            <a:endParaRPr lang="en-NZ"/>
          </a:p>
        </p:txBody>
      </p:sp>
      <p:sp>
        <p:nvSpPr>
          <p:cNvPr id="3" name="Content Placeholder 2">
            <a:extLst>
              <a:ext uri="{FF2B5EF4-FFF2-40B4-BE49-F238E27FC236}">
                <a16:creationId xmlns:a16="http://schemas.microsoft.com/office/drawing/2014/main" id="{E1C55D9C-0715-217C-7C0B-19A134F2FC2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Date Placeholder 3">
            <a:extLst>
              <a:ext uri="{FF2B5EF4-FFF2-40B4-BE49-F238E27FC236}">
                <a16:creationId xmlns:a16="http://schemas.microsoft.com/office/drawing/2014/main" id="{BDEE3290-0CCA-9E74-263E-2285D5F5D23E}"/>
              </a:ext>
            </a:extLst>
          </p:cNvPr>
          <p:cNvSpPr>
            <a:spLocks noGrp="1"/>
          </p:cNvSpPr>
          <p:nvPr>
            <p:ph type="dt" sz="half" idx="10"/>
          </p:nvPr>
        </p:nvSpPr>
        <p:spPr/>
        <p:txBody>
          <a:bodyPr/>
          <a:lstStyle/>
          <a:p>
            <a:fld id="{3D637CD8-BAA8-4C99-BFB1-E2F263F54FFD}" type="datetime1">
              <a:rPr lang="en-NZ" smtClean="0"/>
              <a:t>4/03/2025</a:t>
            </a:fld>
            <a:endParaRPr lang="en-NZ"/>
          </a:p>
        </p:txBody>
      </p:sp>
      <p:sp>
        <p:nvSpPr>
          <p:cNvPr id="5" name="Footer Placeholder 4">
            <a:extLst>
              <a:ext uri="{FF2B5EF4-FFF2-40B4-BE49-F238E27FC236}">
                <a16:creationId xmlns:a16="http://schemas.microsoft.com/office/drawing/2014/main" id="{0BB1FE3B-9E86-79A0-31D5-5628316737F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6A28AF7-1A62-1154-B959-306943F58073}"/>
              </a:ext>
            </a:extLst>
          </p:cNvPr>
          <p:cNvSpPr>
            <a:spLocks noGrp="1"/>
          </p:cNvSpPr>
          <p:nvPr>
            <p:ph type="sldNum" sz="quarter" idx="12"/>
          </p:nvPr>
        </p:nvSpPr>
        <p:spPr/>
        <p:txBody>
          <a:bodyPr/>
          <a:lstStyle/>
          <a:p>
            <a:fld id="{EFB38FAD-E93B-4222-AAA8-28C7D09A7CDA}" type="slidenum">
              <a:rPr lang="en-NZ" smtClean="0"/>
              <a:t>‹#›</a:t>
            </a:fld>
            <a:endParaRPr lang="en-NZ"/>
          </a:p>
        </p:txBody>
      </p:sp>
    </p:spTree>
    <p:extLst>
      <p:ext uri="{BB962C8B-B14F-4D97-AF65-F5344CB8AC3E}">
        <p14:creationId xmlns:p14="http://schemas.microsoft.com/office/powerpoint/2010/main" val="287457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F04F-33F8-A635-4D01-B1CB698494C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Z"/>
          </a:p>
        </p:txBody>
      </p:sp>
      <p:sp>
        <p:nvSpPr>
          <p:cNvPr id="3" name="Text Placeholder 2">
            <a:extLst>
              <a:ext uri="{FF2B5EF4-FFF2-40B4-BE49-F238E27FC236}">
                <a16:creationId xmlns:a16="http://schemas.microsoft.com/office/drawing/2014/main" id="{A30D3B6A-5430-51E8-6AEF-C80D50DEE0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88C91B-06C5-BC61-C66B-37AB3011DCB9}"/>
              </a:ext>
            </a:extLst>
          </p:cNvPr>
          <p:cNvSpPr>
            <a:spLocks noGrp="1"/>
          </p:cNvSpPr>
          <p:nvPr>
            <p:ph type="dt" sz="half" idx="10"/>
          </p:nvPr>
        </p:nvSpPr>
        <p:spPr/>
        <p:txBody>
          <a:bodyPr/>
          <a:lstStyle/>
          <a:p>
            <a:fld id="{01936764-8C92-4CB4-894E-FE3779C3A22B}" type="datetime1">
              <a:rPr lang="en-NZ" smtClean="0"/>
              <a:t>4/03/2025</a:t>
            </a:fld>
            <a:endParaRPr lang="en-NZ"/>
          </a:p>
        </p:txBody>
      </p:sp>
      <p:sp>
        <p:nvSpPr>
          <p:cNvPr id="5" name="Footer Placeholder 4">
            <a:extLst>
              <a:ext uri="{FF2B5EF4-FFF2-40B4-BE49-F238E27FC236}">
                <a16:creationId xmlns:a16="http://schemas.microsoft.com/office/drawing/2014/main" id="{E1A2E287-49F5-7845-B1BF-3C04BB19FB3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A8A2828-6C14-FF9B-877C-F7A2188818D8}"/>
              </a:ext>
            </a:extLst>
          </p:cNvPr>
          <p:cNvSpPr>
            <a:spLocks noGrp="1"/>
          </p:cNvSpPr>
          <p:nvPr>
            <p:ph type="sldNum" sz="quarter" idx="12"/>
          </p:nvPr>
        </p:nvSpPr>
        <p:spPr/>
        <p:txBody>
          <a:bodyPr/>
          <a:lstStyle/>
          <a:p>
            <a:fld id="{EFB38FAD-E93B-4222-AAA8-28C7D09A7CDA}" type="slidenum">
              <a:rPr lang="en-NZ" smtClean="0"/>
              <a:t>‹#›</a:t>
            </a:fld>
            <a:endParaRPr lang="en-NZ"/>
          </a:p>
        </p:txBody>
      </p:sp>
    </p:spTree>
    <p:extLst>
      <p:ext uri="{BB962C8B-B14F-4D97-AF65-F5344CB8AC3E}">
        <p14:creationId xmlns:p14="http://schemas.microsoft.com/office/powerpoint/2010/main" val="285356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A1CD-3A77-C131-E845-8452F9F90BD0}"/>
              </a:ext>
            </a:extLst>
          </p:cNvPr>
          <p:cNvSpPr>
            <a:spLocks noGrp="1"/>
          </p:cNvSpPr>
          <p:nvPr>
            <p:ph type="title"/>
          </p:nvPr>
        </p:nvSpPr>
        <p:spPr/>
        <p:txBody>
          <a:bodyPr/>
          <a:lstStyle/>
          <a:p>
            <a:r>
              <a:rPr lang="en-GB"/>
              <a:t>Click to edit Master title style</a:t>
            </a:r>
            <a:endParaRPr lang="en-NZ"/>
          </a:p>
        </p:txBody>
      </p:sp>
      <p:sp>
        <p:nvSpPr>
          <p:cNvPr id="3" name="Content Placeholder 2">
            <a:extLst>
              <a:ext uri="{FF2B5EF4-FFF2-40B4-BE49-F238E27FC236}">
                <a16:creationId xmlns:a16="http://schemas.microsoft.com/office/drawing/2014/main" id="{758C8875-D077-8228-12CA-86F94869BC8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Content Placeholder 3">
            <a:extLst>
              <a:ext uri="{FF2B5EF4-FFF2-40B4-BE49-F238E27FC236}">
                <a16:creationId xmlns:a16="http://schemas.microsoft.com/office/drawing/2014/main" id="{2B50E3F4-30AC-957E-1645-7552C0C614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5" name="Date Placeholder 4">
            <a:extLst>
              <a:ext uri="{FF2B5EF4-FFF2-40B4-BE49-F238E27FC236}">
                <a16:creationId xmlns:a16="http://schemas.microsoft.com/office/drawing/2014/main" id="{9A77370C-C934-999A-63EA-E96501EF75A1}"/>
              </a:ext>
            </a:extLst>
          </p:cNvPr>
          <p:cNvSpPr>
            <a:spLocks noGrp="1"/>
          </p:cNvSpPr>
          <p:nvPr>
            <p:ph type="dt" sz="half" idx="10"/>
          </p:nvPr>
        </p:nvSpPr>
        <p:spPr/>
        <p:txBody>
          <a:bodyPr/>
          <a:lstStyle/>
          <a:p>
            <a:fld id="{BE43C408-4F12-48EE-8B9F-0E045D9645AE}" type="datetime1">
              <a:rPr lang="en-NZ" smtClean="0"/>
              <a:t>4/03/2025</a:t>
            </a:fld>
            <a:endParaRPr lang="en-NZ"/>
          </a:p>
        </p:txBody>
      </p:sp>
      <p:sp>
        <p:nvSpPr>
          <p:cNvPr id="6" name="Footer Placeholder 5">
            <a:extLst>
              <a:ext uri="{FF2B5EF4-FFF2-40B4-BE49-F238E27FC236}">
                <a16:creationId xmlns:a16="http://schemas.microsoft.com/office/drawing/2014/main" id="{97AC3238-D559-8EE6-C8A7-C28C789F304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EA42AD2-259E-46F1-3DD2-D6064EFC8FDA}"/>
              </a:ext>
            </a:extLst>
          </p:cNvPr>
          <p:cNvSpPr>
            <a:spLocks noGrp="1"/>
          </p:cNvSpPr>
          <p:nvPr>
            <p:ph type="sldNum" sz="quarter" idx="12"/>
          </p:nvPr>
        </p:nvSpPr>
        <p:spPr/>
        <p:txBody>
          <a:bodyPr/>
          <a:lstStyle/>
          <a:p>
            <a:fld id="{EFB38FAD-E93B-4222-AAA8-28C7D09A7CDA}" type="slidenum">
              <a:rPr lang="en-NZ" smtClean="0"/>
              <a:t>‹#›</a:t>
            </a:fld>
            <a:endParaRPr lang="en-NZ"/>
          </a:p>
        </p:txBody>
      </p:sp>
    </p:spTree>
    <p:extLst>
      <p:ext uri="{BB962C8B-B14F-4D97-AF65-F5344CB8AC3E}">
        <p14:creationId xmlns:p14="http://schemas.microsoft.com/office/powerpoint/2010/main" val="119050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BFE5-15B4-2670-BC55-1A9EA9FDBF7E}"/>
              </a:ext>
            </a:extLst>
          </p:cNvPr>
          <p:cNvSpPr>
            <a:spLocks noGrp="1"/>
          </p:cNvSpPr>
          <p:nvPr>
            <p:ph type="title"/>
          </p:nvPr>
        </p:nvSpPr>
        <p:spPr>
          <a:xfrm>
            <a:off x="839788" y="365125"/>
            <a:ext cx="10515600" cy="1325563"/>
          </a:xfrm>
        </p:spPr>
        <p:txBody>
          <a:bodyPr/>
          <a:lstStyle/>
          <a:p>
            <a:r>
              <a:rPr lang="en-GB"/>
              <a:t>Click to edit Master title style</a:t>
            </a:r>
            <a:endParaRPr lang="en-NZ"/>
          </a:p>
        </p:txBody>
      </p:sp>
      <p:sp>
        <p:nvSpPr>
          <p:cNvPr id="3" name="Text Placeholder 2">
            <a:extLst>
              <a:ext uri="{FF2B5EF4-FFF2-40B4-BE49-F238E27FC236}">
                <a16:creationId xmlns:a16="http://schemas.microsoft.com/office/drawing/2014/main" id="{E901934C-BBD8-991B-68CA-0A90D15C6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9D3C60D-60B3-3EFD-E36A-CC00E724E43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5" name="Text Placeholder 4">
            <a:extLst>
              <a:ext uri="{FF2B5EF4-FFF2-40B4-BE49-F238E27FC236}">
                <a16:creationId xmlns:a16="http://schemas.microsoft.com/office/drawing/2014/main" id="{2DA2C687-AF9C-E59B-B5EF-3E82E5678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2181972-006D-F491-5682-6250A89A910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7" name="Date Placeholder 6">
            <a:extLst>
              <a:ext uri="{FF2B5EF4-FFF2-40B4-BE49-F238E27FC236}">
                <a16:creationId xmlns:a16="http://schemas.microsoft.com/office/drawing/2014/main" id="{CDF1E344-3887-860E-8A45-C0CCB0C1C714}"/>
              </a:ext>
            </a:extLst>
          </p:cNvPr>
          <p:cNvSpPr>
            <a:spLocks noGrp="1"/>
          </p:cNvSpPr>
          <p:nvPr>
            <p:ph type="dt" sz="half" idx="10"/>
          </p:nvPr>
        </p:nvSpPr>
        <p:spPr/>
        <p:txBody>
          <a:bodyPr/>
          <a:lstStyle/>
          <a:p>
            <a:fld id="{224E3CF3-5E07-4724-9FA6-3E5A0796CF33}" type="datetime1">
              <a:rPr lang="en-NZ" smtClean="0"/>
              <a:t>4/03/2025</a:t>
            </a:fld>
            <a:endParaRPr lang="en-NZ"/>
          </a:p>
        </p:txBody>
      </p:sp>
      <p:sp>
        <p:nvSpPr>
          <p:cNvPr id="8" name="Footer Placeholder 7">
            <a:extLst>
              <a:ext uri="{FF2B5EF4-FFF2-40B4-BE49-F238E27FC236}">
                <a16:creationId xmlns:a16="http://schemas.microsoft.com/office/drawing/2014/main" id="{3459D936-78EB-9423-B969-E02186032A52}"/>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CD9CDC78-294C-5E18-8E2B-D31B154AF32F}"/>
              </a:ext>
            </a:extLst>
          </p:cNvPr>
          <p:cNvSpPr>
            <a:spLocks noGrp="1"/>
          </p:cNvSpPr>
          <p:nvPr>
            <p:ph type="sldNum" sz="quarter" idx="12"/>
          </p:nvPr>
        </p:nvSpPr>
        <p:spPr/>
        <p:txBody>
          <a:bodyPr/>
          <a:lstStyle/>
          <a:p>
            <a:fld id="{EFB38FAD-E93B-4222-AAA8-28C7D09A7CDA}" type="slidenum">
              <a:rPr lang="en-NZ" smtClean="0"/>
              <a:t>‹#›</a:t>
            </a:fld>
            <a:endParaRPr lang="en-NZ"/>
          </a:p>
        </p:txBody>
      </p:sp>
    </p:spTree>
    <p:extLst>
      <p:ext uri="{BB962C8B-B14F-4D97-AF65-F5344CB8AC3E}">
        <p14:creationId xmlns:p14="http://schemas.microsoft.com/office/powerpoint/2010/main" val="15792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171B-773B-D137-013B-24948A18255E}"/>
              </a:ext>
            </a:extLst>
          </p:cNvPr>
          <p:cNvSpPr>
            <a:spLocks noGrp="1"/>
          </p:cNvSpPr>
          <p:nvPr>
            <p:ph type="title"/>
          </p:nvPr>
        </p:nvSpPr>
        <p:spPr/>
        <p:txBody>
          <a:bodyPr/>
          <a:lstStyle/>
          <a:p>
            <a:r>
              <a:rPr lang="en-GB"/>
              <a:t>Click to edit Master title style</a:t>
            </a:r>
            <a:endParaRPr lang="en-NZ"/>
          </a:p>
        </p:txBody>
      </p:sp>
      <p:sp>
        <p:nvSpPr>
          <p:cNvPr id="3" name="Date Placeholder 2">
            <a:extLst>
              <a:ext uri="{FF2B5EF4-FFF2-40B4-BE49-F238E27FC236}">
                <a16:creationId xmlns:a16="http://schemas.microsoft.com/office/drawing/2014/main" id="{7B828DEB-B4A7-A1D6-F817-D557A4CAE9BC}"/>
              </a:ext>
            </a:extLst>
          </p:cNvPr>
          <p:cNvSpPr>
            <a:spLocks noGrp="1"/>
          </p:cNvSpPr>
          <p:nvPr>
            <p:ph type="dt" sz="half" idx="10"/>
          </p:nvPr>
        </p:nvSpPr>
        <p:spPr/>
        <p:txBody>
          <a:bodyPr/>
          <a:lstStyle/>
          <a:p>
            <a:fld id="{4F6F8F6C-B3C2-4523-B7EA-8C32FA9D32AF}" type="datetime1">
              <a:rPr lang="en-NZ" smtClean="0"/>
              <a:t>4/03/2025</a:t>
            </a:fld>
            <a:endParaRPr lang="en-NZ"/>
          </a:p>
        </p:txBody>
      </p:sp>
      <p:sp>
        <p:nvSpPr>
          <p:cNvPr id="4" name="Footer Placeholder 3">
            <a:extLst>
              <a:ext uri="{FF2B5EF4-FFF2-40B4-BE49-F238E27FC236}">
                <a16:creationId xmlns:a16="http://schemas.microsoft.com/office/drawing/2014/main" id="{9497FBE6-89FC-1E5A-D2F7-F304AB31499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FE5F9C84-CAD7-133E-A1F5-6F237286CFD9}"/>
              </a:ext>
            </a:extLst>
          </p:cNvPr>
          <p:cNvSpPr>
            <a:spLocks noGrp="1"/>
          </p:cNvSpPr>
          <p:nvPr>
            <p:ph type="sldNum" sz="quarter" idx="12"/>
          </p:nvPr>
        </p:nvSpPr>
        <p:spPr/>
        <p:txBody>
          <a:bodyPr/>
          <a:lstStyle/>
          <a:p>
            <a:fld id="{EFB38FAD-E93B-4222-AAA8-28C7D09A7CDA}" type="slidenum">
              <a:rPr lang="en-NZ" smtClean="0"/>
              <a:t>‹#›</a:t>
            </a:fld>
            <a:endParaRPr lang="en-NZ"/>
          </a:p>
        </p:txBody>
      </p:sp>
    </p:spTree>
    <p:extLst>
      <p:ext uri="{BB962C8B-B14F-4D97-AF65-F5344CB8AC3E}">
        <p14:creationId xmlns:p14="http://schemas.microsoft.com/office/powerpoint/2010/main" val="292372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6E727-9EE8-D4F1-01C8-E706959A1E99}"/>
              </a:ext>
            </a:extLst>
          </p:cNvPr>
          <p:cNvSpPr>
            <a:spLocks noGrp="1"/>
          </p:cNvSpPr>
          <p:nvPr>
            <p:ph type="dt" sz="half" idx="10"/>
          </p:nvPr>
        </p:nvSpPr>
        <p:spPr/>
        <p:txBody>
          <a:bodyPr/>
          <a:lstStyle/>
          <a:p>
            <a:fld id="{370D17BB-5D5F-41C0-83CC-1A69837ABFFA}" type="datetime1">
              <a:rPr lang="en-NZ" smtClean="0"/>
              <a:t>4/03/2025</a:t>
            </a:fld>
            <a:endParaRPr lang="en-NZ"/>
          </a:p>
        </p:txBody>
      </p:sp>
      <p:sp>
        <p:nvSpPr>
          <p:cNvPr id="3" name="Footer Placeholder 2">
            <a:extLst>
              <a:ext uri="{FF2B5EF4-FFF2-40B4-BE49-F238E27FC236}">
                <a16:creationId xmlns:a16="http://schemas.microsoft.com/office/drawing/2014/main" id="{106E04A1-A368-9841-A8CD-AC35E525EE5D}"/>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4131B4BB-5033-4395-A25E-513AC9C39983}"/>
              </a:ext>
            </a:extLst>
          </p:cNvPr>
          <p:cNvSpPr>
            <a:spLocks noGrp="1"/>
          </p:cNvSpPr>
          <p:nvPr>
            <p:ph type="sldNum" sz="quarter" idx="12"/>
          </p:nvPr>
        </p:nvSpPr>
        <p:spPr/>
        <p:txBody>
          <a:bodyPr/>
          <a:lstStyle/>
          <a:p>
            <a:fld id="{EFB38FAD-E93B-4222-AAA8-28C7D09A7CDA}" type="slidenum">
              <a:rPr lang="en-NZ" smtClean="0"/>
              <a:t>‹#›</a:t>
            </a:fld>
            <a:endParaRPr lang="en-NZ"/>
          </a:p>
        </p:txBody>
      </p:sp>
    </p:spTree>
    <p:extLst>
      <p:ext uri="{BB962C8B-B14F-4D97-AF65-F5344CB8AC3E}">
        <p14:creationId xmlns:p14="http://schemas.microsoft.com/office/powerpoint/2010/main" val="118557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0B7F-3CBA-2D6A-864B-332C4AFD8FA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Z"/>
          </a:p>
        </p:txBody>
      </p:sp>
      <p:sp>
        <p:nvSpPr>
          <p:cNvPr id="3" name="Content Placeholder 2">
            <a:extLst>
              <a:ext uri="{FF2B5EF4-FFF2-40B4-BE49-F238E27FC236}">
                <a16:creationId xmlns:a16="http://schemas.microsoft.com/office/drawing/2014/main" id="{702D5D6B-46BC-9BFB-99D2-B8E98FB34A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Text Placeholder 3">
            <a:extLst>
              <a:ext uri="{FF2B5EF4-FFF2-40B4-BE49-F238E27FC236}">
                <a16:creationId xmlns:a16="http://schemas.microsoft.com/office/drawing/2014/main" id="{C74A02E6-8F97-80E1-E6A1-C26CF0ADC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5D9A34-108A-A4A9-35F3-A00E46426FB9}"/>
              </a:ext>
            </a:extLst>
          </p:cNvPr>
          <p:cNvSpPr>
            <a:spLocks noGrp="1"/>
          </p:cNvSpPr>
          <p:nvPr>
            <p:ph type="dt" sz="half" idx="10"/>
          </p:nvPr>
        </p:nvSpPr>
        <p:spPr/>
        <p:txBody>
          <a:bodyPr/>
          <a:lstStyle/>
          <a:p>
            <a:fld id="{9080B952-32DC-42D0-9FFC-6C3584BFCCEB}" type="datetime1">
              <a:rPr lang="en-NZ" smtClean="0"/>
              <a:t>4/03/2025</a:t>
            </a:fld>
            <a:endParaRPr lang="en-NZ"/>
          </a:p>
        </p:txBody>
      </p:sp>
      <p:sp>
        <p:nvSpPr>
          <p:cNvPr id="6" name="Footer Placeholder 5">
            <a:extLst>
              <a:ext uri="{FF2B5EF4-FFF2-40B4-BE49-F238E27FC236}">
                <a16:creationId xmlns:a16="http://schemas.microsoft.com/office/drawing/2014/main" id="{F5B30F85-0D1F-5113-5841-4706810000F9}"/>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EF4780C-31A1-BE13-D0F1-B62E4A6A11B7}"/>
              </a:ext>
            </a:extLst>
          </p:cNvPr>
          <p:cNvSpPr>
            <a:spLocks noGrp="1"/>
          </p:cNvSpPr>
          <p:nvPr>
            <p:ph type="sldNum" sz="quarter" idx="12"/>
          </p:nvPr>
        </p:nvSpPr>
        <p:spPr/>
        <p:txBody>
          <a:bodyPr/>
          <a:lstStyle/>
          <a:p>
            <a:fld id="{EFB38FAD-E93B-4222-AAA8-28C7D09A7CDA}" type="slidenum">
              <a:rPr lang="en-NZ" smtClean="0"/>
              <a:t>‹#›</a:t>
            </a:fld>
            <a:endParaRPr lang="en-NZ"/>
          </a:p>
        </p:txBody>
      </p:sp>
    </p:spTree>
    <p:extLst>
      <p:ext uri="{BB962C8B-B14F-4D97-AF65-F5344CB8AC3E}">
        <p14:creationId xmlns:p14="http://schemas.microsoft.com/office/powerpoint/2010/main" val="290249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956B-D326-0655-9701-A57556F2CA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Z"/>
          </a:p>
        </p:txBody>
      </p:sp>
      <p:sp>
        <p:nvSpPr>
          <p:cNvPr id="3" name="Picture Placeholder 2">
            <a:extLst>
              <a:ext uri="{FF2B5EF4-FFF2-40B4-BE49-F238E27FC236}">
                <a16:creationId xmlns:a16="http://schemas.microsoft.com/office/drawing/2014/main" id="{C36AA17D-0BC4-0896-C3EE-48DBA98996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79DA3F7C-2393-1622-4BB6-AC7DF90AE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7AC7C5C-73D5-604E-183C-764A74A8CD42}"/>
              </a:ext>
            </a:extLst>
          </p:cNvPr>
          <p:cNvSpPr>
            <a:spLocks noGrp="1"/>
          </p:cNvSpPr>
          <p:nvPr>
            <p:ph type="dt" sz="half" idx="10"/>
          </p:nvPr>
        </p:nvSpPr>
        <p:spPr/>
        <p:txBody>
          <a:bodyPr/>
          <a:lstStyle/>
          <a:p>
            <a:fld id="{0E4A62D0-48D0-4A18-9989-3BF7625CF1F0}" type="datetime1">
              <a:rPr lang="en-NZ" smtClean="0"/>
              <a:t>4/03/2025</a:t>
            </a:fld>
            <a:endParaRPr lang="en-NZ"/>
          </a:p>
        </p:txBody>
      </p:sp>
      <p:sp>
        <p:nvSpPr>
          <p:cNvPr id="6" name="Footer Placeholder 5">
            <a:extLst>
              <a:ext uri="{FF2B5EF4-FFF2-40B4-BE49-F238E27FC236}">
                <a16:creationId xmlns:a16="http://schemas.microsoft.com/office/drawing/2014/main" id="{BAA22670-405B-835D-3BDD-24EE2AF963B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AB11E56-E0CD-CD08-8ABC-57D9FA6D4E94}"/>
              </a:ext>
            </a:extLst>
          </p:cNvPr>
          <p:cNvSpPr>
            <a:spLocks noGrp="1"/>
          </p:cNvSpPr>
          <p:nvPr>
            <p:ph type="sldNum" sz="quarter" idx="12"/>
          </p:nvPr>
        </p:nvSpPr>
        <p:spPr/>
        <p:txBody>
          <a:bodyPr/>
          <a:lstStyle/>
          <a:p>
            <a:fld id="{EFB38FAD-E93B-4222-AAA8-28C7D09A7CDA}" type="slidenum">
              <a:rPr lang="en-NZ" smtClean="0"/>
              <a:t>‹#›</a:t>
            </a:fld>
            <a:endParaRPr lang="en-NZ"/>
          </a:p>
        </p:txBody>
      </p:sp>
    </p:spTree>
    <p:extLst>
      <p:ext uri="{BB962C8B-B14F-4D97-AF65-F5344CB8AC3E}">
        <p14:creationId xmlns:p14="http://schemas.microsoft.com/office/powerpoint/2010/main" val="134025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78629-57AD-DB3D-D136-C10D15ECD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Z"/>
          </a:p>
        </p:txBody>
      </p:sp>
      <p:sp>
        <p:nvSpPr>
          <p:cNvPr id="3" name="Text Placeholder 2">
            <a:extLst>
              <a:ext uri="{FF2B5EF4-FFF2-40B4-BE49-F238E27FC236}">
                <a16:creationId xmlns:a16="http://schemas.microsoft.com/office/drawing/2014/main" id="{0A47FD62-CE67-CF2F-82B1-8A6FD7E1C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Date Placeholder 3">
            <a:extLst>
              <a:ext uri="{FF2B5EF4-FFF2-40B4-BE49-F238E27FC236}">
                <a16:creationId xmlns:a16="http://schemas.microsoft.com/office/drawing/2014/main" id="{38B12016-A876-52B5-F819-D7F9E5512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724836-5772-4146-9B1D-621FA785A05A}" type="datetime1">
              <a:rPr lang="en-NZ" smtClean="0"/>
              <a:t>4/03/2025</a:t>
            </a:fld>
            <a:endParaRPr lang="en-NZ"/>
          </a:p>
        </p:txBody>
      </p:sp>
      <p:sp>
        <p:nvSpPr>
          <p:cNvPr id="5" name="Footer Placeholder 4">
            <a:extLst>
              <a:ext uri="{FF2B5EF4-FFF2-40B4-BE49-F238E27FC236}">
                <a16:creationId xmlns:a16="http://schemas.microsoft.com/office/drawing/2014/main" id="{5265E6DD-3230-C527-1B10-B9E4BAF2E7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372B773A-BD12-7914-4871-5C659E634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B38FAD-E93B-4222-AAA8-28C7D09A7CDA}" type="slidenum">
              <a:rPr lang="en-NZ" smtClean="0"/>
              <a:t>‹#›</a:t>
            </a:fld>
            <a:endParaRPr lang="en-NZ"/>
          </a:p>
        </p:txBody>
      </p:sp>
    </p:spTree>
    <p:extLst>
      <p:ext uri="{BB962C8B-B14F-4D97-AF65-F5344CB8AC3E}">
        <p14:creationId xmlns:p14="http://schemas.microsoft.com/office/powerpoint/2010/main" val="133567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6.xml"/><Relationship Id="rId7" Type="http://schemas.openxmlformats.org/officeDocument/2006/relationships/slide" Target="slide10.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10" Type="http://schemas.openxmlformats.org/officeDocument/2006/relationships/slide" Target="slide15.xml"/><Relationship Id="rId4" Type="http://schemas.openxmlformats.org/officeDocument/2006/relationships/slide" Target="slide7.xml"/><Relationship Id="rId9" Type="http://schemas.openxmlformats.org/officeDocument/2006/relationships/slide" Target="slide14.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ain drops on a black background">
            <a:extLst>
              <a:ext uri="{FF2B5EF4-FFF2-40B4-BE49-F238E27FC236}">
                <a16:creationId xmlns:a16="http://schemas.microsoft.com/office/drawing/2014/main" id="{1658CB35-F45F-2A98-2807-DDF2A955E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CCF2A3-A287-8D06-8438-2862D2A22F6F}"/>
              </a:ext>
            </a:extLst>
          </p:cNvPr>
          <p:cNvSpPr>
            <a:spLocks noGrp="1"/>
          </p:cNvSpPr>
          <p:nvPr>
            <p:ph type="ctrTitle"/>
          </p:nvPr>
        </p:nvSpPr>
        <p:spPr>
          <a:xfrm>
            <a:off x="0" y="649224"/>
            <a:ext cx="12192000" cy="6208776"/>
          </a:xfrm>
        </p:spPr>
        <p:txBody>
          <a:bodyPr anchor="t">
            <a:normAutofit/>
          </a:bodyPr>
          <a:lstStyle/>
          <a:p>
            <a:r>
              <a:rPr lang="en-AU" sz="12000" dirty="0">
                <a:solidFill>
                  <a:schemeClr val="bg1"/>
                </a:solidFill>
                <a:latin typeface="Rodondo" panose="02000606020000020004" pitchFamily="50" charset="0"/>
              </a:rPr>
              <a:t>Rain world:</a:t>
            </a:r>
            <a:br>
              <a:rPr lang="en-AU" sz="12000" dirty="0">
                <a:solidFill>
                  <a:schemeClr val="bg1"/>
                </a:solidFill>
                <a:latin typeface="Rodondo" panose="02000606020000020004" pitchFamily="50" charset="0"/>
              </a:rPr>
            </a:br>
            <a:r>
              <a:rPr lang="en-AU" sz="6700" dirty="0">
                <a:solidFill>
                  <a:schemeClr val="bg1"/>
                </a:solidFill>
                <a:latin typeface="Rodondo" panose="02000606020000020004" pitchFamily="50" charset="0"/>
              </a:rPr>
              <a:t>the boardgame</a:t>
            </a:r>
            <a:br>
              <a:rPr lang="en-AU" sz="6700" dirty="0">
                <a:solidFill>
                  <a:schemeClr val="bg1"/>
                </a:solidFill>
                <a:latin typeface="Rodondo" panose="02000606020000020004" pitchFamily="50" charset="0"/>
              </a:rPr>
            </a:br>
            <a:br>
              <a:rPr lang="en-AU" sz="6700" dirty="0">
                <a:solidFill>
                  <a:schemeClr val="bg1"/>
                </a:solidFill>
                <a:latin typeface="Rodondo" panose="02000606020000020004" pitchFamily="50" charset="0"/>
              </a:rPr>
            </a:br>
            <a:r>
              <a:rPr lang="en-AU" sz="10000" dirty="0">
                <a:solidFill>
                  <a:schemeClr val="bg1"/>
                </a:solidFill>
                <a:latin typeface="Rodondo" panose="02000606020000020004" pitchFamily="50" charset="0"/>
              </a:rPr>
              <a:t>RULEBOOK</a:t>
            </a:r>
            <a:br>
              <a:rPr lang="en-AU" sz="10000" dirty="0">
                <a:solidFill>
                  <a:schemeClr val="bg1"/>
                </a:solidFill>
                <a:latin typeface="Rodondo" panose="02000606020000020004" pitchFamily="50" charset="0"/>
              </a:rPr>
            </a:br>
            <a:r>
              <a:rPr lang="en-AU" sz="1800" dirty="0">
                <a:solidFill>
                  <a:schemeClr val="bg1"/>
                </a:solidFill>
                <a:latin typeface="Rodondo" panose="02000606020000020004" pitchFamily="50" charset="0"/>
              </a:rPr>
              <a:t>(and help book)</a:t>
            </a:r>
            <a:br>
              <a:rPr lang="en-AU" sz="6700" dirty="0">
                <a:solidFill>
                  <a:schemeClr val="bg1"/>
                </a:solidFill>
                <a:latin typeface="Rodondo" panose="02000606020000020004" pitchFamily="50" charset="0"/>
              </a:rPr>
            </a:br>
            <a:endParaRPr lang="en-NZ" sz="6700" dirty="0">
              <a:solidFill>
                <a:schemeClr val="bg1"/>
              </a:solidFill>
              <a:latin typeface="Rodondo" panose="02000606020000020004" pitchFamily="50" charset="0"/>
            </a:endParaRPr>
          </a:p>
        </p:txBody>
      </p:sp>
      <p:sp>
        <p:nvSpPr>
          <p:cNvPr id="6" name="Slide Number Placeholder 5">
            <a:extLst>
              <a:ext uri="{FF2B5EF4-FFF2-40B4-BE49-F238E27FC236}">
                <a16:creationId xmlns:a16="http://schemas.microsoft.com/office/drawing/2014/main" id="{56158F19-70C1-6183-6610-31CAD999E830}"/>
              </a:ext>
            </a:extLst>
          </p:cNvPr>
          <p:cNvSpPr>
            <a:spLocks noGrp="1"/>
          </p:cNvSpPr>
          <p:nvPr>
            <p:ph type="sldNum" sz="quarter" idx="12"/>
          </p:nvPr>
        </p:nvSpPr>
        <p:spPr/>
        <p:txBody>
          <a:bodyPr/>
          <a:lstStyle/>
          <a:p>
            <a:fld id="{EFB38FAD-E93B-4222-AAA8-28C7D09A7CDA}" type="slidenum">
              <a:rPr lang="en-NZ" b="1" smtClean="0">
                <a:solidFill>
                  <a:schemeClr val="bg1"/>
                </a:solidFill>
              </a:rPr>
              <a:t>1</a:t>
            </a:fld>
            <a:endParaRPr lang="en-NZ" b="1" dirty="0">
              <a:solidFill>
                <a:schemeClr val="bg1"/>
              </a:solidFill>
            </a:endParaRPr>
          </a:p>
        </p:txBody>
      </p:sp>
      <p:sp>
        <p:nvSpPr>
          <p:cNvPr id="7" name="TextBox 6">
            <a:extLst>
              <a:ext uri="{FF2B5EF4-FFF2-40B4-BE49-F238E27FC236}">
                <a16:creationId xmlns:a16="http://schemas.microsoft.com/office/drawing/2014/main" id="{032E5356-9799-3A4E-ED60-02F37D6F9DDE}"/>
              </a:ext>
            </a:extLst>
          </p:cNvPr>
          <p:cNvSpPr txBox="1"/>
          <p:nvPr/>
        </p:nvSpPr>
        <p:spPr>
          <a:xfrm>
            <a:off x="100584" y="136525"/>
            <a:ext cx="1929384" cy="646331"/>
          </a:xfrm>
          <a:prstGeom prst="rect">
            <a:avLst/>
          </a:prstGeom>
          <a:noFill/>
        </p:spPr>
        <p:txBody>
          <a:bodyPr wrap="square" rtlCol="0">
            <a:spAutoFit/>
          </a:bodyPr>
          <a:lstStyle/>
          <a:p>
            <a:r>
              <a:rPr lang="en-AU" dirty="0">
                <a:solidFill>
                  <a:schemeClr val="bg1"/>
                </a:solidFill>
                <a:latin typeface="Rodondo" panose="02000606020000020004" pitchFamily="50" charset="0"/>
              </a:rPr>
              <a:t>Version: 1.01</a:t>
            </a:r>
          </a:p>
          <a:p>
            <a:r>
              <a:rPr lang="en-AU" dirty="0">
                <a:solidFill>
                  <a:schemeClr val="bg1"/>
                </a:solidFill>
                <a:latin typeface="Rodondo" panose="02000606020000020004" pitchFamily="50" charset="0"/>
              </a:rPr>
              <a:t>Dlc: None</a:t>
            </a:r>
            <a:endParaRPr lang="en-NZ" dirty="0">
              <a:solidFill>
                <a:schemeClr val="bg1"/>
              </a:solidFill>
              <a:latin typeface="Rodondo" panose="02000606020000020004" pitchFamily="50" charset="0"/>
            </a:endParaRPr>
          </a:p>
        </p:txBody>
      </p:sp>
    </p:spTree>
    <p:extLst>
      <p:ext uri="{BB962C8B-B14F-4D97-AF65-F5344CB8AC3E}">
        <p14:creationId xmlns:p14="http://schemas.microsoft.com/office/powerpoint/2010/main" val="424467090"/>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6040E-2148-E19C-C716-31EFA7238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F62AE4-1126-451C-FB21-9A7225462006}"/>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575A1E74-482F-3BB5-F1F6-786E11772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987A04C-2FFC-59A6-2EE8-4BE3E129CFFC}"/>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 Regions</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44F06AEA-1C6F-AF99-A90E-F214AF9AA9CE}"/>
              </a:ext>
            </a:extLst>
          </p:cNvPr>
          <p:cNvSpPr txBox="1"/>
          <p:nvPr/>
        </p:nvSpPr>
        <p:spPr>
          <a:xfrm>
            <a:off x="0" y="1018731"/>
            <a:ext cx="12192000" cy="1477328"/>
          </a:xfrm>
          <a:prstGeom prst="rect">
            <a:avLst/>
          </a:prstGeom>
          <a:noFill/>
        </p:spPr>
        <p:txBody>
          <a:bodyPr wrap="square" rtlCol="0">
            <a:spAutoFit/>
          </a:bodyPr>
          <a:lstStyle/>
          <a:p>
            <a:r>
              <a:rPr lang="en-US" sz="3600" b="0" i="0" u="none" strike="noStrike" dirty="0">
                <a:solidFill>
                  <a:schemeClr val="bg1"/>
                </a:solidFill>
                <a:effectLst/>
                <a:latin typeface="Rodondo" panose="02000606020000020004" pitchFamily="50" charset="0"/>
              </a:rPr>
              <a:t>Travelling:</a:t>
            </a:r>
          </a:p>
          <a:p>
            <a:r>
              <a:rPr lang="en-US" dirty="0">
                <a:solidFill>
                  <a:schemeClr val="bg1"/>
                </a:solidFill>
                <a:latin typeface="Rodondo" panose="02000606020000020004" pitchFamily="50" charset="0"/>
              </a:rPr>
              <a:t>Travelling to different regions requires a gate card, you can obtain these from the deck of the region you are in. you must discard all shelter cards when traversing regions.</a:t>
            </a:r>
          </a:p>
          <a:p>
            <a:pPr algn="ctr"/>
            <a:r>
              <a:rPr lang="en-US" dirty="0">
                <a:solidFill>
                  <a:schemeClr val="bg1"/>
                </a:solidFill>
                <a:latin typeface="Rodondo" panose="02000606020000020004" pitchFamily="50" charset="0"/>
              </a:rPr>
              <a:t>Below is a diagram of a gate card</a:t>
            </a:r>
          </a:p>
        </p:txBody>
      </p:sp>
      <p:sp>
        <p:nvSpPr>
          <p:cNvPr id="4" name="Slide Number Placeholder 3">
            <a:extLst>
              <a:ext uri="{FF2B5EF4-FFF2-40B4-BE49-F238E27FC236}">
                <a16:creationId xmlns:a16="http://schemas.microsoft.com/office/drawing/2014/main" id="{F66B2BA1-E038-9339-DF09-A0652E1A6354}"/>
              </a:ext>
            </a:extLst>
          </p:cNvPr>
          <p:cNvSpPr>
            <a:spLocks noGrp="1"/>
          </p:cNvSpPr>
          <p:nvPr>
            <p:ph type="sldNum" sz="quarter" idx="12"/>
          </p:nvPr>
        </p:nvSpPr>
        <p:spPr/>
        <p:txBody>
          <a:bodyPr/>
          <a:lstStyle/>
          <a:p>
            <a:fld id="{EFB38FAD-E93B-4222-AAA8-28C7D09A7CDA}" type="slidenum">
              <a:rPr lang="en-NZ" smtClean="0">
                <a:solidFill>
                  <a:schemeClr val="bg1"/>
                </a:solidFill>
                <a:latin typeface="Rodondo" panose="02000606020000020004" pitchFamily="50" charset="0"/>
              </a:rPr>
              <a:t>10</a:t>
            </a:fld>
            <a:endParaRPr lang="en-NZ" dirty="0">
              <a:solidFill>
                <a:schemeClr val="bg1"/>
              </a:solidFill>
              <a:latin typeface="Rodondo" panose="02000606020000020004" pitchFamily="50" charset="0"/>
            </a:endParaRPr>
          </a:p>
        </p:txBody>
      </p:sp>
      <p:pic>
        <p:nvPicPr>
          <p:cNvPr id="8" name="Picture 7" descr="A card with text and symbols&#10;&#10;AI-generated content may be incorrect.">
            <a:extLst>
              <a:ext uri="{FF2B5EF4-FFF2-40B4-BE49-F238E27FC236}">
                <a16:creationId xmlns:a16="http://schemas.microsoft.com/office/drawing/2014/main" id="{F95EE0DA-49F4-5218-B03E-761C19CEC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81" y="2491288"/>
            <a:ext cx="2520701" cy="4319025"/>
          </a:xfrm>
          <a:prstGeom prst="rect">
            <a:avLst/>
          </a:prstGeom>
        </p:spPr>
      </p:pic>
      <p:sp>
        <p:nvSpPr>
          <p:cNvPr id="9" name="TextBox 8">
            <a:extLst>
              <a:ext uri="{FF2B5EF4-FFF2-40B4-BE49-F238E27FC236}">
                <a16:creationId xmlns:a16="http://schemas.microsoft.com/office/drawing/2014/main" id="{94AE68B6-A8BC-83D5-8A38-79B0410E5664}"/>
              </a:ext>
            </a:extLst>
          </p:cNvPr>
          <p:cNvSpPr txBox="1"/>
          <p:nvPr/>
        </p:nvSpPr>
        <p:spPr>
          <a:xfrm>
            <a:off x="666750" y="3735165"/>
            <a:ext cx="3063240" cy="1200329"/>
          </a:xfrm>
          <a:prstGeom prst="rect">
            <a:avLst/>
          </a:prstGeom>
          <a:noFill/>
        </p:spPr>
        <p:txBody>
          <a:bodyPr wrap="square" rtlCol="0">
            <a:spAutoFit/>
          </a:bodyPr>
          <a:lstStyle/>
          <a:p>
            <a:pPr algn="ctr"/>
            <a:r>
              <a:rPr lang="en-US" dirty="0">
                <a:solidFill>
                  <a:schemeClr val="bg1"/>
                </a:solidFill>
                <a:latin typeface="Rodondo" panose="02000606020000020004" pitchFamily="50" charset="0"/>
              </a:rPr>
              <a:t>Karma required to go from su (outskirts) to hi</a:t>
            </a:r>
          </a:p>
          <a:p>
            <a:pPr algn="ctr"/>
            <a:r>
              <a:rPr lang="en-US" dirty="0">
                <a:solidFill>
                  <a:schemeClr val="bg1"/>
                </a:solidFill>
                <a:latin typeface="Rodondo" panose="02000606020000020004" pitchFamily="50" charset="0"/>
              </a:rPr>
              <a:t>(Industrial complex)</a:t>
            </a:r>
            <a:endParaRPr lang="en-US" b="0" i="0" u="none" strike="noStrike" dirty="0">
              <a:solidFill>
                <a:schemeClr val="bg1"/>
              </a:solidFill>
              <a:effectLst/>
              <a:latin typeface="Rodondo" panose="02000606020000020004" pitchFamily="50" charset="0"/>
            </a:endParaRPr>
          </a:p>
          <a:p>
            <a:endParaRPr lang="en-NZ" dirty="0"/>
          </a:p>
        </p:txBody>
      </p:sp>
      <p:cxnSp>
        <p:nvCxnSpPr>
          <p:cNvPr id="14" name="Straight Arrow Connector 13">
            <a:extLst>
              <a:ext uri="{FF2B5EF4-FFF2-40B4-BE49-F238E27FC236}">
                <a16:creationId xmlns:a16="http://schemas.microsoft.com/office/drawing/2014/main" id="{80FA561A-5F8C-2FD6-20AD-3B4DBDE30488}"/>
              </a:ext>
            </a:extLst>
          </p:cNvPr>
          <p:cNvCxnSpPr>
            <a:cxnSpLocks/>
          </p:cNvCxnSpPr>
          <p:nvPr/>
        </p:nvCxnSpPr>
        <p:spPr>
          <a:xfrm>
            <a:off x="3152775" y="4238625"/>
            <a:ext cx="2214753" cy="726567"/>
          </a:xfrm>
          <a:prstGeom prst="straightConnector1">
            <a:avLst/>
          </a:prstGeom>
          <a:ln w="762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C5F401D3-253A-1C52-C2F6-0B8E3E1785BF}"/>
              </a:ext>
            </a:extLst>
          </p:cNvPr>
          <p:cNvSpPr txBox="1"/>
          <p:nvPr/>
        </p:nvSpPr>
        <p:spPr>
          <a:xfrm>
            <a:off x="8291703" y="3505607"/>
            <a:ext cx="3063240" cy="1200329"/>
          </a:xfrm>
          <a:prstGeom prst="rect">
            <a:avLst/>
          </a:prstGeom>
          <a:noFill/>
        </p:spPr>
        <p:txBody>
          <a:bodyPr wrap="square" rtlCol="0">
            <a:spAutoFit/>
          </a:bodyPr>
          <a:lstStyle/>
          <a:p>
            <a:pPr algn="ctr"/>
            <a:r>
              <a:rPr lang="en-US" dirty="0">
                <a:solidFill>
                  <a:schemeClr val="bg1"/>
                </a:solidFill>
                <a:latin typeface="Rodondo" panose="02000606020000020004" pitchFamily="50" charset="0"/>
              </a:rPr>
              <a:t>Karma required to go from hi</a:t>
            </a:r>
          </a:p>
          <a:p>
            <a:pPr algn="ctr"/>
            <a:r>
              <a:rPr lang="en-US" dirty="0">
                <a:solidFill>
                  <a:schemeClr val="bg1"/>
                </a:solidFill>
                <a:latin typeface="Rodondo" panose="02000606020000020004" pitchFamily="50" charset="0"/>
              </a:rPr>
              <a:t>(Industrial complex) to su (outskirts) </a:t>
            </a:r>
            <a:endParaRPr lang="en-US" b="0" i="0" u="none" strike="noStrike" dirty="0">
              <a:solidFill>
                <a:schemeClr val="bg1"/>
              </a:solidFill>
              <a:effectLst/>
              <a:latin typeface="Rodondo" panose="02000606020000020004" pitchFamily="50" charset="0"/>
            </a:endParaRPr>
          </a:p>
          <a:p>
            <a:endParaRPr lang="en-NZ" dirty="0"/>
          </a:p>
        </p:txBody>
      </p:sp>
      <p:cxnSp>
        <p:nvCxnSpPr>
          <p:cNvPr id="20" name="Straight Arrow Connector 19">
            <a:extLst>
              <a:ext uri="{FF2B5EF4-FFF2-40B4-BE49-F238E27FC236}">
                <a16:creationId xmlns:a16="http://schemas.microsoft.com/office/drawing/2014/main" id="{56342E16-B166-53FE-FA4A-19312CCEF89D}"/>
              </a:ext>
            </a:extLst>
          </p:cNvPr>
          <p:cNvCxnSpPr>
            <a:cxnSpLocks/>
          </p:cNvCxnSpPr>
          <p:nvPr/>
        </p:nvCxnSpPr>
        <p:spPr>
          <a:xfrm flipH="1">
            <a:off x="6819709" y="4190938"/>
            <a:ext cx="2274379" cy="774254"/>
          </a:xfrm>
          <a:prstGeom prst="straightConnector1">
            <a:avLst/>
          </a:prstGeom>
          <a:ln w="762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6461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C8395-03B5-0930-FFCE-6F396F6638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00549-322E-E1A2-C5AD-28BCD81C0824}"/>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789C6AC4-992F-7CA1-AAEE-88D3C684FA74}"/>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366AF50-3FC5-E7D7-4A36-EE2658DCC08B}"/>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 Regions</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D75F8C9B-4388-FBD5-E088-CCED51F6FFE1}"/>
              </a:ext>
            </a:extLst>
          </p:cNvPr>
          <p:cNvSpPr txBox="1"/>
          <p:nvPr/>
        </p:nvSpPr>
        <p:spPr>
          <a:xfrm>
            <a:off x="0" y="1366203"/>
            <a:ext cx="12192000" cy="4801314"/>
          </a:xfrm>
          <a:prstGeom prst="rect">
            <a:avLst/>
          </a:prstGeom>
          <a:noFill/>
        </p:spPr>
        <p:txBody>
          <a:bodyPr wrap="square" rtlCol="0">
            <a:spAutoFit/>
          </a:bodyPr>
          <a:lstStyle/>
          <a:p>
            <a:r>
              <a:rPr lang="en-US" sz="3600" b="0" i="0" u="none" strike="noStrike" dirty="0">
                <a:solidFill>
                  <a:schemeClr val="bg1"/>
                </a:solidFill>
                <a:effectLst/>
                <a:latin typeface="Rodondo" panose="02000606020000020004" pitchFamily="50" charset="0"/>
              </a:rPr>
              <a:t>Each region and their debuffs / traits:</a:t>
            </a:r>
          </a:p>
          <a:p>
            <a:endParaRPr lang="en-US" b="0" i="0" u="none" strike="noStrike" dirty="0">
              <a:solidFill>
                <a:schemeClr val="bg1"/>
              </a:solidFill>
              <a:effectLst/>
              <a:latin typeface="Rodondo" panose="02000606020000020004" pitchFamily="50" charset="0"/>
            </a:endParaRPr>
          </a:p>
          <a:p>
            <a:pPr rtl="0" fontAlgn="base"/>
            <a:r>
              <a:rPr lang="en-US" sz="1800" b="1" i="0" u="none" strike="noStrike" dirty="0">
                <a:solidFill>
                  <a:schemeClr val="bg1"/>
                </a:solidFill>
                <a:effectLst/>
                <a:latin typeface="Rodondo" panose="02000606020000020004" pitchFamily="50" charset="0"/>
              </a:rPr>
              <a:t>- Outskirts (su)</a:t>
            </a:r>
          </a:p>
          <a:p>
            <a:pPr rtl="0" fontAlgn="base"/>
            <a:r>
              <a:rPr lang="en-US" sz="1800" b="1" i="0" u="none" strike="noStrike" dirty="0">
                <a:solidFill>
                  <a:schemeClr val="bg1"/>
                </a:solidFill>
                <a:effectLst/>
                <a:latin typeface="Rodondo" panose="02000606020000020004" pitchFamily="50" charset="0"/>
              </a:rPr>
              <a:t>- Industrial Complex (hi)</a:t>
            </a:r>
          </a:p>
          <a:p>
            <a:pPr rtl="0" fontAlgn="base"/>
            <a:r>
              <a:rPr lang="en-US" sz="1800" b="1" i="0" u="none" strike="noStrike" dirty="0">
                <a:solidFill>
                  <a:schemeClr val="bg1"/>
                </a:solidFill>
                <a:effectLst/>
                <a:latin typeface="Rodondo" panose="02000606020000020004" pitchFamily="50" charset="0"/>
              </a:rPr>
              <a:t>- Chimney Canopy (cc)</a:t>
            </a:r>
          </a:p>
          <a:p>
            <a:pPr rtl="0" fontAlgn="base"/>
            <a:r>
              <a:rPr lang="en-US" sz="1800" b="1" i="0" u="none" strike="noStrike" dirty="0">
                <a:solidFill>
                  <a:schemeClr val="bg1"/>
                </a:solidFill>
                <a:effectLst/>
                <a:latin typeface="Rodondo" panose="02000606020000020004" pitchFamily="50" charset="0"/>
              </a:rPr>
              <a:t>- Garbage Wastes (Water Based) (GW)</a:t>
            </a:r>
          </a:p>
          <a:p>
            <a:pPr rtl="0" fontAlgn="base"/>
            <a:r>
              <a:rPr lang="en-US" sz="1800" b="1" i="0" u="none" strike="noStrike" dirty="0">
                <a:solidFill>
                  <a:schemeClr val="bg1"/>
                </a:solidFill>
                <a:effectLst/>
                <a:latin typeface="Rodondo" panose="02000606020000020004" pitchFamily="50" charset="0"/>
              </a:rPr>
              <a:t>- Shoreline (Water Based) (SL)</a:t>
            </a:r>
          </a:p>
          <a:p>
            <a:pPr rtl="0" fontAlgn="base"/>
            <a:r>
              <a:rPr lang="en-US" sz="1800" b="1" i="0" u="none" strike="noStrike" dirty="0">
                <a:solidFill>
                  <a:schemeClr val="bg1"/>
                </a:solidFill>
                <a:effectLst/>
                <a:latin typeface="Rodondo" panose="02000606020000020004" pitchFamily="50" charset="0"/>
              </a:rPr>
              <a:t>- Shaded Citadel (-1 attack and -1 fleeing unless have a lantern) (SH)</a:t>
            </a:r>
          </a:p>
          <a:p>
            <a:pPr rtl="0" fontAlgn="base"/>
            <a:r>
              <a:rPr lang="en-US" sz="1800" b="1" i="0" u="none" strike="noStrike" dirty="0">
                <a:solidFill>
                  <a:schemeClr val="bg1"/>
                </a:solidFill>
                <a:effectLst/>
                <a:latin typeface="Rodondo" panose="02000606020000020004" pitchFamily="50" charset="0"/>
              </a:rPr>
              <a:t>- Sky Islands (-1 fleeing) (SI)</a:t>
            </a:r>
          </a:p>
          <a:p>
            <a:pPr rtl="0" fontAlgn="base"/>
            <a:r>
              <a:rPr lang="en-US" sz="1800" b="1" i="0" u="none" strike="noStrike" dirty="0">
                <a:solidFill>
                  <a:schemeClr val="bg1"/>
                </a:solidFill>
                <a:effectLst/>
                <a:latin typeface="Rodondo" panose="02000606020000020004" pitchFamily="50" charset="0"/>
              </a:rPr>
              <a:t>- Five Pebbles (Infinite Turns) (SS)</a:t>
            </a:r>
          </a:p>
          <a:p>
            <a:pPr rtl="0" fontAlgn="base"/>
            <a:r>
              <a:rPr lang="en-US" sz="1800" b="1" i="0" u="none" strike="noStrike" dirty="0">
                <a:solidFill>
                  <a:schemeClr val="bg1"/>
                </a:solidFill>
                <a:effectLst/>
                <a:latin typeface="Rodondo" panose="02000606020000020004" pitchFamily="50" charset="0"/>
              </a:rPr>
              <a:t>- The Wall (Can travel to the Underhang for no Karma Cost) (UW)</a:t>
            </a:r>
          </a:p>
          <a:p>
            <a:pPr rtl="0" fontAlgn="base"/>
            <a:r>
              <a:rPr lang="en-US" sz="1800" b="1" i="0" u="none" strike="noStrike" dirty="0">
                <a:solidFill>
                  <a:schemeClr val="bg1"/>
                </a:solidFill>
                <a:effectLst/>
                <a:latin typeface="Rodondo" panose="02000606020000020004" pitchFamily="50" charset="0"/>
              </a:rPr>
              <a:t>- The Underhang (Can travel to the Wall for no Karma Cost) (UW)</a:t>
            </a:r>
          </a:p>
          <a:p>
            <a:pPr rtl="0" fontAlgn="base"/>
            <a:r>
              <a:rPr lang="en-US" sz="1800" b="1" i="0" u="none" strike="noStrike" dirty="0">
                <a:solidFill>
                  <a:schemeClr val="bg1"/>
                </a:solidFill>
                <a:effectLst/>
                <a:latin typeface="Rodondo" panose="02000606020000020004" pitchFamily="50" charset="0"/>
              </a:rPr>
              <a:t>- Farm Arrays (Pick Up a Worm Grass card every two turns) (LF)</a:t>
            </a:r>
          </a:p>
          <a:p>
            <a:pPr rtl="0" fontAlgn="base"/>
            <a:r>
              <a:rPr lang="en-US" sz="1800" b="1" i="0" u="none" strike="noStrike" dirty="0">
                <a:solidFill>
                  <a:schemeClr val="bg1"/>
                </a:solidFill>
                <a:effectLst/>
                <a:latin typeface="Rodondo" panose="02000606020000020004" pitchFamily="50" charset="0"/>
              </a:rPr>
              <a:t>- Drainage System (Water Based) (DS)</a:t>
            </a:r>
          </a:p>
          <a:p>
            <a:pPr rtl="0" fontAlgn="base"/>
            <a:r>
              <a:rPr lang="en-US" sz="1800" b="1" i="0" u="none" strike="noStrike" dirty="0">
                <a:solidFill>
                  <a:schemeClr val="bg1"/>
                </a:solidFill>
                <a:effectLst/>
                <a:latin typeface="Rodondo" panose="02000606020000020004" pitchFamily="50" charset="0"/>
              </a:rPr>
              <a:t>- Subterranean (see </a:t>
            </a:r>
            <a:r>
              <a:rPr lang="en-US" sz="1800" b="1" i="0" u="none" strike="noStrike" dirty="0">
                <a:solidFill>
                  <a:schemeClr val="bg1"/>
                </a:solidFill>
                <a:effectLst/>
                <a:latin typeface="Rodondo" panose="02000606020000020004" pitchFamily="50" charset="0"/>
                <a:hlinkClick r:id="rId3" action="ppaction://hlinksldjump"/>
              </a:rPr>
              <a:t>ending the game</a:t>
            </a:r>
            <a:r>
              <a:rPr lang="en-US" sz="1800" b="1" i="0" u="none" strike="noStrike" dirty="0">
                <a:solidFill>
                  <a:schemeClr val="bg1"/>
                </a:solidFill>
                <a:effectLst/>
                <a:latin typeface="Rodondo" panose="02000606020000020004" pitchFamily="50" charset="0"/>
              </a:rPr>
              <a:t>) (SB)</a:t>
            </a:r>
          </a:p>
          <a:p>
            <a:endParaRPr lang="en-US" b="0" i="0" u="none" strike="noStrike" dirty="0">
              <a:solidFill>
                <a:schemeClr val="bg1"/>
              </a:solidFill>
              <a:effectLst/>
              <a:latin typeface="Rodondo" panose="02000606020000020004" pitchFamily="50" charset="0"/>
            </a:endParaRPr>
          </a:p>
        </p:txBody>
      </p:sp>
      <p:sp>
        <p:nvSpPr>
          <p:cNvPr id="10" name="Slide Number Placeholder 3">
            <a:extLst>
              <a:ext uri="{FF2B5EF4-FFF2-40B4-BE49-F238E27FC236}">
                <a16:creationId xmlns:a16="http://schemas.microsoft.com/office/drawing/2014/main" id="{020BC294-4B30-1DEC-5AF3-49B4C7D64C03}"/>
              </a:ext>
            </a:extLst>
          </p:cNvPr>
          <p:cNvSpPr>
            <a:spLocks noGrp="1"/>
          </p:cNvSpPr>
          <p:nvPr>
            <p:ph type="sldNum" sz="quarter" idx="12"/>
          </p:nvPr>
        </p:nvSpPr>
        <p:spPr>
          <a:xfrm>
            <a:off x="8610600" y="6356350"/>
            <a:ext cx="2743200" cy="365125"/>
          </a:xfrm>
        </p:spPr>
        <p:txBody>
          <a:bodyPr/>
          <a:lstStyle/>
          <a:p>
            <a:fld id="{EFB38FAD-E93B-4222-AAA8-28C7D09A7CDA}" type="slidenum">
              <a:rPr lang="en-NZ" smtClean="0">
                <a:solidFill>
                  <a:schemeClr val="bg1"/>
                </a:solidFill>
                <a:latin typeface="Rodondo" panose="02000606020000020004" pitchFamily="50" charset="0"/>
              </a:rPr>
              <a:t>11</a:t>
            </a:fld>
            <a:endParaRPr lang="en-NZ" dirty="0">
              <a:solidFill>
                <a:schemeClr val="bg1"/>
              </a:solidFill>
              <a:latin typeface="Rodondo" panose="02000606020000020004" pitchFamily="50" charset="0"/>
            </a:endParaRPr>
          </a:p>
        </p:txBody>
      </p:sp>
    </p:spTree>
    <p:extLst>
      <p:ext uri="{BB962C8B-B14F-4D97-AF65-F5344CB8AC3E}">
        <p14:creationId xmlns:p14="http://schemas.microsoft.com/office/powerpoint/2010/main" val="70360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40AA0-5935-FED9-1EE4-96998BFF73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73E9E2-58F3-3C53-9203-348CB7F97CF9}"/>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16942D44-D4E0-D931-9388-915CCFC3906D}"/>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D886A102-2BF4-2E95-8A36-41069771A98E}"/>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 Combat</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0C7BBE2C-10BF-9D13-85AB-A0254A134BED}"/>
              </a:ext>
            </a:extLst>
          </p:cNvPr>
          <p:cNvSpPr txBox="1"/>
          <p:nvPr/>
        </p:nvSpPr>
        <p:spPr>
          <a:xfrm>
            <a:off x="0" y="1366203"/>
            <a:ext cx="12192000" cy="4524315"/>
          </a:xfrm>
          <a:prstGeom prst="rect">
            <a:avLst/>
          </a:prstGeom>
          <a:noFill/>
        </p:spPr>
        <p:txBody>
          <a:bodyPr wrap="square" rtlCol="0">
            <a:spAutoFit/>
          </a:bodyPr>
          <a:lstStyle/>
          <a:p>
            <a:r>
              <a:rPr lang="en-US" sz="1800" b="0" i="0" u="none" strike="noStrike" dirty="0">
                <a:solidFill>
                  <a:schemeClr val="bg1"/>
                </a:solidFill>
                <a:effectLst/>
                <a:latin typeface="Rodondo" panose="02000606020000020004" pitchFamily="50" charset="0"/>
              </a:rPr>
              <a:t>When you pick up a creature card you must then attack, flee or tame the creature, you must roll higher than the creature health to attack, you must roll higher than the opposing creature to flee.</a:t>
            </a:r>
          </a:p>
          <a:p>
            <a:endParaRPr lang="en-US" sz="1800" b="0" i="0" u="none" strike="noStrike" dirty="0">
              <a:solidFill>
                <a:schemeClr val="bg1"/>
              </a:solidFill>
              <a:effectLst/>
              <a:latin typeface="Rodondo" panose="02000606020000020004" pitchFamily="50" charset="0"/>
            </a:endParaRPr>
          </a:p>
          <a:p>
            <a:r>
              <a:rPr lang="en-US" sz="1800" b="0" i="0" u="none" strike="noStrike" dirty="0">
                <a:solidFill>
                  <a:schemeClr val="bg1"/>
                </a:solidFill>
                <a:effectLst/>
                <a:latin typeface="Rodondo" panose="02000606020000020004" pitchFamily="50" charset="0"/>
              </a:rPr>
              <a:t>on the card will be the amount of food pips it is worth, and how many it takes to tame the creature; certain items make it easier to do this.</a:t>
            </a:r>
          </a:p>
          <a:p>
            <a:endParaRPr lang="en-US" dirty="0">
              <a:solidFill>
                <a:schemeClr val="bg1"/>
              </a:solidFill>
              <a:latin typeface="Rodondo" panose="02000606020000020004" pitchFamily="50" charset="0"/>
            </a:endParaRPr>
          </a:p>
          <a:p>
            <a:r>
              <a:rPr lang="en-US" sz="1800" b="0" i="0" u="none" strike="noStrike" dirty="0">
                <a:solidFill>
                  <a:schemeClr val="bg1"/>
                </a:solidFill>
                <a:effectLst/>
                <a:latin typeface="Rodondo" panose="02000606020000020004" pitchFamily="50" charset="0"/>
              </a:rPr>
              <a:t>You take the first turn, either fleeing, attempting to tame or attacking the creature.</a:t>
            </a:r>
          </a:p>
          <a:p>
            <a:endParaRPr lang="en-US" dirty="0">
              <a:solidFill>
                <a:schemeClr val="bg1"/>
              </a:solidFill>
              <a:latin typeface="Rodondo" panose="02000606020000020004" pitchFamily="50" charset="0"/>
            </a:endParaRPr>
          </a:p>
          <a:p>
            <a:r>
              <a:rPr lang="en-US" sz="1800" b="0" i="0" u="none" strike="noStrike" dirty="0">
                <a:solidFill>
                  <a:schemeClr val="bg1"/>
                </a:solidFill>
                <a:effectLst/>
                <a:latin typeface="Rodondo" panose="02000606020000020004" pitchFamily="50" charset="0"/>
              </a:rPr>
              <a:t>If the creature is still alive after your turn, it will then roll against you. Some creatures can attack you first such as stealth creatures E.g. a white lizard. You may also play any tamed creatures to help attack the opposing creature. Tamed creatures take their attacking turns after you.</a:t>
            </a:r>
          </a:p>
          <a:p>
            <a:endParaRPr lang="en-US" dirty="0">
              <a:solidFill>
                <a:schemeClr val="bg1"/>
              </a:solidFill>
              <a:latin typeface="Rodondo" panose="02000606020000020004" pitchFamily="50" charset="0"/>
            </a:endParaRPr>
          </a:p>
          <a:p>
            <a:r>
              <a:rPr lang="en-US" sz="1800" b="0" i="0" u="none" strike="noStrike" dirty="0">
                <a:solidFill>
                  <a:schemeClr val="bg1"/>
                </a:solidFill>
                <a:effectLst/>
                <a:latin typeface="Rodondo" panose="02000606020000020004" pitchFamily="50" charset="0"/>
              </a:rPr>
              <a:t>When in the same region as a player you can use your turn to hunt them down, Then you can attack them the next turn the same way you attack a creature.  You may also play any tamed creatures to help attack them. </a:t>
            </a:r>
          </a:p>
          <a:p>
            <a:endParaRPr lang="en-US" dirty="0">
              <a:solidFill>
                <a:schemeClr val="bg1"/>
              </a:solidFill>
              <a:latin typeface="Rodondo" panose="02000606020000020004" pitchFamily="50" charset="0"/>
            </a:endParaRPr>
          </a:p>
          <a:p>
            <a:r>
              <a:rPr lang="en-US" sz="1800" b="0" i="0" u="none" strike="noStrike" dirty="0">
                <a:solidFill>
                  <a:schemeClr val="bg1"/>
                </a:solidFill>
                <a:effectLst/>
                <a:latin typeface="Rodondo" panose="02000606020000020004" pitchFamily="50" charset="0"/>
              </a:rPr>
              <a:t>If your enemy successfully flees from you, you cannot attack them again that cycle</a:t>
            </a:r>
            <a:endParaRPr lang="en-US" b="0" i="0" u="none" strike="noStrike" dirty="0">
              <a:solidFill>
                <a:schemeClr val="bg1"/>
              </a:solidFill>
              <a:effectLst/>
              <a:latin typeface="Rodondo" panose="02000606020000020004" pitchFamily="50" charset="0"/>
            </a:endParaRPr>
          </a:p>
        </p:txBody>
      </p:sp>
      <p:sp>
        <p:nvSpPr>
          <p:cNvPr id="10" name="Slide Number Placeholder 3">
            <a:extLst>
              <a:ext uri="{FF2B5EF4-FFF2-40B4-BE49-F238E27FC236}">
                <a16:creationId xmlns:a16="http://schemas.microsoft.com/office/drawing/2014/main" id="{9DFDFAA0-2378-BC2A-81AF-24919F593388}"/>
              </a:ext>
            </a:extLst>
          </p:cNvPr>
          <p:cNvSpPr>
            <a:spLocks noGrp="1"/>
          </p:cNvSpPr>
          <p:nvPr>
            <p:ph type="sldNum" sz="quarter" idx="12"/>
          </p:nvPr>
        </p:nvSpPr>
        <p:spPr>
          <a:xfrm>
            <a:off x="8610600" y="6356350"/>
            <a:ext cx="2743200" cy="365125"/>
          </a:xfrm>
        </p:spPr>
        <p:txBody>
          <a:bodyPr/>
          <a:lstStyle/>
          <a:p>
            <a:fld id="{EFB38FAD-E93B-4222-AAA8-28C7D09A7CDA}" type="slidenum">
              <a:rPr lang="en-NZ" smtClean="0">
                <a:solidFill>
                  <a:schemeClr val="bg1"/>
                </a:solidFill>
                <a:latin typeface="Rodondo" panose="02000606020000020004" pitchFamily="50" charset="0"/>
              </a:rPr>
              <a:t>12</a:t>
            </a:fld>
            <a:endParaRPr lang="en-NZ" dirty="0">
              <a:solidFill>
                <a:schemeClr val="bg1"/>
              </a:solidFill>
              <a:latin typeface="Rodondo" panose="02000606020000020004" pitchFamily="50" charset="0"/>
            </a:endParaRPr>
          </a:p>
        </p:txBody>
      </p:sp>
    </p:spTree>
    <p:extLst>
      <p:ext uri="{BB962C8B-B14F-4D97-AF65-F5344CB8AC3E}">
        <p14:creationId xmlns:p14="http://schemas.microsoft.com/office/powerpoint/2010/main" val="332372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62E9B-0A1E-02D6-E46B-F0F4BB4BF8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AFE708-F3CD-4227-F258-5524957D4BDA}"/>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3BC2BC06-7132-ABC2-68DD-F371B4C12D1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D25C696-0254-C7EF-2929-DA8827D041CA}"/>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 Combat</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14FF5495-5A4F-1CF5-BFD3-7E3424E52226}"/>
              </a:ext>
            </a:extLst>
          </p:cNvPr>
          <p:cNvSpPr txBox="1"/>
          <p:nvPr/>
        </p:nvSpPr>
        <p:spPr>
          <a:xfrm>
            <a:off x="0" y="1366203"/>
            <a:ext cx="12192000" cy="646331"/>
          </a:xfrm>
          <a:prstGeom prst="rect">
            <a:avLst/>
          </a:prstGeom>
          <a:noFill/>
        </p:spPr>
        <p:txBody>
          <a:bodyPr wrap="square" rtlCol="0">
            <a:spAutoFit/>
          </a:bodyPr>
          <a:lstStyle/>
          <a:p>
            <a:r>
              <a:rPr lang="en-US" sz="3600" b="0" i="0" u="none" strike="noStrike" dirty="0">
                <a:solidFill>
                  <a:schemeClr val="bg1"/>
                </a:solidFill>
                <a:effectLst/>
                <a:latin typeface="Rodondo" panose="02000606020000020004" pitchFamily="50" charset="0"/>
              </a:rPr>
              <a:t>Labeled Creature Card:</a:t>
            </a:r>
          </a:p>
        </p:txBody>
      </p:sp>
      <p:sp>
        <p:nvSpPr>
          <p:cNvPr id="10" name="Slide Number Placeholder 3">
            <a:extLst>
              <a:ext uri="{FF2B5EF4-FFF2-40B4-BE49-F238E27FC236}">
                <a16:creationId xmlns:a16="http://schemas.microsoft.com/office/drawing/2014/main" id="{8F1AC795-A5DD-70DA-A863-F27F527BE74A}"/>
              </a:ext>
            </a:extLst>
          </p:cNvPr>
          <p:cNvSpPr>
            <a:spLocks noGrp="1"/>
          </p:cNvSpPr>
          <p:nvPr>
            <p:ph type="sldNum" sz="quarter" idx="12"/>
          </p:nvPr>
        </p:nvSpPr>
        <p:spPr>
          <a:xfrm>
            <a:off x="8610600" y="6356350"/>
            <a:ext cx="2743200" cy="365125"/>
          </a:xfrm>
        </p:spPr>
        <p:txBody>
          <a:bodyPr/>
          <a:lstStyle/>
          <a:p>
            <a:fld id="{EFB38FAD-E93B-4222-AAA8-28C7D09A7CDA}" type="slidenum">
              <a:rPr lang="en-NZ" smtClean="0">
                <a:solidFill>
                  <a:schemeClr val="bg1"/>
                </a:solidFill>
                <a:latin typeface="Rodondo" panose="02000606020000020004" pitchFamily="50" charset="0"/>
              </a:rPr>
              <a:t>13</a:t>
            </a:fld>
            <a:endParaRPr lang="en-NZ" dirty="0">
              <a:solidFill>
                <a:schemeClr val="bg1"/>
              </a:solidFill>
              <a:latin typeface="Rodondo" panose="02000606020000020004" pitchFamily="50" charset="0"/>
            </a:endParaRPr>
          </a:p>
        </p:txBody>
      </p:sp>
      <p:pic>
        <p:nvPicPr>
          <p:cNvPr id="4" name="Picture 3" descr="A black and white poster with white text and a green lizard&#10;&#10;AI-generated content may be incorrect.">
            <a:extLst>
              <a:ext uri="{FF2B5EF4-FFF2-40B4-BE49-F238E27FC236}">
                <a16:creationId xmlns:a16="http://schemas.microsoft.com/office/drawing/2014/main" id="{C6CF5B59-3EF6-2662-FF2F-1328DB8EF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649" y="2402450"/>
            <a:ext cx="2520701" cy="4319025"/>
          </a:xfrm>
          <a:prstGeom prst="rect">
            <a:avLst/>
          </a:prstGeom>
        </p:spPr>
      </p:pic>
      <p:sp>
        <p:nvSpPr>
          <p:cNvPr id="9" name="TextBox 8">
            <a:extLst>
              <a:ext uri="{FF2B5EF4-FFF2-40B4-BE49-F238E27FC236}">
                <a16:creationId xmlns:a16="http://schemas.microsoft.com/office/drawing/2014/main" id="{CB011BE4-9FB2-DCE8-1BB2-0C92655DE672}"/>
              </a:ext>
            </a:extLst>
          </p:cNvPr>
          <p:cNvSpPr txBox="1"/>
          <p:nvPr/>
        </p:nvSpPr>
        <p:spPr>
          <a:xfrm>
            <a:off x="172974" y="3429000"/>
            <a:ext cx="3063240" cy="1200329"/>
          </a:xfrm>
          <a:prstGeom prst="rect">
            <a:avLst/>
          </a:prstGeom>
          <a:noFill/>
        </p:spPr>
        <p:txBody>
          <a:bodyPr wrap="square" rtlCol="0">
            <a:spAutoFit/>
          </a:bodyPr>
          <a:lstStyle/>
          <a:p>
            <a:pPr algn="ctr"/>
            <a:r>
              <a:rPr lang="en-US" dirty="0">
                <a:solidFill>
                  <a:schemeClr val="bg1"/>
                </a:solidFill>
                <a:latin typeface="Rodondo" panose="02000606020000020004" pitchFamily="50" charset="0"/>
              </a:rPr>
              <a:t>Food pips required to tame.</a:t>
            </a:r>
          </a:p>
          <a:p>
            <a:pPr algn="ctr"/>
            <a:r>
              <a:rPr lang="en-US" b="0" i="0" u="none" strike="noStrike" dirty="0">
                <a:solidFill>
                  <a:schemeClr val="bg1"/>
                </a:solidFill>
                <a:effectLst/>
                <a:latin typeface="Rodondo" panose="02000606020000020004" pitchFamily="50" charset="0"/>
              </a:rPr>
              <a:t>Also, the amount of food</a:t>
            </a:r>
          </a:p>
          <a:p>
            <a:pPr algn="ctr"/>
            <a:r>
              <a:rPr lang="en-US" dirty="0">
                <a:solidFill>
                  <a:schemeClr val="bg1"/>
                </a:solidFill>
                <a:latin typeface="Rodondo" panose="02000606020000020004" pitchFamily="50" charset="0"/>
              </a:rPr>
              <a:t>You get for killing it.</a:t>
            </a:r>
            <a:endParaRPr lang="en-US" b="0" i="0" u="none" strike="noStrike" dirty="0">
              <a:solidFill>
                <a:schemeClr val="bg1"/>
              </a:solidFill>
              <a:effectLst/>
              <a:latin typeface="Rodondo" panose="02000606020000020004" pitchFamily="50" charset="0"/>
            </a:endParaRPr>
          </a:p>
          <a:p>
            <a:endParaRPr lang="en-NZ" dirty="0"/>
          </a:p>
        </p:txBody>
      </p:sp>
      <p:cxnSp>
        <p:nvCxnSpPr>
          <p:cNvPr id="11" name="Straight Arrow Connector 10">
            <a:extLst>
              <a:ext uri="{FF2B5EF4-FFF2-40B4-BE49-F238E27FC236}">
                <a16:creationId xmlns:a16="http://schemas.microsoft.com/office/drawing/2014/main" id="{FA1F0AB1-D326-0616-DE2B-C5FEB70401A3}"/>
              </a:ext>
            </a:extLst>
          </p:cNvPr>
          <p:cNvCxnSpPr>
            <a:cxnSpLocks/>
          </p:cNvCxnSpPr>
          <p:nvPr/>
        </p:nvCxnSpPr>
        <p:spPr>
          <a:xfrm>
            <a:off x="2777871" y="4092321"/>
            <a:ext cx="2214753" cy="726567"/>
          </a:xfrm>
          <a:prstGeom prst="straightConnector1">
            <a:avLst/>
          </a:prstGeom>
          <a:ln w="762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58A5451B-F378-33E5-C262-E5C6109908D6}"/>
              </a:ext>
            </a:extLst>
          </p:cNvPr>
          <p:cNvCxnSpPr>
            <a:cxnSpLocks/>
          </p:cNvCxnSpPr>
          <p:nvPr/>
        </p:nvCxnSpPr>
        <p:spPr>
          <a:xfrm>
            <a:off x="2423160" y="6319200"/>
            <a:ext cx="2639568" cy="0"/>
          </a:xfrm>
          <a:prstGeom prst="straightConnector1">
            <a:avLst/>
          </a:prstGeom>
          <a:ln w="762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3A7316B4-77B7-0083-DB7D-B7C5648F1819}"/>
              </a:ext>
            </a:extLst>
          </p:cNvPr>
          <p:cNvSpPr txBox="1"/>
          <p:nvPr/>
        </p:nvSpPr>
        <p:spPr>
          <a:xfrm>
            <a:off x="53340" y="6083462"/>
            <a:ext cx="3063240" cy="646331"/>
          </a:xfrm>
          <a:prstGeom prst="rect">
            <a:avLst/>
          </a:prstGeom>
          <a:noFill/>
        </p:spPr>
        <p:txBody>
          <a:bodyPr wrap="square" rtlCol="0">
            <a:spAutoFit/>
          </a:bodyPr>
          <a:lstStyle/>
          <a:p>
            <a:pPr algn="ctr"/>
            <a:r>
              <a:rPr lang="en-US" dirty="0">
                <a:solidFill>
                  <a:schemeClr val="bg1"/>
                </a:solidFill>
                <a:latin typeface="Rodondo" panose="02000606020000020004" pitchFamily="50" charset="0"/>
              </a:rPr>
              <a:t>Creature's stats</a:t>
            </a:r>
            <a:endParaRPr lang="en-US" b="0" i="0" u="none" strike="noStrike" dirty="0">
              <a:solidFill>
                <a:schemeClr val="bg1"/>
              </a:solidFill>
              <a:effectLst/>
              <a:latin typeface="Rodondo" panose="02000606020000020004" pitchFamily="50" charset="0"/>
            </a:endParaRPr>
          </a:p>
          <a:p>
            <a:endParaRPr lang="en-NZ" dirty="0"/>
          </a:p>
        </p:txBody>
      </p:sp>
      <p:cxnSp>
        <p:nvCxnSpPr>
          <p:cNvPr id="16" name="Straight Arrow Connector 15">
            <a:extLst>
              <a:ext uri="{FF2B5EF4-FFF2-40B4-BE49-F238E27FC236}">
                <a16:creationId xmlns:a16="http://schemas.microsoft.com/office/drawing/2014/main" id="{1F2ED606-13C2-73E7-EFF5-4C6D4B4364D7}"/>
              </a:ext>
            </a:extLst>
          </p:cNvPr>
          <p:cNvCxnSpPr>
            <a:cxnSpLocks/>
          </p:cNvCxnSpPr>
          <p:nvPr/>
        </p:nvCxnSpPr>
        <p:spPr>
          <a:xfrm flipH="1">
            <a:off x="6095999" y="2512807"/>
            <a:ext cx="1615440" cy="207960"/>
          </a:xfrm>
          <a:prstGeom prst="straightConnector1">
            <a:avLst/>
          </a:prstGeom>
          <a:ln w="762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D9A94563-D27E-74A8-DEC2-39893C0B8D7E}"/>
              </a:ext>
            </a:extLst>
          </p:cNvPr>
          <p:cNvSpPr txBox="1"/>
          <p:nvPr/>
        </p:nvSpPr>
        <p:spPr>
          <a:xfrm>
            <a:off x="7188708" y="2265925"/>
            <a:ext cx="3063240" cy="646331"/>
          </a:xfrm>
          <a:prstGeom prst="rect">
            <a:avLst/>
          </a:prstGeom>
          <a:noFill/>
        </p:spPr>
        <p:txBody>
          <a:bodyPr wrap="square" rtlCol="0">
            <a:spAutoFit/>
          </a:bodyPr>
          <a:lstStyle/>
          <a:p>
            <a:pPr algn="ctr"/>
            <a:r>
              <a:rPr lang="en-US" dirty="0">
                <a:solidFill>
                  <a:schemeClr val="bg1"/>
                </a:solidFill>
                <a:latin typeface="Rodondo" panose="02000606020000020004" pitchFamily="50" charset="0"/>
              </a:rPr>
              <a:t>Creature’s health</a:t>
            </a:r>
            <a:endParaRPr lang="en-US" b="0" i="0" u="none" strike="noStrike" dirty="0">
              <a:solidFill>
                <a:schemeClr val="bg1"/>
              </a:solidFill>
              <a:effectLst/>
              <a:latin typeface="Rodondo" panose="02000606020000020004" pitchFamily="50" charset="0"/>
            </a:endParaRPr>
          </a:p>
          <a:p>
            <a:endParaRPr lang="en-NZ" dirty="0"/>
          </a:p>
        </p:txBody>
      </p:sp>
      <p:cxnSp>
        <p:nvCxnSpPr>
          <p:cNvPr id="19" name="Straight Arrow Connector 18">
            <a:extLst>
              <a:ext uri="{FF2B5EF4-FFF2-40B4-BE49-F238E27FC236}">
                <a16:creationId xmlns:a16="http://schemas.microsoft.com/office/drawing/2014/main" id="{C11AC85F-98CE-A1E4-0769-03750EED34F1}"/>
              </a:ext>
            </a:extLst>
          </p:cNvPr>
          <p:cNvCxnSpPr>
            <a:cxnSpLocks/>
          </p:cNvCxnSpPr>
          <p:nvPr/>
        </p:nvCxnSpPr>
        <p:spPr>
          <a:xfrm flipH="1">
            <a:off x="6269734" y="5285232"/>
            <a:ext cx="1837947" cy="919578"/>
          </a:xfrm>
          <a:prstGeom prst="straightConnector1">
            <a:avLst/>
          </a:prstGeom>
          <a:ln w="762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7A452A3D-A227-69D7-8211-344925BB8604}"/>
              </a:ext>
            </a:extLst>
          </p:cNvPr>
          <p:cNvSpPr txBox="1"/>
          <p:nvPr/>
        </p:nvSpPr>
        <p:spPr>
          <a:xfrm>
            <a:off x="7086600" y="4845466"/>
            <a:ext cx="3063240" cy="646331"/>
          </a:xfrm>
          <a:prstGeom prst="rect">
            <a:avLst/>
          </a:prstGeom>
          <a:noFill/>
        </p:spPr>
        <p:txBody>
          <a:bodyPr wrap="square" rtlCol="0">
            <a:spAutoFit/>
          </a:bodyPr>
          <a:lstStyle/>
          <a:p>
            <a:pPr algn="ctr"/>
            <a:r>
              <a:rPr lang="en-US" dirty="0">
                <a:solidFill>
                  <a:schemeClr val="bg1"/>
                </a:solidFill>
                <a:latin typeface="Rodondo" panose="02000606020000020004" pitchFamily="50" charset="0"/>
              </a:rPr>
              <a:t>Eats meat</a:t>
            </a:r>
            <a:endParaRPr lang="en-US" b="0" i="0" u="none" strike="noStrike" dirty="0">
              <a:solidFill>
                <a:schemeClr val="bg1"/>
              </a:solidFill>
              <a:effectLst/>
              <a:latin typeface="Rodondo" panose="02000606020000020004" pitchFamily="50" charset="0"/>
            </a:endParaRPr>
          </a:p>
          <a:p>
            <a:endParaRPr lang="en-NZ" dirty="0"/>
          </a:p>
        </p:txBody>
      </p:sp>
    </p:spTree>
    <p:extLst>
      <p:ext uri="{BB962C8B-B14F-4D97-AF65-F5344CB8AC3E}">
        <p14:creationId xmlns:p14="http://schemas.microsoft.com/office/powerpoint/2010/main" val="197996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2CBB6-3321-B12B-BBE0-48189255FF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BB44E-6AE1-7D50-CB07-12E77BA7FB86}"/>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DF511DA7-375E-93D6-EFAA-3A7A2BBA552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5408E04-86E9-6346-1E0E-7E54FAF505BB}"/>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 Scavengers</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F3F4BEFB-5EED-D42D-BDB8-AD6F982DB621}"/>
              </a:ext>
            </a:extLst>
          </p:cNvPr>
          <p:cNvSpPr txBox="1"/>
          <p:nvPr/>
        </p:nvSpPr>
        <p:spPr>
          <a:xfrm>
            <a:off x="0" y="1366203"/>
            <a:ext cx="12192000" cy="5078313"/>
          </a:xfrm>
          <a:prstGeom prst="rect">
            <a:avLst/>
          </a:prstGeom>
          <a:noFill/>
        </p:spPr>
        <p:txBody>
          <a:bodyPr wrap="square" rtlCol="0">
            <a:spAutoFit/>
          </a:bodyPr>
          <a:lstStyle/>
          <a:p>
            <a:r>
              <a:rPr lang="en-US" b="0" i="0" u="none" strike="noStrike" dirty="0">
                <a:solidFill>
                  <a:schemeClr val="bg1"/>
                </a:solidFill>
                <a:effectLst/>
                <a:latin typeface="Rodondo" panose="02000606020000020004" pitchFamily="50" charset="0"/>
              </a:rPr>
              <a:t>Scavengers have a reputation with each individual players, these can be raised or lowered due to certain actions and come with benefits and drawbacks.</a:t>
            </a:r>
          </a:p>
          <a:p>
            <a:endParaRPr lang="en-US" dirty="0">
              <a:solidFill>
                <a:schemeClr val="bg1"/>
              </a:solidFill>
              <a:latin typeface="Rodondo" panose="02000606020000020004" pitchFamily="50" charset="0"/>
            </a:endParaRPr>
          </a:p>
          <a:p>
            <a:r>
              <a:rPr lang="en-US" b="0" i="0" u="none" strike="noStrike" dirty="0">
                <a:solidFill>
                  <a:schemeClr val="bg1"/>
                </a:solidFill>
                <a:effectLst/>
                <a:latin typeface="Rodondo" panose="02000606020000020004" pitchFamily="50" charset="0"/>
              </a:rPr>
              <a:t>When you encounter a scavenger, you can do three things;</a:t>
            </a:r>
          </a:p>
          <a:p>
            <a:pPr marL="342900" indent="-342900">
              <a:buAutoNum type="arabicPeriod"/>
            </a:pPr>
            <a:r>
              <a:rPr lang="en-US" dirty="0">
                <a:solidFill>
                  <a:schemeClr val="bg1"/>
                </a:solidFill>
                <a:latin typeface="Rodondo" panose="02000606020000020004" pitchFamily="50" charset="0"/>
              </a:rPr>
              <a:t>Attack it which will lower your reputation by 1. If you kill it, draw a card for the scavenger treasury deck.</a:t>
            </a:r>
          </a:p>
          <a:p>
            <a:pPr marL="342900" indent="-342900">
              <a:buAutoNum type="arabicPeriod"/>
            </a:pPr>
            <a:r>
              <a:rPr lang="en-US" b="0" i="0" u="none" strike="noStrike" dirty="0">
                <a:solidFill>
                  <a:schemeClr val="bg1"/>
                </a:solidFill>
                <a:effectLst/>
                <a:latin typeface="Rodondo" panose="02000606020000020004" pitchFamily="50" charset="0"/>
              </a:rPr>
              <a:t>Give it items, for every 0.5 pearls you </a:t>
            </a:r>
            <a:r>
              <a:rPr lang="en-US" dirty="0">
                <a:solidFill>
                  <a:schemeClr val="bg1"/>
                </a:solidFill>
                <a:latin typeface="Rodondo" panose="02000606020000020004" pitchFamily="50" charset="0"/>
              </a:rPr>
              <a:t>give them, increase your reputation by 1</a:t>
            </a:r>
          </a:p>
          <a:p>
            <a:pPr marL="342900" indent="-342900">
              <a:buAutoNum type="arabicPeriod"/>
            </a:pPr>
            <a:r>
              <a:rPr lang="en-US" b="0" i="0" u="none" strike="noStrike" dirty="0">
                <a:solidFill>
                  <a:schemeClr val="bg1"/>
                </a:solidFill>
                <a:effectLst/>
                <a:latin typeface="Rodondo" panose="02000606020000020004" pitchFamily="50" charset="0"/>
              </a:rPr>
              <a:t>Flee from it, this will do nothing to your reputation</a:t>
            </a:r>
          </a:p>
          <a:p>
            <a:pPr marL="342900" indent="-342900">
              <a:buAutoNum type="arabicPeriod"/>
            </a:pPr>
            <a:endParaRPr lang="en-US" dirty="0">
              <a:solidFill>
                <a:schemeClr val="bg1"/>
              </a:solidFill>
              <a:latin typeface="Rodondo" panose="02000606020000020004" pitchFamily="50" charset="0"/>
            </a:endParaRPr>
          </a:p>
          <a:p>
            <a:r>
              <a:rPr lang="en-US" dirty="0">
                <a:solidFill>
                  <a:schemeClr val="bg1"/>
                </a:solidFill>
                <a:latin typeface="Rodondo" panose="02000606020000020004" pitchFamily="50" charset="0"/>
              </a:rPr>
              <a:t>You can have from 1-5 reputation and all players start at 1 reputation and artificer cannot gain any reputation</a:t>
            </a:r>
          </a:p>
          <a:p>
            <a:endParaRPr lang="en-US" b="0" i="0" u="none" strike="noStrike" dirty="0">
              <a:solidFill>
                <a:schemeClr val="bg1"/>
              </a:solidFill>
              <a:effectLst/>
              <a:latin typeface="Rodondo" panose="02000606020000020004" pitchFamily="50" charset="0"/>
            </a:endParaRPr>
          </a:p>
          <a:p>
            <a:r>
              <a:rPr lang="en-US" dirty="0">
                <a:solidFill>
                  <a:schemeClr val="bg1"/>
                </a:solidFill>
                <a:latin typeface="Rodondo" panose="02000606020000020004" pitchFamily="50" charset="0"/>
              </a:rPr>
              <a:t>Reputation levels:</a:t>
            </a:r>
          </a:p>
          <a:p>
            <a:r>
              <a:rPr lang="en-US" b="0" i="0" u="none" strike="noStrike" dirty="0">
                <a:solidFill>
                  <a:schemeClr val="bg1"/>
                </a:solidFill>
                <a:effectLst/>
                <a:latin typeface="Rodondo" panose="02000606020000020004" pitchFamily="50" charset="0"/>
              </a:rPr>
              <a:t>	1-2: scavengers attack </a:t>
            </a:r>
            <a:r>
              <a:rPr lang="en-US" dirty="0">
                <a:solidFill>
                  <a:schemeClr val="bg1"/>
                </a:solidFill>
                <a:latin typeface="Rodondo" panose="02000606020000020004" pitchFamily="50" charset="0"/>
              </a:rPr>
              <a:t>you</a:t>
            </a:r>
          </a:p>
          <a:p>
            <a:r>
              <a:rPr lang="en-US" b="0" i="0" u="none" strike="noStrike" dirty="0">
                <a:solidFill>
                  <a:schemeClr val="bg1"/>
                </a:solidFill>
                <a:effectLst/>
                <a:latin typeface="Rodondo" panose="02000606020000020004" pitchFamily="50" charset="0"/>
              </a:rPr>
              <a:t>	3-4: Scavengers ignore you unless you attack them first (you can flee with no roll)</a:t>
            </a:r>
          </a:p>
          <a:p>
            <a:r>
              <a:rPr lang="en-US" dirty="0">
                <a:solidFill>
                  <a:schemeClr val="bg1"/>
                </a:solidFill>
                <a:latin typeface="Rodondo" panose="02000606020000020004" pitchFamily="50" charset="0"/>
              </a:rPr>
              <a:t>	5: when you encounter a scavenger, ignore its ability and add it to your hand as a friendly creature.</a:t>
            </a:r>
          </a:p>
          <a:p>
            <a:r>
              <a:rPr lang="en-US" b="0" i="0" u="none" strike="noStrike" dirty="0">
                <a:solidFill>
                  <a:schemeClr val="bg1"/>
                </a:solidFill>
                <a:effectLst/>
                <a:latin typeface="Rodondo" panose="02000606020000020004" pitchFamily="50" charset="0"/>
              </a:rPr>
              <a:t>	(You may have up to three</a:t>
            </a:r>
            <a:r>
              <a:rPr lang="en-US" dirty="0">
                <a:solidFill>
                  <a:schemeClr val="bg1"/>
                </a:solidFill>
                <a:latin typeface="Rodondo" panose="02000606020000020004" pitchFamily="50" charset="0"/>
              </a:rPr>
              <a:t> scavengers in your hand.)</a:t>
            </a:r>
          </a:p>
          <a:p>
            <a:r>
              <a:rPr lang="en-US" b="0" i="0" u="none" strike="noStrike" dirty="0">
                <a:solidFill>
                  <a:schemeClr val="bg1"/>
                </a:solidFill>
                <a:effectLst/>
                <a:latin typeface="Rodondo" panose="02000606020000020004" pitchFamily="50" charset="0"/>
              </a:rPr>
              <a:t>Trading:</a:t>
            </a:r>
          </a:p>
          <a:p>
            <a:r>
              <a:rPr lang="en-US" dirty="0">
                <a:solidFill>
                  <a:schemeClr val="bg1"/>
                </a:solidFill>
                <a:latin typeface="Rodondo" panose="02000606020000020004" pitchFamily="50" charset="0"/>
              </a:rPr>
              <a:t>	When you encounter a scavenger merchant you draw three cards at random from the scavenger treasury deck and can</a:t>
            </a:r>
          </a:p>
          <a:p>
            <a:r>
              <a:rPr lang="en-US" b="0" i="0" u="none" strike="noStrike" dirty="0">
                <a:solidFill>
                  <a:schemeClr val="bg1"/>
                </a:solidFill>
                <a:effectLst/>
                <a:latin typeface="Rodondo" panose="02000606020000020004" pitchFamily="50" charset="0"/>
              </a:rPr>
              <a:t>	trade for them if you have items with enough value (pearl icon).</a:t>
            </a:r>
          </a:p>
        </p:txBody>
      </p:sp>
      <p:sp>
        <p:nvSpPr>
          <p:cNvPr id="10" name="Slide Number Placeholder 3">
            <a:extLst>
              <a:ext uri="{FF2B5EF4-FFF2-40B4-BE49-F238E27FC236}">
                <a16:creationId xmlns:a16="http://schemas.microsoft.com/office/drawing/2014/main" id="{F5C61A8A-1CC3-3B9B-79B3-314766A2F227}"/>
              </a:ext>
            </a:extLst>
          </p:cNvPr>
          <p:cNvSpPr>
            <a:spLocks noGrp="1"/>
          </p:cNvSpPr>
          <p:nvPr>
            <p:ph type="sldNum" sz="quarter" idx="12"/>
          </p:nvPr>
        </p:nvSpPr>
        <p:spPr>
          <a:xfrm>
            <a:off x="8610600" y="6356350"/>
            <a:ext cx="2743200" cy="365125"/>
          </a:xfrm>
        </p:spPr>
        <p:txBody>
          <a:bodyPr/>
          <a:lstStyle/>
          <a:p>
            <a:fld id="{EFB38FAD-E93B-4222-AAA8-28C7D09A7CDA}" type="slidenum">
              <a:rPr lang="en-NZ" smtClean="0">
                <a:solidFill>
                  <a:schemeClr val="bg1"/>
                </a:solidFill>
                <a:latin typeface="Rodondo" panose="02000606020000020004" pitchFamily="50" charset="0"/>
              </a:rPr>
              <a:t>14</a:t>
            </a:fld>
            <a:endParaRPr lang="en-NZ" dirty="0">
              <a:solidFill>
                <a:schemeClr val="bg1"/>
              </a:solidFill>
              <a:latin typeface="Rodondo" panose="02000606020000020004" pitchFamily="50" charset="0"/>
            </a:endParaRPr>
          </a:p>
        </p:txBody>
      </p:sp>
    </p:spTree>
    <p:extLst>
      <p:ext uri="{BB962C8B-B14F-4D97-AF65-F5344CB8AC3E}">
        <p14:creationId xmlns:p14="http://schemas.microsoft.com/office/powerpoint/2010/main" val="1861648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12750-9281-B22A-6D62-CEF92B1D57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6E9E3-F06B-2FC6-AFB9-24EA73DBFBC4}"/>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8842FCF4-3E5A-D0C6-6E46-E3A6C199E96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25CC76D-B09C-CA64-C544-0B24E6C6EF68}"/>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 Unique Cards explained</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522BD22E-FB36-67D0-3F81-C473E8CFEAD5}"/>
              </a:ext>
            </a:extLst>
          </p:cNvPr>
          <p:cNvSpPr txBox="1"/>
          <p:nvPr/>
        </p:nvSpPr>
        <p:spPr>
          <a:xfrm>
            <a:off x="0" y="1366203"/>
            <a:ext cx="12192000" cy="369332"/>
          </a:xfrm>
          <a:prstGeom prst="rect">
            <a:avLst/>
          </a:prstGeom>
          <a:noFill/>
        </p:spPr>
        <p:txBody>
          <a:bodyPr wrap="square" rtlCol="0">
            <a:spAutoFit/>
          </a:bodyPr>
          <a:lstStyle/>
          <a:p>
            <a:pPr algn="ctr"/>
            <a:r>
              <a:rPr lang="en-US" b="0" i="0" u="none" strike="noStrike" dirty="0">
                <a:solidFill>
                  <a:schemeClr val="bg1"/>
                </a:solidFill>
                <a:effectLst/>
                <a:latin typeface="Rodondo" panose="02000606020000020004" pitchFamily="50" charset="0"/>
              </a:rPr>
              <a:t>Hunter Long legs:</a:t>
            </a:r>
          </a:p>
        </p:txBody>
      </p:sp>
      <p:sp>
        <p:nvSpPr>
          <p:cNvPr id="10" name="Slide Number Placeholder 3">
            <a:extLst>
              <a:ext uri="{FF2B5EF4-FFF2-40B4-BE49-F238E27FC236}">
                <a16:creationId xmlns:a16="http://schemas.microsoft.com/office/drawing/2014/main" id="{227A61C5-25CC-FD3C-520E-49F367524753}"/>
              </a:ext>
            </a:extLst>
          </p:cNvPr>
          <p:cNvSpPr>
            <a:spLocks noGrp="1"/>
          </p:cNvSpPr>
          <p:nvPr>
            <p:ph type="sldNum" sz="quarter" idx="12"/>
          </p:nvPr>
        </p:nvSpPr>
        <p:spPr>
          <a:xfrm>
            <a:off x="8610600" y="6356350"/>
            <a:ext cx="2743200" cy="365125"/>
          </a:xfrm>
        </p:spPr>
        <p:txBody>
          <a:bodyPr/>
          <a:lstStyle/>
          <a:p>
            <a:fld id="{EFB38FAD-E93B-4222-AAA8-28C7D09A7CDA}" type="slidenum">
              <a:rPr lang="en-NZ" smtClean="0">
                <a:solidFill>
                  <a:schemeClr val="bg1"/>
                </a:solidFill>
                <a:latin typeface="Rodondo" panose="02000606020000020004" pitchFamily="50" charset="0"/>
              </a:rPr>
              <a:t>15</a:t>
            </a:fld>
            <a:endParaRPr lang="en-NZ" dirty="0">
              <a:solidFill>
                <a:schemeClr val="bg1"/>
              </a:solidFill>
              <a:latin typeface="Rodondo" panose="02000606020000020004" pitchFamily="50" charset="0"/>
            </a:endParaRPr>
          </a:p>
        </p:txBody>
      </p:sp>
      <p:pic>
        <p:nvPicPr>
          <p:cNvPr id="4" name="Picture 3" descr="A poster with text and a picture of a skeleton&#10;&#10;AI-generated content may be incorrect.">
            <a:extLst>
              <a:ext uri="{FF2B5EF4-FFF2-40B4-BE49-F238E27FC236}">
                <a16:creationId xmlns:a16="http://schemas.microsoft.com/office/drawing/2014/main" id="{C581355D-072D-B32D-F529-F27613364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649" y="2092408"/>
            <a:ext cx="2520701" cy="4319025"/>
          </a:xfrm>
          <a:prstGeom prst="rect">
            <a:avLst/>
          </a:prstGeom>
        </p:spPr>
      </p:pic>
      <p:sp>
        <p:nvSpPr>
          <p:cNvPr id="7" name="TextBox 6">
            <a:extLst>
              <a:ext uri="{FF2B5EF4-FFF2-40B4-BE49-F238E27FC236}">
                <a16:creationId xmlns:a16="http://schemas.microsoft.com/office/drawing/2014/main" id="{49BE5B48-C544-E6A4-4840-AE55EF611C5F}"/>
              </a:ext>
            </a:extLst>
          </p:cNvPr>
          <p:cNvSpPr txBox="1"/>
          <p:nvPr/>
        </p:nvSpPr>
        <p:spPr>
          <a:xfrm>
            <a:off x="0" y="2092409"/>
            <a:ext cx="4847843" cy="3416320"/>
          </a:xfrm>
          <a:prstGeom prst="rect">
            <a:avLst/>
          </a:prstGeom>
          <a:noFill/>
        </p:spPr>
        <p:txBody>
          <a:bodyPr wrap="square" numCol="1" rtlCol="0">
            <a:spAutoFit/>
          </a:bodyPr>
          <a:lstStyle/>
          <a:p>
            <a:pPr algn="ctr"/>
            <a:endParaRPr lang="en-US" b="0" i="0" u="none" strike="noStrike" dirty="0">
              <a:solidFill>
                <a:schemeClr val="bg1"/>
              </a:solidFill>
              <a:effectLst/>
              <a:latin typeface="Rodondo" panose="02000606020000020004" pitchFamily="50" charset="0"/>
            </a:endParaRPr>
          </a:p>
          <a:p>
            <a:pPr algn="ctr"/>
            <a:endParaRPr lang="en-US" dirty="0">
              <a:solidFill>
                <a:schemeClr val="bg1"/>
              </a:solidFill>
              <a:latin typeface="Rodondo" panose="02000606020000020004" pitchFamily="50" charset="0"/>
            </a:endParaRPr>
          </a:p>
          <a:p>
            <a:pPr algn="ctr"/>
            <a:endParaRPr lang="en-US" b="0" i="0" u="none" strike="noStrike" dirty="0">
              <a:solidFill>
                <a:schemeClr val="bg1"/>
              </a:solidFill>
              <a:effectLst/>
              <a:latin typeface="Rodondo" panose="02000606020000020004" pitchFamily="50" charset="0"/>
            </a:endParaRPr>
          </a:p>
          <a:p>
            <a:pPr algn="ctr"/>
            <a:endParaRPr lang="en-US" dirty="0">
              <a:solidFill>
                <a:schemeClr val="bg1"/>
              </a:solidFill>
              <a:latin typeface="Rodondo" panose="02000606020000020004" pitchFamily="50" charset="0"/>
            </a:endParaRPr>
          </a:p>
          <a:p>
            <a:pPr algn="ctr"/>
            <a:endParaRPr lang="en-US" b="0" i="0" u="none" strike="noStrike" dirty="0">
              <a:solidFill>
                <a:schemeClr val="bg1"/>
              </a:solidFill>
              <a:effectLst/>
              <a:latin typeface="Rodondo" panose="02000606020000020004" pitchFamily="50" charset="0"/>
            </a:endParaRPr>
          </a:p>
          <a:p>
            <a:pPr algn="ctr"/>
            <a:r>
              <a:rPr lang="en-US" b="0" i="0" u="none" strike="noStrike" dirty="0">
                <a:solidFill>
                  <a:schemeClr val="bg1"/>
                </a:solidFill>
                <a:effectLst/>
                <a:latin typeface="Rodondo" panose="02000606020000020004" pitchFamily="50" charset="0"/>
              </a:rPr>
              <a:t>If no one is playing the hunter, </a:t>
            </a:r>
          </a:p>
          <a:p>
            <a:pPr algn="ctr"/>
            <a:r>
              <a:rPr lang="en-US" b="0" i="0" u="none" strike="noStrike" dirty="0">
                <a:solidFill>
                  <a:schemeClr val="bg1"/>
                </a:solidFill>
                <a:effectLst/>
                <a:latin typeface="Rodondo" panose="02000606020000020004" pitchFamily="50" charset="0"/>
              </a:rPr>
              <a:t>shuffle this card into any deck and</a:t>
            </a:r>
          </a:p>
          <a:p>
            <a:pPr algn="ctr"/>
            <a:r>
              <a:rPr lang="en-US" dirty="0">
                <a:solidFill>
                  <a:schemeClr val="bg1"/>
                </a:solidFill>
                <a:latin typeface="Rodondo" panose="02000606020000020004" pitchFamily="50" charset="0"/>
              </a:rPr>
              <a:t>Play with it as just a regular creature</a:t>
            </a:r>
          </a:p>
          <a:p>
            <a:pPr algn="ctr"/>
            <a:r>
              <a:rPr lang="en-US" dirty="0">
                <a:solidFill>
                  <a:schemeClr val="bg1"/>
                </a:solidFill>
                <a:latin typeface="Rodondo" panose="02000606020000020004" pitchFamily="50" charset="0"/>
              </a:rPr>
              <a:t>card.</a:t>
            </a:r>
          </a:p>
          <a:p>
            <a:pPr algn="ctr"/>
            <a:r>
              <a:rPr lang="en-US" b="0" i="0" u="none" strike="noStrike" dirty="0">
                <a:solidFill>
                  <a:schemeClr val="bg1"/>
                </a:solidFill>
                <a:effectLst/>
                <a:latin typeface="Rodondo" panose="02000606020000020004" pitchFamily="50" charset="0"/>
              </a:rPr>
              <a:t> </a:t>
            </a:r>
          </a:p>
          <a:p>
            <a:pPr algn="ctr"/>
            <a:endParaRPr lang="en-US" dirty="0">
              <a:solidFill>
                <a:schemeClr val="bg1"/>
              </a:solidFill>
              <a:latin typeface="Rodondo" panose="02000606020000020004" pitchFamily="50" charset="0"/>
            </a:endParaRPr>
          </a:p>
          <a:p>
            <a:pPr algn="ctr"/>
            <a:endParaRPr lang="en-US" b="0" i="0" u="none" strike="noStrike" dirty="0">
              <a:solidFill>
                <a:schemeClr val="bg1"/>
              </a:solidFill>
              <a:effectLst/>
              <a:latin typeface="Rodondo" panose="02000606020000020004" pitchFamily="50" charset="0"/>
            </a:endParaRPr>
          </a:p>
        </p:txBody>
      </p:sp>
      <p:sp>
        <p:nvSpPr>
          <p:cNvPr id="8" name="TextBox 7">
            <a:extLst>
              <a:ext uri="{FF2B5EF4-FFF2-40B4-BE49-F238E27FC236}">
                <a16:creationId xmlns:a16="http://schemas.microsoft.com/office/drawing/2014/main" id="{D79C608A-29D5-A8F0-3D5E-A6F4FB5A2F90}"/>
              </a:ext>
            </a:extLst>
          </p:cNvPr>
          <p:cNvSpPr txBox="1"/>
          <p:nvPr/>
        </p:nvSpPr>
        <p:spPr>
          <a:xfrm>
            <a:off x="7344158" y="2060877"/>
            <a:ext cx="4847841" cy="5078313"/>
          </a:xfrm>
          <a:prstGeom prst="rect">
            <a:avLst/>
          </a:prstGeom>
          <a:noFill/>
        </p:spPr>
        <p:txBody>
          <a:bodyPr wrap="square" numCol="1" rtlCol="0">
            <a:spAutoFit/>
          </a:bodyPr>
          <a:lstStyle/>
          <a:p>
            <a:pPr algn="ctr"/>
            <a:endParaRPr lang="en-US" b="0" i="0" u="none" strike="noStrike" dirty="0">
              <a:solidFill>
                <a:schemeClr val="bg1"/>
              </a:solidFill>
              <a:effectLst/>
              <a:latin typeface="Rodondo" panose="02000606020000020004" pitchFamily="50" charset="0"/>
            </a:endParaRPr>
          </a:p>
          <a:p>
            <a:pPr algn="ctr"/>
            <a:r>
              <a:rPr lang="en-US" b="0" i="0" u="none" strike="noStrike" dirty="0">
                <a:solidFill>
                  <a:schemeClr val="bg1"/>
                </a:solidFill>
                <a:effectLst/>
                <a:latin typeface="Rodondo" panose="02000606020000020004" pitchFamily="50" charset="0"/>
              </a:rPr>
              <a:t>If someone is playing the hunter then after 20 turns, they discard “the hunter” card and instead use this as their slugcat card (you still use the hunter’s food bar. But other players can eat you for 3 food pips if they kill you,)</a:t>
            </a:r>
          </a:p>
          <a:p>
            <a:pPr algn="ctr"/>
            <a:endParaRPr lang="en-US" b="0" i="0" u="none" strike="noStrike" dirty="0">
              <a:solidFill>
                <a:schemeClr val="bg1"/>
              </a:solidFill>
              <a:effectLst/>
              <a:latin typeface="Rodondo" panose="02000606020000020004" pitchFamily="50" charset="0"/>
            </a:endParaRPr>
          </a:p>
          <a:p>
            <a:pPr algn="ctr"/>
            <a:r>
              <a:rPr lang="en-US" b="0" i="0" u="none" strike="noStrike" dirty="0">
                <a:solidFill>
                  <a:schemeClr val="bg1"/>
                </a:solidFill>
                <a:effectLst/>
                <a:latin typeface="Rodondo" panose="02000606020000020004" pitchFamily="50" charset="0"/>
              </a:rPr>
              <a:t>unlike slugcat cards, you are a creature and</a:t>
            </a:r>
          </a:p>
          <a:p>
            <a:pPr algn="ctr"/>
            <a:r>
              <a:rPr lang="en-US" dirty="0">
                <a:solidFill>
                  <a:schemeClr val="bg1"/>
                </a:solidFill>
                <a:latin typeface="Rodondo" panose="02000606020000020004" pitchFamily="50" charset="0"/>
              </a:rPr>
              <a:t>Therefore, you can be tamed. If you are tamed, you are forced to follow the player that tamed you and aid them in combat if they ask you to. However, you may still take your own turns, and you can both shelter or travel regions if one of you has a shelter card or gate card. If your owner dies you become untamed</a:t>
            </a:r>
          </a:p>
          <a:p>
            <a:pPr algn="ctr"/>
            <a:r>
              <a:rPr lang="en-US" b="0" i="0" u="none" strike="noStrike" dirty="0">
                <a:solidFill>
                  <a:schemeClr val="bg1"/>
                </a:solidFill>
                <a:effectLst/>
                <a:latin typeface="Rodondo" panose="02000606020000020004" pitchFamily="50" charset="0"/>
              </a:rPr>
              <a:t> </a:t>
            </a:r>
          </a:p>
          <a:p>
            <a:pPr algn="ctr"/>
            <a:endParaRPr lang="en-US" dirty="0">
              <a:solidFill>
                <a:schemeClr val="bg1"/>
              </a:solidFill>
              <a:latin typeface="Rodondo" panose="02000606020000020004" pitchFamily="50" charset="0"/>
            </a:endParaRPr>
          </a:p>
          <a:p>
            <a:pPr algn="ctr"/>
            <a:endParaRPr lang="en-US" b="0" i="0" u="none" strike="noStrike" dirty="0">
              <a:solidFill>
                <a:schemeClr val="bg1"/>
              </a:solidFill>
              <a:effectLst/>
              <a:latin typeface="Rodondo" panose="02000606020000020004" pitchFamily="50" charset="0"/>
            </a:endParaRPr>
          </a:p>
        </p:txBody>
      </p:sp>
    </p:spTree>
    <p:extLst>
      <p:ext uri="{BB962C8B-B14F-4D97-AF65-F5344CB8AC3E}">
        <p14:creationId xmlns:p14="http://schemas.microsoft.com/office/powerpoint/2010/main" val="4196842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56DE1-0DF0-99D2-C192-D4B12538D2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A16DF-3FCE-7B9A-81AD-4B63E4997182}"/>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6563CCCF-82C4-D02D-FAA3-B7574461DE9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E07E711-5A37-BE0C-C6D3-85168E893E12}"/>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 And that’s all!</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F1F46D94-8DEC-C852-9CC4-BAA5F4A51FB5}"/>
              </a:ext>
            </a:extLst>
          </p:cNvPr>
          <p:cNvSpPr txBox="1"/>
          <p:nvPr/>
        </p:nvSpPr>
        <p:spPr>
          <a:xfrm>
            <a:off x="0" y="1366203"/>
            <a:ext cx="12192000" cy="5355312"/>
          </a:xfrm>
          <a:prstGeom prst="rect">
            <a:avLst/>
          </a:prstGeom>
          <a:noFill/>
        </p:spPr>
        <p:txBody>
          <a:bodyPr wrap="square" rtlCol="0">
            <a:spAutoFit/>
          </a:bodyPr>
          <a:lstStyle/>
          <a:p>
            <a:r>
              <a:rPr lang="en-US" b="0" i="0" u="none" strike="noStrike" dirty="0">
                <a:solidFill>
                  <a:schemeClr val="bg1"/>
                </a:solidFill>
                <a:effectLst/>
                <a:latin typeface="Rodondo" panose="02000606020000020004" pitchFamily="50" charset="0"/>
              </a:rPr>
              <a:t>Thank you for playing (or just reading about) my silly board game!</a:t>
            </a:r>
          </a:p>
          <a:p>
            <a:endParaRPr lang="en-US" dirty="0">
              <a:solidFill>
                <a:schemeClr val="bg1"/>
              </a:solidFill>
              <a:latin typeface="Rodondo" panose="02000606020000020004" pitchFamily="50" charset="0"/>
            </a:endParaRPr>
          </a:p>
          <a:p>
            <a:r>
              <a:rPr lang="en-US" dirty="0">
                <a:solidFill>
                  <a:schemeClr val="bg1"/>
                </a:solidFill>
                <a:latin typeface="Rodondo" panose="02000606020000020004" pitchFamily="50" charset="0"/>
              </a:rPr>
              <a:t>If you have any questions, please leave a comment on item’s the steam workshop page and I will try to respond!</a:t>
            </a:r>
          </a:p>
          <a:p>
            <a:r>
              <a:rPr lang="en-US" b="0" i="0" u="none" strike="noStrike" dirty="0">
                <a:solidFill>
                  <a:schemeClr val="bg1"/>
                </a:solidFill>
                <a:effectLst/>
                <a:latin typeface="Rodondo" panose="02000606020000020004" pitchFamily="50" charset="0"/>
              </a:rPr>
              <a:t>If you </a:t>
            </a:r>
            <a:r>
              <a:rPr lang="en-US" dirty="0">
                <a:solidFill>
                  <a:schemeClr val="bg1"/>
                </a:solidFill>
                <a:latin typeface="Rodondo" panose="02000606020000020004" pitchFamily="50" charset="0"/>
              </a:rPr>
              <a:t>have any ideas of something to add to the rulebook / helpbook, or just to the game, let me know!</a:t>
            </a:r>
          </a:p>
          <a:p>
            <a:endParaRPr lang="en-US" dirty="0">
              <a:solidFill>
                <a:schemeClr val="bg1"/>
              </a:solidFill>
              <a:latin typeface="Rodondo" panose="02000606020000020004" pitchFamily="50" charset="0"/>
            </a:endParaRPr>
          </a:p>
          <a:p>
            <a:pPr algn="ctr"/>
            <a:endParaRPr lang="en-US" sz="2600" dirty="0">
              <a:solidFill>
                <a:schemeClr val="bg1"/>
              </a:solidFill>
              <a:latin typeface="Rodondo" panose="02000606020000020004" pitchFamily="50" charset="0"/>
            </a:endParaRPr>
          </a:p>
          <a:p>
            <a:pPr algn="ctr"/>
            <a:r>
              <a:rPr lang="en-US" sz="2600" dirty="0">
                <a:solidFill>
                  <a:schemeClr val="bg1"/>
                </a:solidFill>
                <a:latin typeface="Rodondo" panose="02000606020000020004" pitchFamily="50" charset="0"/>
              </a:rPr>
              <a:t>Special thanks to: </a:t>
            </a:r>
          </a:p>
          <a:p>
            <a:pPr algn="ctr"/>
            <a:r>
              <a:rPr lang="en-US" sz="2600" dirty="0">
                <a:solidFill>
                  <a:schemeClr val="bg1"/>
                </a:solidFill>
                <a:latin typeface="Rodondo" panose="02000606020000020004" pitchFamily="50" charset="0"/>
              </a:rPr>
              <a:t>Me (Huntress),</a:t>
            </a:r>
          </a:p>
          <a:p>
            <a:pPr algn="ctr"/>
            <a:r>
              <a:rPr lang="en-US" sz="2600" dirty="0">
                <a:solidFill>
                  <a:schemeClr val="bg1"/>
                </a:solidFill>
                <a:latin typeface="Rodondo" panose="02000606020000020004" pitchFamily="50" charset="0"/>
              </a:rPr>
              <a:t>Trans people,</a:t>
            </a:r>
          </a:p>
          <a:p>
            <a:pPr algn="ctr"/>
            <a:r>
              <a:rPr lang="en-US" sz="2600" dirty="0">
                <a:solidFill>
                  <a:schemeClr val="bg1"/>
                </a:solidFill>
                <a:latin typeface="Rodondo" panose="02000606020000020004" pitchFamily="50" charset="0"/>
              </a:rPr>
              <a:t>my friends,</a:t>
            </a:r>
          </a:p>
          <a:p>
            <a:pPr algn="ctr"/>
            <a:r>
              <a:rPr lang="en-US" sz="2600" dirty="0">
                <a:solidFill>
                  <a:schemeClr val="bg1"/>
                </a:solidFill>
                <a:latin typeface="Rodondo" panose="02000606020000020004" pitchFamily="50" charset="0"/>
              </a:rPr>
              <a:t>my family,</a:t>
            </a:r>
          </a:p>
          <a:p>
            <a:pPr algn="ctr"/>
            <a:r>
              <a:rPr lang="en-US" sz="2600" dirty="0">
                <a:solidFill>
                  <a:schemeClr val="bg1"/>
                </a:solidFill>
                <a:latin typeface="Rodondo" panose="02000606020000020004" pitchFamily="50" charset="0"/>
              </a:rPr>
              <a:t>Videocult for making Rain world!,</a:t>
            </a:r>
          </a:p>
          <a:p>
            <a:pPr algn="ctr"/>
            <a:r>
              <a:rPr lang="en-US" sz="2600" dirty="0">
                <a:solidFill>
                  <a:schemeClr val="bg1"/>
                </a:solidFill>
                <a:latin typeface="Rodondo" panose="02000606020000020004" pitchFamily="50" charset="0"/>
              </a:rPr>
              <a:t>downpour team for making downpour!,</a:t>
            </a:r>
          </a:p>
          <a:p>
            <a:pPr algn="ctr"/>
            <a:r>
              <a:rPr lang="en-US" sz="2600" dirty="0">
                <a:solidFill>
                  <a:schemeClr val="bg1"/>
                </a:solidFill>
                <a:latin typeface="Rodondo" panose="02000606020000020004" pitchFamily="50" charset="0"/>
              </a:rPr>
              <a:t>And like other people that I may have forgotten.</a:t>
            </a:r>
          </a:p>
          <a:p>
            <a:pPr algn="ctr"/>
            <a:r>
              <a:rPr lang="en-US" dirty="0">
                <a:solidFill>
                  <a:schemeClr val="bg1"/>
                </a:solidFill>
                <a:latin typeface="Rodondo" panose="02000606020000020004" pitchFamily="50" charset="0"/>
              </a:rPr>
              <a:t> </a:t>
            </a:r>
            <a:endParaRPr lang="en-US" b="0" i="0" u="none" strike="noStrike" dirty="0">
              <a:solidFill>
                <a:schemeClr val="bg1"/>
              </a:solidFill>
              <a:effectLst/>
              <a:latin typeface="Rodondo" panose="02000606020000020004" pitchFamily="50" charset="0"/>
            </a:endParaRPr>
          </a:p>
        </p:txBody>
      </p:sp>
      <p:sp>
        <p:nvSpPr>
          <p:cNvPr id="10" name="Slide Number Placeholder 3">
            <a:extLst>
              <a:ext uri="{FF2B5EF4-FFF2-40B4-BE49-F238E27FC236}">
                <a16:creationId xmlns:a16="http://schemas.microsoft.com/office/drawing/2014/main" id="{BD9383C7-9FA0-E8B7-162E-CD323527DDE7}"/>
              </a:ext>
            </a:extLst>
          </p:cNvPr>
          <p:cNvSpPr>
            <a:spLocks noGrp="1"/>
          </p:cNvSpPr>
          <p:nvPr>
            <p:ph type="sldNum" sz="quarter" idx="12"/>
          </p:nvPr>
        </p:nvSpPr>
        <p:spPr>
          <a:xfrm>
            <a:off x="8610600" y="6356350"/>
            <a:ext cx="2743200" cy="365125"/>
          </a:xfrm>
        </p:spPr>
        <p:txBody>
          <a:bodyPr/>
          <a:lstStyle/>
          <a:p>
            <a:fld id="{EFB38FAD-E93B-4222-AAA8-28C7D09A7CDA}" type="slidenum">
              <a:rPr lang="en-NZ" smtClean="0">
                <a:solidFill>
                  <a:schemeClr val="bg1"/>
                </a:solidFill>
                <a:latin typeface="Rodondo" panose="02000606020000020004" pitchFamily="50" charset="0"/>
              </a:rPr>
              <a:t>16</a:t>
            </a:fld>
            <a:endParaRPr lang="en-NZ" dirty="0">
              <a:solidFill>
                <a:schemeClr val="bg1"/>
              </a:solidFill>
              <a:latin typeface="Rodondo" panose="02000606020000020004" pitchFamily="50" charset="0"/>
            </a:endParaRPr>
          </a:p>
        </p:txBody>
      </p:sp>
    </p:spTree>
    <p:extLst>
      <p:ext uri="{BB962C8B-B14F-4D97-AF65-F5344CB8AC3E}">
        <p14:creationId xmlns:p14="http://schemas.microsoft.com/office/powerpoint/2010/main" val="136508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1D10-F807-7A40-C558-F5897CF19383}"/>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33A1BC5C-49A3-28DC-8EC6-BCBAFE8BF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A03F3C2-56B1-96A8-CB11-D784D31E5489}"/>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Overview</a:t>
            </a:r>
            <a:endParaRPr lang="en-NZ" sz="6400" dirty="0">
              <a:solidFill>
                <a:schemeClr val="bg1"/>
              </a:solidFill>
              <a:latin typeface="Rodondo" panose="02000606020000020004" pitchFamily="50" charset="0"/>
            </a:endParaRPr>
          </a:p>
        </p:txBody>
      </p:sp>
      <p:pic>
        <p:nvPicPr>
          <p:cNvPr id="11" name="Picture 10" descr="A diagram of a network&#10;&#10;AI-generated content may be incorrect.">
            <a:extLst>
              <a:ext uri="{FF2B5EF4-FFF2-40B4-BE49-F238E27FC236}">
                <a16:creationId xmlns:a16="http://schemas.microsoft.com/office/drawing/2014/main" id="{B7F987E4-001A-EB44-FC67-3FB0FE403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6784" y="1377696"/>
            <a:ext cx="4218432" cy="4218432"/>
          </a:xfrm>
          <a:prstGeom prst="rect">
            <a:avLst/>
          </a:prstGeom>
        </p:spPr>
      </p:pic>
      <p:sp>
        <p:nvSpPr>
          <p:cNvPr id="13" name="TextBox 12">
            <a:extLst>
              <a:ext uri="{FF2B5EF4-FFF2-40B4-BE49-F238E27FC236}">
                <a16:creationId xmlns:a16="http://schemas.microsoft.com/office/drawing/2014/main" id="{48A134F3-77B9-AA05-8F07-375FBCC6D15E}"/>
              </a:ext>
            </a:extLst>
          </p:cNvPr>
          <p:cNvSpPr txBox="1"/>
          <p:nvPr/>
        </p:nvSpPr>
        <p:spPr>
          <a:xfrm>
            <a:off x="424878" y="1635189"/>
            <a:ext cx="3429000" cy="4801314"/>
          </a:xfrm>
          <a:prstGeom prst="rect">
            <a:avLst/>
          </a:prstGeom>
          <a:noFill/>
        </p:spPr>
        <p:txBody>
          <a:bodyPr wrap="square" rtlCol="0">
            <a:spAutoFit/>
          </a:bodyPr>
          <a:lstStyle/>
          <a:p>
            <a:r>
              <a:rPr lang="en-AU" dirty="0">
                <a:solidFill>
                  <a:schemeClr val="bg1"/>
                </a:solidFill>
                <a:latin typeface="Rodondo" panose="02000606020000020004" pitchFamily="50" charset="0"/>
              </a:rPr>
              <a:t>Rain world: the board game, is a game based off the original rain world base game with hints of downpour aspects (DLC). </a:t>
            </a:r>
          </a:p>
          <a:p>
            <a:endParaRPr lang="en-AU" dirty="0">
              <a:solidFill>
                <a:schemeClr val="bg1"/>
              </a:solidFill>
              <a:latin typeface="Rodondo" panose="02000606020000020004" pitchFamily="50" charset="0"/>
            </a:endParaRPr>
          </a:p>
          <a:p>
            <a:r>
              <a:rPr lang="en-AU" dirty="0">
                <a:solidFill>
                  <a:schemeClr val="bg1"/>
                </a:solidFill>
                <a:latin typeface="Rodondo" panose="02000606020000020004" pitchFamily="50" charset="0"/>
              </a:rPr>
              <a:t>This overview will go over the  aim of the game and some other aspects.</a:t>
            </a:r>
          </a:p>
          <a:p>
            <a:endParaRPr lang="en-AU" dirty="0">
              <a:solidFill>
                <a:schemeClr val="bg1"/>
              </a:solidFill>
              <a:latin typeface="Rodondo" panose="02000606020000020004" pitchFamily="50" charset="0"/>
            </a:endParaRPr>
          </a:p>
          <a:p>
            <a:r>
              <a:rPr lang="en-AU" dirty="0">
                <a:solidFill>
                  <a:schemeClr val="bg1"/>
                </a:solidFill>
                <a:latin typeface="Rodondo" panose="02000606020000020004" pitchFamily="50" charset="0"/>
              </a:rPr>
              <a:t>The aim of the game is to ascend your slugcat before the opposing player. alternatively, you can also play by yourself and try to ascend in as little turns as possible.</a:t>
            </a:r>
          </a:p>
          <a:p>
            <a:endParaRPr lang="en-AU" dirty="0">
              <a:solidFill>
                <a:schemeClr val="bg1"/>
              </a:solidFill>
              <a:latin typeface="Rodondo" panose="02000606020000020004" pitchFamily="50" charset="0"/>
            </a:endParaRPr>
          </a:p>
          <a:p>
            <a:r>
              <a:rPr lang="en-AU" dirty="0">
                <a:solidFill>
                  <a:schemeClr val="bg1"/>
                </a:solidFill>
                <a:latin typeface="Rodondo" panose="02000606020000020004" pitchFamily="50" charset="0"/>
              </a:rPr>
              <a:t>(This game has not been play tested yet)</a:t>
            </a:r>
            <a:endParaRPr lang="en-NZ" dirty="0">
              <a:solidFill>
                <a:schemeClr val="bg1"/>
              </a:solidFill>
              <a:latin typeface="Rodondo" panose="02000606020000020004" pitchFamily="50" charset="0"/>
            </a:endParaRPr>
          </a:p>
        </p:txBody>
      </p:sp>
      <p:sp>
        <p:nvSpPr>
          <p:cNvPr id="15" name="TextBox 14">
            <a:extLst>
              <a:ext uri="{FF2B5EF4-FFF2-40B4-BE49-F238E27FC236}">
                <a16:creationId xmlns:a16="http://schemas.microsoft.com/office/drawing/2014/main" id="{E5DA0454-6994-6B70-44AC-BED4967351AE}"/>
              </a:ext>
            </a:extLst>
          </p:cNvPr>
          <p:cNvSpPr txBox="1"/>
          <p:nvPr/>
        </p:nvSpPr>
        <p:spPr>
          <a:xfrm>
            <a:off x="8267700" y="1578737"/>
            <a:ext cx="3429000" cy="4801314"/>
          </a:xfrm>
          <a:prstGeom prst="rect">
            <a:avLst/>
          </a:prstGeom>
          <a:noFill/>
        </p:spPr>
        <p:txBody>
          <a:bodyPr wrap="square" rtlCol="0">
            <a:spAutoFit/>
          </a:bodyPr>
          <a:lstStyle/>
          <a:p>
            <a:pPr algn="r"/>
            <a:r>
              <a:rPr lang="en-AU" dirty="0">
                <a:solidFill>
                  <a:schemeClr val="bg1"/>
                </a:solidFill>
                <a:latin typeface="Rodondo" panose="02000606020000020004" pitchFamily="50" charset="0"/>
              </a:rPr>
              <a:t>This game is playable with up to 9 players. (More players will make for a much longer game).</a:t>
            </a:r>
          </a:p>
          <a:p>
            <a:pPr algn="r"/>
            <a:endParaRPr lang="en-AU" dirty="0">
              <a:solidFill>
                <a:schemeClr val="bg1"/>
              </a:solidFill>
              <a:latin typeface="Rodondo" panose="02000606020000020004" pitchFamily="50" charset="0"/>
            </a:endParaRPr>
          </a:p>
          <a:p>
            <a:pPr algn="r"/>
            <a:r>
              <a:rPr lang="en-AU" dirty="0">
                <a:solidFill>
                  <a:schemeClr val="bg1"/>
                </a:solidFill>
                <a:latin typeface="Rodondo" panose="02000606020000020004" pitchFamily="50" charset="0"/>
              </a:rPr>
              <a:t>The average playtime for the game (4 players) is about 2 hours.</a:t>
            </a:r>
          </a:p>
          <a:p>
            <a:pPr algn="r"/>
            <a:endParaRPr lang="en-AU" dirty="0">
              <a:solidFill>
                <a:schemeClr val="bg1"/>
              </a:solidFill>
              <a:latin typeface="Rodondo" panose="02000606020000020004" pitchFamily="50" charset="0"/>
            </a:endParaRPr>
          </a:p>
          <a:p>
            <a:pPr algn="r"/>
            <a:r>
              <a:rPr lang="en-AU" dirty="0">
                <a:solidFill>
                  <a:schemeClr val="bg1"/>
                </a:solidFill>
                <a:latin typeface="Rodondo" panose="02000606020000020004" pitchFamily="50" charset="0"/>
              </a:rPr>
              <a:t>Make sure to read the rules before starting the game but feel free to make up your own if you want to.</a:t>
            </a:r>
          </a:p>
          <a:p>
            <a:pPr algn="r"/>
            <a:endParaRPr lang="en-AU" dirty="0">
              <a:solidFill>
                <a:schemeClr val="bg1"/>
              </a:solidFill>
              <a:latin typeface="Rodondo" panose="02000606020000020004" pitchFamily="50" charset="0"/>
            </a:endParaRPr>
          </a:p>
          <a:p>
            <a:pPr algn="r"/>
            <a:r>
              <a:rPr lang="en-AU" dirty="0">
                <a:solidFill>
                  <a:schemeClr val="bg1"/>
                </a:solidFill>
                <a:latin typeface="Rodondo" panose="02000606020000020004" pitchFamily="50" charset="0"/>
              </a:rPr>
              <a:t>If you are confused about anything, there is probably a page on it. If not leave a reply in the steam workshop submission</a:t>
            </a:r>
            <a:r>
              <a:rPr lang="en-NZ" dirty="0">
                <a:solidFill>
                  <a:schemeClr val="bg1"/>
                </a:solidFill>
                <a:latin typeface="Rodondo" panose="02000606020000020004" pitchFamily="50" charset="0"/>
              </a:rPr>
              <a:t>.</a:t>
            </a:r>
          </a:p>
          <a:p>
            <a:pPr algn="r"/>
            <a:endParaRPr lang="en-NZ" dirty="0">
              <a:solidFill>
                <a:schemeClr val="bg1"/>
              </a:solidFill>
              <a:latin typeface="Rodondo" panose="02000606020000020004" pitchFamily="50" charset="0"/>
            </a:endParaRPr>
          </a:p>
          <a:p>
            <a:pPr algn="r"/>
            <a:r>
              <a:rPr lang="en-AU" dirty="0">
                <a:solidFill>
                  <a:schemeClr val="bg1"/>
                </a:solidFill>
                <a:latin typeface="Rodondo" panose="02000606020000020004" pitchFamily="50" charset="0"/>
              </a:rPr>
              <a:t>I hope you enjoy my game! - Hunter.</a:t>
            </a:r>
          </a:p>
        </p:txBody>
      </p:sp>
      <p:sp>
        <p:nvSpPr>
          <p:cNvPr id="4" name="Slide Number Placeholder 3">
            <a:extLst>
              <a:ext uri="{FF2B5EF4-FFF2-40B4-BE49-F238E27FC236}">
                <a16:creationId xmlns:a16="http://schemas.microsoft.com/office/drawing/2014/main" id="{BF94265C-D040-F02A-A2AE-1621D6EEA4C1}"/>
              </a:ext>
            </a:extLst>
          </p:cNvPr>
          <p:cNvSpPr>
            <a:spLocks noGrp="1"/>
          </p:cNvSpPr>
          <p:nvPr>
            <p:ph type="sldNum" sz="quarter" idx="12"/>
          </p:nvPr>
        </p:nvSpPr>
        <p:spPr/>
        <p:txBody>
          <a:bodyPr/>
          <a:lstStyle/>
          <a:p>
            <a:fld id="{EFB38FAD-E93B-4222-AAA8-28C7D09A7CDA}" type="slidenum">
              <a:rPr lang="en-NZ" smtClean="0">
                <a:solidFill>
                  <a:schemeClr val="bg1"/>
                </a:solidFill>
                <a:latin typeface="Rodondo" panose="02000606020000020004" pitchFamily="50" charset="0"/>
              </a:rPr>
              <a:t>2</a:t>
            </a:fld>
            <a:endParaRPr lang="en-NZ" dirty="0">
              <a:solidFill>
                <a:schemeClr val="bg1"/>
              </a:solidFill>
              <a:latin typeface="Rodondo" panose="02000606020000020004" pitchFamily="50" charset="0"/>
            </a:endParaRPr>
          </a:p>
        </p:txBody>
      </p:sp>
    </p:spTree>
    <p:extLst>
      <p:ext uri="{BB962C8B-B14F-4D97-AF65-F5344CB8AC3E}">
        <p14:creationId xmlns:p14="http://schemas.microsoft.com/office/powerpoint/2010/main" val="1865195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ABAEC-0EE9-3E78-6B8B-C5B154DB5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613570-E7F3-3A0D-CF2C-9060C402B424}"/>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7206CE91-D555-5F7E-38C2-2F3A04A43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E3AC9824-A3C1-4676-D2D2-B7B87249818B}"/>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Layout</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6D3D1E0D-270E-1A3A-82DE-C0FB5BFB67E7}"/>
              </a:ext>
            </a:extLst>
          </p:cNvPr>
          <p:cNvSpPr txBox="1"/>
          <p:nvPr/>
        </p:nvSpPr>
        <p:spPr>
          <a:xfrm>
            <a:off x="424878" y="1635189"/>
            <a:ext cx="11389170" cy="369332"/>
          </a:xfrm>
          <a:prstGeom prst="rect">
            <a:avLst/>
          </a:prstGeom>
          <a:noFill/>
        </p:spPr>
        <p:txBody>
          <a:bodyPr wrap="square" rtlCol="0">
            <a:spAutoFit/>
          </a:bodyPr>
          <a:lstStyle/>
          <a:p>
            <a:r>
              <a:rPr lang="en-AU" dirty="0">
                <a:solidFill>
                  <a:schemeClr val="bg1"/>
                </a:solidFill>
                <a:latin typeface="Rodondo" panose="02000606020000020004" pitchFamily="50" charset="0"/>
              </a:rPr>
              <a:t>I like, don’t have anything here yet </a:t>
            </a:r>
            <a:r>
              <a:rPr lang="en-AU" dirty="0" err="1">
                <a:solidFill>
                  <a:schemeClr val="bg1"/>
                </a:solidFill>
                <a:latin typeface="Rodondo" panose="02000606020000020004" pitchFamily="50" charset="0"/>
              </a:rPr>
              <a:t>haha</a:t>
            </a:r>
            <a:endParaRPr lang="en-NZ" dirty="0">
              <a:solidFill>
                <a:schemeClr val="bg1"/>
              </a:solidFill>
              <a:latin typeface="Rodondo" panose="02000606020000020004" pitchFamily="50" charset="0"/>
            </a:endParaRPr>
          </a:p>
        </p:txBody>
      </p:sp>
      <p:sp>
        <p:nvSpPr>
          <p:cNvPr id="4" name="Slide Number Placeholder 3">
            <a:extLst>
              <a:ext uri="{FF2B5EF4-FFF2-40B4-BE49-F238E27FC236}">
                <a16:creationId xmlns:a16="http://schemas.microsoft.com/office/drawing/2014/main" id="{765F8CDE-B221-5B85-C9B1-774E4DE1E8C9}"/>
              </a:ext>
            </a:extLst>
          </p:cNvPr>
          <p:cNvSpPr>
            <a:spLocks noGrp="1"/>
          </p:cNvSpPr>
          <p:nvPr>
            <p:ph type="sldNum" sz="quarter" idx="12"/>
          </p:nvPr>
        </p:nvSpPr>
        <p:spPr/>
        <p:txBody>
          <a:bodyPr/>
          <a:lstStyle/>
          <a:p>
            <a:fld id="{EFB38FAD-E93B-4222-AAA8-28C7D09A7CDA}" type="slidenum">
              <a:rPr lang="en-NZ" smtClean="0">
                <a:solidFill>
                  <a:schemeClr val="bg1"/>
                </a:solidFill>
                <a:latin typeface="Rodondo" panose="02000606020000020004" pitchFamily="50" charset="0"/>
              </a:rPr>
              <a:t>3</a:t>
            </a:fld>
            <a:endParaRPr lang="en-NZ" dirty="0">
              <a:solidFill>
                <a:schemeClr val="bg1"/>
              </a:solidFill>
              <a:latin typeface="Rodondo" panose="02000606020000020004" pitchFamily="50" charset="0"/>
            </a:endParaRPr>
          </a:p>
        </p:txBody>
      </p:sp>
    </p:spTree>
    <p:extLst>
      <p:ext uri="{BB962C8B-B14F-4D97-AF65-F5344CB8AC3E}">
        <p14:creationId xmlns:p14="http://schemas.microsoft.com/office/powerpoint/2010/main" val="4086798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A8C64-C4B1-6B54-6B39-B42F425B0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F0DFE2-C3F7-4BA9-6D42-886D22FE3591}"/>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BD25EFD5-45B6-937F-D1F9-1F6DFF04E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3C21D83-18FC-369A-F4AF-94CE9D2F52AA}"/>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Rules:</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511E166F-B830-CD78-E63A-269B499045E9}"/>
              </a:ext>
            </a:extLst>
          </p:cNvPr>
          <p:cNvSpPr txBox="1"/>
          <p:nvPr/>
        </p:nvSpPr>
        <p:spPr>
          <a:xfrm>
            <a:off x="0" y="1452309"/>
            <a:ext cx="12192000" cy="1200329"/>
          </a:xfrm>
          <a:prstGeom prst="rect">
            <a:avLst/>
          </a:prstGeom>
          <a:noFill/>
        </p:spPr>
        <p:txBody>
          <a:bodyPr wrap="square" rtlCol="0">
            <a:spAutoFit/>
          </a:bodyPr>
          <a:lstStyle/>
          <a:p>
            <a:pPr marL="342900" indent="-342900">
              <a:buAutoNum type="arabicPeriod"/>
            </a:pPr>
            <a:r>
              <a:rPr lang="en-AU" dirty="0">
                <a:solidFill>
                  <a:schemeClr val="bg1"/>
                </a:solidFill>
                <a:latin typeface="Rodondo" panose="02000606020000020004" pitchFamily="50" charset="0"/>
              </a:rPr>
              <a:t>You</a:t>
            </a:r>
            <a:r>
              <a:rPr lang="en-AU" b="1" dirty="0">
                <a:solidFill>
                  <a:schemeClr val="bg1"/>
                </a:solidFill>
                <a:latin typeface="Rodondo" panose="02000606020000020004" pitchFamily="50" charset="0"/>
              </a:rPr>
              <a:t> must </a:t>
            </a:r>
            <a:r>
              <a:rPr lang="en-AU" dirty="0">
                <a:solidFill>
                  <a:schemeClr val="bg1"/>
                </a:solidFill>
                <a:latin typeface="Rodondo" panose="02000606020000020004" pitchFamily="50" charset="0"/>
              </a:rPr>
              <a:t>start in the starting location of your chosen slugcat (balancing reasons)</a:t>
            </a:r>
          </a:p>
          <a:p>
            <a:pPr marL="342900" indent="-342900">
              <a:buAutoNum type="arabicPeriod"/>
            </a:pPr>
            <a:r>
              <a:rPr lang="en-AU" dirty="0">
                <a:solidFill>
                  <a:schemeClr val="bg1"/>
                </a:solidFill>
                <a:latin typeface="Rodondo" panose="02000606020000020004" pitchFamily="50" charset="0"/>
              </a:rPr>
              <a:t>Go over the game mechanics in the mechanics section of this book if you are not sure what to do with an item or event.</a:t>
            </a:r>
          </a:p>
          <a:p>
            <a:pPr marL="342900" indent="-342900">
              <a:buAutoNum type="arabicPeriod"/>
            </a:pPr>
            <a:r>
              <a:rPr lang="en-AU" dirty="0">
                <a:solidFill>
                  <a:schemeClr val="bg1"/>
                </a:solidFill>
                <a:latin typeface="Rodondo" panose="02000606020000020004" pitchFamily="50" charset="0"/>
              </a:rPr>
              <a:t>Only pickup from the deck of the region you are currently in.</a:t>
            </a:r>
          </a:p>
          <a:p>
            <a:pPr marL="342900" indent="-342900">
              <a:buAutoNum type="arabicPeriod"/>
            </a:pPr>
            <a:r>
              <a:rPr lang="en-AU" dirty="0">
                <a:solidFill>
                  <a:schemeClr val="bg1"/>
                </a:solidFill>
                <a:latin typeface="Rodondo" panose="02000606020000020004" pitchFamily="50" charset="0"/>
              </a:rPr>
              <a:t>Have fun!</a:t>
            </a:r>
          </a:p>
        </p:txBody>
      </p:sp>
      <p:sp>
        <p:nvSpPr>
          <p:cNvPr id="4" name="Slide Number Placeholder 3">
            <a:extLst>
              <a:ext uri="{FF2B5EF4-FFF2-40B4-BE49-F238E27FC236}">
                <a16:creationId xmlns:a16="http://schemas.microsoft.com/office/drawing/2014/main" id="{29399698-EED7-515A-AC9B-4DD1A535BA7B}"/>
              </a:ext>
            </a:extLst>
          </p:cNvPr>
          <p:cNvSpPr>
            <a:spLocks noGrp="1"/>
          </p:cNvSpPr>
          <p:nvPr>
            <p:ph type="sldNum" sz="quarter" idx="12"/>
          </p:nvPr>
        </p:nvSpPr>
        <p:spPr/>
        <p:txBody>
          <a:bodyPr/>
          <a:lstStyle/>
          <a:p>
            <a:fld id="{EFB38FAD-E93B-4222-AAA8-28C7D09A7CDA}" type="slidenum">
              <a:rPr lang="en-NZ" smtClean="0">
                <a:solidFill>
                  <a:schemeClr val="bg1"/>
                </a:solidFill>
                <a:latin typeface="Rodondo" panose="02000606020000020004" pitchFamily="50" charset="0"/>
              </a:rPr>
              <a:t>4</a:t>
            </a:fld>
            <a:endParaRPr lang="en-NZ" dirty="0">
              <a:solidFill>
                <a:schemeClr val="bg1"/>
              </a:solidFill>
              <a:latin typeface="Rodondo" panose="02000606020000020004" pitchFamily="50" charset="0"/>
            </a:endParaRPr>
          </a:p>
        </p:txBody>
      </p:sp>
      <p:sp>
        <p:nvSpPr>
          <p:cNvPr id="3" name="TextBox 2">
            <a:extLst>
              <a:ext uri="{FF2B5EF4-FFF2-40B4-BE49-F238E27FC236}">
                <a16:creationId xmlns:a16="http://schemas.microsoft.com/office/drawing/2014/main" id="{4E07F8B0-2DAE-F8DB-F18E-FB108E1D5E3D}"/>
              </a:ext>
            </a:extLst>
          </p:cNvPr>
          <p:cNvSpPr txBox="1"/>
          <p:nvPr/>
        </p:nvSpPr>
        <p:spPr>
          <a:xfrm>
            <a:off x="-3048" y="2593848"/>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Mechanics:</a:t>
            </a:r>
            <a:endParaRPr lang="en-NZ" sz="6400" dirty="0">
              <a:solidFill>
                <a:schemeClr val="bg1"/>
              </a:solidFill>
              <a:latin typeface="Rodondo" panose="02000606020000020004" pitchFamily="50" charset="0"/>
            </a:endParaRPr>
          </a:p>
        </p:txBody>
      </p:sp>
      <p:sp>
        <p:nvSpPr>
          <p:cNvPr id="8" name="TextBox 7">
            <a:extLst>
              <a:ext uri="{FF2B5EF4-FFF2-40B4-BE49-F238E27FC236}">
                <a16:creationId xmlns:a16="http://schemas.microsoft.com/office/drawing/2014/main" id="{BEF6E178-0C79-BDE3-C55F-C01C51E68DE6}"/>
              </a:ext>
            </a:extLst>
          </p:cNvPr>
          <p:cNvSpPr txBox="1"/>
          <p:nvPr/>
        </p:nvSpPr>
        <p:spPr>
          <a:xfrm>
            <a:off x="-9144" y="3669848"/>
            <a:ext cx="11951208" cy="3139321"/>
          </a:xfrm>
          <a:prstGeom prst="rect">
            <a:avLst/>
          </a:prstGeom>
          <a:noFill/>
        </p:spPr>
        <p:txBody>
          <a:bodyPr wrap="square" numCol="1">
            <a:spAutoFit/>
          </a:bodyPr>
          <a:lstStyle/>
          <a:p>
            <a:pPr algn="ctr"/>
            <a:r>
              <a:rPr lang="en-AU" dirty="0">
                <a:solidFill>
                  <a:schemeClr val="bg1"/>
                </a:solidFill>
                <a:latin typeface="Rodondo" panose="02000606020000020004" pitchFamily="50" charset="0"/>
              </a:rPr>
              <a:t>- </a:t>
            </a:r>
            <a:r>
              <a:rPr lang="en-AU" dirty="0">
                <a:solidFill>
                  <a:schemeClr val="bg1"/>
                </a:solidFill>
                <a:latin typeface="Rodondo" panose="02000606020000020004" pitchFamily="50" charset="0"/>
                <a:hlinkClick r:id="rId3" action="ppaction://hlinksldjump"/>
              </a:rPr>
              <a:t>Labelled Cards</a:t>
            </a:r>
            <a:endParaRPr lang="en-AU" dirty="0">
              <a:solidFill>
                <a:schemeClr val="bg1"/>
              </a:solidFill>
              <a:latin typeface="Rodondo" panose="02000606020000020004" pitchFamily="50" charset="0"/>
            </a:endParaRPr>
          </a:p>
          <a:p>
            <a:pPr algn="ctr"/>
            <a:r>
              <a:rPr lang="en-AU" dirty="0">
                <a:solidFill>
                  <a:schemeClr val="bg1"/>
                </a:solidFill>
                <a:latin typeface="Rodondo" panose="02000606020000020004" pitchFamily="50" charset="0"/>
              </a:rPr>
              <a:t>- </a:t>
            </a:r>
            <a:r>
              <a:rPr lang="en-AU" dirty="0">
                <a:solidFill>
                  <a:schemeClr val="bg1"/>
                </a:solidFill>
                <a:latin typeface="Rodondo" panose="02000606020000020004" pitchFamily="50" charset="0"/>
                <a:hlinkClick r:id="rId4" action="ppaction://hlinksldjump"/>
              </a:rPr>
              <a:t>CYCLES</a:t>
            </a:r>
            <a:endParaRPr lang="en-AU" dirty="0">
              <a:solidFill>
                <a:schemeClr val="bg1"/>
              </a:solidFill>
              <a:latin typeface="Rodondo" panose="02000606020000020004" pitchFamily="50" charset="0"/>
            </a:endParaRPr>
          </a:p>
          <a:p>
            <a:pPr algn="ctr"/>
            <a:r>
              <a:rPr lang="en-AU" dirty="0">
                <a:solidFill>
                  <a:schemeClr val="bg1"/>
                </a:solidFill>
                <a:latin typeface="Rodondo" panose="02000606020000020004" pitchFamily="50" charset="0"/>
              </a:rPr>
              <a:t>- </a:t>
            </a:r>
            <a:r>
              <a:rPr lang="en-AU" dirty="0">
                <a:solidFill>
                  <a:schemeClr val="bg1"/>
                </a:solidFill>
                <a:latin typeface="Rodondo" panose="02000606020000020004" pitchFamily="50" charset="0"/>
                <a:hlinkClick r:id="rId4" action="ppaction://hlinksldjump"/>
              </a:rPr>
              <a:t>Precycles</a:t>
            </a:r>
            <a:endParaRPr lang="en-AU" dirty="0">
              <a:solidFill>
                <a:schemeClr val="bg1"/>
              </a:solidFill>
              <a:latin typeface="Rodondo" panose="02000606020000020004" pitchFamily="50" charset="0"/>
            </a:endParaRPr>
          </a:p>
          <a:p>
            <a:pPr algn="ctr"/>
            <a:r>
              <a:rPr lang="en-AU" dirty="0">
                <a:solidFill>
                  <a:schemeClr val="bg1"/>
                </a:solidFill>
                <a:latin typeface="Rodondo" panose="02000606020000020004" pitchFamily="50" charset="0"/>
              </a:rPr>
              <a:t>- </a:t>
            </a:r>
            <a:r>
              <a:rPr lang="en-AU" dirty="0">
                <a:solidFill>
                  <a:schemeClr val="bg1"/>
                </a:solidFill>
                <a:latin typeface="Rodondo" panose="02000606020000020004" pitchFamily="50" charset="0"/>
                <a:hlinkClick r:id="rId4" action="ppaction://hlinksldjump"/>
              </a:rPr>
              <a:t>Rain</a:t>
            </a:r>
            <a:endParaRPr lang="en-AU" dirty="0">
              <a:solidFill>
                <a:schemeClr val="bg1"/>
              </a:solidFill>
              <a:latin typeface="Rodondo" panose="02000606020000020004" pitchFamily="50" charset="0"/>
            </a:endParaRPr>
          </a:p>
          <a:p>
            <a:pPr algn="ctr"/>
            <a:r>
              <a:rPr lang="en-AU" dirty="0">
                <a:solidFill>
                  <a:schemeClr val="bg1"/>
                </a:solidFill>
                <a:latin typeface="Rodondo" panose="02000606020000020004" pitchFamily="50" charset="0"/>
              </a:rPr>
              <a:t>- </a:t>
            </a:r>
            <a:r>
              <a:rPr lang="en-AU" dirty="0">
                <a:solidFill>
                  <a:schemeClr val="bg1"/>
                </a:solidFill>
                <a:latin typeface="Rodondo" panose="02000606020000020004" pitchFamily="50" charset="0"/>
                <a:hlinkClick r:id="rId5" action="ppaction://hlinksldjump"/>
              </a:rPr>
              <a:t>Hibernation</a:t>
            </a:r>
            <a:endParaRPr lang="en-AU" dirty="0">
              <a:solidFill>
                <a:schemeClr val="bg1"/>
              </a:solidFill>
              <a:latin typeface="Rodondo" panose="02000606020000020004" pitchFamily="50" charset="0"/>
            </a:endParaRPr>
          </a:p>
          <a:p>
            <a:pPr algn="ctr"/>
            <a:r>
              <a:rPr lang="en-AU" dirty="0">
                <a:solidFill>
                  <a:schemeClr val="bg1"/>
                </a:solidFill>
                <a:latin typeface="Rodondo" panose="02000606020000020004" pitchFamily="50" charset="0"/>
              </a:rPr>
              <a:t>- </a:t>
            </a:r>
            <a:r>
              <a:rPr lang="en-AU" dirty="0">
                <a:solidFill>
                  <a:schemeClr val="bg1"/>
                </a:solidFill>
                <a:latin typeface="Rodondo" panose="02000606020000020004" pitchFamily="50" charset="0"/>
                <a:hlinkClick r:id="rId5" action="ppaction://hlinksldjump"/>
              </a:rPr>
              <a:t>Turns</a:t>
            </a:r>
            <a:endParaRPr lang="en-AU" dirty="0">
              <a:solidFill>
                <a:schemeClr val="bg1"/>
              </a:solidFill>
              <a:latin typeface="Rodondo" panose="02000606020000020004" pitchFamily="50" charset="0"/>
            </a:endParaRPr>
          </a:p>
          <a:p>
            <a:pPr algn="ctr"/>
            <a:r>
              <a:rPr lang="en-AU" dirty="0">
                <a:solidFill>
                  <a:schemeClr val="bg1"/>
                </a:solidFill>
                <a:latin typeface="Rodondo" panose="02000606020000020004" pitchFamily="50" charset="0"/>
              </a:rPr>
              <a:t>- </a:t>
            </a:r>
            <a:r>
              <a:rPr lang="en-AU" dirty="0">
                <a:solidFill>
                  <a:schemeClr val="bg1"/>
                </a:solidFill>
                <a:latin typeface="Rodondo" panose="02000606020000020004" pitchFamily="50" charset="0"/>
                <a:hlinkClick r:id="rId6" action="ppaction://hlinksldjump"/>
              </a:rPr>
              <a:t>Karma</a:t>
            </a:r>
            <a:endParaRPr lang="en-AU" dirty="0">
              <a:solidFill>
                <a:schemeClr val="bg1"/>
              </a:solidFill>
              <a:latin typeface="Rodondo" panose="02000606020000020004" pitchFamily="50" charset="0"/>
            </a:endParaRPr>
          </a:p>
          <a:p>
            <a:pPr algn="ctr"/>
            <a:r>
              <a:rPr lang="en-AU" dirty="0">
                <a:solidFill>
                  <a:schemeClr val="bg1"/>
                </a:solidFill>
                <a:latin typeface="Rodondo" panose="02000606020000020004" pitchFamily="50" charset="0"/>
              </a:rPr>
              <a:t>- </a:t>
            </a:r>
            <a:r>
              <a:rPr lang="en-AU" dirty="0">
                <a:solidFill>
                  <a:schemeClr val="bg1"/>
                </a:solidFill>
                <a:latin typeface="Rodondo" panose="02000606020000020004" pitchFamily="50" charset="0"/>
                <a:hlinkClick r:id="rId7" action="ppaction://hlinksldjump"/>
              </a:rPr>
              <a:t>Regions</a:t>
            </a:r>
            <a:endParaRPr lang="en-AU" dirty="0">
              <a:solidFill>
                <a:schemeClr val="bg1"/>
              </a:solidFill>
              <a:latin typeface="Rodondo" panose="02000606020000020004" pitchFamily="50" charset="0"/>
            </a:endParaRPr>
          </a:p>
          <a:p>
            <a:pPr algn="ctr"/>
            <a:r>
              <a:rPr lang="en-AU" dirty="0">
                <a:solidFill>
                  <a:schemeClr val="bg1"/>
                </a:solidFill>
                <a:latin typeface="Rodondo" panose="02000606020000020004" pitchFamily="50" charset="0"/>
              </a:rPr>
              <a:t>- </a:t>
            </a:r>
            <a:r>
              <a:rPr lang="en-AU" dirty="0">
                <a:solidFill>
                  <a:schemeClr val="bg1"/>
                </a:solidFill>
                <a:latin typeface="Rodondo" panose="02000606020000020004" pitchFamily="50" charset="0"/>
                <a:hlinkClick r:id="rId8" action="ppaction://hlinksldjump"/>
              </a:rPr>
              <a:t>combat</a:t>
            </a:r>
            <a:endParaRPr lang="en-AU" dirty="0">
              <a:solidFill>
                <a:schemeClr val="bg1"/>
              </a:solidFill>
              <a:latin typeface="Rodondo" panose="02000606020000020004" pitchFamily="50" charset="0"/>
            </a:endParaRPr>
          </a:p>
          <a:p>
            <a:pPr algn="ctr"/>
            <a:r>
              <a:rPr lang="en-AU" dirty="0">
                <a:solidFill>
                  <a:schemeClr val="bg1"/>
                </a:solidFill>
                <a:latin typeface="Rodondo" panose="02000606020000020004" pitchFamily="50" charset="0"/>
              </a:rPr>
              <a:t>- </a:t>
            </a:r>
            <a:r>
              <a:rPr lang="en-AU" dirty="0">
                <a:solidFill>
                  <a:schemeClr val="bg1"/>
                </a:solidFill>
                <a:latin typeface="Rodondo" panose="02000606020000020004" pitchFamily="50" charset="0"/>
                <a:hlinkClick r:id="rId9" action="ppaction://hlinksldjump"/>
              </a:rPr>
              <a:t>Scavengers</a:t>
            </a:r>
            <a:endParaRPr lang="en-AU" dirty="0">
              <a:solidFill>
                <a:schemeClr val="bg1"/>
              </a:solidFill>
              <a:latin typeface="Rodondo" panose="02000606020000020004" pitchFamily="50" charset="0"/>
            </a:endParaRPr>
          </a:p>
          <a:p>
            <a:pPr algn="ctr"/>
            <a:r>
              <a:rPr lang="en-AU" dirty="0">
                <a:solidFill>
                  <a:schemeClr val="bg1"/>
                </a:solidFill>
                <a:latin typeface="Rodondo" panose="02000606020000020004" pitchFamily="50" charset="0"/>
              </a:rPr>
              <a:t>- </a:t>
            </a:r>
            <a:r>
              <a:rPr lang="en-AU" dirty="0">
                <a:solidFill>
                  <a:schemeClr val="bg1"/>
                </a:solidFill>
                <a:latin typeface="Rodondo" panose="02000606020000020004" pitchFamily="50" charset="0"/>
                <a:hlinkClick r:id="rId10" action="ppaction://hlinksldjump"/>
              </a:rPr>
              <a:t>Unique things</a:t>
            </a:r>
            <a:endParaRPr lang="en-AU" dirty="0">
              <a:solidFill>
                <a:schemeClr val="bg1"/>
              </a:solidFill>
              <a:latin typeface="Rodondo" panose="02000606020000020004" pitchFamily="50" charset="0"/>
            </a:endParaRPr>
          </a:p>
        </p:txBody>
      </p:sp>
    </p:spTree>
    <p:extLst>
      <p:ext uri="{BB962C8B-B14F-4D97-AF65-F5344CB8AC3E}">
        <p14:creationId xmlns:p14="http://schemas.microsoft.com/office/powerpoint/2010/main" val="121914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3B14A-118E-B523-72EF-0E571910F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D9785-13AE-3AE2-5F9C-C34F5B5735BD}"/>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79DC0038-37C0-2650-9591-483863B28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D21BDCB7-333C-989E-B6DD-57D08D2F4173}"/>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Beginning the game</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F13CC58A-AC5D-D205-0778-7D71F9217ADE}"/>
              </a:ext>
            </a:extLst>
          </p:cNvPr>
          <p:cNvSpPr txBox="1"/>
          <p:nvPr/>
        </p:nvSpPr>
        <p:spPr>
          <a:xfrm>
            <a:off x="0" y="1635189"/>
            <a:ext cx="12192000" cy="2031325"/>
          </a:xfrm>
          <a:prstGeom prst="rect">
            <a:avLst/>
          </a:prstGeom>
          <a:noFill/>
        </p:spPr>
        <p:txBody>
          <a:bodyPr wrap="square" rtlCol="0">
            <a:spAutoFit/>
          </a:bodyPr>
          <a:lstStyle/>
          <a:p>
            <a:pPr marL="342900" indent="-342900" algn="ctr">
              <a:buAutoNum type="arabicPeriod"/>
            </a:pPr>
            <a:r>
              <a:rPr lang="en-AU" dirty="0">
                <a:solidFill>
                  <a:schemeClr val="bg1"/>
                </a:solidFill>
                <a:latin typeface="Rodondo" panose="02000606020000020004" pitchFamily="50" charset="0"/>
              </a:rPr>
              <a:t>Roll a d20 to decide turn order.</a:t>
            </a:r>
          </a:p>
          <a:p>
            <a:pPr marL="342900" indent="-342900" algn="ctr">
              <a:buAutoNum type="arabicPeriod"/>
            </a:pPr>
            <a:r>
              <a:rPr lang="en-AU" dirty="0">
                <a:solidFill>
                  <a:schemeClr val="bg1"/>
                </a:solidFill>
                <a:latin typeface="Rodondo" panose="02000606020000020004" pitchFamily="50" charset="0"/>
              </a:rPr>
              <a:t>Players take turns picking a slugcat card and takes their respective food board in turn order.</a:t>
            </a:r>
          </a:p>
          <a:p>
            <a:pPr marL="342900" indent="-342900" algn="ctr">
              <a:buAutoNum type="arabicPeriod"/>
            </a:pPr>
            <a:r>
              <a:rPr lang="en-AU" dirty="0">
                <a:solidFill>
                  <a:schemeClr val="bg1"/>
                </a:solidFill>
                <a:latin typeface="Rodondo" panose="02000606020000020004" pitchFamily="50" charset="0"/>
              </a:rPr>
              <a:t>Move every player tile to their starting regions if not there already.</a:t>
            </a:r>
          </a:p>
          <a:p>
            <a:pPr marL="342900" indent="-342900" algn="ctr">
              <a:buAutoNum type="arabicPeriod"/>
            </a:pPr>
            <a:r>
              <a:rPr lang="en-AU" dirty="0">
                <a:solidFill>
                  <a:schemeClr val="bg1"/>
                </a:solidFill>
                <a:latin typeface="Rodondo" panose="02000606020000020004" pitchFamily="50" charset="0"/>
              </a:rPr>
              <a:t>Everyone take a karma 1 token.</a:t>
            </a:r>
          </a:p>
          <a:p>
            <a:pPr marL="342900" indent="-342900" algn="ctr">
              <a:buAutoNum type="arabicPeriod"/>
            </a:pPr>
            <a:r>
              <a:rPr lang="en-AU" dirty="0">
                <a:solidFill>
                  <a:schemeClr val="bg1"/>
                </a:solidFill>
                <a:latin typeface="Rodondo" panose="02000606020000020004" pitchFamily="50" charset="0"/>
              </a:rPr>
              <a:t>Roll to decide the cycle timer (see </a:t>
            </a:r>
            <a:r>
              <a:rPr lang="en-AU" dirty="0">
                <a:solidFill>
                  <a:schemeClr val="bg1"/>
                </a:solidFill>
                <a:latin typeface="Rodondo" panose="02000606020000020004" pitchFamily="50" charset="0"/>
                <a:hlinkClick r:id="rId3" action="ppaction://hlinksldjump"/>
              </a:rPr>
              <a:t>CYCLES</a:t>
            </a:r>
            <a:r>
              <a:rPr lang="en-AU" dirty="0">
                <a:solidFill>
                  <a:schemeClr val="bg1"/>
                </a:solidFill>
                <a:latin typeface="Rodondo" panose="02000606020000020004" pitchFamily="50" charset="0"/>
              </a:rPr>
              <a:t>)</a:t>
            </a:r>
          </a:p>
          <a:p>
            <a:pPr marL="342900" indent="-342900" algn="ctr">
              <a:buAutoNum type="arabicPeriod"/>
            </a:pPr>
            <a:r>
              <a:rPr lang="en-AU" dirty="0">
                <a:solidFill>
                  <a:schemeClr val="bg1"/>
                </a:solidFill>
                <a:latin typeface="Rodondo" panose="02000606020000020004" pitchFamily="50" charset="0"/>
              </a:rPr>
              <a:t>Everyone start taking their turns! (see Turns)</a:t>
            </a:r>
          </a:p>
          <a:p>
            <a:pPr marL="342900" indent="-342900" algn="ctr">
              <a:buAutoNum type="arabicPeriod"/>
            </a:pPr>
            <a:endParaRPr lang="en-AU" dirty="0">
              <a:solidFill>
                <a:schemeClr val="bg1"/>
              </a:solidFill>
              <a:latin typeface="Rodondo" panose="02000606020000020004" pitchFamily="50" charset="0"/>
            </a:endParaRPr>
          </a:p>
        </p:txBody>
      </p:sp>
      <p:sp>
        <p:nvSpPr>
          <p:cNvPr id="4" name="Slide Number Placeholder 3">
            <a:extLst>
              <a:ext uri="{FF2B5EF4-FFF2-40B4-BE49-F238E27FC236}">
                <a16:creationId xmlns:a16="http://schemas.microsoft.com/office/drawing/2014/main" id="{B00AD92C-FB01-F047-6F16-6B0DF3C5512A}"/>
              </a:ext>
            </a:extLst>
          </p:cNvPr>
          <p:cNvSpPr>
            <a:spLocks noGrp="1"/>
          </p:cNvSpPr>
          <p:nvPr>
            <p:ph type="sldNum" sz="quarter" idx="12"/>
          </p:nvPr>
        </p:nvSpPr>
        <p:spPr/>
        <p:txBody>
          <a:bodyPr/>
          <a:lstStyle/>
          <a:p>
            <a:fld id="{EFB38FAD-E93B-4222-AAA8-28C7D09A7CDA}" type="slidenum">
              <a:rPr lang="en-NZ" smtClean="0">
                <a:solidFill>
                  <a:schemeClr val="bg1"/>
                </a:solidFill>
                <a:latin typeface="Rodondo" panose="02000606020000020004" pitchFamily="50" charset="0"/>
              </a:rPr>
              <a:t>5</a:t>
            </a:fld>
            <a:endParaRPr lang="en-NZ" dirty="0">
              <a:solidFill>
                <a:schemeClr val="bg1"/>
              </a:solidFill>
              <a:latin typeface="Rodondo" panose="02000606020000020004" pitchFamily="50" charset="0"/>
            </a:endParaRPr>
          </a:p>
        </p:txBody>
      </p:sp>
      <p:sp>
        <p:nvSpPr>
          <p:cNvPr id="7" name="TextBox 6">
            <a:extLst>
              <a:ext uri="{FF2B5EF4-FFF2-40B4-BE49-F238E27FC236}">
                <a16:creationId xmlns:a16="http://schemas.microsoft.com/office/drawing/2014/main" id="{62E70F57-7E53-A393-FB0C-29472EF43586}"/>
              </a:ext>
            </a:extLst>
          </p:cNvPr>
          <p:cNvSpPr txBox="1"/>
          <p:nvPr/>
        </p:nvSpPr>
        <p:spPr>
          <a:xfrm>
            <a:off x="-3048" y="3307080"/>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ending the game</a:t>
            </a:r>
            <a:endParaRPr lang="en-NZ" sz="6400" dirty="0">
              <a:solidFill>
                <a:schemeClr val="bg1"/>
              </a:solidFill>
              <a:latin typeface="Rodondo" panose="02000606020000020004" pitchFamily="50" charset="0"/>
            </a:endParaRPr>
          </a:p>
        </p:txBody>
      </p:sp>
      <p:sp>
        <p:nvSpPr>
          <p:cNvPr id="9" name="TextBox 8">
            <a:extLst>
              <a:ext uri="{FF2B5EF4-FFF2-40B4-BE49-F238E27FC236}">
                <a16:creationId xmlns:a16="http://schemas.microsoft.com/office/drawing/2014/main" id="{F07175E5-8273-7D30-44DD-AF505A86878C}"/>
              </a:ext>
            </a:extLst>
          </p:cNvPr>
          <p:cNvSpPr txBox="1"/>
          <p:nvPr/>
        </p:nvSpPr>
        <p:spPr>
          <a:xfrm>
            <a:off x="-3048" y="4686237"/>
            <a:ext cx="12192000" cy="1477328"/>
          </a:xfrm>
          <a:prstGeom prst="rect">
            <a:avLst/>
          </a:prstGeom>
          <a:noFill/>
        </p:spPr>
        <p:txBody>
          <a:bodyPr wrap="square" rtlCol="0">
            <a:spAutoFit/>
          </a:bodyPr>
          <a:lstStyle/>
          <a:p>
            <a:pPr marL="342900" indent="-342900" algn="ctr">
              <a:buAutoNum type="arabicPeriod"/>
            </a:pPr>
            <a:r>
              <a:rPr lang="en-AU" dirty="0">
                <a:solidFill>
                  <a:schemeClr val="bg1"/>
                </a:solidFill>
                <a:latin typeface="Rodondo" panose="02000606020000020004" pitchFamily="50" charset="0"/>
              </a:rPr>
              <a:t>Reach Five pebbles (See regions) and draw a mark of communication</a:t>
            </a:r>
          </a:p>
          <a:p>
            <a:pPr marL="342900" indent="-342900" algn="ctr">
              <a:buAutoNum type="arabicPeriod"/>
            </a:pPr>
            <a:r>
              <a:rPr lang="en-AU" dirty="0">
                <a:solidFill>
                  <a:schemeClr val="bg1"/>
                </a:solidFill>
                <a:latin typeface="Rodondo" panose="02000606020000020004" pitchFamily="50" charset="0"/>
              </a:rPr>
              <a:t>Reach subterranean</a:t>
            </a:r>
          </a:p>
          <a:p>
            <a:pPr marL="342900" indent="-342900" algn="ctr">
              <a:buAutoNum type="arabicPeriod"/>
            </a:pPr>
            <a:r>
              <a:rPr lang="en-AU" dirty="0">
                <a:solidFill>
                  <a:schemeClr val="bg1"/>
                </a:solidFill>
                <a:latin typeface="Rodondo" panose="02000606020000020004" pitchFamily="50" charset="0"/>
              </a:rPr>
              <a:t>Shelter twice in subterranean</a:t>
            </a:r>
          </a:p>
          <a:p>
            <a:pPr marL="342900" indent="-342900" algn="ctr">
              <a:buAutoNum type="arabicPeriod"/>
            </a:pPr>
            <a:r>
              <a:rPr lang="en-AU" dirty="0">
                <a:solidFill>
                  <a:schemeClr val="bg1"/>
                </a:solidFill>
                <a:latin typeface="Rodondo" panose="02000606020000020004" pitchFamily="50" charset="0"/>
              </a:rPr>
              <a:t>Wait four turns</a:t>
            </a:r>
            <a:r>
              <a:rPr lang="en-AU" baseline="30000" dirty="0">
                <a:solidFill>
                  <a:schemeClr val="bg1"/>
                </a:solidFill>
                <a:latin typeface="Rodondo" panose="02000606020000020004" pitchFamily="50" charset="0"/>
              </a:rPr>
              <a:t>*</a:t>
            </a:r>
            <a:r>
              <a:rPr lang="en-AU" dirty="0">
                <a:solidFill>
                  <a:schemeClr val="bg1"/>
                </a:solidFill>
                <a:latin typeface="Rodondo" panose="02000606020000020004" pitchFamily="50" charset="0"/>
              </a:rPr>
              <a:t> (you don’t need to play them)</a:t>
            </a:r>
          </a:p>
          <a:p>
            <a:pPr marL="342900" indent="-342900" algn="ctr">
              <a:buAutoNum type="arabicPeriod"/>
            </a:pPr>
            <a:r>
              <a:rPr lang="en-AU" dirty="0">
                <a:solidFill>
                  <a:schemeClr val="bg1"/>
                </a:solidFill>
                <a:latin typeface="Rodondo" panose="02000606020000020004" pitchFamily="50" charset="0"/>
              </a:rPr>
              <a:t>Ascend and win the game!</a:t>
            </a:r>
          </a:p>
        </p:txBody>
      </p:sp>
      <p:sp>
        <p:nvSpPr>
          <p:cNvPr id="10" name="Slide Number Placeholder 3">
            <a:extLst>
              <a:ext uri="{FF2B5EF4-FFF2-40B4-BE49-F238E27FC236}">
                <a16:creationId xmlns:a16="http://schemas.microsoft.com/office/drawing/2014/main" id="{824BFCB0-4D6B-0889-B8AC-DA72481A0E9C}"/>
              </a:ext>
            </a:extLst>
          </p:cNvPr>
          <p:cNvSpPr txBox="1">
            <a:spLocks/>
          </p:cNvSpPr>
          <p:nvPr/>
        </p:nvSpPr>
        <p:spPr>
          <a:xfrm>
            <a:off x="85344" y="6353302"/>
            <a:ext cx="399288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dirty="0">
                <a:solidFill>
                  <a:schemeClr val="bg1"/>
                </a:solidFill>
                <a:latin typeface="Rodondo" panose="02000606020000020004" pitchFamily="50" charset="0"/>
              </a:rPr>
              <a:t>* you</a:t>
            </a:r>
            <a:r>
              <a:rPr lang="en-NZ" dirty="0">
                <a:solidFill>
                  <a:schemeClr val="bg1"/>
                </a:solidFill>
                <a:latin typeface="Rodondo" panose="02000606020000020004" pitchFamily="50" charset="0"/>
              </a:rPr>
              <a:t> wait four turns so that others may also ascend before the game ends, skip this if step if you don’t really care.</a:t>
            </a:r>
          </a:p>
        </p:txBody>
      </p:sp>
    </p:spTree>
    <p:extLst>
      <p:ext uri="{BB962C8B-B14F-4D97-AF65-F5344CB8AC3E}">
        <p14:creationId xmlns:p14="http://schemas.microsoft.com/office/powerpoint/2010/main" val="384495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875DC-6254-E7E9-59D4-9205406569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C3D49-D48D-09DA-3911-BF7FC547DA8A}"/>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71A5FE9A-9A08-3AC0-41C3-8D76672D3BF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EBA6985-C85A-06FE-B002-3EF6FA072D17}"/>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 Labelled Cards</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3FDAF44B-78CC-4B95-21B9-0BF9048D4452}"/>
              </a:ext>
            </a:extLst>
          </p:cNvPr>
          <p:cNvSpPr txBox="1"/>
          <p:nvPr/>
        </p:nvSpPr>
        <p:spPr>
          <a:xfrm>
            <a:off x="0" y="1366203"/>
            <a:ext cx="12192000" cy="646331"/>
          </a:xfrm>
          <a:prstGeom prst="rect">
            <a:avLst/>
          </a:prstGeom>
          <a:noFill/>
        </p:spPr>
        <p:txBody>
          <a:bodyPr wrap="square" rtlCol="0">
            <a:spAutoFit/>
          </a:bodyPr>
          <a:lstStyle/>
          <a:p>
            <a:r>
              <a:rPr lang="en-US" sz="3600" b="0" i="0" u="none" strike="noStrike" dirty="0">
                <a:solidFill>
                  <a:schemeClr val="bg1"/>
                </a:solidFill>
                <a:effectLst/>
                <a:latin typeface="Rodondo" panose="02000606020000020004" pitchFamily="50" charset="0"/>
              </a:rPr>
              <a:t>Labeled slugcat Card:</a:t>
            </a:r>
          </a:p>
        </p:txBody>
      </p:sp>
      <p:sp>
        <p:nvSpPr>
          <p:cNvPr id="10" name="Slide Number Placeholder 3">
            <a:extLst>
              <a:ext uri="{FF2B5EF4-FFF2-40B4-BE49-F238E27FC236}">
                <a16:creationId xmlns:a16="http://schemas.microsoft.com/office/drawing/2014/main" id="{1459616E-DCB2-BD72-7E26-18758D40992B}"/>
              </a:ext>
            </a:extLst>
          </p:cNvPr>
          <p:cNvSpPr>
            <a:spLocks noGrp="1"/>
          </p:cNvSpPr>
          <p:nvPr>
            <p:ph type="sldNum" sz="quarter" idx="12"/>
          </p:nvPr>
        </p:nvSpPr>
        <p:spPr>
          <a:xfrm>
            <a:off x="8610600" y="6356350"/>
            <a:ext cx="2743200" cy="365125"/>
          </a:xfrm>
        </p:spPr>
        <p:txBody>
          <a:bodyPr/>
          <a:lstStyle/>
          <a:p>
            <a:fld id="{EFB38FAD-E93B-4222-AAA8-28C7D09A7CDA}" type="slidenum">
              <a:rPr lang="en-NZ" smtClean="0">
                <a:solidFill>
                  <a:schemeClr val="bg1"/>
                </a:solidFill>
                <a:latin typeface="Rodondo" panose="02000606020000020004" pitchFamily="50" charset="0"/>
              </a:rPr>
              <a:t>6</a:t>
            </a:fld>
            <a:endParaRPr lang="en-NZ" dirty="0">
              <a:solidFill>
                <a:schemeClr val="bg1"/>
              </a:solidFill>
              <a:latin typeface="Rodondo" panose="02000606020000020004" pitchFamily="50" charset="0"/>
            </a:endParaRPr>
          </a:p>
        </p:txBody>
      </p:sp>
      <p:pic>
        <p:nvPicPr>
          <p:cNvPr id="7" name="Picture 6" descr="A poster with text and a pink animal">
            <a:extLst>
              <a:ext uri="{FF2B5EF4-FFF2-40B4-BE49-F238E27FC236}">
                <a16:creationId xmlns:a16="http://schemas.microsoft.com/office/drawing/2014/main" id="{AFA1E074-4A47-27A0-725C-0B907FC23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409" y="2401624"/>
            <a:ext cx="2520701" cy="4319025"/>
          </a:xfrm>
          <a:prstGeom prst="rect">
            <a:avLst/>
          </a:prstGeom>
        </p:spPr>
      </p:pic>
      <p:sp>
        <p:nvSpPr>
          <p:cNvPr id="9" name="TextBox 8">
            <a:extLst>
              <a:ext uri="{FF2B5EF4-FFF2-40B4-BE49-F238E27FC236}">
                <a16:creationId xmlns:a16="http://schemas.microsoft.com/office/drawing/2014/main" id="{462A8D4A-EABB-90E5-8B34-718BB84277A3}"/>
              </a:ext>
            </a:extLst>
          </p:cNvPr>
          <p:cNvSpPr txBox="1"/>
          <p:nvPr/>
        </p:nvSpPr>
        <p:spPr>
          <a:xfrm>
            <a:off x="384234" y="3381385"/>
            <a:ext cx="3063240" cy="923330"/>
          </a:xfrm>
          <a:prstGeom prst="rect">
            <a:avLst/>
          </a:prstGeom>
          <a:noFill/>
        </p:spPr>
        <p:txBody>
          <a:bodyPr wrap="square" rtlCol="0">
            <a:spAutoFit/>
          </a:bodyPr>
          <a:lstStyle/>
          <a:p>
            <a:pPr algn="ctr"/>
            <a:r>
              <a:rPr lang="en-US" dirty="0">
                <a:solidFill>
                  <a:schemeClr val="bg1"/>
                </a:solidFill>
                <a:latin typeface="Rodondo" panose="02000606020000020004" pitchFamily="50" charset="0"/>
              </a:rPr>
              <a:t>Food pips required to hibernate</a:t>
            </a:r>
          </a:p>
          <a:p>
            <a:pPr algn="ctr"/>
            <a:r>
              <a:rPr lang="en-US" b="0" i="0" u="none" strike="noStrike" dirty="0">
                <a:solidFill>
                  <a:schemeClr val="bg1"/>
                </a:solidFill>
                <a:effectLst/>
                <a:latin typeface="Rodondo" panose="02000606020000020004" pitchFamily="50" charset="0"/>
              </a:rPr>
              <a:t>And maximum </a:t>
            </a:r>
            <a:r>
              <a:rPr lang="en-US" dirty="0">
                <a:solidFill>
                  <a:schemeClr val="bg1"/>
                </a:solidFill>
                <a:latin typeface="Rodondo" panose="02000606020000020004" pitchFamily="50" charset="0"/>
              </a:rPr>
              <a:t>you can have</a:t>
            </a:r>
            <a:endParaRPr lang="en-US" b="0" i="0" u="none" strike="noStrike" dirty="0">
              <a:solidFill>
                <a:schemeClr val="bg1"/>
              </a:solidFill>
              <a:effectLst/>
              <a:latin typeface="Rodondo" panose="02000606020000020004" pitchFamily="50" charset="0"/>
            </a:endParaRPr>
          </a:p>
          <a:p>
            <a:endParaRPr lang="en-NZ" dirty="0"/>
          </a:p>
        </p:txBody>
      </p:sp>
      <p:cxnSp>
        <p:nvCxnSpPr>
          <p:cNvPr id="11" name="Straight Arrow Connector 10">
            <a:extLst>
              <a:ext uri="{FF2B5EF4-FFF2-40B4-BE49-F238E27FC236}">
                <a16:creationId xmlns:a16="http://schemas.microsoft.com/office/drawing/2014/main" id="{5A3BE7F7-C5C0-49D6-A675-28B7594B6ACA}"/>
              </a:ext>
            </a:extLst>
          </p:cNvPr>
          <p:cNvCxnSpPr>
            <a:cxnSpLocks/>
            <a:endCxn id="7" idx="1"/>
          </p:cNvCxnSpPr>
          <p:nvPr/>
        </p:nvCxnSpPr>
        <p:spPr>
          <a:xfrm>
            <a:off x="2777871" y="4092321"/>
            <a:ext cx="2058538" cy="468816"/>
          </a:xfrm>
          <a:prstGeom prst="straightConnector1">
            <a:avLst/>
          </a:prstGeom>
          <a:ln w="762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8BA91BE6-6049-17F0-0DB2-F3837BF93457}"/>
              </a:ext>
            </a:extLst>
          </p:cNvPr>
          <p:cNvCxnSpPr>
            <a:cxnSpLocks/>
          </p:cNvCxnSpPr>
          <p:nvPr/>
        </p:nvCxnSpPr>
        <p:spPr>
          <a:xfrm>
            <a:off x="2423160" y="6319200"/>
            <a:ext cx="2639568" cy="0"/>
          </a:xfrm>
          <a:prstGeom prst="straightConnector1">
            <a:avLst/>
          </a:prstGeom>
          <a:ln w="762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BAB18065-317F-FB53-6D9E-E53804941192}"/>
              </a:ext>
            </a:extLst>
          </p:cNvPr>
          <p:cNvSpPr txBox="1"/>
          <p:nvPr/>
        </p:nvSpPr>
        <p:spPr>
          <a:xfrm>
            <a:off x="264795" y="6083049"/>
            <a:ext cx="3063240" cy="646331"/>
          </a:xfrm>
          <a:prstGeom prst="rect">
            <a:avLst/>
          </a:prstGeom>
          <a:noFill/>
        </p:spPr>
        <p:txBody>
          <a:bodyPr wrap="square" rtlCol="0">
            <a:spAutoFit/>
          </a:bodyPr>
          <a:lstStyle/>
          <a:p>
            <a:pPr algn="ctr"/>
            <a:r>
              <a:rPr lang="en-US" dirty="0">
                <a:solidFill>
                  <a:schemeClr val="bg1"/>
                </a:solidFill>
                <a:latin typeface="Rodondo" panose="02000606020000020004" pitchFamily="50" charset="0"/>
              </a:rPr>
              <a:t>your stats</a:t>
            </a:r>
            <a:endParaRPr lang="en-US" b="0" i="0" u="none" strike="noStrike" dirty="0">
              <a:solidFill>
                <a:schemeClr val="bg1"/>
              </a:solidFill>
              <a:effectLst/>
              <a:latin typeface="Rodondo" panose="02000606020000020004" pitchFamily="50" charset="0"/>
            </a:endParaRPr>
          </a:p>
          <a:p>
            <a:endParaRPr lang="en-NZ" dirty="0"/>
          </a:p>
        </p:txBody>
      </p:sp>
      <p:cxnSp>
        <p:nvCxnSpPr>
          <p:cNvPr id="16" name="Straight Arrow Connector 15">
            <a:extLst>
              <a:ext uri="{FF2B5EF4-FFF2-40B4-BE49-F238E27FC236}">
                <a16:creationId xmlns:a16="http://schemas.microsoft.com/office/drawing/2014/main" id="{A0FCE915-7B5D-1B29-DD6C-F9697B7CF408}"/>
              </a:ext>
            </a:extLst>
          </p:cNvPr>
          <p:cNvCxnSpPr>
            <a:cxnSpLocks/>
          </p:cNvCxnSpPr>
          <p:nvPr/>
        </p:nvCxnSpPr>
        <p:spPr>
          <a:xfrm flipH="1">
            <a:off x="6095999" y="2512807"/>
            <a:ext cx="1615440" cy="207960"/>
          </a:xfrm>
          <a:prstGeom prst="straightConnector1">
            <a:avLst/>
          </a:prstGeom>
          <a:ln w="762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37E3D1B6-F6DA-A27E-E4E5-8462EE97580C}"/>
              </a:ext>
            </a:extLst>
          </p:cNvPr>
          <p:cNvSpPr txBox="1"/>
          <p:nvPr/>
        </p:nvSpPr>
        <p:spPr>
          <a:xfrm>
            <a:off x="6910191" y="2264273"/>
            <a:ext cx="3063240" cy="646331"/>
          </a:xfrm>
          <a:prstGeom prst="rect">
            <a:avLst/>
          </a:prstGeom>
          <a:noFill/>
        </p:spPr>
        <p:txBody>
          <a:bodyPr wrap="square" rtlCol="0">
            <a:spAutoFit/>
          </a:bodyPr>
          <a:lstStyle/>
          <a:p>
            <a:pPr algn="ctr"/>
            <a:r>
              <a:rPr lang="en-US" dirty="0">
                <a:solidFill>
                  <a:schemeClr val="bg1"/>
                </a:solidFill>
                <a:latin typeface="Rodondo" panose="02000606020000020004" pitchFamily="50" charset="0"/>
              </a:rPr>
              <a:t>Your health</a:t>
            </a:r>
            <a:endParaRPr lang="en-US" b="0" i="0" u="none" strike="noStrike" dirty="0">
              <a:solidFill>
                <a:schemeClr val="bg1"/>
              </a:solidFill>
              <a:effectLst/>
              <a:latin typeface="Rodondo" panose="02000606020000020004" pitchFamily="50" charset="0"/>
            </a:endParaRPr>
          </a:p>
          <a:p>
            <a:endParaRPr lang="en-NZ" dirty="0"/>
          </a:p>
        </p:txBody>
      </p:sp>
      <p:cxnSp>
        <p:nvCxnSpPr>
          <p:cNvPr id="19" name="Straight Arrow Connector 18">
            <a:extLst>
              <a:ext uri="{FF2B5EF4-FFF2-40B4-BE49-F238E27FC236}">
                <a16:creationId xmlns:a16="http://schemas.microsoft.com/office/drawing/2014/main" id="{68A0BD7C-B52F-289C-4EB3-B8FBF7B73F68}"/>
              </a:ext>
            </a:extLst>
          </p:cNvPr>
          <p:cNvCxnSpPr>
            <a:cxnSpLocks/>
          </p:cNvCxnSpPr>
          <p:nvPr/>
        </p:nvCxnSpPr>
        <p:spPr>
          <a:xfrm flipH="1">
            <a:off x="6269734" y="5285232"/>
            <a:ext cx="1837947" cy="919578"/>
          </a:xfrm>
          <a:prstGeom prst="straightConnector1">
            <a:avLst/>
          </a:prstGeom>
          <a:ln w="762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8FAFB501-E030-4077-858D-4B9DF22D6207}"/>
              </a:ext>
            </a:extLst>
          </p:cNvPr>
          <p:cNvSpPr txBox="1"/>
          <p:nvPr/>
        </p:nvSpPr>
        <p:spPr>
          <a:xfrm>
            <a:off x="7086600" y="4845466"/>
            <a:ext cx="3063240" cy="646331"/>
          </a:xfrm>
          <a:prstGeom prst="rect">
            <a:avLst/>
          </a:prstGeom>
          <a:noFill/>
        </p:spPr>
        <p:txBody>
          <a:bodyPr wrap="square" rtlCol="0">
            <a:spAutoFit/>
          </a:bodyPr>
          <a:lstStyle/>
          <a:p>
            <a:pPr algn="ctr"/>
            <a:r>
              <a:rPr lang="en-US" dirty="0">
                <a:solidFill>
                  <a:schemeClr val="bg1"/>
                </a:solidFill>
                <a:latin typeface="Rodondo" panose="02000606020000020004" pitchFamily="50" charset="0"/>
              </a:rPr>
              <a:t>Eats meat</a:t>
            </a:r>
            <a:endParaRPr lang="en-US" b="0" i="0" u="none" strike="noStrike" dirty="0">
              <a:solidFill>
                <a:schemeClr val="bg1"/>
              </a:solidFill>
              <a:effectLst/>
              <a:latin typeface="Rodondo" panose="02000606020000020004" pitchFamily="50" charset="0"/>
            </a:endParaRPr>
          </a:p>
          <a:p>
            <a:endParaRPr lang="en-NZ" dirty="0"/>
          </a:p>
        </p:txBody>
      </p:sp>
    </p:spTree>
    <p:extLst>
      <p:ext uri="{BB962C8B-B14F-4D97-AF65-F5344CB8AC3E}">
        <p14:creationId xmlns:p14="http://schemas.microsoft.com/office/powerpoint/2010/main" val="336141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1695B-3483-C464-D100-9CFA8A8D0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E078B0-DA50-A0ED-4335-62FCC02EA586}"/>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6D7F049A-D3A0-21EF-3DBA-A90B89680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982C13A-B197-37BC-FEA1-74043A388DD8}"/>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Cycles + Rain</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FC3E8EC6-4C0F-48F0-0132-2521297D73A5}"/>
              </a:ext>
            </a:extLst>
          </p:cNvPr>
          <p:cNvSpPr txBox="1"/>
          <p:nvPr/>
        </p:nvSpPr>
        <p:spPr>
          <a:xfrm>
            <a:off x="0" y="1434021"/>
            <a:ext cx="12192000" cy="2031325"/>
          </a:xfrm>
          <a:prstGeom prst="rect">
            <a:avLst/>
          </a:prstGeom>
          <a:noFill/>
        </p:spPr>
        <p:txBody>
          <a:bodyPr wrap="square" rtlCol="0">
            <a:spAutoFit/>
          </a:bodyPr>
          <a:lstStyle/>
          <a:p>
            <a:r>
              <a:rPr lang="en-AU" dirty="0">
                <a:solidFill>
                  <a:schemeClr val="bg1"/>
                </a:solidFill>
                <a:latin typeface="Rodondo" panose="02000606020000020004" pitchFamily="50" charset="0"/>
              </a:rPr>
              <a:t>Cycles occur once the game has started and immediately after one cycle ends (all players are either dead or asleep). When a cycle begins, The player who takes the first turn will roll a die</a:t>
            </a:r>
            <a:r>
              <a:rPr lang="en-AU" baseline="30000" dirty="0">
                <a:solidFill>
                  <a:schemeClr val="bg1"/>
                </a:solidFill>
                <a:latin typeface="Rodondo" panose="02000606020000020004" pitchFamily="50" charset="0"/>
              </a:rPr>
              <a:t>*</a:t>
            </a:r>
            <a:r>
              <a:rPr lang="en-AU" dirty="0">
                <a:solidFill>
                  <a:schemeClr val="bg1"/>
                </a:solidFill>
                <a:latin typeface="Rodondo" panose="02000606020000020004" pitchFamily="50" charset="0"/>
              </a:rPr>
              <a:t> and note down the number, this is the rain timer, then the first player takes their turn. After all players take their turns, lower the rain timer by 1.</a:t>
            </a:r>
          </a:p>
          <a:p>
            <a:endParaRPr lang="en-AU" dirty="0">
              <a:solidFill>
                <a:schemeClr val="bg1"/>
              </a:solidFill>
              <a:latin typeface="Rodondo" panose="02000606020000020004" pitchFamily="50" charset="0"/>
            </a:endParaRPr>
          </a:p>
          <a:p>
            <a:r>
              <a:rPr lang="en-AU" dirty="0">
                <a:solidFill>
                  <a:schemeClr val="bg1"/>
                </a:solidFill>
                <a:latin typeface="Rodondo" panose="02000606020000020004" pitchFamily="50" charset="0"/>
              </a:rPr>
              <a:t>a cycle ends when either all players are hibernating or if he rain timer hits -1, if any players are not hibernating by this point, they die. When a cycle ends if players are hibernating, they pickup the next respective karma token, otherwise they pickup the previous respective karma token. Aswell as this, player discard any creature cards (that are not tamed or a slugpup) and all their food pips.</a:t>
            </a:r>
          </a:p>
        </p:txBody>
      </p:sp>
      <p:sp>
        <p:nvSpPr>
          <p:cNvPr id="4" name="Slide Number Placeholder 3">
            <a:extLst>
              <a:ext uri="{FF2B5EF4-FFF2-40B4-BE49-F238E27FC236}">
                <a16:creationId xmlns:a16="http://schemas.microsoft.com/office/drawing/2014/main" id="{37E2593F-92B7-730F-0508-FE974CEAAAAF}"/>
              </a:ext>
            </a:extLst>
          </p:cNvPr>
          <p:cNvSpPr>
            <a:spLocks noGrp="1"/>
          </p:cNvSpPr>
          <p:nvPr>
            <p:ph type="sldNum" sz="quarter" idx="12"/>
          </p:nvPr>
        </p:nvSpPr>
        <p:spPr/>
        <p:txBody>
          <a:bodyPr/>
          <a:lstStyle/>
          <a:p>
            <a:fld id="{EFB38FAD-E93B-4222-AAA8-28C7D09A7CDA}" type="slidenum">
              <a:rPr lang="en-NZ" smtClean="0">
                <a:solidFill>
                  <a:schemeClr val="bg1"/>
                </a:solidFill>
                <a:latin typeface="Rodondo" panose="02000606020000020004" pitchFamily="50" charset="0"/>
              </a:rPr>
              <a:t>7</a:t>
            </a:fld>
            <a:endParaRPr lang="en-NZ" dirty="0">
              <a:solidFill>
                <a:schemeClr val="bg1"/>
              </a:solidFill>
              <a:latin typeface="Rodondo" panose="02000606020000020004" pitchFamily="50" charset="0"/>
            </a:endParaRPr>
          </a:p>
        </p:txBody>
      </p:sp>
      <p:sp>
        <p:nvSpPr>
          <p:cNvPr id="7" name="TextBox 6">
            <a:extLst>
              <a:ext uri="{FF2B5EF4-FFF2-40B4-BE49-F238E27FC236}">
                <a16:creationId xmlns:a16="http://schemas.microsoft.com/office/drawing/2014/main" id="{B41B1CB5-31FB-F183-0F28-C4FF97B0EC91}"/>
              </a:ext>
            </a:extLst>
          </p:cNvPr>
          <p:cNvSpPr txBox="1"/>
          <p:nvPr/>
        </p:nvSpPr>
        <p:spPr>
          <a:xfrm>
            <a:off x="6096" y="32979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precycles</a:t>
            </a:r>
            <a:endParaRPr lang="en-NZ" sz="6400" dirty="0">
              <a:solidFill>
                <a:schemeClr val="bg1"/>
              </a:solidFill>
              <a:latin typeface="Rodondo" panose="02000606020000020004" pitchFamily="50" charset="0"/>
            </a:endParaRPr>
          </a:p>
        </p:txBody>
      </p:sp>
      <p:sp>
        <p:nvSpPr>
          <p:cNvPr id="9" name="TextBox 8">
            <a:extLst>
              <a:ext uri="{FF2B5EF4-FFF2-40B4-BE49-F238E27FC236}">
                <a16:creationId xmlns:a16="http://schemas.microsoft.com/office/drawing/2014/main" id="{4A049E4B-97AD-EF51-C960-C91EE3667D3A}"/>
              </a:ext>
            </a:extLst>
          </p:cNvPr>
          <p:cNvSpPr txBox="1"/>
          <p:nvPr/>
        </p:nvSpPr>
        <p:spPr>
          <a:xfrm>
            <a:off x="-3048" y="4448493"/>
            <a:ext cx="12192000" cy="2400657"/>
          </a:xfrm>
          <a:prstGeom prst="rect">
            <a:avLst/>
          </a:prstGeom>
          <a:noFill/>
        </p:spPr>
        <p:txBody>
          <a:bodyPr wrap="square" rtlCol="0">
            <a:spAutoFit/>
          </a:bodyPr>
          <a:lstStyle/>
          <a:p>
            <a:r>
              <a:rPr lang="en-AU" dirty="0">
                <a:solidFill>
                  <a:schemeClr val="bg1"/>
                </a:solidFill>
                <a:latin typeface="Rodondo" panose="02000606020000020004" pitchFamily="50" charset="0"/>
              </a:rPr>
              <a:t>Additionally, if you want you can roll a d20 at the start of every cycle, if it lands on a 1 this cycle is now considered a precycle.</a:t>
            </a:r>
          </a:p>
          <a:p>
            <a:endParaRPr lang="en-AU" dirty="0">
              <a:solidFill>
                <a:schemeClr val="bg1"/>
              </a:solidFill>
              <a:latin typeface="Rodondo" panose="02000606020000020004" pitchFamily="50" charset="0"/>
            </a:endParaRPr>
          </a:p>
          <a:p>
            <a:r>
              <a:rPr lang="en-AU" dirty="0">
                <a:solidFill>
                  <a:schemeClr val="bg1"/>
                </a:solidFill>
                <a:latin typeface="Rodondo" panose="02000606020000020004" pitchFamily="50" charset="0"/>
              </a:rPr>
              <a:t>During a precycle you must add +2 to the rain timer at the beginning and all players must pickup from the precycle deck, this deck has a bigger variety of creatures, less food and players must only pick up from it for their first 3 turns, after that they can pickup from their own region deck or the precycle deck. (</a:t>
            </a:r>
            <a:r>
              <a:rPr lang="en-AU" b="1" dirty="0">
                <a:solidFill>
                  <a:schemeClr val="bg1"/>
                </a:solidFill>
                <a:latin typeface="Rodondo" panose="02000606020000020004" pitchFamily="50" charset="0"/>
              </a:rPr>
              <a:t>WARNING</a:t>
            </a:r>
            <a:r>
              <a:rPr lang="en-AU" dirty="0">
                <a:solidFill>
                  <a:schemeClr val="bg1"/>
                </a:solidFill>
                <a:latin typeface="Rodondo" panose="02000606020000020004" pitchFamily="50" charset="0"/>
              </a:rPr>
              <a:t>! precycle deck does not contain gates to other regions and only has enough shelters for 4 players.)</a:t>
            </a:r>
          </a:p>
          <a:p>
            <a:endParaRPr lang="en-AU" dirty="0">
              <a:solidFill>
                <a:schemeClr val="bg1"/>
              </a:solidFill>
              <a:latin typeface="Rodondo" panose="02000606020000020004" pitchFamily="50" charset="0"/>
            </a:endParaRPr>
          </a:p>
          <a:p>
            <a:endParaRPr lang="en-AU" baseline="30000" dirty="0">
              <a:solidFill>
                <a:schemeClr val="bg1"/>
              </a:solidFill>
              <a:latin typeface="Rodondo" panose="02000606020000020004" pitchFamily="50" charset="0"/>
            </a:endParaRPr>
          </a:p>
          <a:p>
            <a:r>
              <a:rPr lang="en-AU" baseline="30000" dirty="0">
                <a:solidFill>
                  <a:schemeClr val="bg1"/>
                </a:solidFill>
                <a:latin typeface="Rodondo" panose="02000606020000020004" pitchFamily="50" charset="0"/>
              </a:rPr>
              <a:t>*with 1-3 players roll a D8+2, with 4+ players roll a d6+2</a:t>
            </a:r>
          </a:p>
        </p:txBody>
      </p:sp>
    </p:spTree>
    <p:extLst>
      <p:ext uri="{BB962C8B-B14F-4D97-AF65-F5344CB8AC3E}">
        <p14:creationId xmlns:p14="http://schemas.microsoft.com/office/powerpoint/2010/main" val="413491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A66D0-5F53-8F6C-C746-63D613861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FF0B6-0692-1A5F-C658-005A319ED22D}"/>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EFD2DF75-A395-4238-FC83-DA8DEA5DC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188475B2-5CA3-0FA3-ABF5-08026E7A0D55}"/>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 Turns + Hibernation</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BFCC4101-9BE5-101B-EC19-86A2BA18FFDF}"/>
              </a:ext>
            </a:extLst>
          </p:cNvPr>
          <p:cNvSpPr txBox="1"/>
          <p:nvPr/>
        </p:nvSpPr>
        <p:spPr>
          <a:xfrm>
            <a:off x="0" y="1434021"/>
            <a:ext cx="12192000" cy="5170646"/>
          </a:xfrm>
          <a:prstGeom prst="rect">
            <a:avLst/>
          </a:prstGeom>
          <a:noFill/>
        </p:spPr>
        <p:txBody>
          <a:bodyPr wrap="square" rtlCol="0">
            <a:spAutoFit/>
          </a:bodyPr>
          <a:lstStyle/>
          <a:p>
            <a:r>
              <a:rPr lang="en-US" sz="1800" b="0" i="0" u="none" strike="noStrike" dirty="0">
                <a:solidFill>
                  <a:schemeClr val="bg1"/>
                </a:solidFill>
                <a:effectLst/>
                <a:latin typeface="Rodondo" panose="02000606020000020004" pitchFamily="50" charset="0"/>
              </a:rPr>
              <a:t>On their turns, players can draw a card from their respective region deck, they can also draw a food token instead of a card and players can use item cards anytime within their turns.</a:t>
            </a:r>
          </a:p>
          <a:p>
            <a:endParaRPr lang="en-US" dirty="0">
              <a:solidFill>
                <a:schemeClr val="bg1"/>
              </a:solidFill>
              <a:latin typeface="Rodondo" panose="02000606020000020004" pitchFamily="50" charset="0"/>
            </a:endParaRPr>
          </a:p>
          <a:p>
            <a:r>
              <a:rPr lang="en-US" dirty="0">
                <a:solidFill>
                  <a:schemeClr val="bg1"/>
                </a:solidFill>
                <a:latin typeface="Rodondo" panose="02000606020000020004" pitchFamily="50" charset="0"/>
              </a:rPr>
              <a:t>If you draw a creature card, you must initiate combat with it unless stated otherwise. </a:t>
            </a:r>
            <a:r>
              <a:rPr lang="en-US" sz="1800" b="0" i="0" u="none" strike="noStrike" dirty="0">
                <a:solidFill>
                  <a:schemeClr val="bg1"/>
                </a:solidFill>
                <a:effectLst/>
                <a:latin typeface="Rodondo" panose="02000606020000020004" pitchFamily="50" charset="0"/>
              </a:rPr>
              <a:t>If nothing else happens they end their turn.</a:t>
            </a:r>
          </a:p>
          <a:p>
            <a:r>
              <a:rPr lang="en-US" sz="1800" b="0" i="0" u="none" strike="noStrike" dirty="0">
                <a:solidFill>
                  <a:schemeClr val="bg1"/>
                </a:solidFill>
                <a:effectLst/>
                <a:latin typeface="Rodondo" panose="02000606020000020004" pitchFamily="50" charset="0"/>
              </a:rPr>
              <a:t>Once all Players turn’s have ended the cycle count depletes by one.)</a:t>
            </a:r>
          </a:p>
          <a:p>
            <a:endParaRPr lang="en-US" dirty="0">
              <a:solidFill>
                <a:schemeClr val="bg1"/>
              </a:solidFill>
              <a:latin typeface="Rodondo" panose="02000606020000020004" pitchFamily="50" charset="0"/>
            </a:endParaRPr>
          </a:p>
          <a:p>
            <a:r>
              <a:rPr lang="en-US" dirty="0">
                <a:solidFill>
                  <a:schemeClr val="bg1"/>
                </a:solidFill>
                <a:latin typeface="Rodondo" panose="02000606020000020004" pitchFamily="50" charset="0"/>
              </a:rPr>
              <a:t>On any turn, </a:t>
            </a:r>
            <a:r>
              <a:rPr lang="en-US" sz="1800" b="0" i="0" u="none" strike="noStrike" dirty="0">
                <a:solidFill>
                  <a:schemeClr val="bg1"/>
                </a:solidFill>
                <a:effectLst/>
                <a:latin typeface="Rodondo" panose="02000606020000020004" pitchFamily="50" charset="0"/>
              </a:rPr>
              <a:t>When you pull a shelter card you can either A. Hibernate, or B. take it with you which allows you to fast travel back to it at the cost of 1 turn. You can also search the deck for a shelter card at the cost of three turns.</a:t>
            </a:r>
          </a:p>
          <a:p>
            <a:endParaRPr lang="en-US" dirty="0">
              <a:solidFill>
                <a:schemeClr val="bg1"/>
              </a:solidFill>
              <a:latin typeface="Rodondo" panose="02000606020000020004" pitchFamily="50" charset="0"/>
            </a:endParaRPr>
          </a:p>
          <a:p>
            <a:r>
              <a:rPr lang="en-US" dirty="0">
                <a:solidFill>
                  <a:schemeClr val="bg1"/>
                </a:solidFill>
                <a:latin typeface="Rodondo" panose="02000606020000020004" pitchFamily="50" charset="0"/>
              </a:rPr>
              <a:t>To hibernate, you must have enough food pips (indicated by the line between empty pips on your food board)</a:t>
            </a:r>
          </a:p>
          <a:p>
            <a:r>
              <a:rPr lang="en-US" dirty="0">
                <a:solidFill>
                  <a:schemeClr val="bg1"/>
                </a:solidFill>
                <a:latin typeface="Rodondo" panose="02000606020000020004" pitchFamily="50" charset="0"/>
              </a:rPr>
              <a:t>When you hibernate, refer to what is said at the end of </a:t>
            </a:r>
            <a:r>
              <a:rPr lang="en-US" dirty="0">
                <a:solidFill>
                  <a:schemeClr val="bg1"/>
                </a:solidFill>
                <a:latin typeface="Rodondo" panose="02000606020000020004" pitchFamily="50" charset="0"/>
                <a:hlinkClick r:id="rId3" action="ppaction://hlinksldjump"/>
              </a:rPr>
              <a:t>cycles+rain</a:t>
            </a:r>
            <a:r>
              <a:rPr lang="en-US" dirty="0">
                <a:solidFill>
                  <a:schemeClr val="bg1"/>
                </a:solidFill>
                <a:latin typeface="Rodondo" panose="02000606020000020004" pitchFamily="50" charset="0"/>
              </a:rPr>
              <a:t>.</a:t>
            </a:r>
          </a:p>
          <a:p>
            <a:endParaRPr lang="en-US" dirty="0">
              <a:solidFill>
                <a:schemeClr val="bg1"/>
              </a:solidFill>
              <a:latin typeface="Rodondo" panose="02000606020000020004" pitchFamily="50" charset="0"/>
            </a:endParaRPr>
          </a:p>
          <a:p>
            <a:pPr algn="ctr"/>
            <a:r>
              <a:rPr lang="en-AU" sz="6000" dirty="0">
                <a:solidFill>
                  <a:schemeClr val="bg1"/>
                </a:solidFill>
                <a:latin typeface="Rodondo" panose="02000606020000020004" pitchFamily="50" charset="0"/>
              </a:rPr>
              <a:t>Starvation</a:t>
            </a:r>
          </a:p>
          <a:p>
            <a:r>
              <a:rPr lang="en-AU" dirty="0">
                <a:solidFill>
                  <a:schemeClr val="bg1"/>
                </a:solidFill>
                <a:latin typeface="Rodondo" panose="02000606020000020004" pitchFamily="50" charset="0"/>
              </a:rPr>
              <a:t>If you do not have enough food pips to hibernate, you may starve by removing all food pips to survive the end of the cycle (as long as you have a shelter card). The next cycle you will have -1 to both attacking and fleeing and you must fill your entire board with food pips to hibernate.</a:t>
            </a:r>
          </a:p>
        </p:txBody>
      </p:sp>
      <p:sp>
        <p:nvSpPr>
          <p:cNvPr id="4" name="Slide Number Placeholder 3">
            <a:extLst>
              <a:ext uri="{FF2B5EF4-FFF2-40B4-BE49-F238E27FC236}">
                <a16:creationId xmlns:a16="http://schemas.microsoft.com/office/drawing/2014/main" id="{D5B5BCA8-8C54-AE78-72A8-1B826E41630F}"/>
              </a:ext>
            </a:extLst>
          </p:cNvPr>
          <p:cNvSpPr>
            <a:spLocks noGrp="1"/>
          </p:cNvSpPr>
          <p:nvPr>
            <p:ph type="sldNum" sz="quarter" idx="12"/>
          </p:nvPr>
        </p:nvSpPr>
        <p:spPr/>
        <p:txBody>
          <a:bodyPr/>
          <a:lstStyle/>
          <a:p>
            <a:fld id="{EFB38FAD-E93B-4222-AAA8-28C7D09A7CDA}" type="slidenum">
              <a:rPr lang="en-NZ" smtClean="0">
                <a:solidFill>
                  <a:schemeClr val="bg1"/>
                </a:solidFill>
                <a:latin typeface="Rodondo" panose="02000606020000020004" pitchFamily="50" charset="0"/>
              </a:rPr>
              <a:t>8</a:t>
            </a:fld>
            <a:endParaRPr lang="en-NZ" dirty="0">
              <a:solidFill>
                <a:schemeClr val="bg1"/>
              </a:solidFill>
              <a:latin typeface="Rodondo" panose="02000606020000020004" pitchFamily="50" charset="0"/>
            </a:endParaRPr>
          </a:p>
        </p:txBody>
      </p:sp>
    </p:spTree>
    <p:extLst>
      <p:ext uri="{BB962C8B-B14F-4D97-AF65-F5344CB8AC3E}">
        <p14:creationId xmlns:p14="http://schemas.microsoft.com/office/powerpoint/2010/main" val="317226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72527-7369-AC3A-CD56-2BE7D2F90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58E7A5-1091-777F-4834-69A6A9E3EFF5}"/>
              </a:ext>
            </a:extLst>
          </p:cNvPr>
          <p:cNvSpPr>
            <a:spLocks noGrp="1"/>
          </p:cNvSpPr>
          <p:nvPr>
            <p:ph type="title"/>
          </p:nvPr>
        </p:nvSpPr>
        <p:spPr/>
        <p:txBody>
          <a:bodyPr/>
          <a:lstStyle/>
          <a:p>
            <a:endParaRPr lang="en-NZ"/>
          </a:p>
        </p:txBody>
      </p:sp>
      <p:pic>
        <p:nvPicPr>
          <p:cNvPr id="5" name="Picture 4" descr="Rain drops on a black background">
            <a:extLst>
              <a:ext uri="{FF2B5EF4-FFF2-40B4-BE49-F238E27FC236}">
                <a16:creationId xmlns:a16="http://schemas.microsoft.com/office/drawing/2014/main" id="{A4F2907F-2567-3422-70D7-2495E5D82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D252C32-78E6-0175-CE65-B7961610C74F}"/>
              </a:ext>
            </a:extLst>
          </p:cNvPr>
          <p:cNvSpPr txBox="1"/>
          <p:nvPr/>
        </p:nvSpPr>
        <p:spPr>
          <a:xfrm>
            <a:off x="0" y="173736"/>
            <a:ext cx="12192000" cy="1077218"/>
          </a:xfrm>
          <a:prstGeom prst="rect">
            <a:avLst/>
          </a:prstGeom>
          <a:noFill/>
        </p:spPr>
        <p:txBody>
          <a:bodyPr wrap="square" rtlCol="0">
            <a:spAutoFit/>
          </a:bodyPr>
          <a:lstStyle/>
          <a:p>
            <a:pPr algn="ctr"/>
            <a:r>
              <a:rPr lang="en-AU" sz="6400" dirty="0">
                <a:solidFill>
                  <a:schemeClr val="bg1"/>
                </a:solidFill>
                <a:latin typeface="Rodondo" panose="02000606020000020004" pitchFamily="50" charset="0"/>
              </a:rPr>
              <a:t> Karma</a:t>
            </a:r>
            <a:endParaRPr lang="en-NZ" sz="6400" dirty="0">
              <a:solidFill>
                <a:schemeClr val="bg1"/>
              </a:solidFill>
              <a:latin typeface="Rodondo" panose="02000606020000020004" pitchFamily="50" charset="0"/>
            </a:endParaRPr>
          </a:p>
        </p:txBody>
      </p:sp>
      <p:sp>
        <p:nvSpPr>
          <p:cNvPr id="13" name="TextBox 12">
            <a:extLst>
              <a:ext uri="{FF2B5EF4-FFF2-40B4-BE49-F238E27FC236}">
                <a16:creationId xmlns:a16="http://schemas.microsoft.com/office/drawing/2014/main" id="{87761B3A-8188-0506-7DCF-9BB60BD347B4}"/>
              </a:ext>
            </a:extLst>
          </p:cNvPr>
          <p:cNvSpPr txBox="1"/>
          <p:nvPr/>
        </p:nvSpPr>
        <p:spPr>
          <a:xfrm>
            <a:off x="0" y="1434021"/>
            <a:ext cx="12192000" cy="3139321"/>
          </a:xfrm>
          <a:prstGeom prst="rect">
            <a:avLst/>
          </a:prstGeom>
          <a:noFill/>
        </p:spPr>
        <p:txBody>
          <a:bodyPr wrap="square" rtlCol="0">
            <a:spAutoFit/>
          </a:bodyPr>
          <a:lstStyle/>
          <a:p>
            <a:r>
              <a:rPr lang="en-US" sz="1800" b="0" i="0" u="none" strike="noStrike" dirty="0">
                <a:solidFill>
                  <a:schemeClr val="bg1"/>
                </a:solidFill>
                <a:effectLst/>
                <a:latin typeface="Rodondo" panose="02000606020000020004" pitchFamily="50" charset="0"/>
              </a:rPr>
              <a:t>Karma is used for travelling to different regions and is show in the form of a token.</a:t>
            </a:r>
          </a:p>
          <a:p>
            <a:endParaRPr lang="en-US" dirty="0">
              <a:solidFill>
                <a:schemeClr val="bg1"/>
              </a:solidFill>
              <a:latin typeface="Rodondo" panose="02000606020000020004" pitchFamily="50" charset="0"/>
            </a:endParaRPr>
          </a:p>
          <a:p>
            <a:r>
              <a:rPr lang="en-US" sz="1800" b="0" i="0" u="none" strike="noStrike" dirty="0">
                <a:solidFill>
                  <a:schemeClr val="bg1"/>
                </a:solidFill>
                <a:effectLst/>
                <a:latin typeface="Rodondo" panose="02000606020000020004" pitchFamily="50" charset="0"/>
              </a:rPr>
              <a:t>You gain karma (discard current and pickup the next level) whenever you successfully hibernate, and you lose karma (discard current and pickup the previous level) when you die.</a:t>
            </a:r>
          </a:p>
          <a:p>
            <a:endParaRPr lang="en-US" dirty="0">
              <a:solidFill>
                <a:schemeClr val="bg1"/>
              </a:solidFill>
              <a:latin typeface="Rodondo" panose="02000606020000020004" pitchFamily="50" charset="0"/>
            </a:endParaRPr>
          </a:p>
          <a:p>
            <a:r>
              <a:rPr lang="en-US" dirty="0">
                <a:solidFill>
                  <a:schemeClr val="bg1"/>
                </a:solidFill>
                <a:latin typeface="Rodondo" panose="02000606020000020004" pitchFamily="50" charset="0"/>
              </a:rPr>
              <a:t>Regions will require certain amounts of karma to get to, if you have less than the amount you cannot go to that region however, if you have the same or more than the required amount you are fine to travel to that region.</a:t>
            </a:r>
          </a:p>
          <a:p>
            <a:endParaRPr lang="en-US" dirty="0">
              <a:solidFill>
                <a:schemeClr val="bg1"/>
              </a:solidFill>
              <a:latin typeface="Rodondo" panose="02000606020000020004" pitchFamily="50" charset="0"/>
            </a:endParaRPr>
          </a:p>
          <a:p>
            <a:r>
              <a:rPr lang="en-US" sz="1800" b="0" i="0" u="none" strike="noStrike" dirty="0">
                <a:solidFill>
                  <a:schemeClr val="bg1"/>
                </a:solidFill>
                <a:effectLst/>
                <a:latin typeface="Rodondo" panose="02000606020000020004" pitchFamily="50" charset="0"/>
              </a:rPr>
              <a:t>There are five karma levels as shown in the bottom left.</a:t>
            </a:r>
          </a:p>
          <a:p>
            <a:endParaRPr lang="en-US" dirty="0">
              <a:solidFill>
                <a:schemeClr val="bg1"/>
              </a:solidFill>
              <a:latin typeface="Rodondo" panose="02000606020000020004" pitchFamily="50" charset="0"/>
            </a:endParaRPr>
          </a:p>
          <a:p>
            <a:r>
              <a:rPr lang="en-US" sz="1800" b="0" i="0" u="none" strike="noStrike" dirty="0">
                <a:solidFill>
                  <a:schemeClr val="bg1"/>
                </a:solidFill>
                <a:effectLst/>
                <a:latin typeface="Rodondo" panose="02000606020000020004" pitchFamily="50" charset="0"/>
              </a:rPr>
              <a:t>The rest of karma is fully explained on the </a:t>
            </a:r>
            <a:r>
              <a:rPr lang="en-US" sz="1800" b="0" i="0" u="none" strike="noStrike" dirty="0">
                <a:solidFill>
                  <a:schemeClr val="bg1"/>
                </a:solidFill>
                <a:effectLst/>
                <a:latin typeface="Rodondo" panose="02000606020000020004" pitchFamily="50" charset="0"/>
                <a:hlinkClick r:id="rId3" action="ppaction://hlinksldjump"/>
              </a:rPr>
              <a:t>regions</a:t>
            </a:r>
            <a:r>
              <a:rPr lang="en-US" sz="1800" b="0" i="0" u="none" strike="noStrike" dirty="0">
                <a:solidFill>
                  <a:schemeClr val="bg1"/>
                </a:solidFill>
                <a:effectLst/>
                <a:latin typeface="Rodondo" panose="02000606020000020004" pitchFamily="50" charset="0"/>
              </a:rPr>
              <a:t> page.</a:t>
            </a:r>
          </a:p>
        </p:txBody>
      </p:sp>
      <p:sp>
        <p:nvSpPr>
          <p:cNvPr id="4" name="Slide Number Placeholder 3">
            <a:extLst>
              <a:ext uri="{FF2B5EF4-FFF2-40B4-BE49-F238E27FC236}">
                <a16:creationId xmlns:a16="http://schemas.microsoft.com/office/drawing/2014/main" id="{901AABA3-1CC0-F59A-C0EC-CFEC193398A0}"/>
              </a:ext>
            </a:extLst>
          </p:cNvPr>
          <p:cNvSpPr>
            <a:spLocks noGrp="1"/>
          </p:cNvSpPr>
          <p:nvPr>
            <p:ph type="sldNum" sz="quarter" idx="12"/>
          </p:nvPr>
        </p:nvSpPr>
        <p:spPr/>
        <p:txBody>
          <a:bodyPr/>
          <a:lstStyle/>
          <a:p>
            <a:fld id="{EFB38FAD-E93B-4222-AAA8-28C7D09A7CDA}" type="slidenum">
              <a:rPr lang="en-NZ" smtClean="0">
                <a:solidFill>
                  <a:schemeClr val="bg1"/>
                </a:solidFill>
                <a:latin typeface="Rodondo" panose="02000606020000020004" pitchFamily="50" charset="0"/>
              </a:rPr>
              <a:t>9</a:t>
            </a:fld>
            <a:endParaRPr lang="en-NZ" dirty="0">
              <a:solidFill>
                <a:schemeClr val="bg1"/>
              </a:solidFill>
              <a:latin typeface="Rodondo" panose="02000606020000020004" pitchFamily="50" charset="0"/>
            </a:endParaRPr>
          </a:p>
        </p:txBody>
      </p:sp>
      <p:pic>
        <p:nvPicPr>
          <p:cNvPr id="7" name="Picture 6">
            <a:extLst>
              <a:ext uri="{FF2B5EF4-FFF2-40B4-BE49-F238E27FC236}">
                <a16:creationId xmlns:a16="http://schemas.microsoft.com/office/drawing/2014/main" id="{1C38445D-574E-75B1-6D95-501D320E7B7B}"/>
              </a:ext>
            </a:extLst>
          </p:cNvPr>
          <p:cNvPicPr>
            <a:picLocks noChangeAspect="1"/>
          </p:cNvPicPr>
          <p:nvPr/>
        </p:nvPicPr>
        <p:blipFill>
          <a:blip r:embed="rId4"/>
          <a:stretch>
            <a:fillRect/>
          </a:stretch>
        </p:blipFill>
        <p:spPr>
          <a:xfrm>
            <a:off x="133252" y="4595769"/>
            <a:ext cx="704948" cy="2133898"/>
          </a:xfrm>
          <a:prstGeom prst="rect">
            <a:avLst/>
          </a:prstGeom>
        </p:spPr>
      </p:pic>
    </p:spTree>
    <p:extLst>
      <p:ext uri="{BB962C8B-B14F-4D97-AF65-F5344CB8AC3E}">
        <p14:creationId xmlns:p14="http://schemas.microsoft.com/office/powerpoint/2010/main" val="190890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290</TotalTime>
  <Words>2080</Words>
  <Application>Microsoft Office PowerPoint</Application>
  <PresentationFormat>Widescreen</PresentationFormat>
  <Paragraphs>206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Rodondo</vt:lpstr>
      <vt:lpstr>Office Theme</vt:lpstr>
      <vt:lpstr>Rain world: the boardgame  RULEBOOK (and help book)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Hunter Jones</dc:creator>
  <cp:lastModifiedBy>Hunter Jones</cp:lastModifiedBy>
  <cp:revision>16</cp:revision>
  <dcterms:created xsi:type="dcterms:W3CDTF">2025-02-18T20:11:29Z</dcterms:created>
  <dcterms:modified xsi:type="dcterms:W3CDTF">2025-03-03T23:29:25Z</dcterms:modified>
</cp:coreProperties>
</file>