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61" r:id="rId4"/>
    <p:sldId id="258"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95"/>
    <p:restoredTop sz="94170"/>
  </p:normalViewPr>
  <p:slideViewPr>
    <p:cSldViewPr snapToGrid="0" snapToObjects="1">
      <p:cViewPr varScale="1">
        <p:scale>
          <a:sx n="115" d="100"/>
          <a:sy n="115"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07A44-62D9-264F-9918-41E964B676D5}" type="datetimeFigureOut">
              <a:rPr lang="en-US" smtClean="0"/>
              <a:t>11/14/19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85AC6-D439-C44F-A1EF-A6343961449C}" type="slidenum">
              <a:rPr lang="en-US" smtClean="0"/>
              <a:t>‹#›</a:t>
            </a:fld>
            <a:endParaRPr lang="en-US"/>
          </a:p>
        </p:txBody>
      </p:sp>
    </p:spTree>
    <p:extLst>
      <p:ext uri="{BB962C8B-B14F-4D97-AF65-F5344CB8AC3E}">
        <p14:creationId xmlns:p14="http://schemas.microsoft.com/office/powerpoint/2010/main" val="181592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85AC6-D439-C44F-A1EF-A6343961449C}" type="slidenum">
              <a:rPr lang="en-US" smtClean="0"/>
              <a:t>1</a:t>
            </a:fld>
            <a:endParaRPr lang="en-US"/>
          </a:p>
        </p:txBody>
      </p:sp>
    </p:spTree>
    <p:extLst>
      <p:ext uri="{BB962C8B-B14F-4D97-AF65-F5344CB8AC3E}">
        <p14:creationId xmlns:p14="http://schemas.microsoft.com/office/powerpoint/2010/main" val="201409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6860-FB29-774B-B647-4D6A08783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52178-584C-7C44-8B0E-419D14393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54D106-35DD-4A48-AB9B-C236723375B6}"/>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F16B4E1B-A276-6947-86B4-871B244C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5F9A9-3B82-BF43-B9A8-056233B09DB8}"/>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198208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A3DA-1FA0-B144-8364-95FDA30CC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FFCFC-FE24-7A4E-A089-E3D7377C81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AC097-C9D7-CF48-B747-D135ADC8FD1D}"/>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B57AD307-65B4-394A-ABFD-878C0918B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A512B-9114-7048-9081-1E38823586A4}"/>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217268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B1EB9-31A1-484B-8F2A-4B28D2485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F4690-8056-A44A-9B1C-A06CF8C328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2AFB-9CCD-0447-8AFB-ABE98BE69F11}"/>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0F63523B-CB73-0742-B2CC-B1E11354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30C92-4164-B442-9673-EEECA58D0E99}"/>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343972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2C3D-06F0-3645-9715-EEC3EACD1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E478E-9E4D-2A40-84BF-38CE87C810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30A69-7435-CC41-8F33-B8CE09F90F91}"/>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C0B824A0-C710-F14B-A7E2-3D8DF42A0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B3532-820A-3547-919D-BB311F3A3FE5}"/>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159971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EB15-197C-8D42-BC91-3B41ED1C4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9C2F1-448B-154D-89C2-9BBBED427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D96A74-A377-2541-8019-0C6BAA679FC7}"/>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41DD667A-BD65-F740-8544-DAA6E9B4B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DB77D-FA5D-0C4C-81AF-99141E0F4D1F}"/>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243797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E5B9-B1BC-7044-BAFC-7C84F5894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4E984-872F-7445-9DA8-401760DC3B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0DB75-41C3-D14E-B860-201030AB36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279194-A87D-5946-B6B8-ACC32D49CA56}"/>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6" name="Footer Placeholder 5">
            <a:extLst>
              <a:ext uri="{FF2B5EF4-FFF2-40B4-BE49-F238E27FC236}">
                <a16:creationId xmlns:a16="http://schemas.microsoft.com/office/drawing/2014/main" id="{33CB5776-8557-7041-B3A8-ABBD27AF7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EDF5C-28A1-2347-890F-C681CCDFA6DC}"/>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235494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6C74-B73F-B046-9E73-E254C2CE95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0D826-2C77-C34A-B744-609A18027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2D1C2C-F831-5246-A1D1-F73BA151B8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13C49A-B328-BB41-BF23-DA0A27775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AF4804-35EC-E743-BB80-298D93B093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6EF79-EB98-FD4F-9D1E-746316B7000E}"/>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8" name="Footer Placeholder 7">
            <a:extLst>
              <a:ext uri="{FF2B5EF4-FFF2-40B4-BE49-F238E27FC236}">
                <a16:creationId xmlns:a16="http://schemas.microsoft.com/office/drawing/2014/main" id="{A03FD405-954C-E045-A99D-3F6AF10F1D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AE6B2-1DDB-5F4C-BC74-06AA26A96F33}"/>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354489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1F2E-85C1-EC4B-8CF3-2E6DB016B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39275-0562-0A45-9959-FA6E663F4E25}"/>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4" name="Footer Placeholder 3">
            <a:extLst>
              <a:ext uri="{FF2B5EF4-FFF2-40B4-BE49-F238E27FC236}">
                <a16:creationId xmlns:a16="http://schemas.microsoft.com/office/drawing/2014/main" id="{F43C410A-B356-FE4B-9016-E3CCE468F0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73CA0E-73B4-954E-91A0-15E32B94D95B}"/>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160456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48053-69B5-0247-AB83-C90F4C995533}"/>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3" name="Footer Placeholder 2">
            <a:extLst>
              <a:ext uri="{FF2B5EF4-FFF2-40B4-BE49-F238E27FC236}">
                <a16:creationId xmlns:a16="http://schemas.microsoft.com/office/drawing/2014/main" id="{85566BF3-CC22-E546-B818-D15FA884C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F587F-F6E0-4444-AE50-FEA01D2D4216}"/>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424437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8F3F-C1FA-AA40-9064-0D0571F7F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D6ABC-4357-034B-B36D-96E12E9FC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D610C-B79F-6040-967F-7272CB748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2548FC-03DB-6543-B574-AD142C7FA9C0}"/>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6" name="Footer Placeholder 5">
            <a:extLst>
              <a:ext uri="{FF2B5EF4-FFF2-40B4-BE49-F238E27FC236}">
                <a16:creationId xmlns:a16="http://schemas.microsoft.com/office/drawing/2014/main" id="{978C146D-42C3-0C47-BA79-3BDC7923D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E88FA-2E54-3442-90AB-99E25D96BC5A}"/>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189163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BAD2-5157-2645-8576-04432EA11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40D78-D0B5-6540-9090-AC92B4006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C1465-9570-7D4C-B6DF-B2936C850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3B753-EB20-1145-BC1A-22D80F0F55D6}"/>
              </a:ext>
            </a:extLst>
          </p:cNvPr>
          <p:cNvSpPr>
            <a:spLocks noGrp="1"/>
          </p:cNvSpPr>
          <p:nvPr>
            <p:ph type="dt" sz="half" idx="10"/>
          </p:nvPr>
        </p:nvSpPr>
        <p:spPr/>
        <p:txBody>
          <a:bodyPr/>
          <a:lstStyle/>
          <a:p>
            <a:fld id="{F71754E8-75BA-1C4D-A08A-9EA740B90B9E}" type="datetimeFigureOut">
              <a:rPr lang="en-US" smtClean="0"/>
              <a:t>11/14/19</a:t>
            </a:fld>
            <a:endParaRPr lang="en-US"/>
          </a:p>
        </p:txBody>
      </p:sp>
      <p:sp>
        <p:nvSpPr>
          <p:cNvPr id="6" name="Footer Placeholder 5">
            <a:extLst>
              <a:ext uri="{FF2B5EF4-FFF2-40B4-BE49-F238E27FC236}">
                <a16:creationId xmlns:a16="http://schemas.microsoft.com/office/drawing/2014/main" id="{01CC4AB5-BE64-FF4B-A58B-6616F2D1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AD379-AF19-4F43-B592-95E0CDC6B0EF}"/>
              </a:ext>
            </a:extLst>
          </p:cNvPr>
          <p:cNvSpPr>
            <a:spLocks noGrp="1"/>
          </p:cNvSpPr>
          <p:nvPr>
            <p:ph type="sldNum" sz="quarter" idx="12"/>
          </p:nvPr>
        </p:nvSpPr>
        <p:spPr/>
        <p:txBody>
          <a:bodyPr/>
          <a:lstStyle/>
          <a:p>
            <a:fld id="{9D93BF05-11F7-3344-AD18-F8F81908B72F}" type="slidenum">
              <a:rPr lang="en-US" smtClean="0"/>
              <a:t>‹#›</a:t>
            </a:fld>
            <a:endParaRPr lang="en-US"/>
          </a:p>
        </p:txBody>
      </p:sp>
    </p:spTree>
    <p:extLst>
      <p:ext uri="{BB962C8B-B14F-4D97-AF65-F5344CB8AC3E}">
        <p14:creationId xmlns:p14="http://schemas.microsoft.com/office/powerpoint/2010/main" val="116495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A0293-0336-7741-B319-802D963D2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8886A-FD7C-6D48-A371-5CA97ED33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38D87-7476-0043-9257-E8B78A47C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754E8-75BA-1C4D-A08A-9EA740B90B9E}" type="datetimeFigureOut">
              <a:rPr lang="en-US" smtClean="0"/>
              <a:t>11/14/19</a:t>
            </a:fld>
            <a:endParaRPr lang="en-US"/>
          </a:p>
        </p:txBody>
      </p:sp>
      <p:sp>
        <p:nvSpPr>
          <p:cNvPr id="5" name="Footer Placeholder 4">
            <a:extLst>
              <a:ext uri="{FF2B5EF4-FFF2-40B4-BE49-F238E27FC236}">
                <a16:creationId xmlns:a16="http://schemas.microsoft.com/office/drawing/2014/main" id="{9B61A33B-1920-1F46-99BD-82E0816E28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9E5F32-1324-AB49-8B08-BCEDC0B60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3BF05-11F7-3344-AD18-F8F81908B72F}" type="slidenum">
              <a:rPr lang="en-US" smtClean="0"/>
              <a:t>‹#›</a:t>
            </a:fld>
            <a:endParaRPr lang="en-US"/>
          </a:p>
        </p:txBody>
      </p:sp>
    </p:spTree>
    <p:extLst>
      <p:ext uri="{BB962C8B-B14F-4D97-AF65-F5344CB8AC3E}">
        <p14:creationId xmlns:p14="http://schemas.microsoft.com/office/powerpoint/2010/main" val="156021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hci-clingen1.hci.utah.edu:8080/Query/search?fetchOptions=true" TargetMode="External"/><Relationship Id="rId2" Type="http://schemas.openxmlformats.org/officeDocument/2006/relationships/hyperlink" Target="https://github.com/HuntsmanCancerInstitute/Query"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2970291" y="175401"/>
            <a:ext cx="5727700" cy="671285"/>
          </a:xfrm>
        </p:spPr>
        <p:txBody>
          <a:bodyPr>
            <a:normAutofit/>
          </a:bodyPr>
          <a:lstStyle/>
          <a:p>
            <a:r>
              <a:rPr lang="en-US" sz="3200" dirty="0"/>
              <a:t>Genomic Query Challenge</a:t>
            </a:r>
          </a:p>
        </p:txBody>
      </p:sp>
      <p:sp>
        <p:nvSpPr>
          <p:cNvPr id="7" name="TextBox 6">
            <a:extLst>
              <a:ext uri="{FF2B5EF4-FFF2-40B4-BE49-F238E27FC236}">
                <a16:creationId xmlns:a16="http://schemas.microsoft.com/office/drawing/2014/main" id="{7FE4D010-A5A6-E54F-ACB0-65CFCC64254C}"/>
              </a:ext>
            </a:extLst>
          </p:cNvPr>
          <p:cNvSpPr txBox="1"/>
          <p:nvPr/>
        </p:nvSpPr>
        <p:spPr>
          <a:xfrm>
            <a:off x="932170" y="1084166"/>
            <a:ext cx="10863202" cy="5940088"/>
          </a:xfrm>
          <a:prstGeom prst="rect">
            <a:avLst/>
          </a:prstGeom>
          <a:noFill/>
        </p:spPr>
        <p:txBody>
          <a:bodyPr wrap="square" rtlCol="0">
            <a:spAutoFit/>
          </a:bodyPr>
          <a:lstStyle/>
          <a:p>
            <a:r>
              <a:rPr lang="en-US" sz="2000" b="1" dirty="0">
                <a:solidFill>
                  <a:srgbClr val="0070C0"/>
                </a:solidFill>
              </a:rPr>
              <a:t>Platform for querying billions of molecular data points from millions of participants to enable:</a:t>
            </a:r>
          </a:p>
          <a:p>
            <a:pPr marL="342900" indent="-342900">
              <a:buFont typeface="Arial" panose="020B0604020202020204" pitchFamily="34" charset="0"/>
              <a:buChar char="•"/>
            </a:pPr>
            <a:r>
              <a:rPr lang="en-US" sz="2000" dirty="0"/>
              <a:t>Clinical trial matching</a:t>
            </a:r>
          </a:p>
          <a:p>
            <a:pPr marL="342900" indent="-342900">
              <a:buFont typeface="Arial" panose="020B0604020202020204" pitchFamily="34" charset="0"/>
              <a:buChar char="•"/>
            </a:pPr>
            <a:r>
              <a:rPr lang="en-US" sz="2000" dirty="0"/>
              <a:t>Genetic Counselor query of classified variants and related individuals</a:t>
            </a:r>
          </a:p>
          <a:p>
            <a:pPr marL="342900" indent="-342900">
              <a:buFont typeface="Arial" panose="020B0604020202020204" pitchFamily="34" charset="0"/>
              <a:buChar char="•"/>
            </a:pPr>
            <a:r>
              <a:rPr lang="en-US" sz="2000" dirty="0"/>
              <a:t>Patient cohort construction and comparison  - Illumina </a:t>
            </a:r>
            <a:r>
              <a:rPr lang="en-US" sz="2000"/>
              <a:t>Cohort Analyzer</a:t>
            </a:r>
            <a:endParaRPr lang="en-US" sz="2000" dirty="0"/>
          </a:p>
          <a:p>
            <a:pPr marL="342900" indent="-342900">
              <a:buFont typeface="Arial" panose="020B0604020202020204" pitchFamily="34" charset="0"/>
              <a:buChar char="•"/>
            </a:pPr>
            <a:r>
              <a:rPr lang="en-US" sz="2000" dirty="0"/>
              <a:t>Genomic analysis and data integration</a:t>
            </a:r>
          </a:p>
          <a:p>
            <a:r>
              <a:rPr lang="en-US" sz="2000" dirty="0"/>
              <a:t>	</a:t>
            </a:r>
            <a:endParaRPr lang="en-US" sz="2000" dirty="0">
              <a:solidFill>
                <a:srgbClr val="0070C0"/>
              </a:solidFill>
            </a:endParaRPr>
          </a:p>
          <a:p>
            <a:r>
              <a:rPr lang="en-US" sz="2000" b="1" dirty="0">
                <a:solidFill>
                  <a:srgbClr val="0070C0"/>
                </a:solidFill>
              </a:rPr>
              <a:t>Works with mixed data types that produce genomic coordinate associated features:</a:t>
            </a:r>
          </a:p>
          <a:p>
            <a:pPr marL="342900" indent="-342900">
              <a:buFont typeface="Arial" panose="020B0604020202020204" pitchFamily="34" charset="0"/>
              <a:buChar char="•"/>
            </a:pPr>
            <a:r>
              <a:rPr lang="en-US" sz="2000" dirty="0"/>
              <a:t>DNASeq – WGS, WES, clinical testing, </a:t>
            </a:r>
            <a:r>
              <a:rPr lang="en-US" sz="2000" dirty="0" err="1"/>
              <a:t>ctDNA</a:t>
            </a:r>
            <a:r>
              <a:rPr lang="en-US" sz="2000" dirty="0"/>
              <a:t> – SNV/ INDEL, CNV, Translocations, Rearrangements</a:t>
            </a:r>
          </a:p>
          <a:p>
            <a:pPr marL="342900" indent="-342900">
              <a:buFont typeface="Arial" panose="020B0604020202020204" pitchFamily="34" charset="0"/>
              <a:buChar char="•"/>
            </a:pPr>
            <a:r>
              <a:rPr lang="en-US" sz="2000" dirty="0" err="1"/>
              <a:t>MethylSeq</a:t>
            </a:r>
            <a:r>
              <a:rPr lang="en-US" sz="2000" dirty="0"/>
              <a:t>/ </a:t>
            </a:r>
            <a:r>
              <a:rPr lang="en-US" sz="2000" dirty="0" err="1"/>
              <a:t>ATACSeq</a:t>
            </a:r>
            <a:r>
              <a:rPr lang="en-US" sz="2000" dirty="0"/>
              <a:t>/ </a:t>
            </a:r>
            <a:r>
              <a:rPr lang="en-US" sz="2000" dirty="0" err="1"/>
              <a:t>ChIPSeq</a:t>
            </a:r>
            <a:r>
              <a:rPr lang="en-US" sz="2000" dirty="0"/>
              <a:t> – epigenetic marks</a:t>
            </a:r>
          </a:p>
          <a:p>
            <a:pPr marL="342900" indent="-342900">
              <a:buFont typeface="Arial" panose="020B0604020202020204" pitchFamily="34" charset="0"/>
              <a:buChar char="•"/>
            </a:pPr>
            <a:r>
              <a:rPr lang="en-US" sz="2000" dirty="0"/>
              <a:t>RNASeq – bulk/ single cell transcriptomics, gene fusions</a:t>
            </a:r>
          </a:p>
          <a:p>
            <a:endParaRPr lang="en-US" sz="2000" dirty="0"/>
          </a:p>
          <a:p>
            <a:r>
              <a:rPr lang="en-US" sz="2000" b="1" dirty="0">
                <a:solidFill>
                  <a:srgbClr val="0070C0"/>
                </a:solidFill>
              </a:rPr>
              <a:t>Works with mixed genome builds and different species</a:t>
            </a:r>
          </a:p>
          <a:p>
            <a:r>
              <a:rPr lang="en-US" sz="2000" b="1" dirty="0">
                <a:solidFill>
                  <a:srgbClr val="0070C0"/>
                </a:solidFill>
              </a:rPr>
              <a:t>Works with or links to original data sources</a:t>
            </a:r>
          </a:p>
          <a:p>
            <a:r>
              <a:rPr lang="en-US" sz="2000" b="1" dirty="0">
                <a:solidFill>
                  <a:srgbClr val="0070C0"/>
                </a:solidFill>
              </a:rPr>
              <a:t>Works in minutes vs hours</a:t>
            </a:r>
          </a:p>
          <a:p>
            <a:r>
              <a:rPr lang="en-US" sz="2000" b="1" dirty="0">
                <a:solidFill>
                  <a:srgbClr val="0070C0"/>
                </a:solidFill>
              </a:rPr>
              <a:t>Works via scalable micro services vs a single ”Big App”</a:t>
            </a:r>
          </a:p>
          <a:p>
            <a:endParaRPr lang="en-US" sz="2000" b="1" dirty="0"/>
          </a:p>
          <a:p>
            <a:pPr algn="ctr"/>
            <a:r>
              <a:rPr lang="en-US" sz="2000" b="1" dirty="0">
                <a:solidFill>
                  <a:srgbClr val="C00000"/>
                </a:solidFill>
              </a:rPr>
              <a:t>First challenge – how handle range query problem?</a:t>
            </a:r>
          </a:p>
          <a:p>
            <a:r>
              <a:rPr lang="en-US" sz="2000" dirty="0"/>
              <a:t>	</a:t>
            </a:r>
          </a:p>
          <a:p>
            <a:endParaRPr lang="en-US" sz="2000" dirty="0"/>
          </a:p>
        </p:txBody>
      </p:sp>
      <p:sp>
        <p:nvSpPr>
          <p:cNvPr id="3" name="TextBox 2">
            <a:extLst>
              <a:ext uri="{FF2B5EF4-FFF2-40B4-BE49-F238E27FC236}">
                <a16:creationId xmlns:a16="http://schemas.microsoft.com/office/drawing/2014/main" id="{3526782C-2993-9A4E-B68F-C0EFEC61E8BB}"/>
              </a:ext>
            </a:extLst>
          </p:cNvPr>
          <p:cNvSpPr txBox="1"/>
          <p:nvPr/>
        </p:nvSpPr>
        <p:spPr>
          <a:xfrm>
            <a:off x="8836182" y="326378"/>
            <a:ext cx="3085396" cy="369332"/>
          </a:xfrm>
          <a:prstGeom prst="rect">
            <a:avLst/>
          </a:prstGeom>
          <a:noFill/>
        </p:spPr>
        <p:txBody>
          <a:bodyPr wrap="none" rtlCol="0">
            <a:spAutoFit/>
          </a:bodyPr>
          <a:lstStyle/>
          <a:p>
            <a:r>
              <a:rPr lang="en-US" dirty="0"/>
              <a:t>14 November 2019 – David Nix</a:t>
            </a:r>
          </a:p>
        </p:txBody>
      </p:sp>
    </p:spTree>
    <p:extLst>
      <p:ext uri="{BB962C8B-B14F-4D97-AF65-F5344CB8AC3E}">
        <p14:creationId xmlns:p14="http://schemas.microsoft.com/office/powerpoint/2010/main" val="354511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3124200" y="12440"/>
            <a:ext cx="5727700" cy="671285"/>
          </a:xfrm>
        </p:spPr>
        <p:txBody>
          <a:bodyPr>
            <a:normAutofit/>
          </a:bodyPr>
          <a:lstStyle/>
          <a:p>
            <a:r>
              <a:rPr lang="en-US" sz="3200" dirty="0"/>
              <a:t>Installing the Genomic Query API</a:t>
            </a:r>
          </a:p>
        </p:txBody>
      </p:sp>
      <p:sp>
        <p:nvSpPr>
          <p:cNvPr id="6" name="TextBox 5">
            <a:extLst>
              <a:ext uri="{FF2B5EF4-FFF2-40B4-BE49-F238E27FC236}">
                <a16:creationId xmlns:a16="http://schemas.microsoft.com/office/drawing/2014/main" id="{2DCDBF08-3755-ED4F-BF03-853F3B00C297}"/>
              </a:ext>
            </a:extLst>
          </p:cNvPr>
          <p:cNvSpPr txBox="1"/>
          <p:nvPr/>
        </p:nvSpPr>
        <p:spPr>
          <a:xfrm>
            <a:off x="1342598" y="863987"/>
            <a:ext cx="8738931" cy="646331"/>
          </a:xfrm>
          <a:prstGeom prst="rect">
            <a:avLst/>
          </a:prstGeom>
          <a:noFill/>
        </p:spPr>
        <p:txBody>
          <a:bodyPr wrap="none" rtlCol="0">
            <a:spAutoFit/>
          </a:bodyPr>
          <a:lstStyle/>
          <a:p>
            <a:r>
              <a:rPr lang="en-US" dirty="0"/>
              <a:t>GitHub: </a:t>
            </a:r>
            <a:r>
              <a:rPr lang="en-US" dirty="0">
                <a:hlinkClick r:id="rId2"/>
              </a:rPr>
              <a:t>https://github.com/HuntsmanCancerInstitute/Query</a:t>
            </a:r>
            <a:endParaRPr lang="en-US" dirty="0"/>
          </a:p>
          <a:p>
            <a:r>
              <a:rPr lang="en-US" dirty="0"/>
              <a:t>Running Instance: </a:t>
            </a:r>
            <a:r>
              <a:rPr lang="en-US" dirty="0">
                <a:hlinkClick r:id="rId3"/>
              </a:rPr>
              <a:t>http://hci-clingen1.hci.utah.edu:8080/Query/search?fetchOptions=true</a:t>
            </a:r>
            <a:r>
              <a:rPr lang="en-US" dirty="0"/>
              <a:t>  </a:t>
            </a:r>
          </a:p>
        </p:txBody>
      </p:sp>
      <p:sp>
        <p:nvSpPr>
          <p:cNvPr id="7" name="TextBox 6">
            <a:extLst>
              <a:ext uri="{FF2B5EF4-FFF2-40B4-BE49-F238E27FC236}">
                <a16:creationId xmlns:a16="http://schemas.microsoft.com/office/drawing/2014/main" id="{7FE4D010-A5A6-E54F-ACB0-65CFCC64254C}"/>
              </a:ext>
            </a:extLst>
          </p:cNvPr>
          <p:cNvSpPr txBox="1"/>
          <p:nvPr/>
        </p:nvSpPr>
        <p:spPr>
          <a:xfrm>
            <a:off x="329113" y="1966251"/>
            <a:ext cx="6879209" cy="4802676"/>
          </a:xfrm>
          <a:prstGeom prst="rect">
            <a:avLst/>
          </a:prstGeom>
          <a:noFill/>
        </p:spPr>
        <p:txBody>
          <a:bodyPr wrap="square" rtlCol="0">
            <a:spAutoFit/>
          </a:bodyPr>
          <a:lstStyle/>
          <a:p>
            <a:r>
              <a:rPr lang="en-US" b="1" dirty="0">
                <a:solidFill>
                  <a:srgbClr val="0070C0"/>
                </a:solidFill>
              </a:rPr>
              <a:t>Step 1 </a:t>
            </a:r>
            <a:r>
              <a:rPr lang="en-US" dirty="0"/>
              <a:t>– Structure your genomic data file system.  </a:t>
            </a:r>
          </a:p>
          <a:p>
            <a:pPr marL="285750" indent="-285750">
              <a:buFont typeface="Arial" panose="020B0604020202020204" pitchFamily="34" charset="0"/>
              <a:buChar char="•"/>
            </a:pPr>
            <a:r>
              <a:rPr lang="en-US" dirty="0"/>
              <a:t>File paths regex expressions are used to filter results.</a:t>
            </a:r>
          </a:p>
          <a:p>
            <a:endParaRPr lang="en-US" dirty="0">
              <a:solidFill>
                <a:srgbClr val="0070C0"/>
              </a:solidFill>
            </a:endParaRPr>
          </a:p>
          <a:p>
            <a:r>
              <a:rPr lang="en-US" b="1" dirty="0">
                <a:solidFill>
                  <a:srgbClr val="0070C0"/>
                </a:solidFill>
              </a:rPr>
              <a:t>Step 2 </a:t>
            </a:r>
            <a:r>
              <a:rPr lang="en-US" dirty="0"/>
              <a:t>– Create a master </a:t>
            </a:r>
            <a:r>
              <a:rPr lang="en-US" b="1" dirty="0"/>
              <a:t>chromosome position index </a:t>
            </a:r>
            <a:r>
              <a:rPr lang="en-US" dirty="0"/>
              <a:t>that maps genomic elements to particular regions in the genome. </a:t>
            </a:r>
          </a:p>
          <a:p>
            <a:pPr marL="285750" indent="-285750">
              <a:buFont typeface="Arial" panose="020B0604020202020204" pitchFamily="34" charset="0"/>
              <a:buChar char="•"/>
            </a:pPr>
            <a:r>
              <a:rPr lang="en-US" dirty="0"/>
              <a:t>Walk every row in </a:t>
            </a:r>
            <a:r>
              <a:rPr lang="en-US" dirty="0" err="1"/>
              <a:t>bgzip</a:t>
            </a:r>
            <a:r>
              <a:rPr lang="en-US" dirty="0"/>
              <a:t> compressed, </a:t>
            </a:r>
            <a:r>
              <a:rPr lang="en-US" dirty="0" err="1"/>
              <a:t>tabix</a:t>
            </a:r>
            <a:r>
              <a:rPr lang="en-US" dirty="0"/>
              <a:t> indexed genomic data files (e.g. </a:t>
            </a:r>
            <a:r>
              <a:rPr lang="en-US" dirty="0" err="1"/>
              <a:t>vcf</a:t>
            </a:r>
            <a:r>
              <a:rPr lang="en-US" dirty="0"/>
              <a:t>, bed, </a:t>
            </a:r>
            <a:r>
              <a:rPr lang="en-US" dirty="0" err="1"/>
              <a:t>maf</a:t>
            </a:r>
            <a:r>
              <a:rPr lang="en-US" dirty="0"/>
              <a:t>, </a:t>
            </a:r>
            <a:r>
              <a:rPr lang="en-US" dirty="0" err="1"/>
              <a:t>gvcf</a:t>
            </a:r>
            <a:r>
              <a:rPr lang="en-US" dirty="0"/>
              <a:t>, custom, </a:t>
            </a:r>
            <a:r>
              <a:rPr lang="en-US" dirty="0" err="1"/>
              <a:t>etc</a:t>
            </a:r>
            <a:r>
              <a:rPr lang="en-US" dirty="0"/>
              <a:t>)</a:t>
            </a:r>
          </a:p>
          <a:p>
            <a:pPr marL="285750" indent="-285750">
              <a:buFont typeface="Arial" panose="020B0604020202020204" pitchFamily="34" charset="0"/>
              <a:buChar char="•"/>
            </a:pPr>
            <a:r>
              <a:rPr lang="en-US" dirty="0"/>
              <a:t>Multi threaded, 3hrs per 500M records. USeq </a:t>
            </a:r>
            <a:r>
              <a:rPr lang="en-US" dirty="0" err="1"/>
              <a:t>QueryIndexer</a:t>
            </a:r>
            <a:r>
              <a:rPr lang="en-US" dirty="0"/>
              <a:t> app.</a:t>
            </a:r>
          </a:p>
          <a:p>
            <a:pPr marL="285750" indent="-285750">
              <a:buFont typeface="Arial" panose="020B0604020202020204" pitchFamily="34" charset="0"/>
              <a:buChar char="•"/>
            </a:pPr>
            <a:r>
              <a:rPr lang="en-US" dirty="0"/>
              <a:t>Build and species agnostic</a:t>
            </a:r>
          </a:p>
          <a:p>
            <a:pPr marL="285750" indent="-285750">
              <a:buFont typeface="Arial" panose="020B0604020202020204" pitchFamily="34" charset="0"/>
              <a:buChar char="•"/>
            </a:pPr>
            <a:endParaRPr lang="en-US" sz="1600" dirty="0"/>
          </a:p>
          <a:p>
            <a:r>
              <a:rPr lang="en-US" b="1" dirty="0">
                <a:solidFill>
                  <a:srgbClr val="0070C0"/>
                </a:solidFill>
              </a:rPr>
              <a:t>Step 3 </a:t>
            </a:r>
            <a:r>
              <a:rPr lang="en-US" dirty="0"/>
              <a:t>– Launch the RESTful web app </a:t>
            </a:r>
            <a:r>
              <a:rPr lang="en-US" dirty="0" err="1"/>
              <a:t>QueryAPI</a:t>
            </a:r>
            <a:r>
              <a:rPr lang="en-US" dirty="0"/>
              <a:t> service</a:t>
            </a:r>
          </a:p>
          <a:p>
            <a:pPr marL="285750" indent="-285750">
              <a:buFont typeface="Arial" panose="020B0604020202020204" pitchFamily="34" charset="0"/>
              <a:buChar char="•"/>
            </a:pPr>
            <a:r>
              <a:rPr lang="en-US" dirty="0"/>
              <a:t>Java </a:t>
            </a:r>
            <a:r>
              <a:rPr lang="en-US" dirty="0" err="1"/>
              <a:t>Jersy</a:t>
            </a:r>
            <a:r>
              <a:rPr lang="en-US" dirty="0"/>
              <a:t> JAX framework w/ extensive JUnit tests for every API call</a:t>
            </a:r>
          </a:p>
          <a:p>
            <a:pPr marL="285750" indent="-285750">
              <a:buFont typeface="Arial" panose="020B0604020202020204" pitchFamily="34" charset="0"/>
              <a:buChar char="•"/>
            </a:pPr>
            <a:r>
              <a:rPr lang="en-US" dirty="0"/>
              <a:t>Loads index either in memory (RAM intensive) or registers the master </a:t>
            </a:r>
            <a:r>
              <a:rPr lang="en-US" dirty="0" err="1"/>
              <a:t>tabix</a:t>
            </a:r>
            <a:r>
              <a:rPr lang="en-US" dirty="0"/>
              <a:t> index files</a:t>
            </a:r>
          </a:p>
          <a:p>
            <a:pPr marL="285750" indent="-285750">
              <a:buFont typeface="Arial" panose="020B0604020202020204" pitchFamily="34" charset="0"/>
              <a:buChar char="•"/>
            </a:pPr>
            <a:r>
              <a:rPr lang="en-US" dirty="0"/>
              <a:t>Uses key tokens to limit access to particular datasets, </a:t>
            </a:r>
            <a:r>
              <a:rPr lang="en-US" dirty="0" err="1"/>
              <a:t>fetchKey</a:t>
            </a:r>
            <a:r>
              <a:rPr lang="en-US" dirty="0"/>
              <a:t> service with digest authentication</a:t>
            </a:r>
          </a:p>
          <a:p>
            <a:endParaRPr lang="en-US" dirty="0"/>
          </a:p>
        </p:txBody>
      </p:sp>
      <p:pic>
        <p:nvPicPr>
          <p:cNvPr id="4" name="Picture 3">
            <a:extLst>
              <a:ext uri="{FF2B5EF4-FFF2-40B4-BE49-F238E27FC236}">
                <a16:creationId xmlns:a16="http://schemas.microsoft.com/office/drawing/2014/main" id="{29E652EF-70C6-7A4A-B37D-3E3350E4D838}"/>
              </a:ext>
            </a:extLst>
          </p:cNvPr>
          <p:cNvPicPr>
            <a:picLocks noChangeAspect="1"/>
          </p:cNvPicPr>
          <p:nvPr/>
        </p:nvPicPr>
        <p:blipFill>
          <a:blip r:embed="rId4"/>
          <a:stretch>
            <a:fillRect/>
          </a:stretch>
        </p:blipFill>
        <p:spPr>
          <a:xfrm>
            <a:off x="7285389" y="1760180"/>
            <a:ext cx="3230003" cy="1954357"/>
          </a:xfrm>
          <a:prstGeom prst="rect">
            <a:avLst/>
          </a:prstGeom>
        </p:spPr>
      </p:pic>
      <p:pic>
        <p:nvPicPr>
          <p:cNvPr id="5" name="Picture 4">
            <a:extLst>
              <a:ext uri="{FF2B5EF4-FFF2-40B4-BE49-F238E27FC236}">
                <a16:creationId xmlns:a16="http://schemas.microsoft.com/office/drawing/2014/main" id="{5D4484DD-EA26-9E42-94C3-3A2596A4CAC5}"/>
              </a:ext>
            </a:extLst>
          </p:cNvPr>
          <p:cNvPicPr>
            <a:picLocks noChangeAspect="1"/>
          </p:cNvPicPr>
          <p:nvPr/>
        </p:nvPicPr>
        <p:blipFill>
          <a:blip r:embed="rId5"/>
          <a:stretch>
            <a:fillRect/>
          </a:stretch>
        </p:blipFill>
        <p:spPr>
          <a:xfrm>
            <a:off x="7011114" y="4049485"/>
            <a:ext cx="5053846" cy="2165934"/>
          </a:xfrm>
          <a:prstGeom prst="rect">
            <a:avLst/>
          </a:prstGeom>
        </p:spPr>
      </p:pic>
    </p:spTree>
    <p:extLst>
      <p:ext uri="{BB962C8B-B14F-4D97-AF65-F5344CB8AC3E}">
        <p14:creationId xmlns:p14="http://schemas.microsoft.com/office/powerpoint/2010/main" val="295200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3124200" y="12440"/>
            <a:ext cx="5727700" cy="671285"/>
          </a:xfrm>
        </p:spPr>
        <p:txBody>
          <a:bodyPr>
            <a:normAutofit fontScale="90000"/>
          </a:bodyPr>
          <a:lstStyle/>
          <a:p>
            <a:r>
              <a:rPr lang="en-US" sz="3200" dirty="0"/>
              <a:t>How Genomic Query API Functions</a:t>
            </a:r>
          </a:p>
        </p:txBody>
      </p:sp>
      <p:sp>
        <p:nvSpPr>
          <p:cNvPr id="7" name="TextBox 6">
            <a:extLst>
              <a:ext uri="{FF2B5EF4-FFF2-40B4-BE49-F238E27FC236}">
                <a16:creationId xmlns:a16="http://schemas.microsoft.com/office/drawing/2014/main" id="{7FE4D010-A5A6-E54F-ACB0-65CFCC64254C}"/>
              </a:ext>
            </a:extLst>
          </p:cNvPr>
          <p:cNvSpPr txBox="1"/>
          <p:nvPr/>
        </p:nvSpPr>
        <p:spPr>
          <a:xfrm>
            <a:off x="1308324" y="588722"/>
            <a:ext cx="9944582" cy="6740307"/>
          </a:xfrm>
          <a:prstGeom prst="rect">
            <a:avLst/>
          </a:prstGeom>
          <a:noFill/>
        </p:spPr>
        <p:txBody>
          <a:bodyPr wrap="none" rtlCol="0">
            <a:spAutoFit/>
          </a:bodyPr>
          <a:lstStyle/>
          <a:p>
            <a:endParaRPr lang="en-US" b="1" dirty="0"/>
          </a:p>
          <a:p>
            <a:r>
              <a:rPr lang="en-US" b="1" dirty="0">
                <a:solidFill>
                  <a:srgbClr val="0070C0"/>
                </a:solidFill>
              </a:rPr>
              <a:t>First search is a genomic coordinate range query on the master index. </a:t>
            </a:r>
          </a:p>
          <a:p>
            <a:pPr marL="285750" indent="-285750">
              <a:buFont typeface="Arial" panose="020B0604020202020204" pitchFamily="34" charset="0"/>
              <a:buChar char="•"/>
            </a:pPr>
            <a:r>
              <a:rPr lang="en-US" dirty="0"/>
              <a:t>Find me what intersects with </a:t>
            </a:r>
            <a:r>
              <a:rPr lang="en-US" b="1" dirty="0"/>
              <a:t>ROI</a:t>
            </a:r>
            <a:r>
              <a:rPr lang="en-US" dirty="0"/>
              <a:t>, e.g. KRAS, TERT promoter, within Lynch syndrome genes</a:t>
            </a:r>
          </a:p>
          <a:p>
            <a:pPr marL="285750" indent="-285750">
              <a:buFont typeface="Arial" panose="020B0604020202020204" pitchFamily="34" charset="0"/>
              <a:buChar char="•"/>
            </a:pPr>
            <a:r>
              <a:rPr lang="en-US" dirty="0"/>
              <a:t>Pulls pointers to data files that intersect via Interval Tree or a </a:t>
            </a:r>
            <a:r>
              <a:rPr lang="en-US" dirty="0" err="1"/>
              <a:t>tabix</a:t>
            </a:r>
            <a:r>
              <a:rPr lang="en-US" dirty="0"/>
              <a:t> master index search</a:t>
            </a:r>
          </a:p>
          <a:p>
            <a:pPr marL="285750" indent="-285750">
              <a:buFont typeface="Arial" panose="020B0604020202020204" pitchFamily="34" charset="0"/>
              <a:buChar char="•"/>
            </a:pPr>
            <a:r>
              <a:rPr lang="en-US" dirty="0"/>
              <a:t>Use regular expressions to filter the returned files, e.g. Only </a:t>
            </a:r>
            <a:r>
              <a:rPr lang="en-US" dirty="0" err="1"/>
              <a:t>vcf.gz</a:t>
            </a:r>
            <a:r>
              <a:rPr lang="en-US" dirty="0"/>
              <a:t> and Hg38 and Somatic</a:t>
            </a:r>
          </a:p>
          <a:p>
            <a:r>
              <a:rPr lang="en-US" dirty="0"/>
              <a:t>	</a:t>
            </a:r>
          </a:p>
          <a:p>
            <a:r>
              <a:rPr lang="en-US" b="1" dirty="0">
                <a:solidFill>
                  <a:srgbClr val="0070C0"/>
                </a:solidFill>
              </a:rPr>
              <a:t>Second search, fetches the actual data from specific files </a:t>
            </a:r>
            <a:r>
              <a:rPr lang="en-US" dirty="0"/>
              <a:t>(if needed):</a:t>
            </a:r>
          </a:p>
          <a:p>
            <a:pPr marL="285750" indent="-285750">
              <a:buFont typeface="Arial" panose="020B0604020202020204" pitchFamily="34" charset="0"/>
              <a:buChar char="•"/>
            </a:pPr>
            <a:r>
              <a:rPr lang="en-US" dirty="0"/>
              <a:t>For each intersecting file, use </a:t>
            </a:r>
            <a:r>
              <a:rPr lang="en-US" dirty="0" err="1"/>
              <a:t>tabix</a:t>
            </a:r>
            <a:r>
              <a:rPr lang="en-US" dirty="0"/>
              <a:t> to fetch the intersecting records</a:t>
            </a:r>
          </a:p>
          <a:p>
            <a:pPr marL="285750" indent="-285750">
              <a:buFont typeface="Arial" panose="020B0604020202020204" pitchFamily="34" charset="0"/>
              <a:buChar char="•"/>
            </a:pPr>
            <a:r>
              <a:rPr lang="en-US" dirty="0"/>
              <a:t>Use regular expressions to filter the data rows returned from each file, e.g. Pathogenic, BRAF, V600E</a:t>
            </a:r>
          </a:p>
          <a:p>
            <a:endParaRPr lang="en-US" dirty="0"/>
          </a:p>
          <a:p>
            <a:r>
              <a:rPr lang="en-US" b="1" dirty="0">
                <a:solidFill>
                  <a:srgbClr val="0070C0"/>
                </a:solidFill>
              </a:rPr>
              <a:t>Advantages:</a:t>
            </a:r>
          </a:p>
          <a:p>
            <a:pPr marL="285750" indent="-285750">
              <a:buFont typeface="Arial" panose="020B0604020202020204" pitchFamily="34" charset="0"/>
              <a:buChar char="•"/>
            </a:pPr>
            <a:r>
              <a:rPr lang="en-US" dirty="0"/>
              <a:t>Species and genome build agnostic – b37, hg19, hg38, mm10, etc.</a:t>
            </a:r>
          </a:p>
          <a:p>
            <a:pPr marL="285750" indent="-285750">
              <a:buFont typeface="Arial" panose="020B0604020202020204" pitchFamily="34" charset="0"/>
              <a:buChar char="•"/>
            </a:pPr>
            <a:r>
              <a:rPr lang="en-US" dirty="0"/>
              <a:t>Works with any data that can be </a:t>
            </a:r>
            <a:r>
              <a:rPr lang="en-US" dirty="0" err="1"/>
              <a:t>bgzipped</a:t>
            </a:r>
            <a:r>
              <a:rPr lang="en-US" dirty="0"/>
              <a:t> and </a:t>
            </a:r>
            <a:r>
              <a:rPr lang="en-US" dirty="0" err="1"/>
              <a:t>tabix</a:t>
            </a:r>
            <a:r>
              <a:rPr lang="en-US" dirty="0"/>
              <a:t> indexed (</a:t>
            </a:r>
            <a:r>
              <a:rPr lang="en-US" dirty="0" err="1"/>
              <a:t>vcf</a:t>
            </a:r>
            <a:r>
              <a:rPr lang="en-US" dirty="0"/>
              <a:t>, bed, </a:t>
            </a:r>
            <a:r>
              <a:rPr lang="en-US" dirty="0" err="1"/>
              <a:t>maf</a:t>
            </a:r>
            <a:r>
              <a:rPr lang="en-US" dirty="0"/>
              <a:t>, </a:t>
            </a:r>
            <a:r>
              <a:rPr lang="en-US" dirty="0" err="1"/>
              <a:t>gvcf</a:t>
            </a:r>
            <a:r>
              <a:rPr lang="en-US" dirty="0"/>
              <a:t>, custom, etc.)</a:t>
            </a:r>
          </a:p>
          <a:p>
            <a:pPr marL="285750" indent="-285750">
              <a:buFont typeface="Arial" panose="020B0604020202020204" pitchFamily="34" charset="0"/>
              <a:buChar char="•"/>
            </a:pPr>
            <a:r>
              <a:rPr lang="en-US" dirty="0"/>
              <a:t>Original data source is retained and queried, no parsing or extraction.</a:t>
            </a:r>
          </a:p>
          <a:p>
            <a:pPr marL="285750" indent="-285750">
              <a:buFont typeface="Arial" panose="020B0604020202020204" pitchFamily="34" charset="0"/>
              <a:buChar char="•"/>
            </a:pPr>
            <a:r>
              <a:rPr lang="en-US" dirty="0"/>
              <a:t>Faster than standard SQL and NoSQL databases</a:t>
            </a:r>
          </a:p>
          <a:p>
            <a:pPr marL="285750" indent="-285750">
              <a:buFont typeface="Arial" panose="020B0604020202020204" pitchFamily="34" charset="0"/>
              <a:buChar char="•"/>
            </a:pPr>
            <a:r>
              <a:rPr lang="en-US" dirty="0"/>
              <a:t>Both web API and direct file system queries</a:t>
            </a:r>
          </a:p>
          <a:p>
            <a:pPr marL="285750" indent="-285750">
              <a:buFont typeface="Arial" panose="020B0604020202020204" pitchFamily="34" charset="0"/>
              <a:buChar char="•"/>
            </a:pPr>
            <a:r>
              <a:rPr lang="en-US" dirty="0"/>
              <a:t>No RFP</a:t>
            </a:r>
          </a:p>
          <a:p>
            <a:endParaRPr lang="en-US" dirty="0"/>
          </a:p>
          <a:p>
            <a:r>
              <a:rPr lang="en-US" b="1" dirty="0">
                <a:solidFill>
                  <a:srgbClr val="0070C0"/>
                </a:solidFill>
              </a:rPr>
              <a:t>Disadvantages:</a:t>
            </a:r>
          </a:p>
          <a:p>
            <a:pPr marL="285750" indent="-285750">
              <a:buFont typeface="Arial" panose="020B0604020202020204" pitchFamily="34" charset="0"/>
              <a:buChar char="•"/>
            </a:pPr>
            <a:r>
              <a:rPr lang="en-US" dirty="0"/>
              <a:t>File path based regexes are limited and brittle</a:t>
            </a:r>
          </a:p>
          <a:p>
            <a:pPr marL="285750" indent="-285750">
              <a:buFont typeface="Arial" panose="020B0604020202020204" pitchFamily="34" charset="0"/>
              <a:buChar char="•"/>
            </a:pPr>
            <a:r>
              <a:rPr lang="en-US" dirty="0"/>
              <a:t>Needs development, integration with a relational </a:t>
            </a:r>
            <a:r>
              <a:rPr lang="en-US" dirty="0" err="1"/>
              <a:t>db</a:t>
            </a:r>
            <a:r>
              <a:rPr lang="en-US" dirty="0"/>
              <a:t>, externalization of annotations, server farm</a:t>
            </a:r>
          </a:p>
          <a:p>
            <a:pPr marL="285750" indent="-285750">
              <a:buFont typeface="Arial" panose="020B0604020202020204" pitchFamily="34" charset="0"/>
              <a:buChar char="•"/>
            </a:pPr>
            <a:r>
              <a:rPr lang="en-US" dirty="0"/>
              <a:t>Needs benchmarking against </a:t>
            </a:r>
            <a:r>
              <a:rPr lang="en-US" dirty="0" err="1"/>
              <a:t>GORdb</a:t>
            </a:r>
            <a:r>
              <a:rPr lang="en-US" dirty="0"/>
              <a:t>, Golden Helix Variant Warehouse, Oracle Omics Db, ?</a:t>
            </a:r>
          </a:p>
          <a:p>
            <a:r>
              <a:rPr lang="en-US" dirty="0"/>
              <a:t>	</a:t>
            </a:r>
          </a:p>
          <a:p>
            <a:endParaRPr lang="en-US" dirty="0"/>
          </a:p>
        </p:txBody>
      </p:sp>
    </p:spTree>
    <p:extLst>
      <p:ext uri="{BB962C8B-B14F-4D97-AF65-F5344CB8AC3E}">
        <p14:creationId xmlns:p14="http://schemas.microsoft.com/office/powerpoint/2010/main" val="326271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3200400" y="12440"/>
            <a:ext cx="5727700" cy="671285"/>
          </a:xfrm>
        </p:spPr>
        <p:txBody>
          <a:bodyPr>
            <a:normAutofit/>
          </a:bodyPr>
          <a:lstStyle/>
          <a:p>
            <a:r>
              <a:rPr lang="en-US" sz="3200" dirty="0"/>
              <a:t>An Example Genomic Query</a:t>
            </a:r>
          </a:p>
        </p:txBody>
      </p:sp>
      <p:sp>
        <p:nvSpPr>
          <p:cNvPr id="7" name="TextBox 6">
            <a:extLst>
              <a:ext uri="{FF2B5EF4-FFF2-40B4-BE49-F238E27FC236}">
                <a16:creationId xmlns:a16="http://schemas.microsoft.com/office/drawing/2014/main" id="{7FE4D010-A5A6-E54F-ACB0-65CFCC64254C}"/>
              </a:ext>
            </a:extLst>
          </p:cNvPr>
          <p:cNvSpPr txBox="1"/>
          <p:nvPr/>
        </p:nvSpPr>
        <p:spPr>
          <a:xfrm>
            <a:off x="596900" y="899625"/>
            <a:ext cx="10817064" cy="5355312"/>
          </a:xfrm>
          <a:prstGeom prst="rect">
            <a:avLst/>
          </a:prstGeom>
          <a:noFill/>
        </p:spPr>
        <p:txBody>
          <a:bodyPr wrap="none" rtlCol="0">
            <a:spAutoFit/>
          </a:bodyPr>
          <a:lstStyle/>
          <a:p>
            <a:r>
              <a:rPr lang="en-US" b="1" dirty="0">
                <a:solidFill>
                  <a:srgbClr val="0070C0"/>
                </a:solidFill>
              </a:rPr>
              <a:t># Fetch Options</a:t>
            </a:r>
          </a:p>
          <a:p>
            <a:r>
              <a:rPr lang="en-US" dirty="0"/>
              <a:t>http://hci-clingen1.hci.utah.edu:8080/Query/</a:t>
            </a:r>
            <a:r>
              <a:rPr lang="en-US" dirty="0" err="1"/>
              <a:t>search?fetchOptions</a:t>
            </a:r>
            <a:r>
              <a:rPr lang="en-US" dirty="0"/>
              <a:t>=true</a:t>
            </a:r>
          </a:p>
          <a:p>
            <a:endParaRPr lang="en-US" dirty="0"/>
          </a:p>
          <a:p>
            <a:r>
              <a:rPr lang="en-US" b="1" dirty="0">
                <a:solidFill>
                  <a:srgbClr val="0070C0"/>
                </a:solidFill>
              </a:rPr>
              <a:t># Fetch Key</a:t>
            </a:r>
          </a:p>
          <a:p>
            <a:r>
              <a:rPr lang="en-US" dirty="0"/>
              <a:t>http://hci-clingen1.hci.utah.edu:8080/Query/</a:t>
            </a:r>
            <a:r>
              <a:rPr lang="en-US" dirty="0" err="1"/>
              <a:t>fetchKey</a:t>
            </a:r>
            <a:endParaRPr lang="en-US" dirty="0"/>
          </a:p>
          <a:p>
            <a:r>
              <a:rPr lang="en-US" dirty="0"/>
              <a:t>user: </a:t>
            </a:r>
            <a:r>
              <a:rPr lang="en-US" dirty="0" err="1"/>
              <a:t>QueryAll</a:t>
            </a:r>
            <a:endParaRPr lang="en-US" dirty="0"/>
          </a:p>
          <a:p>
            <a:r>
              <a:rPr lang="en-US" dirty="0"/>
              <a:t>pw: </a:t>
            </a:r>
            <a:r>
              <a:rPr lang="en-US" dirty="0" err="1"/>
              <a:t>xxxxx</a:t>
            </a:r>
            <a:endParaRPr lang="en-US" dirty="0"/>
          </a:p>
          <a:p>
            <a:r>
              <a:rPr lang="en-US" dirty="0"/>
              <a:t>	yaxUbj1xAhSSxE4m+Deu1Q==:p9786ElrjmPV0RJtogKNUrpWh0Tiro5C3wVlYsIgBiM=</a:t>
            </a:r>
          </a:p>
          <a:p>
            <a:endParaRPr lang="en-US" dirty="0"/>
          </a:p>
          <a:p>
            <a:r>
              <a:rPr lang="en-US" b="1" dirty="0">
                <a:solidFill>
                  <a:srgbClr val="0070C0"/>
                </a:solidFill>
              </a:rPr>
              <a:t># Encode Key </a:t>
            </a:r>
            <a:r>
              <a:rPr lang="en-US" dirty="0"/>
              <a:t>for URLs, https://</a:t>
            </a:r>
            <a:r>
              <a:rPr lang="en-US" dirty="0" err="1"/>
              <a:t>www.url</a:t>
            </a:r>
            <a:r>
              <a:rPr lang="en-US" dirty="0"/>
              <a:t>-encode-</a:t>
            </a:r>
            <a:r>
              <a:rPr lang="en-US" dirty="0" err="1"/>
              <a:t>decode.com</a:t>
            </a:r>
            <a:r>
              <a:rPr lang="en-US" dirty="0"/>
              <a:t>/</a:t>
            </a:r>
          </a:p>
          <a:p>
            <a:r>
              <a:rPr lang="en-US" dirty="0"/>
              <a:t>	yaxUbj1xAhSSxE4m%2BDeu1Q%3D%3D%3Ap9786ElrjmPV0RJtogKNUrpWh0Tiro5C3wVlYsIgBiM%3D</a:t>
            </a:r>
          </a:p>
          <a:p>
            <a:endParaRPr lang="en-US" dirty="0"/>
          </a:p>
          <a:p>
            <a:r>
              <a:rPr lang="en-US" b="1" dirty="0">
                <a:solidFill>
                  <a:srgbClr val="0070C0"/>
                </a:solidFill>
              </a:rPr>
              <a:t># Basic search for KRAS records - 3959</a:t>
            </a:r>
          </a:p>
          <a:p>
            <a:r>
              <a:rPr lang="en-US" dirty="0"/>
              <a:t>http://hci-clingen1.hci.utah.edu:8080/Query/search?</a:t>
            </a:r>
          </a:p>
          <a:p>
            <a:r>
              <a:rPr lang="en-US" dirty="0"/>
              <a:t>key= yaxUbj1xAhSSxE4m%2BDeu1Q%3D%3D%3Ap9786ElrjmPV0RJtogKNUrpWh0Tiro5C3wVlYsIgBiM%3D&amp;</a:t>
            </a:r>
          </a:p>
          <a:p>
            <a:r>
              <a:rPr lang="en-US" dirty="0"/>
              <a:t>bed=chr12:25,204,509-25,252,252</a:t>
            </a:r>
          </a:p>
          <a:p>
            <a:endParaRPr lang="en-US" dirty="0"/>
          </a:p>
          <a:p>
            <a:endParaRPr lang="en-US" dirty="0"/>
          </a:p>
          <a:p>
            <a:r>
              <a:rPr lang="en-US" b="1" dirty="0"/>
              <a:t>5161</a:t>
            </a:r>
            <a:r>
              <a:rPr lang="en-US" dirty="0"/>
              <a:t> </a:t>
            </a:r>
            <a:r>
              <a:rPr lang="en-US" dirty="0" err="1"/>
              <a:t>vcf</a:t>
            </a:r>
            <a:r>
              <a:rPr lang="en-US" dirty="0"/>
              <a:t> and bed files with </a:t>
            </a:r>
            <a:r>
              <a:rPr lang="en-US" b="1" dirty="0"/>
              <a:t>523,166,813</a:t>
            </a:r>
            <a:r>
              <a:rPr lang="en-US" dirty="0"/>
              <a:t> records – small -&gt; 5B in next 3yrs.</a:t>
            </a:r>
          </a:p>
        </p:txBody>
      </p:sp>
    </p:spTree>
    <p:extLst>
      <p:ext uri="{BB962C8B-B14F-4D97-AF65-F5344CB8AC3E}">
        <p14:creationId xmlns:p14="http://schemas.microsoft.com/office/powerpoint/2010/main" val="18877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3200400" y="12440"/>
            <a:ext cx="5727700" cy="671285"/>
          </a:xfrm>
        </p:spPr>
        <p:txBody>
          <a:bodyPr>
            <a:normAutofit/>
          </a:bodyPr>
          <a:lstStyle/>
          <a:p>
            <a:r>
              <a:rPr lang="en-US" sz="3200" dirty="0"/>
              <a:t>An Example Genomic Query</a:t>
            </a:r>
          </a:p>
        </p:txBody>
      </p:sp>
      <p:sp>
        <p:nvSpPr>
          <p:cNvPr id="7" name="TextBox 6">
            <a:extLst>
              <a:ext uri="{FF2B5EF4-FFF2-40B4-BE49-F238E27FC236}">
                <a16:creationId xmlns:a16="http://schemas.microsoft.com/office/drawing/2014/main" id="{7FE4D010-A5A6-E54F-ACB0-65CFCC64254C}"/>
              </a:ext>
            </a:extLst>
          </p:cNvPr>
          <p:cNvSpPr txBox="1"/>
          <p:nvPr/>
        </p:nvSpPr>
        <p:spPr>
          <a:xfrm>
            <a:off x="558800" y="899625"/>
            <a:ext cx="10210552" cy="5632311"/>
          </a:xfrm>
          <a:prstGeom prst="rect">
            <a:avLst/>
          </a:prstGeom>
          <a:noFill/>
        </p:spPr>
        <p:txBody>
          <a:bodyPr wrap="none" rtlCol="0">
            <a:spAutoFit/>
          </a:bodyPr>
          <a:lstStyle/>
          <a:p>
            <a:r>
              <a:rPr lang="en-US" dirty="0">
                <a:solidFill>
                  <a:srgbClr val="0070C0"/>
                </a:solidFill>
              </a:rPr>
              <a:t># Basic search for </a:t>
            </a:r>
            <a:r>
              <a:rPr lang="en-US" b="1" dirty="0">
                <a:solidFill>
                  <a:srgbClr val="0070C0"/>
                </a:solidFill>
              </a:rPr>
              <a:t>KRAS VCF files </a:t>
            </a:r>
            <a:r>
              <a:rPr lang="en-US" b="1" dirty="0"/>
              <a:t>- </a:t>
            </a:r>
            <a:r>
              <a:rPr lang="en-US" dirty="0"/>
              <a:t>1382</a:t>
            </a:r>
          </a:p>
          <a:p>
            <a:r>
              <a:rPr lang="en-US" dirty="0"/>
              <a:t>http://hci-clingen1.hci.utah.edu:8080/Query/search?</a:t>
            </a:r>
          </a:p>
          <a:p>
            <a:r>
              <a:rPr lang="en-US" dirty="0"/>
              <a:t>key= yaxUbj1xAhSSxE4m%2BDeu1Q%3D%3D%3Ap9786ElrjmPV0RJtogKNUrpWh0Tiro5C3wVlYsIgBiM%3D&amp;</a:t>
            </a:r>
          </a:p>
          <a:p>
            <a:r>
              <a:rPr lang="en-US" dirty="0"/>
              <a:t>bed=chr12:25,204,509-25,252,252&amp;</a:t>
            </a:r>
          </a:p>
          <a:p>
            <a:r>
              <a:rPr lang="en-US" dirty="0" err="1"/>
              <a:t>regExAll</a:t>
            </a:r>
            <a:r>
              <a:rPr lang="en-US" dirty="0"/>
              <a:t>=.</a:t>
            </a:r>
            <a:r>
              <a:rPr lang="en-US" dirty="0" err="1"/>
              <a:t>vcf.gz</a:t>
            </a:r>
            <a:endParaRPr lang="en-US" dirty="0"/>
          </a:p>
          <a:p>
            <a:endParaRPr lang="en-US" dirty="0"/>
          </a:p>
          <a:p>
            <a:r>
              <a:rPr lang="en-US" dirty="0">
                <a:solidFill>
                  <a:srgbClr val="0070C0"/>
                </a:solidFill>
              </a:rPr>
              <a:t># Basic search for </a:t>
            </a:r>
            <a:r>
              <a:rPr lang="en-US" b="1" dirty="0">
                <a:solidFill>
                  <a:srgbClr val="0070C0"/>
                </a:solidFill>
              </a:rPr>
              <a:t>KRAS VCF records, Somatic </a:t>
            </a:r>
            <a:r>
              <a:rPr lang="en-US" b="1" dirty="0"/>
              <a:t>- </a:t>
            </a:r>
            <a:r>
              <a:rPr lang="en-US" dirty="0"/>
              <a:t>786</a:t>
            </a:r>
            <a:endParaRPr lang="en-US" b="1" dirty="0"/>
          </a:p>
          <a:p>
            <a:r>
              <a:rPr lang="en-US" dirty="0"/>
              <a:t>http://hci-clingen1.hci.utah.edu:8080/Query/search?</a:t>
            </a:r>
          </a:p>
          <a:p>
            <a:r>
              <a:rPr lang="en-US" dirty="0"/>
              <a:t>key= yaxUbj1xAhSSxE4m%2BDeu1Q%3D%3D%3Ap9786ElrjmPV0RJtogKNUrpWh0Tiro5C3wVlYsIgBiM%3D&amp;</a:t>
            </a:r>
          </a:p>
          <a:p>
            <a:r>
              <a:rPr lang="en-US" dirty="0"/>
              <a:t>bed=chr12:25,204,509-25,252,252&amp;</a:t>
            </a:r>
          </a:p>
          <a:p>
            <a:r>
              <a:rPr lang="en-US" dirty="0" err="1"/>
              <a:t>regExAll</a:t>
            </a:r>
            <a:r>
              <a:rPr lang="en-US" dirty="0"/>
              <a:t>=.</a:t>
            </a:r>
            <a:r>
              <a:rPr lang="en-US" dirty="0" err="1"/>
              <a:t>vcf.gz;Somatic</a:t>
            </a:r>
            <a:endParaRPr lang="en-US" dirty="0"/>
          </a:p>
          <a:p>
            <a:endParaRPr lang="en-US" dirty="0"/>
          </a:p>
          <a:p>
            <a:r>
              <a:rPr lang="en-US" dirty="0">
                <a:solidFill>
                  <a:srgbClr val="0070C0"/>
                </a:solidFill>
              </a:rPr>
              <a:t># Basic search for </a:t>
            </a:r>
            <a:r>
              <a:rPr lang="en-US" b="1" dirty="0">
                <a:solidFill>
                  <a:srgbClr val="0070C0"/>
                </a:solidFill>
              </a:rPr>
              <a:t>KRAS VCF records, Somatic, High or Moderate impact </a:t>
            </a:r>
            <a:r>
              <a:rPr lang="en-US" b="1" dirty="0"/>
              <a:t>– </a:t>
            </a:r>
            <a:r>
              <a:rPr lang="en-US" dirty="0"/>
              <a:t>311 </a:t>
            </a:r>
            <a:r>
              <a:rPr lang="en-US" dirty="0" err="1"/>
              <a:t>vcf</a:t>
            </a:r>
            <a:r>
              <a:rPr lang="en-US" dirty="0"/>
              <a:t> records</a:t>
            </a:r>
            <a:endParaRPr lang="en-US" b="1" dirty="0"/>
          </a:p>
          <a:p>
            <a:r>
              <a:rPr lang="en-US" dirty="0"/>
              <a:t>http://hci-clingen1.hci.utah.edu:8080/Query/search?</a:t>
            </a:r>
          </a:p>
          <a:p>
            <a:r>
              <a:rPr lang="en-US" dirty="0"/>
              <a:t>key= yaxUbj1xAhSSxE4m%2BDeu1Q%3D%3D%3Ap9786ElrjmPV0RJtogKNUrpWh0Tiro5C3wVlYsIgBiM%3D&amp;</a:t>
            </a:r>
          </a:p>
          <a:p>
            <a:r>
              <a:rPr lang="en-US" dirty="0"/>
              <a:t>bed=chr12:25,204,509-25,252,252&amp;</a:t>
            </a:r>
          </a:p>
          <a:p>
            <a:r>
              <a:rPr lang="en-US" dirty="0" err="1"/>
              <a:t>regExAll</a:t>
            </a:r>
            <a:r>
              <a:rPr lang="en-US" dirty="0"/>
              <a:t>=.</a:t>
            </a:r>
            <a:r>
              <a:rPr lang="en-US" dirty="0" err="1"/>
              <a:t>vcf.gz;Somatic</a:t>
            </a:r>
            <a:r>
              <a:rPr lang="en-US" dirty="0"/>
              <a:t>&amp;</a:t>
            </a:r>
          </a:p>
          <a:p>
            <a:r>
              <a:rPr lang="en-US" dirty="0" err="1"/>
              <a:t>regExAllData</a:t>
            </a:r>
            <a:r>
              <a:rPr lang="en-US" dirty="0"/>
              <a:t>=KRAS&amp;</a:t>
            </a:r>
          </a:p>
          <a:p>
            <a:r>
              <a:rPr lang="en-US" dirty="0" err="1"/>
              <a:t>regExOneData</a:t>
            </a:r>
            <a:r>
              <a:rPr lang="en-US" dirty="0"/>
              <a:t>=HIGH;MODERATE&amp;</a:t>
            </a:r>
          </a:p>
          <a:p>
            <a:r>
              <a:rPr lang="en-US" dirty="0" err="1"/>
              <a:t>fetchData</a:t>
            </a:r>
            <a:r>
              <a:rPr lang="en-US" dirty="0"/>
              <a:t>=true 	</a:t>
            </a:r>
          </a:p>
        </p:txBody>
      </p:sp>
    </p:spTree>
    <p:extLst>
      <p:ext uri="{BB962C8B-B14F-4D97-AF65-F5344CB8AC3E}">
        <p14:creationId xmlns:p14="http://schemas.microsoft.com/office/powerpoint/2010/main" val="286931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936-173A-EC4E-8281-A663766EF747}"/>
              </a:ext>
            </a:extLst>
          </p:cNvPr>
          <p:cNvSpPr>
            <a:spLocks noGrp="1"/>
          </p:cNvSpPr>
          <p:nvPr>
            <p:ph type="ctrTitle"/>
          </p:nvPr>
        </p:nvSpPr>
        <p:spPr>
          <a:xfrm>
            <a:off x="3200400" y="12440"/>
            <a:ext cx="5727700" cy="671285"/>
          </a:xfrm>
        </p:spPr>
        <p:txBody>
          <a:bodyPr>
            <a:normAutofit/>
          </a:bodyPr>
          <a:lstStyle/>
          <a:p>
            <a:r>
              <a:rPr lang="en-US" sz="3200" dirty="0"/>
              <a:t>Genomic Query API - App</a:t>
            </a:r>
          </a:p>
        </p:txBody>
      </p:sp>
      <p:sp>
        <p:nvSpPr>
          <p:cNvPr id="7" name="TextBox 6">
            <a:extLst>
              <a:ext uri="{FF2B5EF4-FFF2-40B4-BE49-F238E27FC236}">
                <a16:creationId xmlns:a16="http://schemas.microsoft.com/office/drawing/2014/main" id="{7FE4D010-A5A6-E54F-ACB0-65CFCC64254C}"/>
              </a:ext>
            </a:extLst>
          </p:cNvPr>
          <p:cNvSpPr txBox="1"/>
          <p:nvPr/>
        </p:nvSpPr>
        <p:spPr>
          <a:xfrm>
            <a:off x="277025" y="917912"/>
            <a:ext cx="11574450" cy="5632311"/>
          </a:xfrm>
          <a:prstGeom prst="rect">
            <a:avLst/>
          </a:prstGeom>
          <a:noFill/>
        </p:spPr>
        <p:txBody>
          <a:bodyPr wrap="square" rtlCol="0">
            <a:spAutoFit/>
          </a:bodyPr>
          <a:lstStyle/>
          <a:p>
            <a:r>
              <a:rPr lang="en-US" sz="1000" dirty="0">
                <a:latin typeface="Courier" pitchFamily="2" charset="0"/>
              </a:rPr>
              <a:t>*****************************************************************************************************************************************************</a:t>
            </a:r>
          </a:p>
          <a:p>
            <a:r>
              <a:rPr lang="en-US" sz="1000" dirty="0">
                <a:latin typeface="Courier" pitchFamily="2" charset="0"/>
              </a:rPr>
              <a:t>**                                                       VCF Call Frequency: June 2019                                                             **</a:t>
            </a:r>
          </a:p>
          <a:p>
            <a:r>
              <a:rPr lang="en-US" sz="1000" dirty="0">
                <a:latin typeface="Courier" pitchFamily="2" charset="0"/>
              </a:rPr>
              <a:t>*****************************************************************************************************************************************************</a:t>
            </a:r>
          </a:p>
          <a:p>
            <a:r>
              <a:rPr lang="en-US" sz="1000" dirty="0">
                <a:latin typeface="Courier" pitchFamily="2" charset="0"/>
              </a:rPr>
              <a:t>Calculates a </a:t>
            </a:r>
            <a:r>
              <a:rPr lang="en-US" sz="1000" dirty="0" err="1">
                <a:latin typeface="Courier" pitchFamily="2" charset="0"/>
              </a:rPr>
              <a:t>vcf</a:t>
            </a:r>
            <a:r>
              <a:rPr lang="en-US" sz="1000" dirty="0">
                <a:latin typeface="Courier" pitchFamily="2" charset="0"/>
              </a:rPr>
              <a:t> call frequency for each variant when pointed at a genomic Query service (https://</a:t>
            </a:r>
            <a:r>
              <a:rPr lang="en-US" sz="1000" dirty="0" err="1">
                <a:latin typeface="Courier" pitchFamily="2" charset="0"/>
              </a:rPr>
              <a:t>github.com</a:t>
            </a:r>
            <a:r>
              <a:rPr lang="en-US" sz="1000" dirty="0">
                <a:latin typeface="Courier" pitchFamily="2" charset="0"/>
              </a:rPr>
              <a:t>/</a:t>
            </a:r>
            <a:r>
              <a:rPr lang="en-US" sz="1000" dirty="0" err="1">
                <a:latin typeface="Courier" pitchFamily="2" charset="0"/>
              </a:rPr>
              <a:t>HuntsmanCancerInstitute</a:t>
            </a:r>
            <a:r>
              <a:rPr lang="en-US" sz="1000" dirty="0">
                <a:latin typeface="Courier" pitchFamily="2" charset="0"/>
              </a:rPr>
              <a:t>/Query) or the Data and Index directories the service is accessing. </a:t>
            </a:r>
            <a:r>
              <a:rPr lang="en-US" sz="1000" dirty="0" err="1">
                <a:latin typeface="Courier" pitchFamily="2" charset="0"/>
              </a:rPr>
              <a:t>CallFreq's</a:t>
            </a:r>
            <a:r>
              <a:rPr lang="en-US" sz="1000" dirty="0">
                <a:latin typeface="Courier" pitchFamily="2" charset="0"/>
              </a:rPr>
              <a:t> are calculated  by first counting the number of exact </a:t>
            </a:r>
            <a:r>
              <a:rPr lang="en-US" sz="1000" dirty="0" err="1">
                <a:latin typeface="Courier" pitchFamily="2" charset="0"/>
              </a:rPr>
              <a:t>vcf</a:t>
            </a:r>
            <a:r>
              <a:rPr lang="en-US" sz="1000" dirty="0">
                <a:latin typeface="Courier" pitchFamily="2" charset="0"/>
              </a:rPr>
              <a:t> matches present and dividing it by the number of intersecting bed files. Use this to flag variants with high call rates that are potential false positives. Some are not, e.g. BRAF V600E occurs in 58% of cancers with a BRAF mutation. So </a:t>
            </a:r>
            <a:r>
              <a:rPr lang="en-US" sz="1000" dirty="0" err="1">
                <a:latin typeface="Courier" pitchFamily="2" charset="0"/>
              </a:rPr>
              <a:t>treate</a:t>
            </a:r>
            <a:r>
              <a:rPr lang="en-US" sz="1000" dirty="0">
                <a:latin typeface="Courier" pitchFamily="2" charset="0"/>
              </a:rPr>
              <a:t> the call </a:t>
            </a:r>
            <a:r>
              <a:rPr lang="en-US" sz="1000" dirty="0" err="1">
                <a:latin typeface="Courier" pitchFamily="2" charset="0"/>
              </a:rPr>
              <a:t>freq</a:t>
            </a:r>
            <a:r>
              <a:rPr lang="en-US" sz="1000" dirty="0">
                <a:latin typeface="Courier" pitchFamily="2" charset="0"/>
              </a:rPr>
              <a:t> as an annotation requiring context level interpretation. Use the file filter to limit which files are included in the call </a:t>
            </a:r>
            <a:r>
              <a:rPr lang="en-US" sz="1000" dirty="0" err="1">
                <a:latin typeface="Courier" pitchFamily="2" charset="0"/>
              </a:rPr>
              <a:t>freq</a:t>
            </a:r>
            <a:r>
              <a:rPr lang="en-US" sz="1000" dirty="0">
                <a:latin typeface="Courier" pitchFamily="2" charset="0"/>
              </a:rPr>
              <a:t> calculations. Only file paths containing the file filter will be included. Be sure to place both the sample </a:t>
            </a:r>
            <a:r>
              <a:rPr lang="en-US" sz="1000" dirty="0" err="1">
                <a:latin typeface="Courier" pitchFamily="2" charset="0"/>
              </a:rPr>
              <a:t>vcf</a:t>
            </a:r>
            <a:r>
              <a:rPr lang="en-US" sz="1000" dirty="0">
                <a:latin typeface="Courier" pitchFamily="2" charset="0"/>
              </a:rPr>
              <a:t> and associated callable region bed files in the same Query index folder path as defined by -f.  </a:t>
            </a:r>
          </a:p>
          <a:p>
            <a:endParaRPr lang="en-US" sz="1000" dirty="0">
              <a:latin typeface="Courier" pitchFamily="2" charset="0"/>
            </a:endParaRPr>
          </a:p>
          <a:p>
            <a:r>
              <a:rPr lang="en-US" sz="1000" dirty="0">
                <a:latin typeface="Courier" pitchFamily="2" charset="0"/>
              </a:rPr>
              <a:t>Required Options:</a:t>
            </a:r>
          </a:p>
          <a:p>
            <a:r>
              <a:rPr lang="en-US" sz="1000" dirty="0">
                <a:latin typeface="Courier" pitchFamily="2" charset="0"/>
              </a:rPr>
              <a:t>-v Full path to a file or directory containing </a:t>
            </a:r>
            <a:r>
              <a:rPr lang="en-US" sz="1000" dirty="0" err="1">
                <a:latin typeface="Courier" pitchFamily="2" charset="0"/>
              </a:rPr>
              <a:t>xxx.vcf</a:t>
            </a:r>
            <a:r>
              <a:rPr lang="en-US" sz="1000" dirty="0">
                <a:latin typeface="Courier" pitchFamily="2" charset="0"/>
              </a:rPr>
              <a:t>(.</a:t>
            </a:r>
            <a:r>
              <a:rPr lang="en-US" sz="1000" dirty="0" err="1">
                <a:latin typeface="Courier" pitchFamily="2" charset="0"/>
              </a:rPr>
              <a:t>gz</a:t>
            </a:r>
            <a:r>
              <a:rPr lang="en-US" sz="1000" dirty="0">
                <a:latin typeface="Courier" pitchFamily="2" charset="0"/>
              </a:rPr>
              <a:t>/.zip OK) file(s)</a:t>
            </a:r>
          </a:p>
          <a:p>
            <a:r>
              <a:rPr lang="en-US" sz="1000" dirty="0">
                <a:latin typeface="Courier" pitchFamily="2" charset="0"/>
              </a:rPr>
              <a:t>-s Directory to save the annotated </a:t>
            </a:r>
            <a:r>
              <a:rPr lang="en-US" sz="1000" dirty="0" err="1">
                <a:latin typeface="Courier" pitchFamily="2" charset="0"/>
              </a:rPr>
              <a:t>vcf</a:t>
            </a:r>
            <a:r>
              <a:rPr lang="en-US" sz="1000" dirty="0">
                <a:latin typeface="Courier" pitchFamily="2" charset="0"/>
              </a:rPr>
              <a:t> files</a:t>
            </a:r>
          </a:p>
          <a:p>
            <a:r>
              <a:rPr lang="en-US" sz="1000" dirty="0">
                <a:latin typeface="Courier" pitchFamily="2" charset="0"/>
              </a:rPr>
              <a:t>-f Query service file filter, e.g. /B37/Somatic/Avatar/</a:t>
            </a:r>
          </a:p>
          <a:p>
            <a:r>
              <a:rPr lang="en-US" sz="1000" dirty="0">
                <a:latin typeface="Courier" pitchFamily="2" charset="0"/>
              </a:rPr>
              <a:t>-c Config txt file containing two tab delimited columns with host, </a:t>
            </a:r>
            <a:r>
              <a:rPr lang="en-US" sz="1000" dirty="0" err="1">
                <a:latin typeface="Courier" pitchFamily="2" charset="0"/>
              </a:rPr>
              <a:t>queryUrl</a:t>
            </a:r>
            <a:r>
              <a:rPr lang="en-US" sz="1000" dirty="0">
                <a:latin typeface="Courier" pitchFamily="2" charset="0"/>
              </a:rPr>
              <a:t>, realm, </a:t>
            </a:r>
          </a:p>
          <a:p>
            <a:r>
              <a:rPr lang="en-US" sz="1000" dirty="0">
                <a:latin typeface="Courier" pitchFamily="2" charset="0"/>
              </a:rPr>
              <a:t>     </a:t>
            </a:r>
            <a:r>
              <a:rPr lang="en-US" sz="1000" dirty="0" err="1">
                <a:latin typeface="Courier" pitchFamily="2" charset="0"/>
              </a:rPr>
              <a:t>userName</a:t>
            </a:r>
            <a:r>
              <a:rPr lang="en-US" sz="1000" dirty="0">
                <a:latin typeface="Courier" pitchFamily="2" charset="0"/>
              </a:rPr>
              <a:t>, password, and (optionally) </a:t>
            </a:r>
            <a:r>
              <a:rPr lang="en-US" sz="1000" dirty="0" err="1">
                <a:latin typeface="Courier" pitchFamily="2" charset="0"/>
              </a:rPr>
              <a:t>fileFilter</a:t>
            </a:r>
            <a:r>
              <a:rPr lang="en-US" sz="1000" dirty="0">
                <a:latin typeface="Courier" pitchFamily="2" charset="0"/>
              </a:rPr>
              <a:t> and or </a:t>
            </a:r>
            <a:r>
              <a:rPr lang="en-US" sz="1000" dirty="0" err="1">
                <a:latin typeface="Courier" pitchFamily="2" charset="0"/>
              </a:rPr>
              <a:t>maxCallFreq</a:t>
            </a:r>
            <a:r>
              <a:rPr lang="en-US" sz="1000" dirty="0">
                <a:latin typeface="Courier" pitchFamily="2" charset="0"/>
              </a:rPr>
              <a:t>. '</a:t>
            </a:r>
            <a:r>
              <a:rPr lang="en-US" sz="1000" dirty="0" err="1">
                <a:latin typeface="Courier" pitchFamily="2" charset="0"/>
              </a:rPr>
              <a:t>chmod</a:t>
            </a:r>
            <a:r>
              <a:rPr lang="en-US" sz="1000" dirty="0">
                <a:latin typeface="Courier" pitchFamily="2" charset="0"/>
              </a:rPr>
              <a:t> 600'</a:t>
            </a:r>
          </a:p>
          <a:p>
            <a:r>
              <a:rPr lang="en-US" sz="1000" dirty="0">
                <a:latin typeface="Courier" pitchFamily="2" charset="0"/>
              </a:rPr>
              <a:t>     the file! e.g.: </a:t>
            </a:r>
          </a:p>
          <a:p>
            <a:r>
              <a:rPr lang="en-US" sz="1000" dirty="0">
                <a:latin typeface="Courier" pitchFamily="2" charset="0"/>
              </a:rPr>
              <a:t>     host hci-clingen1.hci.utah.edu</a:t>
            </a:r>
          </a:p>
          <a:p>
            <a:r>
              <a:rPr lang="en-US" sz="1000" dirty="0">
                <a:latin typeface="Courier" pitchFamily="2" charset="0"/>
              </a:rPr>
              <a:t>     </a:t>
            </a:r>
            <a:r>
              <a:rPr lang="en-US" sz="1000" dirty="0" err="1">
                <a:latin typeface="Courier" pitchFamily="2" charset="0"/>
              </a:rPr>
              <a:t>queryUrl</a:t>
            </a:r>
            <a:r>
              <a:rPr lang="en-US" sz="1000" dirty="0">
                <a:latin typeface="Courier" pitchFamily="2" charset="0"/>
              </a:rPr>
              <a:t> http://hci-clingen1.hci.utah.edu:8080/Query/</a:t>
            </a:r>
          </a:p>
          <a:p>
            <a:r>
              <a:rPr lang="en-US" sz="1000" dirty="0">
                <a:latin typeface="Courier" pitchFamily="2" charset="0"/>
              </a:rPr>
              <a:t>     realm </a:t>
            </a:r>
            <a:r>
              <a:rPr lang="en-US" sz="1000" dirty="0" err="1">
                <a:latin typeface="Courier" pitchFamily="2" charset="0"/>
              </a:rPr>
              <a:t>QueryAPI</a:t>
            </a:r>
            <a:endParaRPr lang="en-US" sz="1000" dirty="0">
              <a:latin typeface="Courier" pitchFamily="2" charset="0"/>
            </a:endParaRPr>
          </a:p>
          <a:p>
            <a:r>
              <a:rPr lang="en-US" sz="1000" dirty="0">
                <a:latin typeface="Courier" pitchFamily="2" charset="0"/>
              </a:rPr>
              <a:t>     </a:t>
            </a:r>
            <a:r>
              <a:rPr lang="en-US" sz="1000" dirty="0" err="1">
                <a:latin typeface="Courier" pitchFamily="2" charset="0"/>
              </a:rPr>
              <a:t>userName</a:t>
            </a:r>
            <a:r>
              <a:rPr lang="en-US" sz="1000" dirty="0">
                <a:latin typeface="Courier" pitchFamily="2" charset="0"/>
              </a:rPr>
              <a:t> </a:t>
            </a:r>
            <a:r>
              <a:rPr lang="en-US" sz="1000" dirty="0" err="1">
                <a:latin typeface="Courier" pitchFamily="2" charset="0"/>
              </a:rPr>
              <a:t>FColins</a:t>
            </a:r>
            <a:endParaRPr lang="en-US" sz="1000" dirty="0">
              <a:latin typeface="Courier" pitchFamily="2" charset="0"/>
            </a:endParaRPr>
          </a:p>
          <a:p>
            <a:r>
              <a:rPr lang="en-US" sz="1000" dirty="0">
                <a:latin typeface="Courier" pitchFamily="2" charset="0"/>
              </a:rPr>
              <a:t>     password g0QueryAP1</a:t>
            </a:r>
          </a:p>
          <a:p>
            <a:r>
              <a:rPr lang="en-US" sz="1000" dirty="0">
                <a:latin typeface="Courier" pitchFamily="2" charset="0"/>
              </a:rPr>
              <a:t>-</a:t>
            </a:r>
            <a:r>
              <a:rPr lang="en-US" sz="1000" dirty="0" err="1">
                <a:latin typeface="Courier" pitchFamily="2" charset="0"/>
              </a:rPr>
              <a:t>i</a:t>
            </a:r>
            <a:r>
              <a:rPr lang="en-US" sz="1000" dirty="0">
                <a:latin typeface="Courier" pitchFamily="2" charset="0"/>
              </a:rPr>
              <a:t> (Alternative to -c), provide a path to the Index directory generated by the USeq </a:t>
            </a:r>
            <a:r>
              <a:rPr lang="en-US" sz="1000" dirty="0" err="1">
                <a:latin typeface="Courier" pitchFamily="2" charset="0"/>
              </a:rPr>
              <a:t>QueryIndexer</a:t>
            </a:r>
            <a:r>
              <a:rPr lang="en-US" sz="1000" dirty="0">
                <a:latin typeface="Courier" pitchFamily="2" charset="0"/>
              </a:rPr>
              <a:t> app.</a:t>
            </a:r>
          </a:p>
          <a:p>
            <a:r>
              <a:rPr lang="en-US" sz="1000" dirty="0">
                <a:latin typeface="Courier" pitchFamily="2" charset="0"/>
              </a:rPr>
              <a:t>-d (Alternative to -c), provide a path to the Data directory used in creating the Index.</a:t>
            </a:r>
          </a:p>
          <a:p>
            <a:endParaRPr lang="en-US" sz="1000" dirty="0">
              <a:latin typeface="Courier" pitchFamily="2" charset="0"/>
            </a:endParaRPr>
          </a:p>
          <a:p>
            <a:r>
              <a:rPr lang="en-US" sz="1000" dirty="0">
                <a:latin typeface="Courier" pitchFamily="2" charset="0"/>
              </a:rPr>
              <a:t>Options:</a:t>
            </a:r>
          </a:p>
          <a:p>
            <a:r>
              <a:rPr lang="en-US" sz="1000" dirty="0">
                <a:latin typeface="Courier" pitchFamily="2" charset="0"/>
              </a:rPr>
              <a:t>-m Maximum call </a:t>
            </a:r>
            <a:r>
              <a:rPr lang="en-US" sz="1000" dirty="0" err="1">
                <a:latin typeface="Courier" pitchFamily="2" charset="0"/>
              </a:rPr>
              <a:t>freq</a:t>
            </a:r>
            <a:r>
              <a:rPr lang="en-US" sz="1000" dirty="0">
                <a:latin typeface="Courier" pitchFamily="2" charset="0"/>
              </a:rPr>
              <a:t>, defaults to 1, before appending '</a:t>
            </a:r>
            <a:r>
              <a:rPr lang="en-US" sz="1000" dirty="0" err="1">
                <a:latin typeface="Courier" pitchFamily="2" charset="0"/>
              </a:rPr>
              <a:t>CallFreq</a:t>
            </a:r>
            <a:r>
              <a:rPr lang="en-US" sz="1000" dirty="0">
                <a:latin typeface="Courier" pitchFamily="2" charset="0"/>
              </a:rPr>
              <a:t>' to the FILTER field.</a:t>
            </a:r>
          </a:p>
          <a:p>
            <a:r>
              <a:rPr lang="en-US" sz="1000" dirty="0">
                <a:latin typeface="Courier" pitchFamily="2" charset="0"/>
              </a:rPr>
              <a:t>-x Remove failing max call </a:t>
            </a:r>
            <a:r>
              <a:rPr lang="en-US" sz="1000" dirty="0" err="1">
                <a:latin typeface="Courier" pitchFamily="2" charset="0"/>
              </a:rPr>
              <a:t>freq</a:t>
            </a:r>
            <a:r>
              <a:rPr lang="en-US" sz="1000" dirty="0">
                <a:latin typeface="Courier" pitchFamily="2" charset="0"/>
              </a:rPr>
              <a:t> records, not recommended.</a:t>
            </a:r>
          </a:p>
          <a:p>
            <a:r>
              <a:rPr lang="en-US" sz="1000" dirty="0">
                <a:latin typeface="Courier" pitchFamily="2" charset="0"/>
              </a:rPr>
              <a:t>-b Minimum bed call count before applying a max call </a:t>
            </a:r>
            <a:r>
              <a:rPr lang="en-US" sz="1000" dirty="0" err="1">
                <a:latin typeface="Courier" pitchFamily="2" charset="0"/>
              </a:rPr>
              <a:t>freq</a:t>
            </a:r>
            <a:r>
              <a:rPr lang="en-US" sz="1000" dirty="0">
                <a:latin typeface="Courier" pitchFamily="2" charset="0"/>
              </a:rPr>
              <a:t> filter, defaults to 8.</a:t>
            </a:r>
          </a:p>
          <a:p>
            <a:r>
              <a:rPr lang="en-US" sz="1000" dirty="0">
                <a:latin typeface="Courier" pitchFamily="2" charset="0"/>
              </a:rPr>
              <a:t>-e Print verbose debugging output.</a:t>
            </a:r>
          </a:p>
          <a:p>
            <a:endParaRPr lang="en-US" sz="1000" dirty="0">
              <a:latin typeface="Courier" pitchFamily="2" charset="0"/>
            </a:endParaRPr>
          </a:p>
          <a:p>
            <a:r>
              <a:rPr lang="en-US" sz="1000" dirty="0">
                <a:latin typeface="Courier" pitchFamily="2" charset="0"/>
              </a:rPr>
              <a:t>Example: java -jar </a:t>
            </a:r>
            <a:r>
              <a:rPr lang="en-US" sz="1000" dirty="0" err="1">
                <a:latin typeface="Courier" pitchFamily="2" charset="0"/>
              </a:rPr>
              <a:t>pathToUSeq</a:t>
            </a:r>
            <a:r>
              <a:rPr lang="en-US" sz="1000" dirty="0">
                <a:latin typeface="Courier" pitchFamily="2" charset="0"/>
              </a:rPr>
              <a:t>/Apps/</a:t>
            </a:r>
            <a:r>
              <a:rPr lang="en-US" sz="1000" dirty="0" err="1">
                <a:latin typeface="Courier" pitchFamily="2" charset="0"/>
              </a:rPr>
              <a:t>VCFCallFrequency</a:t>
            </a:r>
            <a:r>
              <a:rPr lang="en-US" sz="1000" dirty="0">
                <a:latin typeface="Courier" pitchFamily="2" charset="0"/>
              </a:rPr>
              <a:t> -v </a:t>
            </a:r>
            <a:r>
              <a:rPr lang="en-US" sz="1000" dirty="0" err="1">
                <a:latin typeface="Courier" pitchFamily="2" charset="0"/>
              </a:rPr>
              <a:t>Vcf</a:t>
            </a:r>
            <a:r>
              <a:rPr lang="en-US" sz="1000" dirty="0">
                <a:latin typeface="Courier" pitchFamily="2" charset="0"/>
              </a:rPr>
              <a:t>/ -s </a:t>
            </a:r>
            <a:r>
              <a:rPr lang="en-US" sz="1000" dirty="0" err="1">
                <a:latin typeface="Courier" pitchFamily="2" charset="0"/>
              </a:rPr>
              <a:t>CFVcfs</a:t>
            </a:r>
            <a:r>
              <a:rPr lang="en-US" sz="1000" dirty="0">
                <a:latin typeface="Courier" pitchFamily="2" charset="0"/>
              </a:rPr>
              <a:t> -f </a:t>
            </a:r>
          </a:p>
          <a:p>
            <a:r>
              <a:rPr lang="en-US" sz="1000" dirty="0">
                <a:latin typeface="Courier" pitchFamily="2" charset="0"/>
              </a:rPr>
              <a:t>    /B37/Somatic/Avatar/ -m 0.05 -c </a:t>
            </a:r>
            <a:r>
              <a:rPr lang="en-US" sz="1000" dirty="0" err="1">
                <a:latin typeface="Courier" pitchFamily="2" charset="0"/>
              </a:rPr>
              <a:t>vcfCFConfig.txt</a:t>
            </a:r>
            <a:r>
              <a:rPr lang="en-US" sz="1000" dirty="0">
                <a:latin typeface="Courier" pitchFamily="2" charset="0"/>
              </a:rPr>
              <a:t> </a:t>
            </a:r>
            <a:br>
              <a:rPr lang="en-US" sz="1000" dirty="0">
                <a:latin typeface="Courier" pitchFamily="2" charset="0"/>
              </a:rPr>
            </a:br>
            <a:endParaRPr lang="en-US" sz="1000" dirty="0">
              <a:latin typeface="Courier" pitchFamily="2" charset="0"/>
            </a:endParaRPr>
          </a:p>
          <a:p>
            <a:r>
              <a:rPr lang="en-US" sz="1000" dirty="0">
                <a:latin typeface="Courier" pitchFamily="2" charset="0"/>
              </a:rPr>
              <a:t>*****************************************************************************************************************************************************</a:t>
            </a:r>
          </a:p>
          <a:p>
            <a:r>
              <a:rPr lang="en-US" sz="1000" dirty="0">
                <a:latin typeface="Courier" pitchFamily="2" charset="0"/>
              </a:rPr>
              <a:t>	</a:t>
            </a:r>
          </a:p>
        </p:txBody>
      </p:sp>
    </p:spTree>
    <p:extLst>
      <p:ext uri="{BB962C8B-B14F-4D97-AF65-F5344CB8AC3E}">
        <p14:creationId xmlns:p14="http://schemas.microsoft.com/office/powerpoint/2010/main" val="316572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537</Words>
  <Application>Microsoft Macintosh PowerPoint</Application>
  <PresentationFormat>Widescreen</PresentationFormat>
  <Paragraphs>132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vt:lpstr>
      <vt:lpstr>Office Theme</vt:lpstr>
      <vt:lpstr>Genomic Query Challenge</vt:lpstr>
      <vt:lpstr>Installing the Genomic Query API</vt:lpstr>
      <vt:lpstr>How Genomic Query API Functions</vt:lpstr>
      <vt:lpstr>An Example Genomic Query</vt:lpstr>
      <vt:lpstr>An Example Genomic Query</vt:lpstr>
      <vt:lpstr>Genomic Query API - App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Query API</dc:title>
  <dc:creator>David Nix</dc:creator>
  <cp:lastModifiedBy>David Nix</cp:lastModifiedBy>
  <cp:revision>38</cp:revision>
  <dcterms:created xsi:type="dcterms:W3CDTF">2019-08-27T19:21:07Z</dcterms:created>
  <dcterms:modified xsi:type="dcterms:W3CDTF">2019-11-14T21:46:56Z</dcterms:modified>
</cp:coreProperties>
</file>