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89"/>
    <p:restoredTop sz="94176"/>
  </p:normalViewPr>
  <p:slideViewPr>
    <p:cSldViewPr snapToGrid="0" snapToObjects="1">
      <p:cViewPr varScale="1">
        <p:scale>
          <a:sx n="175" d="100"/>
          <a:sy n="175" d="100"/>
        </p:scale>
        <p:origin x="168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56860-FB29-774B-B647-4D6A08783D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552178-584C-7C44-8B0E-419D14393B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54D106-35DD-4A48-AB9B-C23672337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754E8-75BA-1C4D-A08A-9EA740B90B9E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6B4E1B-A276-6947-86B4-871B244C2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05F9A9-3B82-BF43-B9A8-056233B09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3BF05-11F7-3344-AD18-F8F81908B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089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EA3DA-1FA0-B144-8364-95FDA30CC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8FFCFC-FE24-7A4E-A089-E3D7377C81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FAC097-C9D7-CF48-B747-D135ADC8F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754E8-75BA-1C4D-A08A-9EA740B90B9E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7AD307-65B4-394A-ABFD-878C0918B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6A512B-9114-7048-9081-1E3882358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3BF05-11F7-3344-AD18-F8F81908B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682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7B1EB9-31A1-484B-8F2A-4B28D24856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8F4690-8056-A44A-9B1C-A06CF8C328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812AFB-9CCD-0447-8AFB-ABE98BE69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754E8-75BA-1C4D-A08A-9EA740B90B9E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63523B-CB73-0742-B2CC-B1E11354A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430C92-4164-B442-9673-EEECA58D0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3BF05-11F7-3344-AD18-F8F81908B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720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92C3D-06F0-3645-9715-EEC3EACD1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AE478E-9E4D-2A40-84BF-38CE87C810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030A69-7435-CC41-8F33-B8CE09F90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754E8-75BA-1C4D-A08A-9EA740B90B9E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B824A0-C710-F14B-A7E2-3D8DF42A0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BB3532-820A-3547-919D-BB311F3A3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3BF05-11F7-3344-AD18-F8F81908B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715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0EB15-197C-8D42-BC91-3B41ED1C4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79C2F1-448B-154D-89C2-9BBBED4276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D96A74-A377-2541-8019-0C6BAA679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754E8-75BA-1C4D-A08A-9EA740B90B9E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DD667A-BD65-F740-8544-DAA6E9B4B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0DB77D-FA5D-0C4C-81AF-99141E0F4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3BF05-11F7-3344-AD18-F8F81908B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972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5E5B9-B1BC-7044-BAFC-7C84F5894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F4E984-872F-7445-9DA8-401760DC3B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60DB75-41C3-D14E-B860-201030AB36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279194-A87D-5946-B6B8-ACC32D49C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754E8-75BA-1C4D-A08A-9EA740B90B9E}" type="datetimeFigureOut">
              <a:rPr lang="en-US" smtClean="0"/>
              <a:t>8/27/19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CB5776-8557-7041-B3A8-ABBD27AF7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5EDF5C-28A1-2347-890F-C681CCDFA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3BF05-11F7-3344-AD18-F8F81908B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940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36C74-B73F-B046-9E73-E254C2CE9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F0D826-2C77-C34A-B744-609A18027D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2D1C2C-F831-5246-A1D1-F73BA151B8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13C49A-B328-BB41-BF23-DA0A277753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AF4804-35EC-E743-BB80-298D93B093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16EF79-EB98-FD4F-9D1E-746316B70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754E8-75BA-1C4D-A08A-9EA740B90B9E}" type="datetimeFigureOut">
              <a:rPr lang="en-US" smtClean="0"/>
              <a:t>8/27/19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3FD405-954C-E045-A99D-3F6AF10F1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3AE6B2-1DDB-5F4C-BC74-06AA26A96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3BF05-11F7-3344-AD18-F8F81908B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893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A1F2E-85C1-EC4B-8CF3-2E6DB016B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D39275-0562-0A45-9959-FA6E663F4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754E8-75BA-1C4D-A08A-9EA740B90B9E}" type="datetimeFigureOut">
              <a:rPr lang="en-US" smtClean="0"/>
              <a:t>8/27/19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3C410A-B356-FE4B-9016-E3CCE468F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73CA0E-73B4-954E-91A0-15E32B94D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3BF05-11F7-3344-AD18-F8F81908B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564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F48053-69B5-0247-AB83-C90F4C995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754E8-75BA-1C4D-A08A-9EA740B90B9E}" type="datetimeFigureOut">
              <a:rPr lang="en-US" smtClean="0"/>
              <a:t>8/27/19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566BF3-CC22-E546-B818-D15FA884C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7F587F-F6E0-4444-AE50-FEA01D2D4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3BF05-11F7-3344-AD18-F8F81908B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37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98F3F-C1FA-AA40-9064-0D0571F7F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D6ABC-4357-034B-B36D-96E12E9FC8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DD610C-B79F-6040-967F-7272CB748A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2548FC-03DB-6543-B574-AD142C7FA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754E8-75BA-1C4D-A08A-9EA740B90B9E}" type="datetimeFigureOut">
              <a:rPr lang="en-US" smtClean="0"/>
              <a:t>8/27/19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8C146D-42C3-0C47-BA79-3BDC7923D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2E88FA-2E54-3442-90AB-99E25D96B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3BF05-11F7-3344-AD18-F8F81908B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639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8BAD2-5157-2645-8576-04432EA11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B40D78-D0B5-6540-9090-AC92B4006A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8C1465-9570-7D4C-B6DF-B2936C850B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F3B753-EB20-1145-BC1A-22D80F0F5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754E8-75BA-1C4D-A08A-9EA740B90B9E}" type="datetimeFigureOut">
              <a:rPr lang="en-US" smtClean="0"/>
              <a:t>8/27/19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CC4AB5-BE64-FF4B-A58B-6616F2D1E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FAD379-AF19-4F43-B592-95E0CDC6B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3BF05-11F7-3344-AD18-F8F81908B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55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2A0293-0336-7741-B319-802D963D2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B8886A-FD7C-6D48-A371-5CA97ED335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A38D87-7476-0043-9257-E8B78A47C2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1754E8-75BA-1C4D-A08A-9EA740B90B9E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61A33B-1920-1F46-99BD-82E0816E28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9E5F32-1324-AB49-8B08-BCEDC0B601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93BF05-11F7-3344-AD18-F8F81908B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214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ri-confluence.hci.utah.edu/x/WIBLAw" TargetMode="External"/><Relationship Id="rId2" Type="http://schemas.openxmlformats.org/officeDocument/2006/relationships/hyperlink" Target="https://github.com/HuntsmanCancerInstitute/Query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hci-clingen1.hci.utah.edu:8080/Query/search?fetchOptions=true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CF936-173A-EC4E-8281-A663766EF7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24200" y="12440"/>
            <a:ext cx="5727700" cy="671285"/>
          </a:xfrm>
        </p:spPr>
        <p:txBody>
          <a:bodyPr>
            <a:normAutofit/>
          </a:bodyPr>
          <a:lstStyle/>
          <a:p>
            <a:r>
              <a:rPr lang="en-US" sz="3200" dirty="0"/>
              <a:t>Quick Start Genomic Query API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CDBF08-3755-ED4F-BF03-853F3B00C297}"/>
              </a:ext>
            </a:extLst>
          </p:cNvPr>
          <p:cNvSpPr txBox="1"/>
          <p:nvPr/>
        </p:nvSpPr>
        <p:spPr>
          <a:xfrm>
            <a:off x="762000" y="845593"/>
            <a:ext cx="88607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GitHub: </a:t>
            </a:r>
            <a:r>
              <a:rPr lang="en-US" dirty="0">
                <a:hlinkClick r:id="rId2"/>
              </a:rPr>
              <a:t>https://github.com/HuntsmanCancerInstitute/Query</a:t>
            </a:r>
            <a:endParaRPr lang="en-US" dirty="0"/>
          </a:p>
          <a:p>
            <a:r>
              <a:rPr lang="en-US" dirty="0"/>
              <a:t>Confluence: </a:t>
            </a:r>
            <a:r>
              <a:rPr lang="en-US" dirty="0">
                <a:hlinkClick r:id="rId3"/>
              </a:rPr>
              <a:t>https://ri-confluence.hci.utah.edu/x/WIBLAw</a:t>
            </a:r>
            <a:r>
              <a:rPr lang="en-US" dirty="0"/>
              <a:t> </a:t>
            </a:r>
          </a:p>
          <a:p>
            <a:r>
              <a:rPr lang="en-US" dirty="0"/>
              <a:t>Running Instance: </a:t>
            </a:r>
            <a:r>
              <a:rPr lang="en-US" dirty="0">
                <a:hlinkClick r:id="rId4"/>
              </a:rPr>
              <a:t>http://hci-clingen1.hci.utah.edu:8080/Query/search?fetchOptions=true</a:t>
            </a:r>
            <a:r>
              <a:rPr lang="en-US" dirty="0"/>
              <a:t>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E4D010-A5A6-E54F-ACB0-65CFCC64254C}"/>
              </a:ext>
            </a:extLst>
          </p:cNvPr>
          <p:cNvSpPr txBox="1"/>
          <p:nvPr/>
        </p:nvSpPr>
        <p:spPr>
          <a:xfrm>
            <a:off x="762000" y="2006991"/>
            <a:ext cx="9414116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Uses a </a:t>
            </a:r>
            <a:r>
              <a:rPr lang="en-US" b="1" dirty="0"/>
              <a:t>chromosome position index </a:t>
            </a:r>
            <a:r>
              <a:rPr lang="en-US" dirty="0"/>
              <a:t>to map genomic elements to particular regions in the genome.</a:t>
            </a:r>
          </a:p>
          <a:p>
            <a:r>
              <a:rPr lang="en-US" dirty="0"/>
              <a:t>	Chr1, chr2, chr3 …</a:t>
            </a:r>
          </a:p>
          <a:p>
            <a:r>
              <a:rPr lang="en-US" dirty="0"/>
              <a:t>	Either in memory (very fast, RAM intensive) or via a master </a:t>
            </a:r>
            <a:r>
              <a:rPr lang="en-US" dirty="0" err="1"/>
              <a:t>tabix</a:t>
            </a:r>
            <a:r>
              <a:rPr lang="en-US" dirty="0"/>
              <a:t> index </a:t>
            </a:r>
          </a:p>
          <a:p>
            <a:endParaRPr lang="en-US" dirty="0"/>
          </a:p>
          <a:p>
            <a:r>
              <a:rPr lang="en-US" b="1" dirty="0"/>
              <a:t>First search is a range query. </a:t>
            </a:r>
            <a:r>
              <a:rPr lang="en-US" dirty="0"/>
              <a:t>Find me what intersects with: </a:t>
            </a:r>
          </a:p>
          <a:p>
            <a:r>
              <a:rPr lang="en-US" dirty="0"/>
              <a:t>	KRAS, with the promoter region of TERT, within the Lynch syndrome genes</a:t>
            </a:r>
          </a:p>
          <a:p>
            <a:r>
              <a:rPr lang="en-US" dirty="0"/>
              <a:t>	Pulls pointers to data files that intersect.</a:t>
            </a:r>
          </a:p>
          <a:p>
            <a:endParaRPr lang="en-US" dirty="0"/>
          </a:p>
          <a:p>
            <a:r>
              <a:rPr lang="en-US" b="1" dirty="0"/>
              <a:t>Second search, fetches the actual data </a:t>
            </a:r>
            <a:r>
              <a:rPr lang="en-US" dirty="0"/>
              <a:t>(if needed):</a:t>
            </a:r>
          </a:p>
          <a:p>
            <a:r>
              <a:rPr lang="en-US" dirty="0"/>
              <a:t>	For each intersecting file, use </a:t>
            </a:r>
            <a:r>
              <a:rPr lang="en-US" dirty="0" err="1"/>
              <a:t>tabix</a:t>
            </a:r>
            <a:r>
              <a:rPr lang="en-US" dirty="0"/>
              <a:t> to fetch the intersecting records</a:t>
            </a:r>
          </a:p>
          <a:p>
            <a:r>
              <a:rPr lang="en-US" dirty="0"/>
              <a:t>	Data specific filters,  e.g. Pathogenicity, specific variants V600E</a:t>
            </a:r>
          </a:p>
          <a:p>
            <a:endParaRPr lang="en-US" dirty="0"/>
          </a:p>
          <a:p>
            <a:r>
              <a:rPr lang="en-US" b="1" dirty="0"/>
              <a:t>Advantages:</a:t>
            </a:r>
          </a:p>
          <a:p>
            <a:r>
              <a:rPr lang="en-US" dirty="0"/>
              <a:t>	Species and genome build agnostic – b37, hg19, hg38, mm10, etc.</a:t>
            </a:r>
          </a:p>
          <a:p>
            <a:r>
              <a:rPr lang="en-US" dirty="0"/>
              <a:t>	Works with any data that can be </a:t>
            </a:r>
            <a:r>
              <a:rPr lang="en-US" dirty="0" err="1"/>
              <a:t>tabix</a:t>
            </a:r>
            <a:r>
              <a:rPr lang="en-US" dirty="0"/>
              <a:t> indexed (</a:t>
            </a:r>
            <a:r>
              <a:rPr lang="en-US" dirty="0" err="1"/>
              <a:t>vcf</a:t>
            </a:r>
            <a:r>
              <a:rPr lang="en-US" dirty="0"/>
              <a:t>, bed, </a:t>
            </a:r>
            <a:r>
              <a:rPr lang="en-US" dirty="0" err="1"/>
              <a:t>maf</a:t>
            </a:r>
            <a:r>
              <a:rPr lang="en-US" dirty="0"/>
              <a:t>, </a:t>
            </a:r>
            <a:r>
              <a:rPr lang="en-US" dirty="0" err="1"/>
              <a:t>gvcf</a:t>
            </a:r>
            <a:r>
              <a:rPr lang="en-US" dirty="0"/>
              <a:t>, etc.)</a:t>
            </a:r>
          </a:p>
          <a:p>
            <a:r>
              <a:rPr lang="en-US" dirty="0"/>
              <a:t>	Source data is retained and queried, no parsing/ extraction.</a:t>
            </a:r>
          </a:p>
          <a:p>
            <a:r>
              <a:rPr lang="en-US" dirty="0"/>
              <a:t>	 Faster than standard SQL and NoSQL databases.</a:t>
            </a:r>
          </a:p>
          <a:p>
            <a:r>
              <a:rPr lang="en-US" dirty="0"/>
              <a:t>	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111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CF936-173A-EC4E-8281-A663766EF7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0400" y="12440"/>
            <a:ext cx="5727700" cy="671285"/>
          </a:xfrm>
        </p:spPr>
        <p:txBody>
          <a:bodyPr>
            <a:normAutofit/>
          </a:bodyPr>
          <a:lstStyle/>
          <a:p>
            <a:r>
              <a:rPr lang="en-US" sz="3200" dirty="0"/>
              <a:t>Quick Start Genomic Query API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E4D010-A5A6-E54F-ACB0-65CFCC64254C}"/>
              </a:ext>
            </a:extLst>
          </p:cNvPr>
          <p:cNvSpPr txBox="1"/>
          <p:nvPr/>
        </p:nvSpPr>
        <p:spPr>
          <a:xfrm>
            <a:off x="596900" y="899625"/>
            <a:ext cx="11152990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# Fetch Options</a:t>
            </a:r>
          </a:p>
          <a:p>
            <a:r>
              <a:rPr lang="en-US" dirty="0"/>
              <a:t>http://hci-clingen1.hci.utah.edu:8080/Query/</a:t>
            </a:r>
            <a:r>
              <a:rPr lang="en-US" dirty="0" err="1"/>
              <a:t>search?fetchOptions</a:t>
            </a:r>
            <a:r>
              <a:rPr lang="en-US" dirty="0"/>
              <a:t>=true</a:t>
            </a:r>
          </a:p>
          <a:p>
            <a:endParaRPr lang="en-US" dirty="0"/>
          </a:p>
          <a:p>
            <a:r>
              <a:rPr lang="en-US" b="1" dirty="0"/>
              <a:t># Fetch Key</a:t>
            </a:r>
          </a:p>
          <a:p>
            <a:r>
              <a:rPr lang="en-US" dirty="0"/>
              <a:t>http://hci-clingen1.hci.utah.edu:8080/Query/</a:t>
            </a:r>
            <a:r>
              <a:rPr lang="en-US" dirty="0" err="1"/>
              <a:t>fetchKey</a:t>
            </a:r>
            <a:endParaRPr lang="en-US" dirty="0"/>
          </a:p>
          <a:p>
            <a:r>
              <a:rPr lang="en-US" dirty="0"/>
              <a:t>user: </a:t>
            </a:r>
            <a:r>
              <a:rPr lang="en-US" dirty="0" err="1"/>
              <a:t>QueryAll</a:t>
            </a:r>
            <a:endParaRPr lang="en-US" dirty="0"/>
          </a:p>
          <a:p>
            <a:r>
              <a:rPr lang="en-US" dirty="0"/>
              <a:t>pw: </a:t>
            </a:r>
            <a:r>
              <a:rPr lang="en-US"/>
              <a:t>xxxxx</a:t>
            </a:r>
            <a:endParaRPr lang="en-US" dirty="0"/>
          </a:p>
          <a:p>
            <a:r>
              <a:rPr lang="en-US" dirty="0"/>
              <a:t>	Q7acJ1MKaM6aGWJV9H7eqA==:xlCV8MwAT9UMgZB9k/QaH3oBkmde09rmPo8g4C8cyr8=</a:t>
            </a:r>
          </a:p>
          <a:p>
            <a:endParaRPr lang="en-US" dirty="0"/>
          </a:p>
          <a:p>
            <a:r>
              <a:rPr lang="en-US" b="1" dirty="0"/>
              <a:t># Encode Key </a:t>
            </a:r>
            <a:r>
              <a:rPr lang="en-US" dirty="0"/>
              <a:t>for URLs, https://</a:t>
            </a:r>
            <a:r>
              <a:rPr lang="en-US" dirty="0" err="1"/>
              <a:t>www.url</a:t>
            </a:r>
            <a:r>
              <a:rPr lang="en-US" dirty="0"/>
              <a:t>-encode-</a:t>
            </a:r>
            <a:r>
              <a:rPr lang="en-US" dirty="0" err="1"/>
              <a:t>decode.com</a:t>
            </a:r>
            <a:r>
              <a:rPr lang="en-US" dirty="0"/>
              <a:t>/</a:t>
            </a:r>
          </a:p>
          <a:p>
            <a:r>
              <a:rPr lang="en-US" dirty="0"/>
              <a:t>	Q7acJ1MKaM6aGWJV9H7eqA%3D%3D%3AxlCV8MwAT9UMgZB9k%2FQaH3oBkmde09rmPo8g4C8cyr8%3D</a:t>
            </a:r>
          </a:p>
          <a:p>
            <a:endParaRPr lang="en-US" dirty="0"/>
          </a:p>
          <a:p>
            <a:r>
              <a:rPr lang="en-US" b="1" dirty="0"/>
              <a:t># Basic search for KRAS records</a:t>
            </a:r>
          </a:p>
          <a:p>
            <a:r>
              <a:rPr lang="en-US" dirty="0"/>
              <a:t>http://hci-clingen1.hci.utah.edu:8080/Query/search?</a:t>
            </a:r>
          </a:p>
          <a:p>
            <a:r>
              <a:rPr lang="en-US" dirty="0"/>
              <a:t>key=Q7acJ1MKaM6aGWJV9H7eqA%3D%3D%3AxlCV8MwAT9UMgZB9k%2FQaH3oBkmde09rmPo8g4C8cyr8%3D&amp;</a:t>
            </a:r>
          </a:p>
          <a:p>
            <a:r>
              <a:rPr lang="en-US" dirty="0"/>
              <a:t>bed=chr12:25,204,509-25,252,252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5161</a:t>
            </a:r>
            <a:r>
              <a:rPr lang="en-US" dirty="0"/>
              <a:t> </a:t>
            </a:r>
            <a:r>
              <a:rPr lang="en-US" dirty="0" err="1"/>
              <a:t>vcf</a:t>
            </a:r>
            <a:r>
              <a:rPr lang="en-US" dirty="0"/>
              <a:t> and bed files with </a:t>
            </a:r>
            <a:r>
              <a:rPr lang="en-US" b="1" dirty="0"/>
              <a:t>523,166,813</a:t>
            </a:r>
            <a:r>
              <a:rPr lang="en-US" dirty="0"/>
              <a:t> records – small -&gt; 5B in next 3yrs.</a:t>
            </a:r>
          </a:p>
        </p:txBody>
      </p:sp>
    </p:spTree>
    <p:extLst>
      <p:ext uri="{BB962C8B-B14F-4D97-AF65-F5344CB8AC3E}">
        <p14:creationId xmlns:p14="http://schemas.microsoft.com/office/powerpoint/2010/main" val="188774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CF936-173A-EC4E-8281-A663766EF7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0400" y="12440"/>
            <a:ext cx="5727700" cy="671285"/>
          </a:xfrm>
        </p:spPr>
        <p:txBody>
          <a:bodyPr>
            <a:normAutofit/>
          </a:bodyPr>
          <a:lstStyle/>
          <a:p>
            <a:r>
              <a:rPr lang="en-US" sz="3200" dirty="0"/>
              <a:t>Quick Start Genomic Query API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E4D010-A5A6-E54F-ACB0-65CFCC64254C}"/>
              </a:ext>
            </a:extLst>
          </p:cNvPr>
          <p:cNvSpPr txBox="1"/>
          <p:nvPr/>
        </p:nvSpPr>
        <p:spPr>
          <a:xfrm>
            <a:off x="558800" y="899625"/>
            <a:ext cx="10817064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 Basic search for </a:t>
            </a:r>
            <a:r>
              <a:rPr lang="en-US" b="1" dirty="0"/>
              <a:t>KRAS VCF </a:t>
            </a:r>
            <a:r>
              <a:rPr lang="en-US" dirty="0"/>
              <a:t>records</a:t>
            </a:r>
          </a:p>
          <a:p>
            <a:r>
              <a:rPr lang="en-US" dirty="0"/>
              <a:t>http://hci-clingen1.hci.utah.edu:8080/Query/search?</a:t>
            </a:r>
          </a:p>
          <a:p>
            <a:r>
              <a:rPr lang="en-US" dirty="0"/>
              <a:t>key=Q7acJ1MKaM6aGWJV9H7eqA%3D%3D%3AxlCV8MwAT9UMgZB9k%2FQaH3oBkmde09rmPo8g4C8cyr8%3D&amp;</a:t>
            </a:r>
          </a:p>
          <a:p>
            <a:r>
              <a:rPr lang="en-US" dirty="0"/>
              <a:t>bed=chr12:25,204,509-25,252,252&amp;</a:t>
            </a:r>
          </a:p>
          <a:p>
            <a:r>
              <a:rPr lang="en-US" dirty="0" err="1"/>
              <a:t>regExAll</a:t>
            </a:r>
            <a:r>
              <a:rPr lang="en-US" dirty="0"/>
              <a:t>=.</a:t>
            </a:r>
            <a:r>
              <a:rPr lang="en-US" dirty="0" err="1"/>
              <a:t>vcf.gz</a:t>
            </a:r>
            <a:endParaRPr lang="en-US" dirty="0"/>
          </a:p>
          <a:p>
            <a:endParaRPr lang="en-US" dirty="0"/>
          </a:p>
          <a:p>
            <a:r>
              <a:rPr lang="en-US" dirty="0"/>
              <a:t>## Basic search for </a:t>
            </a:r>
            <a:r>
              <a:rPr lang="en-US" b="1" dirty="0"/>
              <a:t>KRAS VCF records, Somatic</a:t>
            </a:r>
          </a:p>
          <a:p>
            <a:r>
              <a:rPr lang="en-US" dirty="0"/>
              <a:t>http://hci-clingen1.hci.utah.edu:8080/Query/search?</a:t>
            </a:r>
          </a:p>
          <a:p>
            <a:r>
              <a:rPr lang="en-US" dirty="0"/>
              <a:t>key=Q7acJ1MKaM6aGWJV9H7eqA%3D%3D%3AxlCV8MwAT9UMgZB9k%2FQaH3oBkmde09rmPo8g4C8cyr8%3D&amp;</a:t>
            </a:r>
          </a:p>
          <a:p>
            <a:r>
              <a:rPr lang="en-US" dirty="0"/>
              <a:t>bed=chr12:25,204,509-25,252,252&amp;</a:t>
            </a:r>
          </a:p>
          <a:p>
            <a:r>
              <a:rPr lang="en-US" dirty="0" err="1"/>
              <a:t>regExAll</a:t>
            </a:r>
            <a:r>
              <a:rPr lang="en-US" dirty="0"/>
              <a:t>=.</a:t>
            </a:r>
            <a:r>
              <a:rPr lang="en-US" dirty="0" err="1"/>
              <a:t>vcf.gz;Somatic</a:t>
            </a:r>
            <a:endParaRPr lang="en-US" dirty="0"/>
          </a:p>
          <a:p>
            <a:endParaRPr lang="en-US" dirty="0"/>
          </a:p>
          <a:p>
            <a:r>
              <a:rPr lang="en-US" dirty="0"/>
              <a:t>## Basic search for </a:t>
            </a:r>
            <a:r>
              <a:rPr lang="en-US" b="1" dirty="0"/>
              <a:t>KRAS VCF records, Somatic, High or Moderate impact</a:t>
            </a:r>
          </a:p>
          <a:p>
            <a:r>
              <a:rPr lang="en-US" dirty="0"/>
              <a:t>http://hci-clingen1.hci.utah.edu:8080/Query/search?</a:t>
            </a:r>
          </a:p>
          <a:p>
            <a:r>
              <a:rPr lang="en-US" dirty="0"/>
              <a:t>key=Q7acJ1MKaM6aGWJV9H7eqA%3D%3D%3AxlCV8MwAT9UMgZB9k%2FQaH3oBkmde09rmPo8g4C8cyr8%3D&amp;</a:t>
            </a:r>
          </a:p>
          <a:p>
            <a:r>
              <a:rPr lang="en-US" dirty="0"/>
              <a:t>bed=chr12:25,204,509-25,252,252&amp;</a:t>
            </a:r>
          </a:p>
          <a:p>
            <a:r>
              <a:rPr lang="en-US" dirty="0" err="1"/>
              <a:t>regExAll</a:t>
            </a:r>
            <a:r>
              <a:rPr lang="en-US" dirty="0"/>
              <a:t>=.</a:t>
            </a:r>
            <a:r>
              <a:rPr lang="en-US" dirty="0" err="1"/>
              <a:t>vcf.gz;Somatic</a:t>
            </a:r>
            <a:r>
              <a:rPr lang="en-US" dirty="0"/>
              <a:t>&amp;</a:t>
            </a:r>
          </a:p>
          <a:p>
            <a:r>
              <a:rPr lang="en-US" dirty="0" err="1"/>
              <a:t>regExAllData</a:t>
            </a:r>
            <a:r>
              <a:rPr lang="en-US" dirty="0"/>
              <a:t>=KRAS&amp;</a:t>
            </a:r>
          </a:p>
          <a:p>
            <a:r>
              <a:rPr lang="en-US" dirty="0" err="1"/>
              <a:t>regExOneData</a:t>
            </a:r>
            <a:r>
              <a:rPr lang="en-US" dirty="0"/>
              <a:t>=HIGH;MODERATE&amp;</a:t>
            </a:r>
          </a:p>
          <a:p>
            <a:r>
              <a:rPr lang="en-US" dirty="0" err="1"/>
              <a:t>fetchData</a:t>
            </a:r>
            <a:r>
              <a:rPr lang="en-US" dirty="0"/>
              <a:t>=true 	</a:t>
            </a:r>
          </a:p>
        </p:txBody>
      </p:sp>
    </p:spTree>
    <p:extLst>
      <p:ext uri="{BB962C8B-B14F-4D97-AF65-F5344CB8AC3E}">
        <p14:creationId xmlns:p14="http://schemas.microsoft.com/office/powerpoint/2010/main" val="28693101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284</Words>
  <Application>Microsoft Macintosh PowerPoint</Application>
  <PresentationFormat>Widescreen</PresentationFormat>
  <Paragraphs>63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Quick Start Genomic Query API</vt:lpstr>
      <vt:lpstr>Quick Start Genomic Query API</vt:lpstr>
      <vt:lpstr>Quick Start Genomic Query API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Quick Start Query API</dc:title>
  <dc:creator>David Nix</dc:creator>
  <cp:lastModifiedBy>David Nix</cp:lastModifiedBy>
  <cp:revision>6</cp:revision>
  <dcterms:created xsi:type="dcterms:W3CDTF">2019-08-27T19:21:07Z</dcterms:created>
  <dcterms:modified xsi:type="dcterms:W3CDTF">2019-08-27T22:48:27Z</dcterms:modified>
</cp:coreProperties>
</file>