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66" r:id="rId6"/>
    <p:sldId id="267" r:id="rId7"/>
    <p:sldId id="271" r:id="rId8"/>
    <p:sldId id="270" r:id="rId9"/>
    <p:sldId id="261" r:id="rId10"/>
    <p:sldId id="272" r:id="rId11"/>
    <p:sldId id="262" r:id="rId12"/>
    <p:sldId id="269" r:id="rId13"/>
    <p:sldId id="273" r:id="rId14"/>
    <p:sldId id="274" r:id="rId15"/>
    <p:sldId id="275" r:id="rId16"/>
    <p:sldId id="263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B9BD5"/>
    <a:srgbClr val="FFC000"/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26B0C-7F28-4D9C-A7F9-2C66C64DE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395A89-1BD3-4886-B44B-AE2F631EF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4A6D1-A986-4A2C-901D-11EEB7D6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B354-7357-4087-8402-D6051CA4118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D913F-DC46-40A8-81CE-D13621E7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15DF-5F0B-4645-9E14-CE1B479F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15FB-D0A6-4C48-B5A1-41D9CFBF6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97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40342-DB61-4058-934A-ED68FE26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2FCCDE-9768-4DF9-AEE4-CF5497B38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A6BBC-0645-4184-A0AD-40505F6B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B354-7357-4087-8402-D6051CA4118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084EA-0157-4866-A52F-A64CEA6B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00093-84D6-4A7C-BB05-60529EDE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15FB-D0A6-4C48-B5A1-41D9CFBF6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8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AA9F61-0E5D-4DB2-ACFA-27ECDF170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7884FD-CB2F-4426-A928-AD98A9E6E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E58E5-1092-4F01-9BC9-23EA0CAC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B354-7357-4087-8402-D6051CA4118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C43E7-01EB-43B6-8E59-8E7BB3C3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86050-30B7-44AB-B2FA-491446B8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15FB-D0A6-4C48-B5A1-41D9CFBF6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849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t="9501" b="579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95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FA4D1-EB58-4B1F-A723-2E63F4D5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8D7DB-CA8E-4731-AB0F-501E8447A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6B5CA-B86D-479C-814B-D785218D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B354-7357-4087-8402-D6051CA4118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5B8D0-D8ED-4B5A-A37A-7FF4A27F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0A7A8-C82F-409E-ACFB-0AD49EAD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15FB-D0A6-4C48-B5A1-41D9CFBF6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32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BA3E8-6167-4C4E-828B-CA053D08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EC3079-305C-43F6-87BB-8A300D6AD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FC0FB-6E0A-4BC1-A699-7E623DFC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B354-7357-4087-8402-D6051CA4118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306C7-4F4F-4775-8AA6-0A504333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34F72-77C1-4447-AC05-374CFC31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15FB-D0A6-4C48-B5A1-41D9CFBF6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10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CDE85-F1E0-4D67-B0D6-24894920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39D8-4527-4F75-B9D3-55A9A8A3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388D64-5FE7-465F-8310-D94D201D2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EC2212-0AAD-40AF-BE41-01A56A7A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B354-7357-4087-8402-D6051CA4118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C8E06-F895-4E99-9250-19906B33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01F65C-D7E3-4490-92B3-1E6BBF31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15FB-D0A6-4C48-B5A1-41D9CFBF6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91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EAE46-8A1F-476F-865E-43051BF8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F0E5FC-CDAA-4639-B6D1-A49E85D7E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D4D665-F160-4BB2-B2A6-FF0B19F59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DA900B-3914-43EB-B640-050C893C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C815F9-C233-449C-BEF9-8751A3FB3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D97E28-75A3-43CC-89C9-35FAF5EB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B354-7357-4087-8402-D6051CA4118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BB94BD-96B4-4EEC-B6BC-628417C8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B4C8E8-BDB1-463B-803B-1802C405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15FB-D0A6-4C48-B5A1-41D9CFBF6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3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691B1-5AB5-4AD4-808D-354BC9F7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E7B69A-A14C-4C3C-8AB8-DF2EF8E6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B354-7357-4087-8402-D6051CA4118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01F2D1-9663-4295-936D-106214D2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A43274-5C29-44A4-8366-C16FE6AC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15FB-D0A6-4C48-B5A1-41D9CFBF6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81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62E61C-A14F-4DCA-A911-D479B91A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B354-7357-4087-8402-D6051CA4118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62D346-7AFF-4F80-8DB4-1B78842B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CF11EE-DF07-4A2E-91E3-DB026548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15FB-D0A6-4C48-B5A1-41D9CFBF6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52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8C47A-4AA8-495E-9367-EEFE184C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63AED-16BE-4E81-A022-053900EF4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E4D769-DEDF-42AE-A454-1C51364B9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BA521B-EE87-415B-8F2E-A3C86D2E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B354-7357-4087-8402-D6051CA4118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53B647-253E-4EC5-9647-D8978AD4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40179-7FF6-4665-A419-D1403A78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15FB-D0A6-4C48-B5A1-41D9CFBF6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7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13DDA-B94A-4E4F-AC2C-CB4E657B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A48190-2827-4071-8813-C9B61324B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9FE0F1-0B9E-4645-817C-C8F7DB887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F5D31-4E07-4617-9DC8-4651C089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B354-7357-4087-8402-D6051CA4118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3E60BD-62B8-4651-A999-CE159A88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437116-CB92-45EF-A95F-87995C27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15FB-D0A6-4C48-B5A1-41D9CFBF6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9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534ADD-76A1-4226-8DBC-DEC37474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363BB4-C76B-49B7-8214-5668EB56F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52610-E10D-4543-8E99-C14443CBA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8B354-7357-4087-8402-D6051CA4118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DF0FE-74A3-48B5-80C0-C9BEB6A27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56FFC-2E36-4725-99A9-2578ADF60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815FB-D0A6-4C48-B5A1-41D9CFBF6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67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/>
          <p:nvPr/>
        </p:nvSpPr>
        <p:spPr>
          <a:xfrm>
            <a:off x="468417" y="2339932"/>
            <a:ext cx="12039533" cy="1200300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自动校正汉语拼音输入错误</a:t>
            </a:r>
          </a:p>
        </p:txBody>
      </p:sp>
      <p:sp>
        <p:nvSpPr>
          <p:cNvPr id="7" name="矩形 6"/>
          <p:cNvSpPr/>
          <p:nvPr/>
        </p:nvSpPr>
        <p:spPr>
          <a:xfrm>
            <a:off x="3229762" y="3788239"/>
            <a:ext cx="6807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ERROR AUTO-CORRECTION OF PINYIN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611106" y="5121587"/>
            <a:ext cx="2518638" cy="369332"/>
            <a:chOff x="3890299" y="3834953"/>
            <a:chExt cx="2518638" cy="369332"/>
          </a:xfrm>
        </p:grpSpPr>
        <p:sp>
          <p:nvSpPr>
            <p:cNvPr id="8" name="椭圆 7"/>
            <p:cNvSpPr/>
            <p:nvPr/>
          </p:nvSpPr>
          <p:spPr>
            <a:xfrm>
              <a:off x="3890299" y="3865732"/>
              <a:ext cx="307777" cy="307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3957524" y="3908275"/>
              <a:ext cx="173326" cy="222689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98075" y="3834953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张杰然</a:t>
              </a:r>
              <a:r>
                <a:rPr lang="en-US" altLang="zh-CN" dirty="0">
                  <a:solidFill>
                    <a:schemeClr val="bg1"/>
                  </a:solidFill>
                </a:rPr>
                <a:t>-1900012159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910981" y="3713303"/>
            <a:ext cx="6455604" cy="600017"/>
          </a:xfrm>
          <a:prstGeom prst="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57200" y="3498402"/>
            <a:ext cx="2783246" cy="206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代码中完成对统计获取的双字词语及其频次的本地建库，</a:t>
            </a:r>
          </a:p>
          <a:p>
            <a:pPr indent="457200"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具体数据存储在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wordData.db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文件中的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wordCount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表中。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536176" y="3498402"/>
            <a:ext cx="3335091" cy="306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实现了其中对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target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字符串的候选句子生成和打分工作。设置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flag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的参数以选择是否包含键盘误触。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indent="457200"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程序基于混淆集产生一次、两次编辑错误情况的枚举，并向本地数据库请求其出现概率。综合其编辑距离和出现概率进行评分，按照评分降序排列。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339680" y="3498402"/>
            <a:ext cx="3247949" cy="206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其中也设置了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target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flag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的参数，程序生成混淆情况的候选集后进入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Pinyin2Hanzi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的函数中计算出现概率，并综合编辑距离完成最终评分，展示得分最高的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7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个句子。</a:t>
            </a:r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28" name="椭圆 27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919032" y="57998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具体细节实现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C8388F7-97BB-49BA-98FA-1F69A77F7505}"/>
              </a:ext>
            </a:extLst>
          </p:cNvPr>
          <p:cNvGrpSpPr/>
          <p:nvPr/>
        </p:nvGrpSpPr>
        <p:grpSpPr>
          <a:xfrm>
            <a:off x="1417138" y="1625237"/>
            <a:ext cx="2257349" cy="1628164"/>
            <a:chOff x="704985" y="2381926"/>
            <a:chExt cx="4584772" cy="3235393"/>
          </a:xfrm>
        </p:grpSpPr>
        <p:grpSp>
          <p:nvGrpSpPr>
            <p:cNvPr id="9" name="Group 1"/>
            <p:cNvGrpSpPr/>
            <p:nvPr/>
          </p:nvGrpSpPr>
          <p:grpSpPr>
            <a:xfrm>
              <a:off x="1170370" y="2381926"/>
              <a:ext cx="2633779" cy="2007532"/>
              <a:chOff x="2813601" y="2061175"/>
              <a:chExt cx="1228120" cy="936104"/>
            </a:xfrm>
          </p:grpSpPr>
          <p:sp>
            <p:nvSpPr>
              <p:cNvPr id="10" name="Oval 2"/>
              <p:cNvSpPr/>
              <p:nvPr/>
            </p:nvSpPr>
            <p:spPr>
              <a:xfrm>
                <a:off x="2813601" y="2330857"/>
                <a:ext cx="396739" cy="396739"/>
              </a:xfrm>
              <a:prstGeom prst="ellipse">
                <a:avLst/>
              </a:pr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11" name="Oval 14"/>
              <p:cNvSpPr/>
              <p:nvPr/>
            </p:nvSpPr>
            <p:spPr>
              <a:xfrm>
                <a:off x="3105617" y="2061175"/>
                <a:ext cx="936104" cy="936104"/>
              </a:xfrm>
              <a:prstGeom prst="ellipse">
                <a:avLst/>
              </a:prstGeom>
              <a:solidFill>
                <a:schemeClr val="accent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704985" y="3966010"/>
              <a:ext cx="4584772" cy="1651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>
                      <a:lumMod val="50000"/>
                    </a:schemeClr>
                  </a:solidFill>
                </a:rPr>
                <a:t>1. </a:t>
              </a:r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</a:rPr>
                <a:t>wordDataBase.py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31" name="Group 27">
              <a:extLst>
                <a:ext uri="{FF2B5EF4-FFF2-40B4-BE49-F238E27FC236}">
                  <a16:creationId xmlns:a16="http://schemas.microsoft.com/office/drawing/2014/main" id="{36AAC187-A203-4E6C-99DA-9EB26E9B40C0}"/>
                </a:ext>
              </a:extLst>
            </p:cNvPr>
            <p:cNvGrpSpPr/>
            <p:nvPr/>
          </p:nvGrpSpPr>
          <p:grpSpPr bwMode="auto">
            <a:xfrm>
              <a:off x="2376733" y="3138670"/>
              <a:ext cx="850831" cy="580660"/>
              <a:chOff x="0" y="0"/>
              <a:chExt cx="685800" cy="400050"/>
            </a:xfrm>
          </p:grpSpPr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7C6C69A9-B9C4-4351-871B-FC4936116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65125"/>
                <a:ext cx="685800" cy="34925"/>
              </a:xfrm>
              <a:custGeom>
                <a:avLst/>
                <a:gdLst>
                  <a:gd name="T0" fmla="*/ 117 w 117"/>
                  <a:gd name="T1" fmla="*/ 5 h 6"/>
                  <a:gd name="T2" fmla="*/ 115 w 117"/>
                  <a:gd name="T3" fmla="*/ 6 h 6"/>
                  <a:gd name="T4" fmla="*/ 2 w 117"/>
                  <a:gd name="T5" fmla="*/ 6 h 6"/>
                  <a:gd name="T6" fmla="*/ 0 w 117"/>
                  <a:gd name="T7" fmla="*/ 5 h 6"/>
                  <a:gd name="T8" fmla="*/ 0 w 117"/>
                  <a:gd name="T9" fmla="*/ 1 h 6"/>
                  <a:gd name="T10" fmla="*/ 2 w 117"/>
                  <a:gd name="T11" fmla="*/ 0 h 6"/>
                  <a:gd name="T12" fmla="*/ 115 w 117"/>
                  <a:gd name="T13" fmla="*/ 0 h 6"/>
                  <a:gd name="T14" fmla="*/ 117 w 117"/>
                  <a:gd name="T15" fmla="*/ 1 h 6"/>
                  <a:gd name="T16" fmla="*/ 117 w 117"/>
                  <a:gd name="T17" fmla="*/ 5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7"/>
                  <a:gd name="T28" fmla="*/ 0 h 6"/>
                  <a:gd name="T29" fmla="*/ 117 w 117"/>
                  <a:gd name="T30" fmla="*/ 6 h 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7" h="6">
                    <a:moveTo>
                      <a:pt x="117" y="5"/>
                    </a:moveTo>
                    <a:cubicBezTo>
                      <a:pt x="117" y="6"/>
                      <a:pt x="116" y="6"/>
                      <a:pt x="11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6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6" y="0"/>
                      <a:pt x="117" y="0"/>
                      <a:pt x="117" y="1"/>
                    </a:cubicBezTo>
                    <a:lnTo>
                      <a:pt x="117" y="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F9A0861B-81CF-452C-A364-2CA7F8B4F5C0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1275" y="0"/>
                <a:ext cx="603250" cy="346075"/>
              </a:xfrm>
              <a:custGeom>
                <a:avLst/>
                <a:gdLst>
                  <a:gd name="T0" fmla="*/ 99 w 103"/>
                  <a:gd name="T1" fmla="*/ 0 h 59"/>
                  <a:gd name="T2" fmla="*/ 5 w 103"/>
                  <a:gd name="T3" fmla="*/ 0 h 59"/>
                  <a:gd name="T4" fmla="*/ 0 w 103"/>
                  <a:gd name="T5" fmla="*/ 5 h 59"/>
                  <a:gd name="T6" fmla="*/ 0 w 103"/>
                  <a:gd name="T7" fmla="*/ 54 h 59"/>
                  <a:gd name="T8" fmla="*/ 5 w 103"/>
                  <a:gd name="T9" fmla="*/ 59 h 59"/>
                  <a:gd name="T10" fmla="*/ 99 w 103"/>
                  <a:gd name="T11" fmla="*/ 59 h 59"/>
                  <a:gd name="T12" fmla="*/ 103 w 103"/>
                  <a:gd name="T13" fmla="*/ 54 h 59"/>
                  <a:gd name="T14" fmla="*/ 103 w 103"/>
                  <a:gd name="T15" fmla="*/ 5 h 59"/>
                  <a:gd name="T16" fmla="*/ 99 w 103"/>
                  <a:gd name="T17" fmla="*/ 0 h 59"/>
                  <a:gd name="T18" fmla="*/ 99 w 103"/>
                  <a:gd name="T19" fmla="*/ 55 h 59"/>
                  <a:gd name="T20" fmla="*/ 5 w 103"/>
                  <a:gd name="T21" fmla="*/ 55 h 59"/>
                  <a:gd name="T22" fmla="*/ 5 w 103"/>
                  <a:gd name="T23" fmla="*/ 6 h 59"/>
                  <a:gd name="T24" fmla="*/ 99 w 103"/>
                  <a:gd name="T25" fmla="*/ 6 h 59"/>
                  <a:gd name="T26" fmla="*/ 99 w 103"/>
                  <a:gd name="T27" fmla="*/ 55 h 5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3"/>
                  <a:gd name="T43" fmla="*/ 0 h 59"/>
                  <a:gd name="T44" fmla="*/ 103 w 103"/>
                  <a:gd name="T45" fmla="*/ 59 h 5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3" h="59">
                    <a:moveTo>
                      <a:pt x="9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7"/>
                      <a:pt x="2" y="59"/>
                      <a:pt x="5" y="59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101" y="59"/>
                      <a:pt x="103" y="57"/>
                      <a:pt x="103" y="54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2"/>
                      <a:pt x="101" y="0"/>
                      <a:pt x="99" y="0"/>
                    </a:cubicBezTo>
                    <a:close/>
                    <a:moveTo>
                      <a:pt x="99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99" y="6"/>
                      <a:pt x="99" y="6"/>
                      <a:pt x="99" y="6"/>
                    </a:cubicBezTo>
                    <a:lnTo>
                      <a:pt x="99" y="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E759032-FADC-493D-9FE2-55B55123296D}"/>
              </a:ext>
            </a:extLst>
          </p:cNvPr>
          <p:cNvGrpSpPr/>
          <p:nvPr/>
        </p:nvGrpSpPr>
        <p:grpSpPr>
          <a:xfrm>
            <a:off x="5194472" y="1626414"/>
            <a:ext cx="2018501" cy="1628164"/>
            <a:chOff x="4430175" y="2381926"/>
            <a:chExt cx="4099661" cy="3235393"/>
          </a:xfrm>
        </p:grpSpPr>
        <p:grpSp>
          <p:nvGrpSpPr>
            <p:cNvPr id="15" name="Group 37"/>
            <p:cNvGrpSpPr/>
            <p:nvPr/>
          </p:nvGrpSpPr>
          <p:grpSpPr>
            <a:xfrm>
              <a:off x="4757670" y="2381926"/>
              <a:ext cx="2633779" cy="2007532"/>
              <a:chOff x="2813601" y="2061175"/>
              <a:chExt cx="1228120" cy="936104"/>
            </a:xfrm>
          </p:grpSpPr>
          <p:sp>
            <p:nvSpPr>
              <p:cNvPr id="16" name="Oval 38"/>
              <p:cNvSpPr/>
              <p:nvPr/>
            </p:nvSpPr>
            <p:spPr>
              <a:xfrm>
                <a:off x="2813601" y="2330857"/>
                <a:ext cx="396739" cy="396739"/>
              </a:xfrm>
              <a:prstGeom prst="ellipse">
                <a:avLst/>
              </a:pr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17" name="Oval 39"/>
              <p:cNvSpPr/>
              <p:nvPr/>
            </p:nvSpPr>
            <p:spPr>
              <a:xfrm>
                <a:off x="3105617" y="2061175"/>
                <a:ext cx="936104" cy="936104"/>
              </a:xfrm>
              <a:prstGeom prst="ellipse">
                <a:avLst/>
              </a:prstGeom>
              <a:solidFill>
                <a:schemeClr val="accent4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4430175" y="3966010"/>
              <a:ext cx="4099661" cy="1651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>
                      <a:lumMod val="50000"/>
                    </a:schemeClr>
                  </a:solidFill>
                </a:rPr>
                <a:t>2. </a:t>
              </a:r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</a:rPr>
                <a:t>singleWord.py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58036208-119F-4C85-B673-C64199227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0645" y="3022290"/>
              <a:ext cx="794073" cy="813420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82EFC91-50FD-4297-BE8D-5167073B6244}"/>
              </a:ext>
            </a:extLst>
          </p:cNvPr>
          <p:cNvGrpSpPr/>
          <p:nvPr/>
        </p:nvGrpSpPr>
        <p:grpSpPr>
          <a:xfrm>
            <a:off x="8964751" y="1608322"/>
            <a:ext cx="1810111" cy="1628164"/>
            <a:chOff x="8155365" y="2381926"/>
            <a:chExt cx="3676412" cy="3235393"/>
          </a:xfrm>
        </p:grpSpPr>
        <p:grpSp>
          <p:nvGrpSpPr>
            <p:cNvPr id="12" name="Group 64"/>
            <p:cNvGrpSpPr/>
            <p:nvPr/>
          </p:nvGrpSpPr>
          <p:grpSpPr>
            <a:xfrm>
              <a:off x="8554170" y="2381926"/>
              <a:ext cx="2633779" cy="2007532"/>
              <a:chOff x="2813601" y="2061175"/>
              <a:chExt cx="1228120" cy="936104"/>
            </a:xfrm>
          </p:grpSpPr>
          <p:sp>
            <p:nvSpPr>
              <p:cNvPr id="13" name="Oval 65"/>
              <p:cNvSpPr/>
              <p:nvPr/>
            </p:nvSpPr>
            <p:spPr>
              <a:xfrm>
                <a:off x="2813601" y="2330857"/>
                <a:ext cx="396739" cy="396739"/>
              </a:xfrm>
              <a:prstGeom prst="ellipse">
                <a:avLst/>
              </a:pr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14" name="Oval 66"/>
              <p:cNvSpPr/>
              <p:nvPr/>
            </p:nvSpPr>
            <p:spPr>
              <a:xfrm>
                <a:off x="3105617" y="2061175"/>
                <a:ext cx="936104" cy="936104"/>
              </a:xfrm>
              <a:prstGeom prst="ellipse">
                <a:avLst/>
              </a:prstGeom>
              <a:solidFill>
                <a:schemeClr val="accent2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8155365" y="3966010"/>
              <a:ext cx="3676412" cy="1651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>
                      <a:lumMod val="50000"/>
                    </a:schemeClr>
                  </a:solidFill>
                </a:rPr>
                <a:t>3. </a:t>
              </a:r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</a:rPr>
                <a:t>sentence.py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DFBB507F-C082-4E95-9461-646A8C4DC6B9}"/>
                </a:ext>
              </a:extLst>
            </p:cNvPr>
            <p:cNvSpPr/>
            <p:nvPr/>
          </p:nvSpPr>
          <p:spPr bwMode="auto">
            <a:xfrm>
              <a:off x="10332373" y="2957517"/>
              <a:ext cx="214054" cy="603050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50" dirty="0">
                <a:solidFill>
                  <a:srgbClr val="F38E02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D6E7A66F-F6D3-44DE-B67A-9983486C08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3953" y="3018634"/>
              <a:ext cx="997526" cy="781570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50" dirty="0">
                <a:solidFill>
                  <a:srgbClr val="F38E02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1700"/>
            <a:ext cx="12192000" cy="28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98186" y="2485604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样例展示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98186" y="3282154"/>
            <a:ext cx="5708293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输入为</a:t>
            </a:r>
            <a:r>
              <a:rPr lang="en-US" altLang="zh-CN" dirty="0">
                <a:solidFill>
                  <a:schemeClr val="bg1"/>
                </a:solidFill>
              </a:rPr>
              <a:t>(target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 err="1">
                <a:solidFill>
                  <a:schemeClr val="bg1"/>
                </a:solidFill>
              </a:rPr>
              <a:t>flag_neighboringIncluded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，输出为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纠错结果，评分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，分别展示双字词语、短语及长句的纠错结果。</a:t>
            </a: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2066515" y="2676516"/>
            <a:ext cx="1895094" cy="1895094"/>
            <a:chOff x="45629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66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34" name="椭圆 33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36" name="文本框 35"/>
          <p:cNvSpPr txBox="1"/>
          <p:nvPr/>
        </p:nvSpPr>
        <p:spPr>
          <a:xfrm>
            <a:off x="919032" y="57998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样例展示</a:t>
            </a:r>
            <a:r>
              <a:rPr lang="en-US" altLang="zh-CN" sz="3600" b="1" dirty="0">
                <a:solidFill>
                  <a:schemeClr val="bg1"/>
                </a:solidFill>
              </a:rPr>
              <a:t>——</a:t>
            </a:r>
            <a:r>
              <a:rPr lang="zh-CN" altLang="en-US" sz="3600" b="1" dirty="0">
                <a:solidFill>
                  <a:schemeClr val="bg1"/>
                </a:solidFill>
              </a:rPr>
              <a:t>双字词语纠错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876ED03-1CF4-45E3-B3E1-EA0917ADE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87133"/>
              </p:ext>
            </p:extLst>
          </p:nvPr>
        </p:nvGraphicFramePr>
        <p:xfrm>
          <a:off x="2027382" y="1495520"/>
          <a:ext cx="8137236" cy="475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1834500373"/>
                    </a:ext>
                  </a:extLst>
                </a:gridCol>
                <a:gridCol w="2389909">
                  <a:extLst>
                    <a:ext uri="{9D8B030D-6E8A-4147-A177-3AD203B41FA5}">
                      <a16:colId xmlns:a16="http://schemas.microsoft.com/office/drawing/2014/main" val="3348848757"/>
                    </a:ext>
                  </a:extLst>
                </a:gridCol>
                <a:gridCol w="4641272">
                  <a:extLst>
                    <a:ext uri="{9D8B030D-6E8A-4147-A177-3AD203B41FA5}">
                      <a16:colId xmlns:a16="http://schemas.microsoft.com/office/drawing/2014/main" val="1931315097"/>
                    </a:ext>
                  </a:extLst>
                </a:gridCol>
              </a:tblGrid>
              <a:tr h="4926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439389"/>
                  </a:ext>
                </a:extLst>
              </a:tr>
              <a:tr h="10635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(zhongguo,0)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中国 </a:t>
                      </a:r>
                      <a:r>
                        <a:rPr lang="en-US" altLang="zh-CN" dirty="0" err="1"/>
                        <a:t>zhongguo</a:t>
                      </a:r>
                      <a:r>
                        <a:rPr lang="en-US" altLang="zh-CN" dirty="0"/>
                        <a:t> 388.90809</a:t>
                      </a:r>
                    </a:p>
                    <a:p>
                      <a:pPr algn="ctr"/>
                      <a:r>
                        <a:rPr lang="zh-CN" altLang="en-US" dirty="0"/>
                        <a:t>终归 </a:t>
                      </a:r>
                      <a:r>
                        <a:rPr lang="en-US" altLang="zh-CN" dirty="0" err="1"/>
                        <a:t>zhonggui</a:t>
                      </a:r>
                      <a:r>
                        <a:rPr lang="en-US" altLang="zh-CN" dirty="0"/>
                        <a:t> 10.40303 </a:t>
                      </a:r>
                    </a:p>
                    <a:p>
                      <a:pPr algn="ctr"/>
                      <a:r>
                        <a:rPr lang="zh-CN" altLang="en-US" dirty="0"/>
                        <a:t>重轨 </a:t>
                      </a:r>
                      <a:r>
                        <a:rPr lang="en-US" altLang="zh-CN" dirty="0" err="1"/>
                        <a:t>zhonggui</a:t>
                      </a:r>
                      <a:r>
                        <a:rPr lang="en-US" altLang="zh-CN" dirty="0"/>
                        <a:t> 10.0186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325008"/>
                  </a:ext>
                </a:extLst>
              </a:tr>
              <a:tr h="10635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前后鼻音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(yindu,0)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印度 </a:t>
                      </a:r>
                      <a:r>
                        <a:rPr lang="en-US" altLang="zh-CN" dirty="0" err="1"/>
                        <a:t>yindu</a:t>
                      </a:r>
                      <a:r>
                        <a:rPr lang="en-US" altLang="zh-CN" dirty="0"/>
                        <a:t> 108.28835 </a:t>
                      </a:r>
                    </a:p>
                    <a:p>
                      <a:pPr algn="ctr"/>
                      <a:r>
                        <a:rPr lang="zh-CN" altLang="en-US" dirty="0"/>
                        <a:t>引渡 </a:t>
                      </a:r>
                      <a:r>
                        <a:rPr lang="en-US" altLang="zh-CN" dirty="0" err="1"/>
                        <a:t>yindu</a:t>
                      </a:r>
                      <a:r>
                        <a:rPr lang="en-US" altLang="zh-CN" dirty="0"/>
                        <a:t> 100.28788 </a:t>
                      </a:r>
                    </a:p>
                    <a:p>
                      <a:pPr algn="ctr"/>
                      <a:r>
                        <a:rPr lang="zh-CN" altLang="en-US" dirty="0"/>
                        <a:t>阴毒 </a:t>
                      </a:r>
                      <a:r>
                        <a:rPr lang="en-US" altLang="zh-CN" dirty="0" err="1"/>
                        <a:t>yindu</a:t>
                      </a:r>
                      <a:r>
                        <a:rPr lang="en-US" altLang="zh-CN" dirty="0"/>
                        <a:t> 100.21363 </a:t>
                      </a:r>
                    </a:p>
                    <a:p>
                      <a:pPr algn="ctr"/>
                      <a:r>
                        <a:rPr lang="zh-CN" altLang="en-US" dirty="0"/>
                        <a:t>硬度 </a:t>
                      </a:r>
                      <a:r>
                        <a:rPr lang="en-US" altLang="zh-CN" dirty="0" err="1"/>
                        <a:t>yingdu</a:t>
                      </a:r>
                      <a:r>
                        <a:rPr lang="en-US" altLang="zh-CN" dirty="0"/>
                        <a:t> 10.90392 </a:t>
                      </a:r>
                    </a:p>
                    <a:p>
                      <a:pPr algn="ctr"/>
                      <a:r>
                        <a:rPr lang="zh-CN" altLang="en-US" dirty="0"/>
                        <a:t>影都 </a:t>
                      </a:r>
                      <a:r>
                        <a:rPr lang="en-US" altLang="zh-CN" dirty="0" err="1"/>
                        <a:t>yingdu</a:t>
                      </a:r>
                      <a:r>
                        <a:rPr lang="en-US" altLang="zh-CN" dirty="0"/>
                        <a:t> 10.12456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27079"/>
                  </a:ext>
                </a:extLst>
              </a:tr>
              <a:tr h="10635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平翘舌音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(zisi,0)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自私 </a:t>
                      </a:r>
                      <a:r>
                        <a:rPr lang="en-US" altLang="zh-CN" dirty="0" err="1"/>
                        <a:t>zisi</a:t>
                      </a:r>
                      <a:r>
                        <a:rPr lang="en-US" altLang="zh-CN" dirty="0"/>
                        <a:t> 101.82673 </a:t>
                      </a:r>
                    </a:p>
                    <a:p>
                      <a:pPr algn="ctr"/>
                      <a:r>
                        <a:rPr lang="zh-CN" altLang="en-US" dirty="0"/>
                        <a:t>子嗣 </a:t>
                      </a:r>
                      <a:r>
                        <a:rPr lang="en-US" altLang="zh-CN" dirty="0" err="1"/>
                        <a:t>zisi</a:t>
                      </a:r>
                      <a:r>
                        <a:rPr lang="en-US" altLang="zh-CN" dirty="0"/>
                        <a:t> 100.13859 </a:t>
                      </a:r>
                    </a:p>
                    <a:p>
                      <a:pPr algn="ctr"/>
                      <a:r>
                        <a:rPr lang="zh-CN" altLang="en-US" dirty="0"/>
                        <a:t>恣肆 </a:t>
                      </a:r>
                      <a:r>
                        <a:rPr lang="en-US" altLang="zh-CN" dirty="0" err="1"/>
                        <a:t>zisi</a:t>
                      </a:r>
                      <a:r>
                        <a:rPr lang="en-US" altLang="zh-CN" dirty="0"/>
                        <a:t> 100.05359 </a:t>
                      </a:r>
                    </a:p>
                    <a:p>
                      <a:pPr algn="ctr"/>
                      <a:r>
                        <a:rPr lang="zh-CN" altLang="en-US" dirty="0"/>
                        <a:t>只是 </a:t>
                      </a:r>
                      <a:r>
                        <a:rPr lang="en-US" altLang="zh-CN" dirty="0" err="1"/>
                        <a:t>zhishi</a:t>
                      </a:r>
                      <a:r>
                        <a:rPr lang="en-US" altLang="zh-CN" dirty="0"/>
                        <a:t> 66.23181 </a:t>
                      </a:r>
                    </a:p>
                    <a:p>
                      <a:pPr algn="ctr"/>
                      <a:r>
                        <a:rPr lang="zh-CN" altLang="en-US" dirty="0"/>
                        <a:t>知识 </a:t>
                      </a:r>
                      <a:r>
                        <a:rPr lang="en-US" altLang="zh-CN" dirty="0" err="1"/>
                        <a:t>zhishi</a:t>
                      </a:r>
                      <a:r>
                        <a:rPr lang="en-US" altLang="zh-CN" dirty="0"/>
                        <a:t> 39.38177 </a:t>
                      </a:r>
                    </a:p>
                    <a:p>
                      <a:pPr algn="ctr"/>
                      <a:r>
                        <a:rPr lang="zh-CN" altLang="en-US" dirty="0"/>
                        <a:t>姿势 </a:t>
                      </a:r>
                      <a:r>
                        <a:rPr lang="en-US" altLang="zh-CN" dirty="0" err="1"/>
                        <a:t>zishi</a:t>
                      </a:r>
                      <a:r>
                        <a:rPr lang="en-US" altLang="zh-CN" dirty="0"/>
                        <a:t> 14.34905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1127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34" name="椭圆 33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36" name="文本框 35"/>
          <p:cNvSpPr txBox="1"/>
          <p:nvPr/>
        </p:nvSpPr>
        <p:spPr>
          <a:xfrm>
            <a:off x="919032" y="57998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样例展示</a:t>
            </a:r>
            <a:r>
              <a:rPr lang="en-US" altLang="zh-CN" sz="3600" b="1" dirty="0">
                <a:solidFill>
                  <a:schemeClr val="bg1"/>
                </a:solidFill>
              </a:rPr>
              <a:t>——</a:t>
            </a:r>
            <a:r>
              <a:rPr lang="zh-CN" altLang="en-US" sz="3600" b="1" dirty="0">
                <a:solidFill>
                  <a:schemeClr val="bg1"/>
                </a:solidFill>
              </a:rPr>
              <a:t>双字词语纠错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876ED03-1CF4-45E3-B3E1-EA0917ADE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28605"/>
              </p:ext>
            </p:extLst>
          </p:nvPr>
        </p:nvGraphicFramePr>
        <p:xfrm>
          <a:off x="2027382" y="1495520"/>
          <a:ext cx="8137236" cy="430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1834500373"/>
                    </a:ext>
                  </a:extLst>
                </a:gridCol>
                <a:gridCol w="2389909">
                  <a:extLst>
                    <a:ext uri="{9D8B030D-6E8A-4147-A177-3AD203B41FA5}">
                      <a16:colId xmlns:a16="http://schemas.microsoft.com/office/drawing/2014/main" val="3348848757"/>
                    </a:ext>
                  </a:extLst>
                </a:gridCol>
                <a:gridCol w="4641272">
                  <a:extLst>
                    <a:ext uri="{9D8B030D-6E8A-4147-A177-3AD203B41FA5}">
                      <a16:colId xmlns:a16="http://schemas.microsoft.com/office/drawing/2014/main" val="1931315097"/>
                    </a:ext>
                  </a:extLst>
                </a:gridCol>
              </a:tblGrid>
              <a:tr h="4926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439389"/>
                  </a:ext>
                </a:extLst>
              </a:tr>
              <a:tr h="10635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唇齿音与齿龈边音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(fulan,0)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腐烂 </a:t>
                      </a:r>
                      <a:r>
                        <a:rPr lang="en-US" altLang="zh-CN" dirty="0" err="1"/>
                        <a:t>fulan</a:t>
                      </a:r>
                      <a:r>
                        <a:rPr lang="en-US" altLang="zh-CN" dirty="0"/>
                        <a:t> 100.84049 </a:t>
                      </a:r>
                    </a:p>
                    <a:p>
                      <a:pPr algn="ctr"/>
                      <a:r>
                        <a:rPr lang="zh-CN" altLang="en-US" dirty="0"/>
                        <a:t>弗兰 </a:t>
                      </a:r>
                      <a:r>
                        <a:rPr lang="en-US" altLang="zh-CN" dirty="0" err="1"/>
                        <a:t>fulan</a:t>
                      </a:r>
                      <a:r>
                        <a:rPr lang="en-US" altLang="zh-CN" dirty="0"/>
                        <a:t> 100.23172 </a:t>
                      </a:r>
                    </a:p>
                    <a:p>
                      <a:pPr algn="ctr"/>
                      <a:r>
                        <a:rPr lang="zh-CN" altLang="en-US" dirty="0"/>
                        <a:t>富兰 </a:t>
                      </a:r>
                      <a:r>
                        <a:rPr lang="en-US" altLang="zh-CN" dirty="0" err="1"/>
                        <a:t>fulan</a:t>
                      </a:r>
                      <a:r>
                        <a:rPr lang="en-US" altLang="zh-CN" dirty="0"/>
                        <a:t> 100.03713 </a:t>
                      </a:r>
                    </a:p>
                    <a:p>
                      <a:pPr algn="ctr"/>
                      <a:r>
                        <a:rPr lang="zh-CN" altLang="en-US" dirty="0"/>
                        <a:t>湖南 </a:t>
                      </a:r>
                      <a:r>
                        <a:rPr lang="en-US" altLang="zh-CN" dirty="0" err="1"/>
                        <a:t>hunan</a:t>
                      </a:r>
                      <a:r>
                        <a:rPr lang="en-US" altLang="zh-CN" dirty="0"/>
                        <a:t> 14.17345 </a:t>
                      </a:r>
                    </a:p>
                    <a:p>
                      <a:pPr algn="ctr"/>
                      <a:r>
                        <a:rPr lang="zh-CN" altLang="en-US" dirty="0"/>
                        <a:t>护栏 </a:t>
                      </a:r>
                      <a:r>
                        <a:rPr lang="en-US" altLang="zh-CN" dirty="0" err="1"/>
                        <a:t>hulan</a:t>
                      </a:r>
                      <a:r>
                        <a:rPr lang="en-US" altLang="zh-CN" dirty="0"/>
                        <a:t> 10.51107 </a:t>
                      </a:r>
                    </a:p>
                    <a:p>
                      <a:pPr algn="ctr"/>
                      <a:r>
                        <a:rPr lang="zh-CN" altLang="en-US" dirty="0"/>
                        <a:t>呋喃 </a:t>
                      </a:r>
                      <a:r>
                        <a:rPr lang="en-US" altLang="zh-CN" dirty="0" err="1"/>
                        <a:t>funan</a:t>
                      </a:r>
                      <a:r>
                        <a:rPr lang="en-US" altLang="zh-CN" dirty="0"/>
                        <a:t> 10.12518 </a:t>
                      </a:r>
                    </a:p>
                    <a:p>
                      <a:pPr algn="ctr"/>
                      <a:r>
                        <a:rPr lang="zh-CN" altLang="en-US" dirty="0"/>
                        <a:t>护拦 </a:t>
                      </a:r>
                      <a:r>
                        <a:rPr lang="en-US" altLang="zh-CN" dirty="0" err="1"/>
                        <a:t>hulan</a:t>
                      </a:r>
                      <a:r>
                        <a:rPr lang="en-US" altLang="zh-CN" dirty="0"/>
                        <a:t> 10.0427 </a:t>
                      </a:r>
                    </a:p>
                    <a:p>
                      <a:pPr algn="ctr"/>
                      <a:r>
                        <a:rPr lang="zh-CN" altLang="en-US" dirty="0"/>
                        <a:t>赴难 </a:t>
                      </a:r>
                      <a:r>
                        <a:rPr lang="en-US" altLang="zh-CN" dirty="0" err="1"/>
                        <a:t>funan</a:t>
                      </a:r>
                      <a:r>
                        <a:rPr lang="en-US" altLang="zh-CN" dirty="0"/>
                        <a:t> 10.01711 </a:t>
                      </a:r>
                    </a:p>
                    <a:p>
                      <a:pPr algn="ctr"/>
                      <a:r>
                        <a:rPr lang="zh-CN" altLang="en-US" dirty="0"/>
                        <a:t>胡兰 </a:t>
                      </a:r>
                      <a:r>
                        <a:rPr lang="en-US" altLang="zh-CN" dirty="0" err="1"/>
                        <a:t>hulan</a:t>
                      </a:r>
                      <a:r>
                        <a:rPr lang="en-US" altLang="zh-CN" dirty="0"/>
                        <a:t> 10.01388 </a:t>
                      </a:r>
                    </a:p>
                    <a:p>
                      <a:pPr algn="ctr"/>
                      <a:r>
                        <a:rPr lang="zh-CN" altLang="en-US" dirty="0"/>
                        <a:t>虎狼 </a:t>
                      </a:r>
                      <a:r>
                        <a:rPr lang="en-US" altLang="zh-CN" dirty="0" err="1"/>
                        <a:t>hulang</a:t>
                      </a:r>
                      <a:r>
                        <a:rPr lang="en-US" altLang="zh-CN" dirty="0"/>
                        <a:t> 1.17101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325008"/>
                  </a:ext>
                </a:extLst>
              </a:tr>
              <a:tr h="9804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临近键位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(wrnnuan,1)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温暖 </a:t>
                      </a:r>
                      <a:r>
                        <a:rPr lang="en-US" altLang="zh-CN" dirty="0" err="1"/>
                        <a:t>wennuan</a:t>
                      </a:r>
                      <a:r>
                        <a:rPr lang="en-US" altLang="zh-CN" dirty="0"/>
                        <a:t> 18.72754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27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32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34" name="椭圆 33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36" name="文本框 35"/>
          <p:cNvSpPr txBox="1"/>
          <p:nvPr/>
        </p:nvSpPr>
        <p:spPr>
          <a:xfrm>
            <a:off x="919032" y="57998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样例展示</a:t>
            </a:r>
            <a:r>
              <a:rPr lang="en-US" altLang="zh-CN" sz="3600" b="1" dirty="0">
                <a:solidFill>
                  <a:schemeClr val="bg1"/>
                </a:solidFill>
              </a:rPr>
              <a:t>——</a:t>
            </a:r>
            <a:r>
              <a:rPr lang="zh-CN" altLang="en-US" sz="3600" b="1" dirty="0">
                <a:solidFill>
                  <a:schemeClr val="bg1"/>
                </a:solidFill>
              </a:rPr>
              <a:t>短语句子纠错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876ED03-1CF4-45E3-B3E1-EA0917ADE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875615"/>
              </p:ext>
            </p:extLst>
          </p:nvPr>
        </p:nvGraphicFramePr>
        <p:xfrm>
          <a:off x="2027382" y="1495520"/>
          <a:ext cx="8137236" cy="451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1834500373"/>
                    </a:ext>
                  </a:extLst>
                </a:gridCol>
                <a:gridCol w="2389909">
                  <a:extLst>
                    <a:ext uri="{9D8B030D-6E8A-4147-A177-3AD203B41FA5}">
                      <a16:colId xmlns:a16="http://schemas.microsoft.com/office/drawing/2014/main" val="3348848757"/>
                    </a:ext>
                  </a:extLst>
                </a:gridCol>
                <a:gridCol w="4641272">
                  <a:extLst>
                    <a:ext uri="{9D8B030D-6E8A-4147-A177-3AD203B41FA5}">
                      <a16:colId xmlns:a16="http://schemas.microsoft.com/office/drawing/2014/main" val="1931315097"/>
                    </a:ext>
                  </a:extLst>
                </a:gridCol>
              </a:tblGrid>
              <a:tr h="4926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439389"/>
                  </a:ext>
                </a:extLst>
              </a:tr>
              <a:tr h="10635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n-NO" altLang="zh-CN" dirty="0"/>
                        <a:t>(zhong hua ren min gong he guo,0)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中华人民共和国 </a:t>
                      </a:r>
                      <a:r>
                        <a:rPr lang="en-US" altLang="zh-CN" dirty="0"/>
                        <a:t>-15.62662 </a:t>
                      </a:r>
                    </a:p>
                    <a:p>
                      <a:pPr algn="ctr"/>
                      <a:r>
                        <a:rPr lang="zh-CN" altLang="en-US" dirty="0"/>
                        <a:t>中华人民共合国 </a:t>
                      </a:r>
                      <a:r>
                        <a:rPr lang="en-US" altLang="zh-CN" dirty="0"/>
                        <a:t>-24.39093 </a:t>
                      </a:r>
                    </a:p>
                    <a:p>
                      <a:pPr algn="ctr"/>
                      <a:r>
                        <a:rPr lang="zh-CN" altLang="en-US" dirty="0"/>
                        <a:t>综华人民共和国 </a:t>
                      </a:r>
                      <a:r>
                        <a:rPr lang="en-US" altLang="zh-CN" dirty="0"/>
                        <a:t>-28.67557 </a:t>
                      </a:r>
                    </a:p>
                    <a:p>
                      <a:pPr algn="ctr"/>
                      <a:r>
                        <a:rPr lang="zh-CN" altLang="en-US" dirty="0"/>
                        <a:t>总华人民共和国 </a:t>
                      </a:r>
                      <a:r>
                        <a:rPr lang="en-US" altLang="zh-CN" dirty="0"/>
                        <a:t>-28.67974 </a:t>
                      </a:r>
                    </a:p>
                    <a:p>
                      <a:pPr algn="ctr"/>
                      <a:r>
                        <a:rPr lang="zh-CN" altLang="en-US" dirty="0"/>
                        <a:t>中华辸民共和国 </a:t>
                      </a:r>
                      <a:r>
                        <a:rPr lang="en-US" altLang="zh-CN" dirty="0"/>
                        <a:t>-36.35166 </a:t>
                      </a:r>
                    </a:p>
                    <a:p>
                      <a:pPr algn="ctr"/>
                      <a:r>
                        <a:rPr lang="zh-CN" altLang="en-US" dirty="0"/>
                        <a:t>中华陾民共和国 </a:t>
                      </a:r>
                      <a:r>
                        <a:rPr lang="en-US" altLang="zh-CN" dirty="0"/>
                        <a:t>-36.35166 </a:t>
                      </a:r>
                    </a:p>
                    <a:p>
                      <a:pPr algn="ctr"/>
                      <a:r>
                        <a:rPr lang="zh-CN" altLang="en-US" dirty="0"/>
                        <a:t>中华辸詺共和国 </a:t>
                      </a:r>
                      <a:r>
                        <a:rPr lang="en-US" altLang="zh-CN" dirty="0"/>
                        <a:t>-45.11671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325008"/>
                  </a:ext>
                </a:extLst>
              </a:tr>
              <a:tr h="10635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前后鼻音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n-NO" altLang="zh-CN" dirty="0"/>
                        <a:t>(zhong hua ren ming gong he guo,0)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中华人民共和国 </a:t>
                      </a:r>
                      <a:r>
                        <a:rPr lang="en-US" altLang="zh-CN" dirty="0"/>
                        <a:t>-16.62662 </a:t>
                      </a:r>
                    </a:p>
                    <a:p>
                      <a:pPr algn="ctr"/>
                      <a:r>
                        <a:rPr lang="zh-CN" altLang="en-US" dirty="0"/>
                        <a:t>中华人民共合国 </a:t>
                      </a:r>
                      <a:r>
                        <a:rPr lang="en-US" altLang="zh-CN" dirty="0"/>
                        <a:t>-25.39093 </a:t>
                      </a:r>
                    </a:p>
                    <a:p>
                      <a:pPr algn="ctr"/>
                      <a:r>
                        <a:rPr lang="zh-CN" altLang="en-US" dirty="0"/>
                        <a:t>中华人命共和国 </a:t>
                      </a:r>
                      <a:r>
                        <a:rPr lang="en-US" altLang="zh-CN" dirty="0"/>
                        <a:t>-30.20306 </a:t>
                      </a:r>
                    </a:p>
                    <a:p>
                      <a:pPr algn="ctr"/>
                      <a:r>
                        <a:rPr lang="zh-CN" altLang="en-US" dirty="0"/>
                        <a:t>中华人名共和国 </a:t>
                      </a:r>
                      <a:r>
                        <a:rPr lang="en-US" altLang="zh-CN" dirty="0"/>
                        <a:t>-32.13012 </a:t>
                      </a:r>
                    </a:p>
                    <a:p>
                      <a:pPr algn="ctr"/>
                      <a:r>
                        <a:rPr lang="zh-CN" altLang="en-US" dirty="0"/>
                        <a:t>中华辸民共和国 </a:t>
                      </a:r>
                      <a:r>
                        <a:rPr lang="en-US" altLang="zh-CN" dirty="0"/>
                        <a:t>-37.35166 </a:t>
                      </a:r>
                    </a:p>
                    <a:p>
                      <a:pPr algn="ctr"/>
                      <a:r>
                        <a:rPr lang="zh-CN" altLang="en-US" dirty="0"/>
                        <a:t>中华陾民共和国 </a:t>
                      </a:r>
                      <a:r>
                        <a:rPr lang="en-US" altLang="zh-CN" dirty="0"/>
                        <a:t>-37.35166 </a:t>
                      </a:r>
                    </a:p>
                    <a:p>
                      <a:pPr algn="ctr"/>
                      <a:r>
                        <a:rPr lang="zh-CN" altLang="en-US" dirty="0"/>
                        <a:t>综华人命共和国 </a:t>
                      </a:r>
                      <a:r>
                        <a:rPr lang="en-US" altLang="zh-CN" dirty="0"/>
                        <a:t>-43.25201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27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140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34" name="椭圆 33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36" name="文本框 35"/>
          <p:cNvSpPr txBox="1"/>
          <p:nvPr/>
        </p:nvSpPr>
        <p:spPr>
          <a:xfrm>
            <a:off x="919032" y="57998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样例展示</a:t>
            </a:r>
            <a:r>
              <a:rPr lang="en-US" altLang="zh-CN" sz="3600" b="1" dirty="0">
                <a:solidFill>
                  <a:schemeClr val="bg1"/>
                </a:solidFill>
              </a:rPr>
              <a:t>——</a:t>
            </a:r>
            <a:r>
              <a:rPr lang="zh-CN" altLang="en-US" sz="3600" b="1" dirty="0">
                <a:solidFill>
                  <a:schemeClr val="bg1"/>
                </a:solidFill>
              </a:rPr>
              <a:t>短语句子纠错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876ED03-1CF4-45E3-B3E1-EA0917ADE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794230"/>
              </p:ext>
            </p:extLst>
          </p:nvPr>
        </p:nvGraphicFramePr>
        <p:xfrm>
          <a:off x="2027382" y="1495520"/>
          <a:ext cx="8137236" cy="451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1834500373"/>
                    </a:ext>
                  </a:extLst>
                </a:gridCol>
                <a:gridCol w="2389909">
                  <a:extLst>
                    <a:ext uri="{9D8B030D-6E8A-4147-A177-3AD203B41FA5}">
                      <a16:colId xmlns:a16="http://schemas.microsoft.com/office/drawing/2014/main" val="3348848757"/>
                    </a:ext>
                  </a:extLst>
                </a:gridCol>
                <a:gridCol w="4641272">
                  <a:extLst>
                    <a:ext uri="{9D8B030D-6E8A-4147-A177-3AD203B41FA5}">
                      <a16:colId xmlns:a16="http://schemas.microsoft.com/office/drawing/2014/main" val="1931315097"/>
                    </a:ext>
                  </a:extLst>
                </a:gridCol>
              </a:tblGrid>
              <a:tr h="4926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439389"/>
                  </a:ext>
                </a:extLst>
              </a:tr>
              <a:tr h="10635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平翘舌音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(wo </a:t>
                      </a:r>
                      <a:r>
                        <a:rPr lang="en-US" altLang="zh-CN" dirty="0" err="1"/>
                        <a:t>si</a:t>
                      </a:r>
                      <a:r>
                        <a:rPr lang="en-US" altLang="zh-CN" dirty="0"/>
                        <a:t> sui,0)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我是谁 </a:t>
                      </a:r>
                      <a:r>
                        <a:rPr lang="en-US" altLang="zh-CN" dirty="0"/>
                        <a:t>-13.73854 </a:t>
                      </a:r>
                    </a:p>
                    <a:p>
                      <a:pPr algn="ctr"/>
                      <a:r>
                        <a:rPr lang="zh-CN" altLang="en-US" dirty="0"/>
                        <a:t>我死水 </a:t>
                      </a:r>
                      <a:r>
                        <a:rPr lang="en-US" altLang="zh-CN" dirty="0"/>
                        <a:t>-18.67576 </a:t>
                      </a:r>
                    </a:p>
                    <a:p>
                      <a:pPr algn="ctr"/>
                      <a:r>
                        <a:rPr lang="zh-CN" altLang="en-US" dirty="0"/>
                        <a:t>我死谁 </a:t>
                      </a:r>
                      <a:r>
                        <a:rPr lang="en-US" altLang="zh-CN" dirty="0"/>
                        <a:t>-19.42131 </a:t>
                      </a:r>
                    </a:p>
                    <a:p>
                      <a:pPr algn="ctr"/>
                      <a:r>
                        <a:rPr lang="zh-CN" altLang="en-US" dirty="0"/>
                        <a:t>我时随 </a:t>
                      </a:r>
                      <a:r>
                        <a:rPr lang="en-US" altLang="zh-CN" dirty="0"/>
                        <a:t>-19.83367 </a:t>
                      </a:r>
                    </a:p>
                    <a:p>
                      <a:pPr algn="ctr"/>
                      <a:r>
                        <a:rPr lang="zh-CN" altLang="en-US" dirty="0"/>
                        <a:t>我是随 </a:t>
                      </a:r>
                      <a:r>
                        <a:rPr lang="en-US" altLang="zh-CN" dirty="0"/>
                        <a:t>-20.3825 </a:t>
                      </a:r>
                    </a:p>
                    <a:p>
                      <a:pPr algn="ctr"/>
                      <a:r>
                        <a:rPr lang="zh-CN" altLang="en-US" dirty="0"/>
                        <a:t>我是说 </a:t>
                      </a:r>
                      <a:r>
                        <a:rPr lang="en-US" altLang="zh-CN" dirty="0"/>
                        <a:t>-20.81866 </a:t>
                      </a:r>
                    </a:p>
                    <a:p>
                      <a:pPr algn="ctr"/>
                      <a:r>
                        <a:rPr lang="zh-CN" altLang="en-US" dirty="0"/>
                        <a:t>我撕碎 </a:t>
                      </a:r>
                      <a:r>
                        <a:rPr lang="en-US" altLang="zh-CN" dirty="0"/>
                        <a:t>-22.09992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325008"/>
                  </a:ext>
                </a:extLst>
              </a:tr>
              <a:tr h="10635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键盘误触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平翘舌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(tian </a:t>
                      </a:r>
                      <a:r>
                        <a:rPr lang="en-US" altLang="zh-CN" dirty="0" err="1"/>
                        <a:t>qo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zen</a:t>
                      </a:r>
                      <a:r>
                        <a:rPr lang="en-US" altLang="zh-CN" dirty="0"/>
                        <a:t> hao,1)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天气真好 </a:t>
                      </a:r>
                      <a:r>
                        <a:rPr lang="en-US" altLang="zh-CN" dirty="0"/>
                        <a:t>-27.84141 </a:t>
                      </a:r>
                    </a:p>
                    <a:p>
                      <a:pPr algn="ctr"/>
                      <a:r>
                        <a:rPr lang="zh-CN" altLang="en-US" dirty="0"/>
                        <a:t>天气真号 </a:t>
                      </a:r>
                      <a:r>
                        <a:rPr lang="en-US" altLang="zh-CN" dirty="0"/>
                        <a:t>-28.59228 </a:t>
                      </a:r>
                    </a:p>
                    <a:p>
                      <a:pPr algn="ctr"/>
                      <a:r>
                        <a:rPr lang="zh-CN" altLang="en-US" dirty="0"/>
                        <a:t>天气谮獔 </a:t>
                      </a:r>
                      <a:r>
                        <a:rPr lang="en-US" altLang="zh-CN" dirty="0"/>
                        <a:t>-32.80067 </a:t>
                      </a:r>
                    </a:p>
                    <a:p>
                      <a:pPr algn="ctr"/>
                      <a:r>
                        <a:rPr lang="zh-CN" altLang="en-US" dirty="0"/>
                        <a:t>天气譖獔 </a:t>
                      </a:r>
                      <a:r>
                        <a:rPr lang="en-US" altLang="zh-CN" dirty="0"/>
                        <a:t>-32.80067 </a:t>
                      </a:r>
                    </a:p>
                    <a:p>
                      <a:pPr algn="ctr"/>
                      <a:r>
                        <a:rPr lang="zh-CN" altLang="en-US" dirty="0"/>
                        <a:t>天奥真好 </a:t>
                      </a:r>
                      <a:r>
                        <a:rPr lang="en-US" altLang="zh-CN" dirty="0"/>
                        <a:t>-33.66327 </a:t>
                      </a:r>
                    </a:p>
                    <a:p>
                      <a:pPr algn="ctr"/>
                      <a:r>
                        <a:rPr lang="zh-CN" altLang="en-US" dirty="0"/>
                        <a:t>天气贈獔 </a:t>
                      </a:r>
                      <a:r>
                        <a:rPr lang="en-US" altLang="zh-CN" dirty="0"/>
                        <a:t>-33.80067 </a:t>
                      </a:r>
                    </a:p>
                    <a:p>
                      <a:pPr algn="ctr"/>
                      <a:r>
                        <a:rPr lang="zh-CN" altLang="en-US" dirty="0"/>
                        <a:t>天气罾獔 </a:t>
                      </a:r>
                      <a:r>
                        <a:rPr lang="en-US" altLang="zh-CN" dirty="0"/>
                        <a:t>-33.80067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27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506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1700"/>
            <a:ext cx="12192000" cy="28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17192" y="2892174"/>
            <a:ext cx="5708293" cy="1087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bg1"/>
                </a:solidFill>
              </a:rPr>
              <a:t>反思与改进</a:t>
            </a: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2066515" y="2676516"/>
            <a:ext cx="1895094" cy="1895094"/>
            <a:chOff x="45629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451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524000" y="1161143"/>
            <a:ext cx="9486900" cy="48228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726422" y="5694061"/>
            <a:ext cx="474978" cy="4749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57357" y="5464322"/>
            <a:ext cx="474978" cy="474978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81100" y="787458"/>
            <a:ext cx="474978" cy="4749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33500" y="939858"/>
            <a:ext cx="474978" cy="47497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12796" y="1630861"/>
            <a:ext cx="8782050" cy="425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拼音纠错混淆集构建时，忽略了声母之间的误触，然而此类情况有时可以辨别，比如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中理论上可以将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此类的非法输入的错误给纠正。因此可以进一步优化、细化混淆集来获得更优的纠错功能。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完成项目时，出于对本地数据库规模和时间的考虑，词语拼音纠错仅仅限于双字词语，可以进一步完善词库，进一步完成单、双、多字词语拼音的纠错。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句子拼音纠错时需要在各个字之间手动加入空格，与平常打字习惯不符合，因此可以仿照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jieba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进一步实现对拼音的分词。由于拼音音节的构成是有限的，可以不依靠大量数据就能构造有向无环图，完成分词路径的最大似然估计，对一串拼音进行自动分割。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00045" y="287672"/>
            <a:ext cx="657690" cy="6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8B6BB5D0-D841-4F2C-BDB9-FEE61371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9778" y="1693207"/>
            <a:ext cx="429799" cy="42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6B7D3329-7A34-40B4-857A-F78B2053A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9778" y="3146386"/>
            <a:ext cx="429799" cy="42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ABBCB065-736D-4694-B18D-3F56524FB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9778" y="4207997"/>
            <a:ext cx="429799" cy="42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524000" y="1161143"/>
            <a:ext cx="9486900" cy="48228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726422" y="5694061"/>
            <a:ext cx="474978" cy="4749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57357" y="5464322"/>
            <a:ext cx="474978" cy="474978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81100" y="787458"/>
            <a:ext cx="474978" cy="4749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33500" y="939858"/>
            <a:ext cx="474978" cy="47497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98978" y="2621459"/>
            <a:ext cx="878205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无论是手机还是电脑执行汉语拼音输入时，总是可能有错误，比如：前后鼻音、平翘舌音、触碰到临近键位等等。我们可以通过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代码完成此辅助功能，该项目具体分为词库建立、双字词语的自动纠错和长句的拼音自动纠错三个部分。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76068" y="43605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实现原理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308052" y="43605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细节实现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340036" y="43605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样例展示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372020" y="43537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反思改进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67015" y="141683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accent1"/>
                </a:solidFill>
              </a:rPr>
              <a:t>项目概述</a:t>
            </a:r>
          </a:p>
        </p:txBody>
      </p:sp>
      <p:sp>
        <p:nvSpPr>
          <p:cNvPr id="15" name="矩形 14"/>
          <p:cNvSpPr/>
          <p:nvPr/>
        </p:nvSpPr>
        <p:spPr>
          <a:xfrm>
            <a:off x="4371322" y="1634881"/>
            <a:ext cx="1882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OVERVIEW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00045" y="287672"/>
            <a:ext cx="657690" cy="6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1700"/>
            <a:ext cx="12192000" cy="28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98186" y="2485604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实现原理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98186" y="3282154"/>
            <a:ext cx="5708293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拼音纠错的实现大体分为两个步骤，第一步要根据常出现的错误构造出候选句子集，第二步对所有的候选句子进行评分，将结果按照评分由高到低展示即可。</a:t>
            </a: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2066515" y="2676516"/>
            <a:ext cx="1895094" cy="1895094"/>
            <a:chOff x="45629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792"/>
          <p:cNvSpPr/>
          <p:nvPr/>
        </p:nvSpPr>
        <p:spPr bwMode="auto">
          <a:xfrm>
            <a:off x="5532215" y="3336774"/>
            <a:ext cx="414867" cy="400051"/>
          </a:xfrm>
          <a:custGeom>
            <a:avLst/>
            <a:gdLst>
              <a:gd name="T0" fmla="*/ 58 w 83"/>
              <a:gd name="T1" fmla="*/ 80 h 80"/>
              <a:gd name="T2" fmla="*/ 43 w 83"/>
              <a:gd name="T3" fmla="*/ 62 h 80"/>
              <a:gd name="T4" fmla="*/ 0 w 83"/>
              <a:gd name="T5" fmla="*/ 35 h 80"/>
              <a:gd name="T6" fmla="*/ 42 w 83"/>
              <a:gd name="T7" fmla="*/ 0 h 80"/>
              <a:gd name="T8" fmla="*/ 83 w 83"/>
              <a:gd name="T9" fmla="*/ 42 h 80"/>
              <a:gd name="T10" fmla="*/ 58 w 83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0">
                <a:moveTo>
                  <a:pt x="58" y="80"/>
                </a:moveTo>
                <a:cubicBezTo>
                  <a:pt x="54" y="73"/>
                  <a:pt x="49" y="67"/>
                  <a:pt x="43" y="62"/>
                </a:cubicBezTo>
                <a:cubicBezTo>
                  <a:pt x="31" y="49"/>
                  <a:pt x="16" y="40"/>
                  <a:pt x="0" y="35"/>
                </a:cubicBezTo>
                <a:cubicBezTo>
                  <a:pt x="3" y="15"/>
                  <a:pt x="21" y="0"/>
                  <a:pt x="42" y="0"/>
                </a:cubicBezTo>
                <a:cubicBezTo>
                  <a:pt x="65" y="0"/>
                  <a:pt x="83" y="18"/>
                  <a:pt x="83" y="42"/>
                </a:cubicBezTo>
                <a:cubicBezTo>
                  <a:pt x="83" y="59"/>
                  <a:pt x="73" y="74"/>
                  <a:pt x="58" y="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0" name="Freeform 5"/>
          <p:cNvSpPr/>
          <p:nvPr/>
        </p:nvSpPr>
        <p:spPr bwMode="auto">
          <a:xfrm>
            <a:off x="3557366" y="3000226"/>
            <a:ext cx="679449" cy="861484"/>
          </a:xfrm>
          <a:custGeom>
            <a:avLst/>
            <a:gdLst>
              <a:gd name="T0" fmla="*/ 114 w 136"/>
              <a:gd name="T1" fmla="*/ 63 h 172"/>
              <a:gd name="T2" fmla="*/ 121 w 136"/>
              <a:gd name="T3" fmla="*/ 61 h 172"/>
              <a:gd name="T4" fmla="*/ 135 w 136"/>
              <a:gd name="T5" fmla="*/ 6 h 172"/>
              <a:gd name="T6" fmla="*/ 130 w 136"/>
              <a:gd name="T7" fmla="*/ 2 h 172"/>
              <a:gd name="T8" fmla="*/ 79 w 136"/>
              <a:gd name="T9" fmla="*/ 23 h 172"/>
              <a:gd name="T10" fmla="*/ 77 w 136"/>
              <a:gd name="T11" fmla="*/ 31 h 172"/>
              <a:gd name="T12" fmla="*/ 84 w 136"/>
              <a:gd name="T13" fmla="*/ 37 h 172"/>
              <a:gd name="T14" fmla="*/ 67 w 136"/>
              <a:gd name="T15" fmla="*/ 56 h 172"/>
              <a:gd name="T16" fmla="*/ 0 w 136"/>
              <a:gd name="T17" fmla="*/ 38 h 172"/>
              <a:gd name="T18" fmla="*/ 0 w 136"/>
              <a:gd name="T19" fmla="*/ 172 h 172"/>
              <a:gd name="T20" fmla="*/ 126 w 136"/>
              <a:gd name="T21" fmla="*/ 128 h 172"/>
              <a:gd name="T22" fmla="*/ 92 w 136"/>
              <a:gd name="T23" fmla="*/ 75 h 172"/>
              <a:gd name="T24" fmla="*/ 107 w 136"/>
              <a:gd name="T25" fmla="*/ 57 h 172"/>
              <a:gd name="T26" fmla="*/ 114 w 136"/>
              <a:gd name="T27" fmla="*/ 6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" h="172">
                <a:moveTo>
                  <a:pt x="114" y="63"/>
                </a:moveTo>
                <a:cubicBezTo>
                  <a:pt x="117" y="66"/>
                  <a:pt x="120" y="65"/>
                  <a:pt x="121" y="61"/>
                </a:cubicBezTo>
                <a:cubicBezTo>
                  <a:pt x="135" y="6"/>
                  <a:pt x="135" y="6"/>
                  <a:pt x="135" y="6"/>
                </a:cubicBezTo>
                <a:cubicBezTo>
                  <a:pt x="136" y="2"/>
                  <a:pt x="134" y="0"/>
                  <a:pt x="130" y="2"/>
                </a:cubicBezTo>
                <a:cubicBezTo>
                  <a:pt x="79" y="23"/>
                  <a:pt x="79" y="23"/>
                  <a:pt x="79" y="23"/>
                </a:cubicBezTo>
                <a:cubicBezTo>
                  <a:pt x="75" y="25"/>
                  <a:pt x="74" y="28"/>
                  <a:pt x="77" y="31"/>
                </a:cubicBezTo>
                <a:cubicBezTo>
                  <a:pt x="84" y="37"/>
                  <a:pt x="84" y="37"/>
                  <a:pt x="84" y="37"/>
                </a:cubicBezTo>
                <a:cubicBezTo>
                  <a:pt x="67" y="56"/>
                  <a:pt x="67" y="56"/>
                  <a:pt x="67" y="56"/>
                </a:cubicBezTo>
                <a:cubicBezTo>
                  <a:pt x="47" y="45"/>
                  <a:pt x="25" y="38"/>
                  <a:pt x="0" y="38"/>
                </a:cubicBezTo>
                <a:cubicBezTo>
                  <a:pt x="0" y="172"/>
                  <a:pt x="0" y="172"/>
                  <a:pt x="0" y="172"/>
                </a:cubicBezTo>
                <a:cubicBezTo>
                  <a:pt x="126" y="128"/>
                  <a:pt x="126" y="128"/>
                  <a:pt x="126" y="128"/>
                </a:cubicBezTo>
                <a:cubicBezTo>
                  <a:pt x="119" y="107"/>
                  <a:pt x="107" y="89"/>
                  <a:pt x="92" y="75"/>
                </a:cubicBezTo>
                <a:cubicBezTo>
                  <a:pt x="107" y="57"/>
                  <a:pt x="107" y="57"/>
                  <a:pt x="107" y="57"/>
                </a:cubicBezTo>
                <a:lnTo>
                  <a:pt x="114" y="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1" name="Freeform 6"/>
          <p:cNvSpPr/>
          <p:nvPr/>
        </p:nvSpPr>
        <p:spPr bwMode="auto">
          <a:xfrm>
            <a:off x="2501149" y="3211892"/>
            <a:ext cx="986367" cy="1028700"/>
          </a:xfrm>
          <a:custGeom>
            <a:avLst/>
            <a:gdLst>
              <a:gd name="T0" fmla="*/ 197 w 197"/>
              <a:gd name="T1" fmla="*/ 0 h 206"/>
              <a:gd name="T2" fmla="*/ 86 w 197"/>
              <a:gd name="T3" fmla="*/ 59 h 206"/>
              <a:gd name="T4" fmla="*/ 60 w 197"/>
              <a:gd name="T5" fmla="*/ 42 h 206"/>
              <a:gd name="T6" fmla="*/ 64 w 197"/>
              <a:gd name="T7" fmla="*/ 34 h 206"/>
              <a:gd name="T8" fmla="*/ 61 w 197"/>
              <a:gd name="T9" fmla="*/ 27 h 206"/>
              <a:gd name="T10" fmla="*/ 5 w 197"/>
              <a:gd name="T11" fmla="*/ 22 h 206"/>
              <a:gd name="T12" fmla="*/ 2 w 197"/>
              <a:gd name="T13" fmla="*/ 27 h 206"/>
              <a:gd name="T14" fmla="*/ 31 w 197"/>
              <a:gd name="T15" fmla="*/ 76 h 206"/>
              <a:gd name="T16" fmla="*/ 39 w 197"/>
              <a:gd name="T17" fmla="*/ 76 h 206"/>
              <a:gd name="T18" fmla="*/ 43 w 197"/>
              <a:gd name="T19" fmla="*/ 68 h 206"/>
              <a:gd name="T20" fmla="*/ 72 w 197"/>
              <a:gd name="T21" fmla="*/ 86 h 206"/>
              <a:gd name="T22" fmla="*/ 63 w 197"/>
              <a:gd name="T23" fmla="*/ 134 h 206"/>
              <a:gd name="T24" fmla="*/ 85 w 197"/>
              <a:gd name="T25" fmla="*/ 206 h 206"/>
              <a:gd name="T26" fmla="*/ 84 w 197"/>
              <a:gd name="T27" fmla="*/ 204 h 206"/>
              <a:gd name="T28" fmla="*/ 197 w 197"/>
              <a:gd name="T29" fmla="*/ 134 h 206"/>
              <a:gd name="T30" fmla="*/ 197 w 197"/>
              <a:gd name="T31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7" h="206">
                <a:moveTo>
                  <a:pt x="197" y="0"/>
                </a:moveTo>
                <a:cubicBezTo>
                  <a:pt x="151" y="0"/>
                  <a:pt x="110" y="23"/>
                  <a:pt x="86" y="59"/>
                </a:cubicBezTo>
                <a:cubicBezTo>
                  <a:pt x="60" y="42"/>
                  <a:pt x="60" y="42"/>
                  <a:pt x="60" y="42"/>
                </a:cubicBezTo>
                <a:cubicBezTo>
                  <a:pt x="64" y="34"/>
                  <a:pt x="64" y="34"/>
                  <a:pt x="64" y="34"/>
                </a:cubicBezTo>
                <a:cubicBezTo>
                  <a:pt x="66" y="31"/>
                  <a:pt x="65" y="28"/>
                  <a:pt x="61" y="27"/>
                </a:cubicBezTo>
                <a:cubicBezTo>
                  <a:pt x="5" y="22"/>
                  <a:pt x="5" y="22"/>
                  <a:pt x="5" y="22"/>
                </a:cubicBezTo>
                <a:cubicBezTo>
                  <a:pt x="1" y="22"/>
                  <a:pt x="0" y="24"/>
                  <a:pt x="2" y="27"/>
                </a:cubicBezTo>
                <a:cubicBezTo>
                  <a:pt x="31" y="76"/>
                  <a:pt x="31" y="76"/>
                  <a:pt x="31" y="76"/>
                </a:cubicBezTo>
                <a:cubicBezTo>
                  <a:pt x="33" y="79"/>
                  <a:pt x="37" y="79"/>
                  <a:pt x="39" y="76"/>
                </a:cubicBezTo>
                <a:cubicBezTo>
                  <a:pt x="43" y="68"/>
                  <a:pt x="43" y="68"/>
                  <a:pt x="43" y="68"/>
                </a:cubicBezTo>
                <a:cubicBezTo>
                  <a:pt x="72" y="86"/>
                  <a:pt x="72" y="86"/>
                  <a:pt x="72" y="86"/>
                </a:cubicBezTo>
                <a:cubicBezTo>
                  <a:pt x="67" y="101"/>
                  <a:pt x="63" y="117"/>
                  <a:pt x="63" y="134"/>
                </a:cubicBezTo>
                <a:cubicBezTo>
                  <a:pt x="63" y="160"/>
                  <a:pt x="71" y="185"/>
                  <a:pt x="85" y="206"/>
                </a:cubicBezTo>
                <a:cubicBezTo>
                  <a:pt x="84" y="204"/>
                  <a:pt x="84" y="204"/>
                  <a:pt x="84" y="204"/>
                </a:cubicBezTo>
                <a:cubicBezTo>
                  <a:pt x="197" y="134"/>
                  <a:pt x="197" y="134"/>
                  <a:pt x="197" y="134"/>
                </a:cubicBezTo>
                <a:lnTo>
                  <a:pt x="1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>
            <a:off x="3586999" y="3696608"/>
            <a:ext cx="1109133" cy="499533"/>
          </a:xfrm>
          <a:custGeom>
            <a:avLst/>
            <a:gdLst>
              <a:gd name="T0" fmla="*/ 218 w 222"/>
              <a:gd name="T1" fmla="*/ 47 h 100"/>
              <a:gd name="T2" fmla="*/ 168 w 222"/>
              <a:gd name="T3" fmla="*/ 21 h 100"/>
              <a:gd name="T4" fmla="*/ 162 w 222"/>
              <a:gd name="T5" fmla="*/ 25 h 100"/>
              <a:gd name="T6" fmla="*/ 162 w 222"/>
              <a:gd name="T7" fmla="*/ 34 h 100"/>
              <a:gd name="T8" fmla="*/ 133 w 222"/>
              <a:gd name="T9" fmla="*/ 34 h 100"/>
              <a:gd name="T10" fmla="*/ 126 w 222"/>
              <a:gd name="T11" fmla="*/ 0 h 100"/>
              <a:gd name="T12" fmla="*/ 0 w 222"/>
              <a:gd name="T13" fmla="*/ 44 h 100"/>
              <a:gd name="T14" fmla="*/ 121 w 222"/>
              <a:gd name="T15" fmla="*/ 100 h 100"/>
              <a:gd name="T16" fmla="*/ 131 w 222"/>
              <a:gd name="T17" fmla="*/ 64 h 100"/>
              <a:gd name="T18" fmla="*/ 161 w 222"/>
              <a:gd name="T19" fmla="*/ 65 h 100"/>
              <a:gd name="T20" fmla="*/ 161 w 222"/>
              <a:gd name="T21" fmla="*/ 74 h 100"/>
              <a:gd name="T22" fmla="*/ 167 w 222"/>
              <a:gd name="T23" fmla="*/ 78 h 100"/>
              <a:gd name="T24" fmla="*/ 218 w 222"/>
              <a:gd name="T25" fmla="*/ 54 h 100"/>
              <a:gd name="T26" fmla="*/ 218 w 222"/>
              <a:gd name="T27" fmla="*/ 47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2" h="100">
                <a:moveTo>
                  <a:pt x="218" y="47"/>
                </a:moveTo>
                <a:cubicBezTo>
                  <a:pt x="168" y="21"/>
                  <a:pt x="168" y="21"/>
                  <a:pt x="168" y="21"/>
                </a:cubicBezTo>
                <a:cubicBezTo>
                  <a:pt x="165" y="20"/>
                  <a:pt x="162" y="21"/>
                  <a:pt x="162" y="25"/>
                </a:cubicBezTo>
                <a:cubicBezTo>
                  <a:pt x="162" y="34"/>
                  <a:pt x="162" y="34"/>
                  <a:pt x="162" y="34"/>
                </a:cubicBezTo>
                <a:cubicBezTo>
                  <a:pt x="133" y="34"/>
                  <a:pt x="133" y="34"/>
                  <a:pt x="133" y="34"/>
                </a:cubicBezTo>
                <a:cubicBezTo>
                  <a:pt x="132" y="22"/>
                  <a:pt x="129" y="11"/>
                  <a:pt x="126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121" y="100"/>
                  <a:pt x="121" y="100"/>
                  <a:pt x="121" y="100"/>
                </a:cubicBezTo>
                <a:cubicBezTo>
                  <a:pt x="126" y="89"/>
                  <a:pt x="129" y="77"/>
                  <a:pt x="131" y="64"/>
                </a:cubicBezTo>
                <a:cubicBezTo>
                  <a:pt x="161" y="65"/>
                  <a:pt x="161" y="65"/>
                  <a:pt x="161" y="65"/>
                </a:cubicBezTo>
                <a:cubicBezTo>
                  <a:pt x="161" y="74"/>
                  <a:pt x="161" y="74"/>
                  <a:pt x="161" y="74"/>
                </a:cubicBezTo>
                <a:cubicBezTo>
                  <a:pt x="161" y="78"/>
                  <a:pt x="163" y="80"/>
                  <a:pt x="167" y="78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22" y="52"/>
                  <a:pt x="222" y="49"/>
                  <a:pt x="218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3" name="Freeform 8"/>
          <p:cNvSpPr/>
          <p:nvPr/>
        </p:nvSpPr>
        <p:spPr bwMode="auto">
          <a:xfrm>
            <a:off x="3567949" y="3950608"/>
            <a:ext cx="603249" cy="946151"/>
          </a:xfrm>
          <a:custGeom>
            <a:avLst/>
            <a:gdLst>
              <a:gd name="T0" fmla="*/ 114 w 121"/>
              <a:gd name="T1" fmla="*/ 128 h 189"/>
              <a:gd name="T2" fmla="*/ 107 w 121"/>
              <a:gd name="T3" fmla="*/ 125 h 189"/>
              <a:gd name="T4" fmla="*/ 100 w 121"/>
              <a:gd name="T5" fmla="*/ 130 h 189"/>
              <a:gd name="T6" fmla="*/ 83 w 121"/>
              <a:gd name="T7" fmla="*/ 104 h 189"/>
              <a:gd name="T8" fmla="*/ 121 w 121"/>
              <a:gd name="T9" fmla="*/ 55 h 189"/>
              <a:gd name="T10" fmla="*/ 0 w 121"/>
              <a:gd name="T11" fmla="*/ 0 h 189"/>
              <a:gd name="T12" fmla="*/ 0 w 121"/>
              <a:gd name="T13" fmla="*/ 133 h 189"/>
              <a:gd name="T14" fmla="*/ 57 w 121"/>
              <a:gd name="T15" fmla="*/ 120 h 189"/>
              <a:gd name="T16" fmla="*/ 74 w 121"/>
              <a:gd name="T17" fmla="*/ 146 h 189"/>
              <a:gd name="T18" fmla="*/ 66 w 121"/>
              <a:gd name="T19" fmla="*/ 151 h 189"/>
              <a:gd name="T20" fmla="*/ 67 w 121"/>
              <a:gd name="T21" fmla="*/ 159 h 189"/>
              <a:gd name="T22" fmla="*/ 116 w 121"/>
              <a:gd name="T23" fmla="*/ 187 h 189"/>
              <a:gd name="T24" fmla="*/ 121 w 121"/>
              <a:gd name="T25" fmla="*/ 184 h 189"/>
              <a:gd name="T26" fmla="*/ 114 w 121"/>
              <a:gd name="T27" fmla="*/ 12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1" h="189">
                <a:moveTo>
                  <a:pt x="114" y="128"/>
                </a:moveTo>
                <a:cubicBezTo>
                  <a:pt x="114" y="124"/>
                  <a:pt x="111" y="123"/>
                  <a:pt x="107" y="125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99" y="91"/>
                  <a:pt x="112" y="74"/>
                  <a:pt x="121" y="55"/>
                </a:cubicBezTo>
                <a:cubicBezTo>
                  <a:pt x="0" y="0"/>
                  <a:pt x="0" y="0"/>
                  <a:pt x="0" y="0"/>
                </a:cubicBezTo>
                <a:cubicBezTo>
                  <a:pt x="0" y="133"/>
                  <a:pt x="0" y="133"/>
                  <a:pt x="0" y="133"/>
                </a:cubicBezTo>
                <a:cubicBezTo>
                  <a:pt x="20" y="133"/>
                  <a:pt x="40" y="128"/>
                  <a:pt x="57" y="120"/>
                </a:cubicBezTo>
                <a:cubicBezTo>
                  <a:pt x="74" y="146"/>
                  <a:pt x="74" y="146"/>
                  <a:pt x="74" y="146"/>
                </a:cubicBezTo>
                <a:cubicBezTo>
                  <a:pt x="66" y="151"/>
                  <a:pt x="66" y="151"/>
                  <a:pt x="66" y="151"/>
                </a:cubicBezTo>
                <a:cubicBezTo>
                  <a:pt x="63" y="154"/>
                  <a:pt x="63" y="157"/>
                  <a:pt x="67" y="159"/>
                </a:cubicBezTo>
                <a:cubicBezTo>
                  <a:pt x="116" y="187"/>
                  <a:pt x="116" y="187"/>
                  <a:pt x="116" y="187"/>
                </a:cubicBezTo>
                <a:cubicBezTo>
                  <a:pt x="119" y="189"/>
                  <a:pt x="121" y="188"/>
                  <a:pt x="121" y="184"/>
                </a:cubicBezTo>
                <a:lnTo>
                  <a:pt x="114" y="1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4" name="Freeform 9"/>
          <p:cNvSpPr/>
          <p:nvPr/>
        </p:nvSpPr>
        <p:spPr bwMode="auto">
          <a:xfrm>
            <a:off x="2932949" y="3950608"/>
            <a:ext cx="569383" cy="946151"/>
          </a:xfrm>
          <a:custGeom>
            <a:avLst/>
            <a:gdLst>
              <a:gd name="T0" fmla="*/ 114 w 114"/>
              <a:gd name="T1" fmla="*/ 133 h 189"/>
              <a:gd name="T2" fmla="*/ 114 w 114"/>
              <a:gd name="T3" fmla="*/ 0 h 189"/>
              <a:gd name="T4" fmla="*/ 0 w 114"/>
              <a:gd name="T5" fmla="*/ 70 h 189"/>
              <a:gd name="T6" fmla="*/ 37 w 114"/>
              <a:gd name="T7" fmla="*/ 109 h 189"/>
              <a:gd name="T8" fmla="*/ 23 w 114"/>
              <a:gd name="T9" fmla="*/ 130 h 189"/>
              <a:gd name="T10" fmla="*/ 16 w 114"/>
              <a:gd name="T11" fmla="*/ 125 h 189"/>
              <a:gd name="T12" fmla="*/ 9 w 114"/>
              <a:gd name="T13" fmla="*/ 128 h 189"/>
              <a:gd name="T14" fmla="*/ 2 w 114"/>
              <a:gd name="T15" fmla="*/ 184 h 189"/>
              <a:gd name="T16" fmla="*/ 8 w 114"/>
              <a:gd name="T17" fmla="*/ 187 h 189"/>
              <a:gd name="T18" fmla="*/ 56 w 114"/>
              <a:gd name="T19" fmla="*/ 159 h 189"/>
              <a:gd name="T20" fmla="*/ 57 w 114"/>
              <a:gd name="T21" fmla="*/ 151 h 189"/>
              <a:gd name="T22" fmla="*/ 49 w 114"/>
              <a:gd name="T23" fmla="*/ 146 h 189"/>
              <a:gd name="T24" fmla="*/ 64 w 114"/>
              <a:gd name="T25" fmla="*/ 123 h 189"/>
              <a:gd name="T26" fmla="*/ 114 w 114"/>
              <a:gd name="T27" fmla="*/ 133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89">
                <a:moveTo>
                  <a:pt x="114" y="133"/>
                </a:moveTo>
                <a:cubicBezTo>
                  <a:pt x="114" y="0"/>
                  <a:pt x="114" y="0"/>
                  <a:pt x="114" y="0"/>
                </a:cubicBezTo>
                <a:cubicBezTo>
                  <a:pt x="0" y="70"/>
                  <a:pt x="0" y="70"/>
                  <a:pt x="0" y="70"/>
                </a:cubicBezTo>
                <a:cubicBezTo>
                  <a:pt x="10" y="85"/>
                  <a:pt x="22" y="98"/>
                  <a:pt x="37" y="109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16" y="125"/>
                  <a:pt x="16" y="125"/>
                  <a:pt x="16" y="125"/>
                </a:cubicBezTo>
                <a:cubicBezTo>
                  <a:pt x="12" y="123"/>
                  <a:pt x="9" y="124"/>
                  <a:pt x="9" y="128"/>
                </a:cubicBezTo>
                <a:cubicBezTo>
                  <a:pt x="2" y="184"/>
                  <a:pt x="2" y="184"/>
                  <a:pt x="2" y="184"/>
                </a:cubicBezTo>
                <a:cubicBezTo>
                  <a:pt x="2" y="188"/>
                  <a:pt x="4" y="189"/>
                  <a:pt x="8" y="187"/>
                </a:cubicBezTo>
                <a:cubicBezTo>
                  <a:pt x="56" y="159"/>
                  <a:pt x="56" y="159"/>
                  <a:pt x="56" y="159"/>
                </a:cubicBezTo>
                <a:cubicBezTo>
                  <a:pt x="60" y="157"/>
                  <a:pt x="60" y="154"/>
                  <a:pt x="57" y="151"/>
                </a:cubicBezTo>
                <a:cubicBezTo>
                  <a:pt x="49" y="146"/>
                  <a:pt x="49" y="146"/>
                  <a:pt x="49" y="146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79" y="130"/>
                  <a:pt x="96" y="133"/>
                  <a:pt x="114" y="1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1747615" y="4835375"/>
            <a:ext cx="1519767" cy="1519767"/>
          </a:xfrm>
          <a:custGeom>
            <a:avLst/>
            <a:gdLst>
              <a:gd name="T0" fmla="*/ 152 w 304"/>
              <a:gd name="T1" fmla="*/ 0 h 304"/>
              <a:gd name="T2" fmla="*/ 0 w 304"/>
              <a:gd name="T3" fmla="*/ 152 h 304"/>
              <a:gd name="T4" fmla="*/ 152 w 304"/>
              <a:gd name="T5" fmla="*/ 304 h 304"/>
              <a:gd name="T6" fmla="*/ 304 w 304"/>
              <a:gd name="T7" fmla="*/ 152 h 304"/>
              <a:gd name="T8" fmla="*/ 152 w 304"/>
              <a:gd name="T9" fmla="*/ 0 h 304"/>
              <a:gd name="T10" fmla="*/ 152 w 304"/>
              <a:gd name="T11" fmla="*/ 289 h 304"/>
              <a:gd name="T12" fmla="*/ 15 w 304"/>
              <a:gd name="T13" fmla="*/ 152 h 304"/>
              <a:gd name="T14" fmla="*/ 152 w 304"/>
              <a:gd name="T15" fmla="*/ 15 h 304"/>
              <a:gd name="T16" fmla="*/ 289 w 304"/>
              <a:gd name="T17" fmla="*/ 152 h 304"/>
              <a:gd name="T18" fmla="*/ 152 w 304"/>
              <a:gd name="T19" fmla="*/ 289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4">
                <a:moveTo>
                  <a:pt x="152" y="0"/>
                </a:moveTo>
                <a:cubicBezTo>
                  <a:pt x="68" y="0"/>
                  <a:pt x="0" y="68"/>
                  <a:pt x="0" y="152"/>
                </a:cubicBezTo>
                <a:cubicBezTo>
                  <a:pt x="0" y="236"/>
                  <a:pt x="68" y="304"/>
                  <a:pt x="152" y="304"/>
                </a:cubicBezTo>
                <a:cubicBezTo>
                  <a:pt x="236" y="304"/>
                  <a:pt x="304" y="236"/>
                  <a:pt x="304" y="152"/>
                </a:cubicBezTo>
                <a:cubicBezTo>
                  <a:pt x="304" y="68"/>
                  <a:pt x="236" y="0"/>
                  <a:pt x="152" y="0"/>
                </a:cubicBezTo>
                <a:close/>
                <a:moveTo>
                  <a:pt x="152" y="289"/>
                </a:moveTo>
                <a:cubicBezTo>
                  <a:pt x="76" y="289"/>
                  <a:pt x="15" y="228"/>
                  <a:pt x="15" y="152"/>
                </a:cubicBezTo>
                <a:cubicBezTo>
                  <a:pt x="15" y="76"/>
                  <a:pt x="76" y="15"/>
                  <a:pt x="152" y="15"/>
                </a:cubicBezTo>
                <a:cubicBezTo>
                  <a:pt x="228" y="15"/>
                  <a:pt x="289" y="76"/>
                  <a:pt x="289" y="152"/>
                </a:cubicBezTo>
                <a:cubicBezTo>
                  <a:pt x="289" y="228"/>
                  <a:pt x="228" y="289"/>
                  <a:pt x="152" y="28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1157066" y="2485875"/>
            <a:ext cx="1274233" cy="1274233"/>
          </a:xfrm>
          <a:custGeom>
            <a:avLst/>
            <a:gdLst>
              <a:gd name="T0" fmla="*/ 127 w 255"/>
              <a:gd name="T1" fmla="*/ 0 h 255"/>
              <a:gd name="T2" fmla="*/ 0 w 255"/>
              <a:gd name="T3" fmla="*/ 127 h 255"/>
              <a:gd name="T4" fmla="*/ 127 w 255"/>
              <a:gd name="T5" fmla="*/ 255 h 255"/>
              <a:gd name="T6" fmla="*/ 255 w 255"/>
              <a:gd name="T7" fmla="*/ 127 h 255"/>
              <a:gd name="T8" fmla="*/ 127 w 255"/>
              <a:gd name="T9" fmla="*/ 0 h 255"/>
              <a:gd name="T10" fmla="*/ 127 w 255"/>
              <a:gd name="T11" fmla="*/ 242 h 255"/>
              <a:gd name="T12" fmla="*/ 13 w 255"/>
              <a:gd name="T13" fmla="*/ 127 h 255"/>
              <a:gd name="T14" fmla="*/ 127 w 255"/>
              <a:gd name="T15" fmla="*/ 13 h 255"/>
              <a:gd name="T16" fmla="*/ 242 w 255"/>
              <a:gd name="T17" fmla="*/ 127 h 255"/>
              <a:gd name="T18" fmla="*/ 127 w 255"/>
              <a:gd name="T19" fmla="*/ 242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5" h="255">
                <a:moveTo>
                  <a:pt x="127" y="0"/>
                </a:moveTo>
                <a:cubicBezTo>
                  <a:pt x="57" y="0"/>
                  <a:pt x="0" y="57"/>
                  <a:pt x="0" y="127"/>
                </a:cubicBezTo>
                <a:cubicBezTo>
                  <a:pt x="0" y="198"/>
                  <a:pt x="57" y="255"/>
                  <a:pt x="127" y="255"/>
                </a:cubicBezTo>
                <a:cubicBezTo>
                  <a:pt x="198" y="255"/>
                  <a:pt x="255" y="198"/>
                  <a:pt x="255" y="127"/>
                </a:cubicBezTo>
                <a:cubicBezTo>
                  <a:pt x="255" y="57"/>
                  <a:pt x="198" y="0"/>
                  <a:pt x="127" y="0"/>
                </a:cubicBezTo>
                <a:close/>
                <a:moveTo>
                  <a:pt x="127" y="242"/>
                </a:moveTo>
                <a:cubicBezTo>
                  <a:pt x="64" y="242"/>
                  <a:pt x="13" y="191"/>
                  <a:pt x="13" y="127"/>
                </a:cubicBezTo>
                <a:cubicBezTo>
                  <a:pt x="13" y="64"/>
                  <a:pt x="64" y="13"/>
                  <a:pt x="127" y="13"/>
                </a:cubicBezTo>
                <a:cubicBezTo>
                  <a:pt x="191" y="13"/>
                  <a:pt x="242" y="64"/>
                  <a:pt x="242" y="127"/>
                </a:cubicBezTo>
                <a:cubicBezTo>
                  <a:pt x="242" y="191"/>
                  <a:pt x="191" y="242"/>
                  <a:pt x="127" y="2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7" name="Freeform 12"/>
          <p:cNvSpPr>
            <a:spLocks noEditPoints="1"/>
          </p:cNvSpPr>
          <p:nvPr/>
        </p:nvSpPr>
        <p:spPr bwMode="auto">
          <a:xfrm>
            <a:off x="4067482" y="1651908"/>
            <a:ext cx="1475316" cy="1468967"/>
          </a:xfrm>
          <a:custGeom>
            <a:avLst/>
            <a:gdLst>
              <a:gd name="T0" fmla="*/ 148 w 295"/>
              <a:gd name="T1" fmla="*/ 0 h 294"/>
              <a:gd name="T2" fmla="*/ 0 w 295"/>
              <a:gd name="T3" fmla="*/ 147 h 294"/>
              <a:gd name="T4" fmla="*/ 148 w 295"/>
              <a:gd name="T5" fmla="*/ 294 h 294"/>
              <a:gd name="T6" fmla="*/ 295 w 295"/>
              <a:gd name="T7" fmla="*/ 147 h 294"/>
              <a:gd name="T8" fmla="*/ 148 w 295"/>
              <a:gd name="T9" fmla="*/ 0 h 294"/>
              <a:gd name="T10" fmla="*/ 148 w 295"/>
              <a:gd name="T11" fmla="*/ 280 h 294"/>
              <a:gd name="T12" fmla="*/ 15 w 295"/>
              <a:gd name="T13" fmla="*/ 147 h 294"/>
              <a:gd name="T14" fmla="*/ 148 w 295"/>
              <a:gd name="T15" fmla="*/ 14 h 294"/>
              <a:gd name="T16" fmla="*/ 280 w 295"/>
              <a:gd name="T17" fmla="*/ 147 h 294"/>
              <a:gd name="T18" fmla="*/ 148 w 295"/>
              <a:gd name="T19" fmla="*/ 28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5" h="294">
                <a:moveTo>
                  <a:pt x="148" y="0"/>
                </a:moveTo>
                <a:cubicBezTo>
                  <a:pt x="66" y="0"/>
                  <a:pt x="0" y="66"/>
                  <a:pt x="0" y="147"/>
                </a:cubicBezTo>
                <a:cubicBezTo>
                  <a:pt x="0" y="228"/>
                  <a:pt x="66" y="294"/>
                  <a:pt x="148" y="294"/>
                </a:cubicBezTo>
                <a:cubicBezTo>
                  <a:pt x="229" y="294"/>
                  <a:pt x="295" y="228"/>
                  <a:pt x="295" y="147"/>
                </a:cubicBezTo>
                <a:cubicBezTo>
                  <a:pt x="295" y="66"/>
                  <a:pt x="229" y="0"/>
                  <a:pt x="148" y="0"/>
                </a:cubicBezTo>
                <a:close/>
                <a:moveTo>
                  <a:pt x="148" y="280"/>
                </a:moveTo>
                <a:cubicBezTo>
                  <a:pt x="74" y="280"/>
                  <a:pt x="15" y="220"/>
                  <a:pt x="15" y="147"/>
                </a:cubicBezTo>
                <a:cubicBezTo>
                  <a:pt x="15" y="74"/>
                  <a:pt x="74" y="14"/>
                  <a:pt x="148" y="14"/>
                </a:cubicBezTo>
                <a:cubicBezTo>
                  <a:pt x="221" y="14"/>
                  <a:pt x="280" y="74"/>
                  <a:pt x="280" y="147"/>
                </a:cubicBezTo>
                <a:cubicBezTo>
                  <a:pt x="280" y="220"/>
                  <a:pt x="221" y="280"/>
                  <a:pt x="148" y="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4907800" y="3487058"/>
            <a:ext cx="1009649" cy="1009651"/>
          </a:xfrm>
          <a:custGeom>
            <a:avLst/>
            <a:gdLst>
              <a:gd name="T0" fmla="*/ 101 w 202"/>
              <a:gd name="T1" fmla="*/ 0 h 202"/>
              <a:gd name="T2" fmla="*/ 0 w 202"/>
              <a:gd name="T3" fmla="*/ 101 h 202"/>
              <a:gd name="T4" fmla="*/ 101 w 202"/>
              <a:gd name="T5" fmla="*/ 202 h 202"/>
              <a:gd name="T6" fmla="*/ 202 w 202"/>
              <a:gd name="T7" fmla="*/ 101 h 202"/>
              <a:gd name="T8" fmla="*/ 101 w 202"/>
              <a:gd name="T9" fmla="*/ 0 h 202"/>
              <a:gd name="T10" fmla="*/ 101 w 202"/>
              <a:gd name="T11" fmla="*/ 192 h 202"/>
              <a:gd name="T12" fmla="*/ 10 w 202"/>
              <a:gd name="T13" fmla="*/ 101 h 202"/>
              <a:gd name="T14" fmla="*/ 101 w 202"/>
              <a:gd name="T15" fmla="*/ 10 h 202"/>
              <a:gd name="T16" fmla="*/ 192 w 202"/>
              <a:gd name="T17" fmla="*/ 101 h 202"/>
              <a:gd name="T18" fmla="*/ 101 w 202"/>
              <a:gd name="T19" fmla="*/ 19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2" h="202">
                <a:moveTo>
                  <a:pt x="101" y="0"/>
                </a:moveTo>
                <a:cubicBezTo>
                  <a:pt x="46" y="0"/>
                  <a:pt x="0" y="45"/>
                  <a:pt x="0" y="101"/>
                </a:cubicBezTo>
                <a:cubicBezTo>
                  <a:pt x="0" y="157"/>
                  <a:pt x="46" y="202"/>
                  <a:pt x="101" y="202"/>
                </a:cubicBezTo>
                <a:cubicBezTo>
                  <a:pt x="157" y="202"/>
                  <a:pt x="202" y="157"/>
                  <a:pt x="202" y="101"/>
                </a:cubicBezTo>
                <a:cubicBezTo>
                  <a:pt x="202" y="45"/>
                  <a:pt x="157" y="0"/>
                  <a:pt x="101" y="0"/>
                </a:cubicBezTo>
                <a:close/>
                <a:moveTo>
                  <a:pt x="101" y="192"/>
                </a:moveTo>
                <a:cubicBezTo>
                  <a:pt x="51" y="192"/>
                  <a:pt x="10" y="151"/>
                  <a:pt x="10" y="101"/>
                </a:cubicBezTo>
                <a:cubicBezTo>
                  <a:pt x="10" y="51"/>
                  <a:pt x="51" y="10"/>
                  <a:pt x="101" y="10"/>
                </a:cubicBezTo>
                <a:cubicBezTo>
                  <a:pt x="151" y="10"/>
                  <a:pt x="192" y="51"/>
                  <a:pt x="192" y="101"/>
                </a:cubicBezTo>
                <a:cubicBezTo>
                  <a:pt x="192" y="151"/>
                  <a:pt x="151" y="192"/>
                  <a:pt x="101" y="19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9" name="Freeform 14"/>
          <p:cNvSpPr>
            <a:spLocks noEditPoints="1"/>
          </p:cNvSpPr>
          <p:nvPr/>
        </p:nvSpPr>
        <p:spPr bwMode="auto">
          <a:xfrm>
            <a:off x="3896032" y="4776108"/>
            <a:ext cx="1496483" cy="1490133"/>
          </a:xfrm>
          <a:custGeom>
            <a:avLst/>
            <a:gdLst>
              <a:gd name="T0" fmla="*/ 149 w 299"/>
              <a:gd name="T1" fmla="*/ 0 h 298"/>
              <a:gd name="T2" fmla="*/ 0 w 299"/>
              <a:gd name="T3" fmla="*/ 149 h 298"/>
              <a:gd name="T4" fmla="*/ 149 w 299"/>
              <a:gd name="T5" fmla="*/ 298 h 298"/>
              <a:gd name="T6" fmla="*/ 299 w 299"/>
              <a:gd name="T7" fmla="*/ 149 h 298"/>
              <a:gd name="T8" fmla="*/ 149 w 299"/>
              <a:gd name="T9" fmla="*/ 0 h 298"/>
              <a:gd name="T10" fmla="*/ 149 w 299"/>
              <a:gd name="T11" fmla="*/ 284 h 298"/>
              <a:gd name="T12" fmla="*/ 15 w 299"/>
              <a:gd name="T13" fmla="*/ 149 h 298"/>
              <a:gd name="T14" fmla="*/ 149 w 299"/>
              <a:gd name="T15" fmla="*/ 15 h 298"/>
              <a:gd name="T16" fmla="*/ 284 w 299"/>
              <a:gd name="T17" fmla="*/ 149 h 298"/>
              <a:gd name="T18" fmla="*/ 149 w 299"/>
              <a:gd name="T19" fmla="*/ 28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9" h="298">
                <a:moveTo>
                  <a:pt x="149" y="0"/>
                </a:moveTo>
                <a:cubicBezTo>
                  <a:pt x="67" y="0"/>
                  <a:pt x="0" y="67"/>
                  <a:pt x="0" y="149"/>
                </a:cubicBezTo>
                <a:cubicBezTo>
                  <a:pt x="0" y="232"/>
                  <a:pt x="67" y="298"/>
                  <a:pt x="149" y="298"/>
                </a:cubicBezTo>
                <a:cubicBezTo>
                  <a:pt x="232" y="298"/>
                  <a:pt x="299" y="232"/>
                  <a:pt x="299" y="149"/>
                </a:cubicBezTo>
                <a:cubicBezTo>
                  <a:pt x="299" y="67"/>
                  <a:pt x="232" y="0"/>
                  <a:pt x="149" y="0"/>
                </a:cubicBezTo>
                <a:close/>
                <a:moveTo>
                  <a:pt x="149" y="284"/>
                </a:moveTo>
                <a:cubicBezTo>
                  <a:pt x="75" y="284"/>
                  <a:pt x="15" y="223"/>
                  <a:pt x="15" y="149"/>
                </a:cubicBezTo>
                <a:cubicBezTo>
                  <a:pt x="15" y="75"/>
                  <a:pt x="75" y="15"/>
                  <a:pt x="149" y="15"/>
                </a:cubicBezTo>
                <a:cubicBezTo>
                  <a:pt x="223" y="15"/>
                  <a:pt x="284" y="75"/>
                  <a:pt x="284" y="149"/>
                </a:cubicBezTo>
                <a:cubicBezTo>
                  <a:pt x="284" y="223"/>
                  <a:pt x="223" y="284"/>
                  <a:pt x="149" y="2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0" name="Freeform 1788"/>
          <p:cNvSpPr/>
          <p:nvPr/>
        </p:nvSpPr>
        <p:spPr bwMode="auto">
          <a:xfrm>
            <a:off x="1747615" y="4691441"/>
            <a:ext cx="539749" cy="524933"/>
          </a:xfrm>
          <a:custGeom>
            <a:avLst/>
            <a:gdLst>
              <a:gd name="T0" fmla="*/ 33 w 108"/>
              <a:gd name="T1" fmla="*/ 105 h 105"/>
              <a:gd name="T2" fmla="*/ 52 w 108"/>
              <a:gd name="T3" fmla="*/ 81 h 105"/>
              <a:gd name="T4" fmla="*/ 108 w 108"/>
              <a:gd name="T5" fmla="*/ 46 h 105"/>
              <a:gd name="T6" fmla="*/ 54 w 108"/>
              <a:gd name="T7" fmla="*/ 0 h 105"/>
              <a:gd name="T8" fmla="*/ 0 w 108"/>
              <a:gd name="T9" fmla="*/ 55 h 105"/>
              <a:gd name="T10" fmla="*/ 33 w 108"/>
              <a:gd name="T11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5">
                <a:moveTo>
                  <a:pt x="33" y="105"/>
                </a:moveTo>
                <a:cubicBezTo>
                  <a:pt x="38" y="96"/>
                  <a:pt x="44" y="88"/>
                  <a:pt x="52" y="81"/>
                </a:cubicBezTo>
                <a:cubicBezTo>
                  <a:pt x="68" y="65"/>
                  <a:pt x="87" y="53"/>
                  <a:pt x="108" y="46"/>
                </a:cubicBezTo>
                <a:cubicBezTo>
                  <a:pt x="104" y="20"/>
                  <a:pt x="81" y="0"/>
                  <a:pt x="54" y="0"/>
                </a:cubicBezTo>
                <a:cubicBezTo>
                  <a:pt x="24" y="0"/>
                  <a:pt x="0" y="25"/>
                  <a:pt x="0" y="55"/>
                </a:cubicBezTo>
                <a:cubicBezTo>
                  <a:pt x="0" y="77"/>
                  <a:pt x="13" y="96"/>
                  <a:pt x="33" y="10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1" name="Freeform 1789"/>
          <p:cNvSpPr/>
          <p:nvPr/>
        </p:nvSpPr>
        <p:spPr bwMode="auto">
          <a:xfrm>
            <a:off x="1102032" y="2291142"/>
            <a:ext cx="539749" cy="520700"/>
          </a:xfrm>
          <a:custGeom>
            <a:avLst/>
            <a:gdLst>
              <a:gd name="T0" fmla="*/ 32 w 108"/>
              <a:gd name="T1" fmla="*/ 104 h 104"/>
              <a:gd name="T2" fmla="*/ 52 w 108"/>
              <a:gd name="T3" fmla="*/ 80 h 104"/>
              <a:gd name="T4" fmla="*/ 108 w 108"/>
              <a:gd name="T5" fmla="*/ 46 h 104"/>
              <a:gd name="T6" fmla="*/ 54 w 108"/>
              <a:gd name="T7" fmla="*/ 0 h 104"/>
              <a:gd name="T8" fmla="*/ 0 w 108"/>
              <a:gd name="T9" fmla="*/ 54 h 104"/>
              <a:gd name="T10" fmla="*/ 32 w 108"/>
              <a:gd name="T11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4">
                <a:moveTo>
                  <a:pt x="32" y="104"/>
                </a:moveTo>
                <a:cubicBezTo>
                  <a:pt x="38" y="96"/>
                  <a:pt x="44" y="87"/>
                  <a:pt x="52" y="80"/>
                </a:cubicBezTo>
                <a:cubicBezTo>
                  <a:pt x="67" y="64"/>
                  <a:pt x="87" y="53"/>
                  <a:pt x="108" y="46"/>
                </a:cubicBezTo>
                <a:cubicBezTo>
                  <a:pt x="104" y="20"/>
                  <a:pt x="81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77"/>
                  <a:pt x="13" y="96"/>
                  <a:pt x="32" y="1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2" name="Freeform 1790"/>
          <p:cNvSpPr/>
          <p:nvPr/>
        </p:nvSpPr>
        <p:spPr bwMode="auto">
          <a:xfrm>
            <a:off x="4852766" y="4596192"/>
            <a:ext cx="539749" cy="524933"/>
          </a:xfrm>
          <a:custGeom>
            <a:avLst/>
            <a:gdLst>
              <a:gd name="T0" fmla="*/ 75 w 108"/>
              <a:gd name="T1" fmla="*/ 105 h 105"/>
              <a:gd name="T2" fmla="*/ 55 w 108"/>
              <a:gd name="T3" fmla="*/ 81 h 105"/>
              <a:gd name="T4" fmla="*/ 0 w 108"/>
              <a:gd name="T5" fmla="*/ 46 h 105"/>
              <a:gd name="T6" fmla="*/ 53 w 108"/>
              <a:gd name="T7" fmla="*/ 0 h 105"/>
              <a:gd name="T8" fmla="*/ 108 w 108"/>
              <a:gd name="T9" fmla="*/ 55 h 105"/>
              <a:gd name="T10" fmla="*/ 75 w 108"/>
              <a:gd name="T11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5">
                <a:moveTo>
                  <a:pt x="75" y="105"/>
                </a:moveTo>
                <a:cubicBezTo>
                  <a:pt x="69" y="96"/>
                  <a:pt x="63" y="88"/>
                  <a:pt x="55" y="81"/>
                </a:cubicBezTo>
                <a:cubicBezTo>
                  <a:pt x="40" y="65"/>
                  <a:pt x="20" y="53"/>
                  <a:pt x="0" y="46"/>
                </a:cubicBezTo>
                <a:cubicBezTo>
                  <a:pt x="4" y="20"/>
                  <a:pt x="26" y="0"/>
                  <a:pt x="53" y="0"/>
                </a:cubicBezTo>
                <a:cubicBezTo>
                  <a:pt x="83" y="0"/>
                  <a:pt x="108" y="25"/>
                  <a:pt x="108" y="55"/>
                </a:cubicBezTo>
                <a:cubicBezTo>
                  <a:pt x="108" y="77"/>
                  <a:pt x="94" y="96"/>
                  <a:pt x="7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3" name="Freeform 1791"/>
          <p:cNvSpPr/>
          <p:nvPr/>
        </p:nvSpPr>
        <p:spPr bwMode="auto">
          <a:xfrm>
            <a:off x="5022099" y="1486808"/>
            <a:ext cx="539749" cy="518584"/>
          </a:xfrm>
          <a:custGeom>
            <a:avLst/>
            <a:gdLst>
              <a:gd name="T0" fmla="*/ 75 w 108"/>
              <a:gd name="T1" fmla="*/ 104 h 104"/>
              <a:gd name="T2" fmla="*/ 56 w 108"/>
              <a:gd name="T3" fmla="*/ 80 h 104"/>
              <a:gd name="T4" fmla="*/ 0 w 108"/>
              <a:gd name="T5" fmla="*/ 46 h 104"/>
              <a:gd name="T6" fmla="*/ 54 w 108"/>
              <a:gd name="T7" fmla="*/ 0 h 104"/>
              <a:gd name="T8" fmla="*/ 108 w 108"/>
              <a:gd name="T9" fmla="*/ 54 h 104"/>
              <a:gd name="T10" fmla="*/ 75 w 108"/>
              <a:gd name="T11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4">
                <a:moveTo>
                  <a:pt x="75" y="104"/>
                </a:moveTo>
                <a:cubicBezTo>
                  <a:pt x="70" y="95"/>
                  <a:pt x="63" y="87"/>
                  <a:pt x="56" y="80"/>
                </a:cubicBezTo>
                <a:cubicBezTo>
                  <a:pt x="40" y="64"/>
                  <a:pt x="21" y="52"/>
                  <a:pt x="0" y="46"/>
                </a:cubicBezTo>
                <a:cubicBezTo>
                  <a:pt x="4" y="20"/>
                  <a:pt x="26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ubicBezTo>
                  <a:pt x="108" y="76"/>
                  <a:pt x="94" y="95"/>
                  <a:pt x="75" y="1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6243416" y="2485875"/>
            <a:ext cx="5138093" cy="356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n-ea"/>
                <a:sym typeface="+mn-lt"/>
              </a:rPr>
              <a:t>A.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考虑错按的情况，一般来说分为以下几种情况：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声母错按成另一个声母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，如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jiao’huan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Jiao’guan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，很难判定打字者的本意具体是哪个词，且会对结果引入大量的噪声，因此暂时不做区分；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韵母错按成另一个韵母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，如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lo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等，误触后形成的非法拼音较多见，因此可以将其纳入误触的范围；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声母与韵母之间的错按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，此类误触得到的拼音大部分都是非法的，因此比较好判别，可以纳入混淆集。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TextBox 682"/>
          <p:cNvSpPr txBox="1"/>
          <p:nvPr/>
        </p:nvSpPr>
        <p:spPr>
          <a:xfrm>
            <a:off x="1138679" y="2278745"/>
            <a:ext cx="442750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r>
              <a:rPr lang="en-US" altLang="zh-CN" sz="2135" dirty="0">
                <a:latin typeface="+mn-lt"/>
                <a:ea typeface="+mn-ea"/>
                <a:cs typeface="+mn-ea"/>
                <a:sym typeface="+mn-lt"/>
              </a:rPr>
              <a:t>A.</a:t>
            </a:r>
            <a:endParaRPr lang="zh-CN" altLang="en-US" sz="21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682"/>
          <p:cNvSpPr txBox="1"/>
          <p:nvPr/>
        </p:nvSpPr>
        <p:spPr>
          <a:xfrm>
            <a:off x="5087488" y="1487348"/>
            <a:ext cx="442750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r>
              <a:rPr lang="en-US" altLang="zh-CN" sz="2135" dirty="0">
                <a:latin typeface="+mn-lt"/>
                <a:ea typeface="+mn-ea"/>
                <a:cs typeface="+mn-ea"/>
                <a:sym typeface="+mn-lt"/>
              </a:rPr>
              <a:t>B.</a:t>
            </a:r>
            <a:endParaRPr lang="zh-CN" altLang="en-US" sz="21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TextBox 682"/>
          <p:cNvSpPr txBox="1"/>
          <p:nvPr/>
        </p:nvSpPr>
        <p:spPr>
          <a:xfrm>
            <a:off x="4852765" y="4596192"/>
            <a:ext cx="457176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r>
              <a:rPr lang="en-US" altLang="zh-CN" sz="2135" dirty="0">
                <a:latin typeface="+mn-lt"/>
                <a:ea typeface="+mn-ea"/>
                <a:cs typeface="+mn-ea"/>
                <a:sym typeface="+mn-lt"/>
              </a:rPr>
              <a:t>D.</a:t>
            </a:r>
            <a:endParaRPr lang="zh-CN" altLang="en-US" sz="21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682"/>
          <p:cNvSpPr txBox="1"/>
          <p:nvPr/>
        </p:nvSpPr>
        <p:spPr>
          <a:xfrm>
            <a:off x="1757589" y="4692778"/>
            <a:ext cx="442750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r>
              <a:rPr lang="en-US" altLang="zh-CN" sz="2135" dirty="0">
                <a:latin typeface="+mn-lt"/>
                <a:ea typeface="+mn-ea"/>
                <a:cs typeface="+mn-ea"/>
                <a:sym typeface="+mn-lt"/>
              </a:rPr>
              <a:t>E.</a:t>
            </a:r>
            <a:endParaRPr lang="zh-CN" altLang="en-US" sz="21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1304638" y="2640153"/>
            <a:ext cx="986473" cy="88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临近键位误触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6243416" y="2485875"/>
            <a:ext cx="5029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243416" y="6159951"/>
            <a:ext cx="5029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682"/>
          <p:cNvSpPr txBox="1"/>
          <p:nvPr/>
        </p:nvSpPr>
        <p:spPr>
          <a:xfrm>
            <a:off x="5523733" y="3283302"/>
            <a:ext cx="457176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r>
              <a:rPr lang="en-US" altLang="zh-CN" sz="2135" dirty="0">
                <a:latin typeface="+mn-lt"/>
                <a:ea typeface="+mn-ea"/>
                <a:cs typeface="+mn-ea"/>
                <a:sym typeface="+mn-lt"/>
              </a:rPr>
              <a:t>C.</a:t>
            </a:r>
            <a:endParaRPr lang="zh-CN" altLang="en-US" sz="21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4241284" y="2116009"/>
            <a:ext cx="1098900" cy="46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平翘舌音</a:t>
            </a:r>
          </a:p>
        </p:txBody>
      </p:sp>
      <p:sp>
        <p:nvSpPr>
          <p:cNvPr id="34" name="矩形 1"/>
          <p:cNvSpPr>
            <a:spLocks noChangeArrowheads="1"/>
          </p:cNvSpPr>
          <p:nvPr/>
        </p:nvSpPr>
        <p:spPr bwMode="auto">
          <a:xfrm>
            <a:off x="4937433" y="3716237"/>
            <a:ext cx="927936" cy="46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唇齿音</a:t>
            </a:r>
          </a:p>
        </p:txBody>
      </p:sp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4115971" y="5269204"/>
            <a:ext cx="1098900" cy="46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前后鼻音</a:t>
            </a: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1950465" y="5345503"/>
            <a:ext cx="1098900" cy="46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齿龈边音</a:t>
            </a: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42" name="椭圆 41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44" name="文本框 43"/>
          <p:cNvSpPr txBox="1"/>
          <p:nvPr/>
        </p:nvSpPr>
        <p:spPr>
          <a:xfrm>
            <a:off x="919032" y="57998"/>
            <a:ext cx="5708293" cy="1669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实现原理</a:t>
            </a:r>
            <a:r>
              <a:rPr lang="en-US" altLang="zh-CN" sz="3600" b="1" dirty="0">
                <a:solidFill>
                  <a:schemeClr val="bg1"/>
                </a:solidFill>
              </a:rPr>
              <a:t>——</a:t>
            </a:r>
            <a:r>
              <a:rPr lang="zh-CN" altLang="en-US" sz="3600" b="1" dirty="0">
                <a:solidFill>
                  <a:schemeClr val="bg1"/>
                </a:solidFill>
              </a:rPr>
              <a:t>构造候选句集合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01A927-06D2-481D-AFB5-265F9ACB149D}"/>
              </a:ext>
            </a:extLst>
          </p:cNvPr>
          <p:cNvSpPr txBox="1"/>
          <p:nvPr/>
        </p:nvSpPr>
        <p:spPr>
          <a:xfrm>
            <a:off x="6096000" y="1654935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accent1"/>
                </a:solidFill>
              </a:rPr>
              <a:t>混淆集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792"/>
          <p:cNvSpPr/>
          <p:nvPr/>
        </p:nvSpPr>
        <p:spPr bwMode="auto">
          <a:xfrm>
            <a:off x="5532215" y="3336774"/>
            <a:ext cx="414867" cy="400051"/>
          </a:xfrm>
          <a:custGeom>
            <a:avLst/>
            <a:gdLst>
              <a:gd name="T0" fmla="*/ 58 w 83"/>
              <a:gd name="T1" fmla="*/ 80 h 80"/>
              <a:gd name="T2" fmla="*/ 43 w 83"/>
              <a:gd name="T3" fmla="*/ 62 h 80"/>
              <a:gd name="T4" fmla="*/ 0 w 83"/>
              <a:gd name="T5" fmla="*/ 35 h 80"/>
              <a:gd name="T6" fmla="*/ 42 w 83"/>
              <a:gd name="T7" fmla="*/ 0 h 80"/>
              <a:gd name="T8" fmla="*/ 83 w 83"/>
              <a:gd name="T9" fmla="*/ 42 h 80"/>
              <a:gd name="T10" fmla="*/ 58 w 83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0">
                <a:moveTo>
                  <a:pt x="58" y="80"/>
                </a:moveTo>
                <a:cubicBezTo>
                  <a:pt x="54" y="73"/>
                  <a:pt x="49" y="67"/>
                  <a:pt x="43" y="62"/>
                </a:cubicBezTo>
                <a:cubicBezTo>
                  <a:pt x="31" y="49"/>
                  <a:pt x="16" y="40"/>
                  <a:pt x="0" y="35"/>
                </a:cubicBezTo>
                <a:cubicBezTo>
                  <a:pt x="3" y="15"/>
                  <a:pt x="21" y="0"/>
                  <a:pt x="42" y="0"/>
                </a:cubicBezTo>
                <a:cubicBezTo>
                  <a:pt x="65" y="0"/>
                  <a:pt x="83" y="18"/>
                  <a:pt x="83" y="42"/>
                </a:cubicBezTo>
                <a:cubicBezTo>
                  <a:pt x="83" y="59"/>
                  <a:pt x="73" y="74"/>
                  <a:pt x="58" y="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0" name="Freeform 5"/>
          <p:cNvSpPr/>
          <p:nvPr/>
        </p:nvSpPr>
        <p:spPr bwMode="auto">
          <a:xfrm>
            <a:off x="3557366" y="3000226"/>
            <a:ext cx="679449" cy="861484"/>
          </a:xfrm>
          <a:custGeom>
            <a:avLst/>
            <a:gdLst>
              <a:gd name="T0" fmla="*/ 114 w 136"/>
              <a:gd name="T1" fmla="*/ 63 h 172"/>
              <a:gd name="T2" fmla="*/ 121 w 136"/>
              <a:gd name="T3" fmla="*/ 61 h 172"/>
              <a:gd name="T4" fmla="*/ 135 w 136"/>
              <a:gd name="T5" fmla="*/ 6 h 172"/>
              <a:gd name="T6" fmla="*/ 130 w 136"/>
              <a:gd name="T7" fmla="*/ 2 h 172"/>
              <a:gd name="T8" fmla="*/ 79 w 136"/>
              <a:gd name="T9" fmla="*/ 23 h 172"/>
              <a:gd name="T10" fmla="*/ 77 w 136"/>
              <a:gd name="T11" fmla="*/ 31 h 172"/>
              <a:gd name="T12" fmla="*/ 84 w 136"/>
              <a:gd name="T13" fmla="*/ 37 h 172"/>
              <a:gd name="T14" fmla="*/ 67 w 136"/>
              <a:gd name="T15" fmla="*/ 56 h 172"/>
              <a:gd name="T16" fmla="*/ 0 w 136"/>
              <a:gd name="T17" fmla="*/ 38 h 172"/>
              <a:gd name="T18" fmla="*/ 0 w 136"/>
              <a:gd name="T19" fmla="*/ 172 h 172"/>
              <a:gd name="T20" fmla="*/ 126 w 136"/>
              <a:gd name="T21" fmla="*/ 128 h 172"/>
              <a:gd name="T22" fmla="*/ 92 w 136"/>
              <a:gd name="T23" fmla="*/ 75 h 172"/>
              <a:gd name="T24" fmla="*/ 107 w 136"/>
              <a:gd name="T25" fmla="*/ 57 h 172"/>
              <a:gd name="T26" fmla="*/ 114 w 136"/>
              <a:gd name="T27" fmla="*/ 6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" h="172">
                <a:moveTo>
                  <a:pt x="114" y="63"/>
                </a:moveTo>
                <a:cubicBezTo>
                  <a:pt x="117" y="66"/>
                  <a:pt x="120" y="65"/>
                  <a:pt x="121" y="61"/>
                </a:cubicBezTo>
                <a:cubicBezTo>
                  <a:pt x="135" y="6"/>
                  <a:pt x="135" y="6"/>
                  <a:pt x="135" y="6"/>
                </a:cubicBezTo>
                <a:cubicBezTo>
                  <a:pt x="136" y="2"/>
                  <a:pt x="134" y="0"/>
                  <a:pt x="130" y="2"/>
                </a:cubicBezTo>
                <a:cubicBezTo>
                  <a:pt x="79" y="23"/>
                  <a:pt x="79" y="23"/>
                  <a:pt x="79" y="23"/>
                </a:cubicBezTo>
                <a:cubicBezTo>
                  <a:pt x="75" y="25"/>
                  <a:pt x="74" y="28"/>
                  <a:pt x="77" y="31"/>
                </a:cubicBezTo>
                <a:cubicBezTo>
                  <a:pt x="84" y="37"/>
                  <a:pt x="84" y="37"/>
                  <a:pt x="84" y="37"/>
                </a:cubicBezTo>
                <a:cubicBezTo>
                  <a:pt x="67" y="56"/>
                  <a:pt x="67" y="56"/>
                  <a:pt x="67" y="56"/>
                </a:cubicBezTo>
                <a:cubicBezTo>
                  <a:pt x="47" y="45"/>
                  <a:pt x="25" y="38"/>
                  <a:pt x="0" y="38"/>
                </a:cubicBezTo>
                <a:cubicBezTo>
                  <a:pt x="0" y="172"/>
                  <a:pt x="0" y="172"/>
                  <a:pt x="0" y="172"/>
                </a:cubicBezTo>
                <a:cubicBezTo>
                  <a:pt x="126" y="128"/>
                  <a:pt x="126" y="128"/>
                  <a:pt x="126" y="128"/>
                </a:cubicBezTo>
                <a:cubicBezTo>
                  <a:pt x="119" y="107"/>
                  <a:pt x="107" y="89"/>
                  <a:pt x="92" y="75"/>
                </a:cubicBezTo>
                <a:cubicBezTo>
                  <a:pt x="107" y="57"/>
                  <a:pt x="107" y="57"/>
                  <a:pt x="107" y="57"/>
                </a:cubicBezTo>
                <a:lnTo>
                  <a:pt x="114" y="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1" name="Freeform 6"/>
          <p:cNvSpPr/>
          <p:nvPr/>
        </p:nvSpPr>
        <p:spPr bwMode="auto">
          <a:xfrm>
            <a:off x="2501149" y="3211892"/>
            <a:ext cx="986367" cy="1028700"/>
          </a:xfrm>
          <a:custGeom>
            <a:avLst/>
            <a:gdLst>
              <a:gd name="T0" fmla="*/ 197 w 197"/>
              <a:gd name="T1" fmla="*/ 0 h 206"/>
              <a:gd name="T2" fmla="*/ 86 w 197"/>
              <a:gd name="T3" fmla="*/ 59 h 206"/>
              <a:gd name="T4" fmla="*/ 60 w 197"/>
              <a:gd name="T5" fmla="*/ 42 h 206"/>
              <a:gd name="T6" fmla="*/ 64 w 197"/>
              <a:gd name="T7" fmla="*/ 34 h 206"/>
              <a:gd name="T8" fmla="*/ 61 w 197"/>
              <a:gd name="T9" fmla="*/ 27 h 206"/>
              <a:gd name="T10" fmla="*/ 5 w 197"/>
              <a:gd name="T11" fmla="*/ 22 h 206"/>
              <a:gd name="T12" fmla="*/ 2 w 197"/>
              <a:gd name="T13" fmla="*/ 27 h 206"/>
              <a:gd name="T14" fmla="*/ 31 w 197"/>
              <a:gd name="T15" fmla="*/ 76 h 206"/>
              <a:gd name="T16" fmla="*/ 39 w 197"/>
              <a:gd name="T17" fmla="*/ 76 h 206"/>
              <a:gd name="T18" fmla="*/ 43 w 197"/>
              <a:gd name="T19" fmla="*/ 68 h 206"/>
              <a:gd name="T20" fmla="*/ 72 w 197"/>
              <a:gd name="T21" fmla="*/ 86 h 206"/>
              <a:gd name="T22" fmla="*/ 63 w 197"/>
              <a:gd name="T23" fmla="*/ 134 h 206"/>
              <a:gd name="T24" fmla="*/ 85 w 197"/>
              <a:gd name="T25" fmla="*/ 206 h 206"/>
              <a:gd name="T26" fmla="*/ 84 w 197"/>
              <a:gd name="T27" fmla="*/ 204 h 206"/>
              <a:gd name="T28" fmla="*/ 197 w 197"/>
              <a:gd name="T29" fmla="*/ 134 h 206"/>
              <a:gd name="T30" fmla="*/ 197 w 197"/>
              <a:gd name="T31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7" h="206">
                <a:moveTo>
                  <a:pt x="197" y="0"/>
                </a:moveTo>
                <a:cubicBezTo>
                  <a:pt x="151" y="0"/>
                  <a:pt x="110" y="23"/>
                  <a:pt x="86" y="59"/>
                </a:cubicBezTo>
                <a:cubicBezTo>
                  <a:pt x="60" y="42"/>
                  <a:pt x="60" y="42"/>
                  <a:pt x="60" y="42"/>
                </a:cubicBezTo>
                <a:cubicBezTo>
                  <a:pt x="64" y="34"/>
                  <a:pt x="64" y="34"/>
                  <a:pt x="64" y="34"/>
                </a:cubicBezTo>
                <a:cubicBezTo>
                  <a:pt x="66" y="31"/>
                  <a:pt x="65" y="28"/>
                  <a:pt x="61" y="27"/>
                </a:cubicBezTo>
                <a:cubicBezTo>
                  <a:pt x="5" y="22"/>
                  <a:pt x="5" y="22"/>
                  <a:pt x="5" y="22"/>
                </a:cubicBezTo>
                <a:cubicBezTo>
                  <a:pt x="1" y="22"/>
                  <a:pt x="0" y="24"/>
                  <a:pt x="2" y="27"/>
                </a:cubicBezTo>
                <a:cubicBezTo>
                  <a:pt x="31" y="76"/>
                  <a:pt x="31" y="76"/>
                  <a:pt x="31" y="76"/>
                </a:cubicBezTo>
                <a:cubicBezTo>
                  <a:pt x="33" y="79"/>
                  <a:pt x="37" y="79"/>
                  <a:pt x="39" y="76"/>
                </a:cubicBezTo>
                <a:cubicBezTo>
                  <a:pt x="43" y="68"/>
                  <a:pt x="43" y="68"/>
                  <a:pt x="43" y="68"/>
                </a:cubicBezTo>
                <a:cubicBezTo>
                  <a:pt x="72" y="86"/>
                  <a:pt x="72" y="86"/>
                  <a:pt x="72" y="86"/>
                </a:cubicBezTo>
                <a:cubicBezTo>
                  <a:pt x="67" y="101"/>
                  <a:pt x="63" y="117"/>
                  <a:pt x="63" y="134"/>
                </a:cubicBezTo>
                <a:cubicBezTo>
                  <a:pt x="63" y="160"/>
                  <a:pt x="71" y="185"/>
                  <a:pt x="85" y="206"/>
                </a:cubicBezTo>
                <a:cubicBezTo>
                  <a:pt x="84" y="204"/>
                  <a:pt x="84" y="204"/>
                  <a:pt x="84" y="204"/>
                </a:cubicBezTo>
                <a:cubicBezTo>
                  <a:pt x="197" y="134"/>
                  <a:pt x="197" y="134"/>
                  <a:pt x="197" y="134"/>
                </a:cubicBezTo>
                <a:lnTo>
                  <a:pt x="1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>
            <a:off x="3586999" y="3696608"/>
            <a:ext cx="1109133" cy="499533"/>
          </a:xfrm>
          <a:custGeom>
            <a:avLst/>
            <a:gdLst>
              <a:gd name="T0" fmla="*/ 218 w 222"/>
              <a:gd name="T1" fmla="*/ 47 h 100"/>
              <a:gd name="T2" fmla="*/ 168 w 222"/>
              <a:gd name="T3" fmla="*/ 21 h 100"/>
              <a:gd name="T4" fmla="*/ 162 w 222"/>
              <a:gd name="T5" fmla="*/ 25 h 100"/>
              <a:gd name="T6" fmla="*/ 162 w 222"/>
              <a:gd name="T7" fmla="*/ 34 h 100"/>
              <a:gd name="T8" fmla="*/ 133 w 222"/>
              <a:gd name="T9" fmla="*/ 34 h 100"/>
              <a:gd name="T10" fmla="*/ 126 w 222"/>
              <a:gd name="T11" fmla="*/ 0 h 100"/>
              <a:gd name="T12" fmla="*/ 0 w 222"/>
              <a:gd name="T13" fmla="*/ 44 h 100"/>
              <a:gd name="T14" fmla="*/ 121 w 222"/>
              <a:gd name="T15" fmla="*/ 100 h 100"/>
              <a:gd name="T16" fmla="*/ 131 w 222"/>
              <a:gd name="T17" fmla="*/ 64 h 100"/>
              <a:gd name="T18" fmla="*/ 161 w 222"/>
              <a:gd name="T19" fmla="*/ 65 h 100"/>
              <a:gd name="T20" fmla="*/ 161 w 222"/>
              <a:gd name="T21" fmla="*/ 74 h 100"/>
              <a:gd name="T22" fmla="*/ 167 w 222"/>
              <a:gd name="T23" fmla="*/ 78 h 100"/>
              <a:gd name="T24" fmla="*/ 218 w 222"/>
              <a:gd name="T25" fmla="*/ 54 h 100"/>
              <a:gd name="T26" fmla="*/ 218 w 222"/>
              <a:gd name="T27" fmla="*/ 47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2" h="100">
                <a:moveTo>
                  <a:pt x="218" y="47"/>
                </a:moveTo>
                <a:cubicBezTo>
                  <a:pt x="168" y="21"/>
                  <a:pt x="168" y="21"/>
                  <a:pt x="168" y="21"/>
                </a:cubicBezTo>
                <a:cubicBezTo>
                  <a:pt x="165" y="20"/>
                  <a:pt x="162" y="21"/>
                  <a:pt x="162" y="25"/>
                </a:cubicBezTo>
                <a:cubicBezTo>
                  <a:pt x="162" y="34"/>
                  <a:pt x="162" y="34"/>
                  <a:pt x="162" y="34"/>
                </a:cubicBezTo>
                <a:cubicBezTo>
                  <a:pt x="133" y="34"/>
                  <a:pt x="133" y="34"/>
                  <a:pt x="133" y="34"/>
                </a:cubicBezTo>
                <a:cubicBezTo>
                  <a:pt x="132" y="22"/>
                  <a:pt x="129" y="11"/>
                  <a:pt x="126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121" y="100"/>
                  <a:pt x="121" y="100"/>
                  <a:pt x="121" y="100"/>
                </a:cubicBezTo>
                <a:cubicBezTo>
                  <a:pt x="126" y="89"/>
                  <a:pt x="129" y="77"/>
                  <a:pt x="131" y="64"/>
                </a:cubicBezTo>
                <a:cubicBezTo>
                  <a:pt x="161" y="65"/>
                  <a:pt x="161" y="65"/>
                  <a:pt x="161" y="65"/>
                </a:cubicBezTo>
                <a:cubicBezTo>
                  <a:pt x="161" y="74"/>
                  <a:pt x="161" y="74"/>
                  <a:pt x="161" y="74"/>
                </a:cubicBezTo>
                <a:cubicBezTo>
                  <a:pt x="161" y="78"/>
                  <a:pt x="163" y="80"/>
                  <a:pt x="167" y="78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22" y="52"/>
                  <a:pt x="222" y="49"/>
                  <a:pt x="218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3" name="Freeform 8"/>
          <p:cNvSpPr/>
          <p:nvPr/>
        </p:nvSpPr>
        <p:spPr bwMode="auto">
          <a:xfrm>
            <a:off x="3567949" y="3950608"/>
            <a:ext cx="603249" cy="946151"/>
          </a:xfrm>
          <a:custGeom>
            <a:avLst/>
            <a:gdLst>
              <a:gd name="T0" fmla="*/ 114 w 121"/>
              <a:gd name="T1" fmla="*/ 128 h 189"/>
              <a:gd name="T2" fmla="*/ 107 w 121"/>
              <a:gd name="T3" fmla="*/ 125 h 189"/>
              <a:gd name="T4" fmla="*/ 100 w 121"/>
              <a:gd name="T5" fmla="*/ 130 h 189"/>
              <a:gd name="T6" fmla="*/ 83 w 121"/>
              <a:gd name="T7" fmla="*/ 104 h 189"/>
              <a:gd name="T8" fmla="*/ 121 w 121"/>
              <a:gd name="T9" fmla="*/ 55 h 189"/>
              <a:gd name="T10" fmla="*/ 0 w 121"/>
              <a:gd name="T11" fmla="*/ 0 h 189"/>
              <a:gd name="T12" fmla="*/ 0 w 121"/>
              <a:gd name="T13" fmla="*/ 133 h 189"/>
              <a:gd name="T14" fmla="*/ 57 w 121"/>
              <a:gd name="T15" fmla="*/ 120 h 189"/>
              <a:gd name="T16" fmla="*/ 74 w 121"/>
              <a:gd name="T17" fmla="*/ 146 h 189"/>
              <a:gd name="T18" fmla="*/ 66 w 121"/>
              <a:gd name="T19" fmla="*/ 151 h 189"/>
              <a:gd name="T20" fmla="*/ 67 w 121"/>
              <a:gd name="T21" fmla="*/ 159 h 189"/>
              <a:gd name="T22" fmla="*/ 116 w 121"/>
              <a:gd name="T23" fmla="*/ 187 h 189"/>
              <a:gd name="T24" fmla="*/ 121 w 121"/>
              <a:gd name="T25" fmla="*/ 184 h 189"/>
              <a:gd name="T26" fmla="*/ 114 w 121"/>
              <a:gd name="T27" fmla="*/ 12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1" h="189">
                <a:moveTo>
                  <a:pt x="114" y="128"/>
                </a:moveTo>
                <a:cubicBezTo>
                  <a:pt x="114" y="124"/>
                  <a:pt x="111" y="123"/>
                  <a:pt x="107" y="125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99" y="91"/>
                  <a:pt x="112" y="74"/>
                  <a:pt x="121" y="55"/>
                </a:cubicBezTo>
                <a:cubicBezTo>
                  <a:pt x="0" y="0"/>
                  <a:pt x="0" y="0"/>
                  <a:pt x="0" y="0"/>
                </a:cubicBezTo>
                <a:cubicBezTo>
                  <a:pt x="0" y="133"/>
                  <a:pt x="0" y="133"/>
                  <a:pt x="0" y="133"/>
                </a:cubicBezTo>
                <a:cubicBezTo>
                  <a:pt x="20" y="133"/>
                  <a:pt x="40" y="128"/>
                  <a:pt x="57" y="120"/>
                </a:cubicBezTo>
                <a:cubicBezTo>
                  <a:pt x="74" y="146"/>
                  <a:pt x="74" y="146"/>
                  <a:pt x="74" y="146"/>
                </a:cubicBezTo>
                <a:cubicBezTo>
                  <a:pt x="66" y="151"/>
                  <a:pt x="66" y="151"/>
                  <a:pt x="66" y="151"/>
                </a:cubicBezTo>
                <a:cubicBezTo>
                  <a:pt x="63" y="154"/>
                  <a:pt x="63" y="157"/>
                  <a:pt x="67" y="159"/>
                </a:cubicBezTo>
                <a:cubicBezTo>
                  <a:pt x="116" y="187"/>
                  <a:pt x="116" y="187"/>
                  <a:pt x="116" y="187"/>
                </a:cubicBezTo>
                <a:cubicBezTo>
                  <a:pt x="119" y="189"/>
                  <a:pt x="121" y="188"/>
                  <a:pt x="121" y="184"/>
                </a:cubicBezTo>
                <a:lnTo>
                  <a:pt x="114" y="1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4" name="Freeform 9"/>
          <p:cNvSpPr/>
          <p:nvPr/>
        </p:nvSpPr>
        <p:spPr bwMode="auto">
          <a:xfrm>
            <a:off x="2932949" y="3950608"/>
            <a:ext cx="569383" cy="946151"/>
          </a:xfrm>
          <a:custGeom>
            <a:avLst/>
            <a:gdLst>
              <a:gd name="T0" fmla="*/ 114 w 114"/>
              <a:gd name="T1" fmla="*/ 133 h 189"/>
              <a:gd name="T2" fmla="*/ 114 w 114"/>
              <a:gd name="T3" fmla="*/ 0 h 189"/>
              <a:gd name="T4" fmla="*/ 0 w 114"/>
              <a:gd name="T5" fmla="*/ 70 h 189"/>
              <a:gd name="T6" fmla="*/ 37 w 114"/>
              <a:gd name="T7" fmla="*/ 109 h 189"/>
              <a:gd name="T8" fmla="*/ 23 w 114"/>
              <a:gd name="T9" fmla="*/ 130 h 189"/>
              <a:gd name="T10" fmla="*/ 16 w 114"/>
              <a:gd name="T11" fmla="*/ 125 h 189"/>
              <a:gd name="T12" fmla="*/ 9 w 114"/>
              <a:gd name="T13" fmla="*/ 128 h 189"/>
              <a:gd name="T14" fmla="*/ 2 w 114"/>
              <a:gd name="T15" fmla="*/ 184 h 189"/>
              <a:gd name="T16" fmla="*/ 8 w 114"/>
              <a:gd name="T17" fmla="*/ 187 h 189"/>
              <a:gd name="T18" fmla="*/ 56 w 114"/>
              <a:gd name="T19" fmla="*/ 159 h 189"/>
              <a:gd name="T20" fmla="*/ 57 w 114"/>
              <a:gd name="T21" fmla="*/ 151 h 189"/>
              <a:gd name="T22" fmla="*/ 49 w 114"/>
              <a:gd name="T23" fmla="*/ 146 h 189"/>
              <a:gd name="T24" fmla="*/ 64 w 114"/>
              <a:gd name="T25" fmla="*/ 123 h 189"/>
              <a:gd name="T26" fmla="*/ 114 w 114"/>
              <a:gd name="T27" fmla="*/ 133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89">
                <a:moveTo>
                  <a:pt x="114" y="133"/>
                </a:moveTo>
                <a:cubicBezTo>
                  <a:pt x="114" y="0"/>
                  <a:pt x="114" y="0"/>
                  <a:pt x="114" y="0"/>
                </a:cubicBezTo>
                <a:cubicBezTo>
                  <a:pt x="0" y="70"/>
                  <a:pt x="0" y="70"/>
                  <a:pt x="0" y="70"/>
                </a:cubicBezTo>
                <a:cubicBezTo>
                  <a:pt x="10" y="85"/>
                  <a:pt x="22" y="98"/>
                  <a:pt x="37" y="109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16" y="125"/>
                  <a:pt x="16" y="125"/>
                  <a:pt x="16" y="125"/>
                </a:cubicBezTo>
                <a:cubicBezTo>
                  <a:pt x="12" y="123"/>
                  <a:pt x="9" y="124"/>
                  <a:pt x="9" y="128"/>
                </a:cubicBezTo>
                <a:cubicBezTo>
                  <a:pt x="2" y="184"/>
                  <a:pt x="2" y="184"/>
                  <a:pt x="2" y="184"/>
                </a:cubicBezTo>
                <a:cubicBezTo>
                  <a:pt x="2" y="188"/>
                  <a:pt x="4" y="189"/>
                  <a:pt x="8" y="187"/>
                </a:cubicBezTo>
                <a:cubicBezTo>
                  <a:pt x="56" y="159"/>
                  <a:pt x="56" y="159"/>
                  <a:pt x="56" y="159"/>
                </a:cubicBezTo>
                <a:cubicBezTo>
                  <a:pt x="60" y="157"/>
                  <a:pt x="60" y="154"/>
                  <a:pt x="57" y="151"/>
                </a:cubicBezTo>
                <a:cubicBezTo>
                  <a:pt x="49" y="146"/>
                  <a:pt x="49" y="146"/>
                  <a:pt x="49" y="146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79" y="130"/>
                  <a:pt x="96" y="133"/>
                  <a:pt x="114" y="1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1747615" y="4835375"/>
            <a:ext cx="1519767" cy="1519767"/>
          </a:xfrm>
          <a:custGeom>
            <a:avLst/>
            <a:gdLst>
              <a:gd name="T0" fmla="*/ 152 w 304"/>
              <a:gd name="T1" fmla="*/ 0 h 304"/>
              <a:gd name="T2" fmla="*/ 0 w 304"/>
              <a:gd name="T3" fmla="*/ 152 h 304"/>
              <a:gd name="T4" fmla="*/ 152 w 304"/>
              <a:gd name="T5" fmla="*/ 304 h 304"/>
              <a:gd name="T6" fmla="*/ 304 w 304"/>
              <a:gd name="T7" fmla="*/ 152 h 304"/>
              <a:gd name="T8" fmla="*/ 152 w 304"/>
              <a:gd name="T9" fmla="*/ 0 h 304"/>
              <a:gd name="T10" fmla="*/ 152 w 304"/>
              <a:gd name="T11" fmla="*/ 289 h 304"/>
              <a:gd name="T12" fmla="*/ 15 w 304"/>
              <a:gd name="T13" fmla="*/ 152 h 304"/>
              <a:gd name="T14" fmla="*/ 152 w 304"/>
              <a:gd name="T15" fmla="*/ 15 h 304"/>
              <a:gd name="T16" fmla="*/ 289 w 304"/>
              <a:gd name="T17" fmla="*/ 152 h 304"/>
              <a:gd name="T18" fmla="*/ 152 w 304"/>
              <a:gd name="T19" fmla="*/ 289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4">
                <a:moveTo>
                  <a:pt x="152" y="0"/>
                </a:moveTo>
                <a:cubicBezTo>
                  <a:pt x="68" y="0"/>
                  <a:pt x="0" y="68"/>
                  <a:pt x="0" y="152"/>
                </a:cubicBezTo>
                <a:cubicBezTo>
                  <a:pt x="0" y="236"/>
                  <a:pt x="68" y="304"/>
                  <a:pt x="152" y="304"/>
                </a:cubicBezTo>
                <a:cubicBezTo>
                  <a:pt x="236" y="304"/>
                  <a:pt x="304" y="236"/>
                  <a:pt x="304" y="152"/>
                </a:cubicBezTo>
                <a:cubicBezTo>
                  <a:pt x="304" y="68"/>
                  <a:pt x="236" y="0"/>
                  <a:pt x="152" y="0"/>
                </a:cubicBezTo>
                <a:close/>
                <a:moveTo>
                  <a:pt x="152" y="289"/>
                </a:moveTo>
                <a:cubicBezTo>
                  <a:pt x="76" y="289"/>
                  <a:pt x="15" y="228"/>
                  <a:pt x="15" y="152"/>
                </a:cubicBezTo>
                <a:cubicBezTo>
                  <a:pt x="15" y="76"/>
                  <a:pt x="76" y="15"/>
                  <a:pt x="152" y="15"/>
                </a:cubicBezTo>
                <a:cubicBezTo>
                  <a:pt x="228" y="15"/>
                  <a:pt x="289" y="76"/>
                  <a:pt x="289" y="152"/>
                </a:cubicBezTo>
                <a:cubicBezTo>
                  <a:pt x="289" y="228"/>
                  <a:pt x="228" y="289"/>
                  <a:pt x="152" y="28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1157066" y="2485875"/>
            <a:ext cx="1274233" cy="1274233"/>
          </a:xfrm>
          <a:custGeom>
            <a:avLst/>
            <a:gdLst>
              <a:gd name="T0" fmla="*/ 127 w 255"/>
              <a:gd name="T1" fmla="*/ 0 h 255"/>
              <a:gd name="T2" fmla="*/ 0 w 255"/>
              <a:gd name="T3" fmla="*/ 127 h 255"/>
              <a:gd name="T4" fmla="*/ 127 w 255"/>
              <a:gd name="T5" fmla="*/ 255 h 255"/>
              <a:gd name="T6" fmla="*/ 255 w 255"/>
              <a:gd name="T7" fmla="*/ 127 h 255"/>
              <a:gd name="T8" fmla="*/ 127 w 255"/>
              <a:gd name="T9" fmla="*/ 0 h 255"/>
              <a:gd name="T10" fmla="*/ 127 w 255"/>
              <a:gd name="T11" fmla="*/ 242 h 255"/>
              <a:gd name="T12" fmla="*/ 13 w 255"/>
              <a:gd name="T13" fmla="*/ 127 h 255"/>
              <a:gd name="T14" fmla="*/ 127 w 255"/>
              <a:gd name="T15" fmla="*/ 13 h 255"/>
              <a:gd name="T16" fmla="*/ 242 w 255"/>
              <a:gd name="T17" fmla="*/ 127 h 255"/>
              <a:gd name="T18" fmla="*/ 127 w 255"/>
              <a:gd name="T19" fmla="*/ 242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5" h="255">
                <a:moveTo>
                  <a:pt x="127" y="0"/>
                </a:moveTo>
                <a:cubicBezTo>
                  <a:pt x="57" y="0"/>
                  <a:pt x="0" y="57"/>
                  <a:pt x="0" y="127"/>
                </a:cubicBezTo>
                <a:cubicBezTo>
                  <a:pt x="0" y="198"/>
                  <a:pt x="57" y="255"/>
                  <a:pt x="127" y="255"/>
                </a:cubicBezTo>
                <a:cubicBezTo>
                  <a:pt x="198" y="255"/>
                  <a:pt x="255" y="198"/>
                  <a:pt x="255" y="127"/>
                </a:cubicBezTo>
                <a:cubicBezTo>
                  <a:pt x="255" y="57"/>
                  <a:pt x="198" y="0"/>
                  <a:pt x="127" y="0"/>
                </a:cubicBezTo>
                <a:close/>
                <a:moveTo>
                  <a:pt x="127" y="242"/>
                </a:moveTo>
                <a:cubicBezTo>
                  <a:pt x="64" y="242"/>
                  <a:pt x="13" y="191"/>
                  <a:pt x="13" y="127"/>
                </a:cubicBezTo>
                <a:cubicBezTo>
                  <a:pt x="13" y="64"/>
                  <a:pt x="64" y="13"/>
                  <a:pt x="127" y="13"/>
                </a:cubicBezTo>
                <a:cubicBezTo>
                  <a:pt x="191" y="13"/>
                  <a:pt x="242" y="64"/>
                  <a:pt x="242" y="127"/>
                </a:cubicBezTo>
                <a:cubicBezTo>
                  <a:pt x="242" y="191"/>
                  <a:pt x="191" y="242"/>
                  <a:pt x="127" y="2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7" name="Freeform 12"/>
          <p:cNvSpPr>
            <a:spLocks noEditPoints="1"/>
          </p:cNvSpPr>
          <p:nvPr/>
        </p:nvSpPr>
        <p:spPr bwMode="auto">
          <a:xfrm>
            <a:off x="4067482" y="1651908"/>
            <a:ext cx="1475316" cy="1468967"/>
          </a:xfrm>
          <a:custGeom>
            <a:avLst/>
            <a:gdLst>
              <a:gd name="T0" fmla="*/ 148 w 295"/>
              <a:gd name="T1" fmla="*/ 0 h 294"/>
              <a:gd name="T2" fmla="*/ 0 w 295"/>
              <a:gd name="T3" fmla="*/ 147 h 294"/>
              <a:gd name="T4" fmla="*/ 148 w 295"/>
              <a:gd name="T5" fmla="*/ 294 h 294"/>
              <a:gd name="T6" fmla="*/ 295 w 295"/>
              <a:gd name="T7" fmla="*/ 147 h 294"/>
              <a:gd name="T8" fmla="*/ 148 w 295"/>
              <a:gd name="T9" fmla="*/ 0 h 294"/>
              <a:gd name="T10" fmla="*/ 148 w 295"/>
              <a:gd name="T11" fmla="*/ 280 h 294"/>
              <a:gd name="T12" fmla="*/ 15 w 295"/>
              <a:gd name="T13" fmla="*/ 147 h 294"/>
              <a:gd name="T14" fmla="*/ 148 w 295"/>
              <a:gd name="T15" fmla="*/ 14 h 294"/>
              <a:gd name="T16" fmla="*/ 280 w 295"/>
              <a:gd name="T17" fmla="*/ 147 h 294"/>
              <a:gd name="T18" fmla="*/ 148 w 295"/>
              <a:gd name="T19" fmla="*/ 28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5" h="294">
                <a:moveTo>
                  <a:pt x="148" y="0"/>
                </a:moveTo>
                <a:cubicBezTo>
                  <a:pt x="66" y="0"/>
                  <a:pt x="0" y="66"/>
                  <a:pt x="0" y="147"/>
                </a:cubicBezTo>
                <a:cubicBezTo>
                  <a:pt x="0" y="228"/>
                  <a:pt x="66" y="294"/>
                  <a:pt x="148" y="294"/>
                </a:cubicBezTo>
                <a:cubicBezTo>
                  <a:pt x="229" y="294"/>
                  <a:pt x="295" y="228"/>
                  <a:pt x="295" y="147"/>
                </a:cubicBezTo>
                <a:cubicBezTo>
                  <a:pt x="295" y="66"/>
                  <a:pt x="229" y="0"/>
                  <a:pt x="148" y="0"/>
                </a:cubicBezTo>
                <a:close/>
                <a:moveTo>
                  <a:pt x="148" y="280"/>
                </a:moveTo>
                <a:cubicBezTo>
                  <a:pt x="74" y="280"/>
                  <a:pt x="15" y="220"/>
                  <a:pt x="15" y="147"/>
                </a:cubicBezTo>
                <a:cubicBezTo>
                  <a:pt x="15" y="74"/>
                  <a:pt x="74" y="14"/>
                  <a:pt x="148" y="14"/>
                </a:cubicBezTo>
                <a:cubicBezTo>
                  <a:pt x="221" y="14"/>
                  <a:pt x="280" y="74"/>
                  <a:pt x="280" y="147"/>
                </a:cubicBezTo>
                <a:cubicBezTo>
                  <a:pt x="280" y="220"/>
                  <a:pt x="221" y="280"/>
                  <a:pt x="148" y="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4907800" y="3487058"/>
            <a:ext cx="1009649" cy="1009651"/>
          </a:xfrm>
          <a:custGeom>
            <a:avLst/>
            <a:gdLst>
              <a:gd name="T0" fmla="*/ 101 w 202"/>
              <a:gd name="T1" fmla="*/ 0 h 202"/>
              <a:gd name="T2" fmla="*/ 0 w 202"/>
              <a:gd name="T3" fmla="*/ 101 h 202"/>
              <a:gd name="T4" fmla="*/ 101 w 202"/>
              <a:gd name="T5" fmla="*/ 202 h 202"/>
              <a:gd name="T6" fmla="*/ 202 w 202"/>
              <a:gd name="T7" fmla="*/ 101 h 202"/>
              <a:gd name="T8" fmla="*/ 101 w 202"/>
              <a:gd name="T9" fmla="*/ 0 h 202"/>
              <a:gd name="T10" fmla="*/ 101 w 202"/>
              <a:gd name="T11" fmla="*/ 192 h 202"/>
              <a:gd name="T12" fmla="*/ 10 w 202"/>
              <a:gd name="T13" fmla="*/ 101 h 202"/>
              <a:gd name="T14" fmla="*/ 101 w 202"/>
              <a:gd name="T15" fmla="*/ 10 h 202"/>
              <a:gd name="T16" fmla="*/ 192 w 202"/>
              <a:gd name="T17" fmla="*/ 101 h 202"/>
              <a:gd name="T18" fmla="*/ 101 w 202"/>
              <a:gd name="T19" fmla="*/ 19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2" h="202">
                <a:moveTo>
                  <a:pt x="101" y="0"/>
                </a:moveTo>
                <a:cubicBezTo>
                  <a:pt x="46" y="0"/>
                  <a:pt x="0" y="45"/>
                  <a:pt x="0" y="101"/>
                </a:cubicBezTo>
                <a:cubicBezTo>
                  <a:pt x="0" y="157"/>
                  <a:pt x="46" y="202"/>
                  <a:pt x="101" y="202"/>
                </a:cubicBezTo>
                <a:cubicBezTo>
                  <a:pt x="157" y="202"/>
                  <a:pt x="202" y="157"/>
                  <a:pt x="202" y="101"/>
                </a:cubicBezTo>
                <a:cubicBezTo>
                  <a:pt x="202" y="45"/>
                  <a:pt x="157" y="0"/>
                  <a:pt x="101" y="0"/>
                </a:cubicBezTo>
                <a:close/>
                <a:moveTo>
                  <a:pt x="101" y="192"/>
                </a:moveTo>
                <a:cubicBezTo>
                  <a:pt x="51" y="192"/>
                  <a:pt x="10" y="151"/>
                  <a:pt x="10" y="101"/>
                </a:cubicBezTo>
                <a:cubicBezTo>
                  <a:pt x="10" y="51"/>
                  <a:pt x="51" y="10"/>
                  <a:pt x="101" y="10"/>
                </a:cubicBezTo>
                <a:cubicBezTo>
                  <a:pt x="151" y="10"/>
                  <a:pt x="192" y="51"/>
                  <a:pt x="192" y="101"/>
                </a:cubicBezTo>
                <a:cubicBezTo>
                  <a:pt x="192" y="151"/>
                  <a:pt x="151" y="192"/>
                  <a:pt x="101" y="19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9" name="Freeform 14"/>
          <p:cNvSpPr>
            <a:spLocks noEditPoints="1"/>
          </p:cNvSpPr>
          <p:nvPr/>
        </p:nvSpPr>
        <p:spPr bwMode="auto">
          <a:xfrm>
            <a:off x="3896032" y="4776108"/>
            <a:ext cx="1496483" cy="1490133"/>
          </a:xfrm>
          <a:custGeom>
            <a:avLst/>
            <a:gdLst>
              <a:gd name="T0" fmla="*/ 149 w 299"/>
              <a:gd name="T1" fmla="*/ 0 h 298"/>
              <a:gd name="T2" fmla="*/ 0 w 299"/>
              <a:gd name="T3" fmla="*/ 149 h 298"/>
              <a:gd name="T4" fmla="*/ 149 w 299"/>
              <a:gd name="T5" fmla="*/ 298 h 298"/>
              <a:gd name="T6" fmla="*/ 299 w 299"/>
              <a:gd name="T7" fmla="*/ 149 h 298"/>
              <a:gd name="T8" fmla="*/ 149 w 299"/>
              <a:gd name="T9" fmla="*/ 0 h 298"/>
              <a:gd name="T10" fmla="*/ 149 w 299"/>
              <a:gd name="T11" fmla="*/ 284 h 298"/>
              <a:gd name="T12" fmla="*/ 15 w 299"/>
              <a:gd name="T13" fmla="*/ 149 h 298"/>
              <a:gd name="T14" fmla="*/ 149 w 299"/>
              <a:gd name="T15" fmla="*/ 15 h 298"/>
              <a:gd name="T16" fmla="*/ 284 w 299"/>
              <a:gd name="T17" fmla="*/ 149 h 298"/>
              <a:gd name="T18" fmla="*/ 149 w 299"/>
              <a:gd name="T19" fmla="*/ 28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9" h="298">
                <a:moveTo>
                  <a:pt x="149" y="0"/>
                </a:moveTo>
                <a:cubicBezTo>
                  <a:pt x="67" y="0"/>
                  <a:pt x="0" y="67"/>
                  <a:pt x="0" y="149"/>
                </a:cubicBezTo>
                <a:cubicBezTo>
                  <a:pt x="0" y="232"/>
                  <a:pt x="67" y="298"/>
                  <a:pt x="149" y="298"/>
                </a:cubicBezTo>
                <a:cubicBezTo>
                  <a:pt x="232" y="298"/>
                  <a:pt x="299" y="232"/>
                  <a:pt x="299" y="149"/>
                </a:cubicBezTo>
                <a:cubicBezTo>
                  <a:pt x="299" y="67"/>
                  <a:pt x="232" y="0"/>
                  <a:pt x="149" y="0"/>
                </a:cubicBezTo>
                <a:close/>
                <a:moveTo>
                  <a:pt x="149" y="284"/>
                </a:moveTo>
                <a:cubicBezTo>
                  <a:pt x="75" y="284"/>
                  <a:pt x="15" y="223"/>
                  <a:pt x="15" y="149"/>
                </a:cubicBezTo>
                <a:cubicBezTo>
                  <a:pt x="15" y="75"/>
                  <a:pt x="75" y="15"/>
                  <a:pt x="149" y="15"/>
                </a:cubicBezTo>
                <a:cubicBezTo>
                  <a:pt x="223" y="15"/>
                  <a:pt x="284" y="75"/>
                  <a:pt x="284" y="149"/>
                </a:cubicBezTo>
                <a:cubicBezTo>
                  <a:pt x="284" y="223"/>
                  <a:pt x="223" y="284"/>
                  <a:pt x="149" y="2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0" name="Freeform 1788"/>
          <p:cNvSpPr/>
          <p:nvPr/>
        </p:nvSpPr>
        <p:spPr bwMode="auto">
          <a:xfrm>
            <a:off x="1747615" y="4691441"/>
            <a:ext cx="539749" cy="524933"/>
          </a:xfrm>
          <a:custGeom>
            <a:avLst/>
            <a:gdLst>
              <a:gd name="T0" fmla="*/ 33 w 108"/>
              <a:gd name="T1" fmla="*/ 105 h 105"/>
              <a:gd name="T2" fmla="*/ 52 w 108"/>
              <a:gd name="T3" fmla="*/ 81 h 105"/>
              <a:gd name="T4" fmla="*/ 108 w 108"/>
              <a:gd name="T5" fmla="*/ 46 h 105"/>
              <a:gd name="T6" fmla="*/ 54 w 108"/>
              <a:gd name="T7" fmla="*/ 0 h 105"/>
              <a:gd name="T8" fmla="*/ 0 w 108"/>
              <a:gd name="T9" fmla="*/ 55 h 105"/>
              <a:gd name="T10" fmla="*/ 33 w 108"/>
              <a:gd name="T11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5">
                <a:moveTo>
                  <a:pt x="33" y="105"/>
                </a:moveTo>
                <a:cubicBezTo>
                  <a:pt x="38" y="96"/>
                  <a:pt x="44" y="88"/>
                  <a:pt x="52" y="81"/>
                </a:cubicBezTo>
                <a:cubicBezTo>
                  <a:pt x="68" y="65"/>
                  <a:pt x="87" y="53"/>
                  <a:pt x="108" y="46"/>
                </a:cubicBezTo>
                <a:cubicBezTo>
                  <a:pt x="104" y="20"/>
                  <a:pt x="81" y="0"/>
                  <a:pt x="54" y="0"/>
                </a:cubicBezTo>
                <a:cubicBezTo>
                  <a:pt x="24" y="0"/>
                  <a:pt x="0" y="25"/>
                  <a:pt x="0" y="55"/>
                </a:cubicBezTo>
                <a:cubicBezTo>
                  <a:pt x="0" y="77"/>
                  <a:pt x="13" y="96"/>
                  <a:pt x="33" y="10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1" name="Freeform 1789"/>
          <p:cNvSpPr/>
          <p:nvPr/>
        </p:nvSpPr>
        <p:spPr bwMode="auto">
          <a:xfrm>
            <a:off x="1102032" y="2291142"/>
            <a:ext cx="539749" cy="520700"/>
          </a:xfrm>
          <a:custGeom>
            <a:avLst/>
            <a:gdLst>
              <a:gd name="T0" fmla="*/ 32 w 108"/>
              <a:gd name="T1" fmla="*/ 104 h 104"/>
              <a:gd name="T2" fmla="*/ 52 w 108"/>
              <a:gd name="T3" fmla="*/ 80 h 104"/>
              <a:gd name="T4" fmla="*/ 108 w 108"/>
              <a:gd name="T5" fmla="*/ 46 h 104"/>
              <a:gd name="T6" fmla="*/ 54 w 108"/>
              <a:gd name="T7" fmla="*/ 0 h 104"/>
              <a:gd name="T8" fmla="*/ 0 w 108"/>
              <a:gd name="T9" fmla="*/ 54 h 104"/>
              <a:gd name="T10" fmla="*/ 32 w 108"/>
              <a:gd name="T11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4">
                <a:moveTo>
                  <a:pt x="32" y="104"/>
                </a:moveTo>
                <a:cubicBezTo>
                  <a:pt x="38" y="96"/>
                  <a:pt x="44" y="87"/>
                  <a:pt x="52" y="80"/>
                </a:cubicBezTo>
                <a:cubicBezTo>
                  <a:pt x="67" y="64"/>
                  <a:pt x="87" y="53"/>
                  <a:pt x="108" y="46"/>
                </a:cubicBezTo>
                <a:cubicBezTo>
                  <a:pt x="104" y="20"/>
                  <a:pt x="81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77"/>
                  <a:pt x="13" y="96"/>
                  <a:pt x="32" y="1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2" name="Freeform 1790"/>
          <p:cNvSpPr/>
          <p:nvPr/>
        </p:nvSpPr>
        <p:spPr bwMode="auto">
          <a:xfrm>
            <a:off x="4852766" y="4596192"/>
            <a:ext cx="539749" cy="524933"/>
          </a:xfrm>
          <a:custGeom>
            <a:avLst/>
            <a:gdLst>
              <a:gd name="T0" fmla="*/ 75 w 108"/>
              <a:gd name="T1" fmla="*/ 105 h 105"/>
              <a:gd name="T2" fmla="*/ 55 w 108"/>
              <a:gd name="T3" fmla="*/ 81 h 105"/>
              <a:gd name="T4" fmla="*/ 0 w 108"/>
              <a:gd name="T5" fmla="*/ 46 h 105"/>
              <a:gd name="T6" fmla="*/ 53 w 108"/>
              <a:gd name="T7" fmla="*/ 0 h 105"/>
              <a:gd name="T8" fmla="*/ 108 w 108"/>
              <a:gd name="T9" fmla="*/ 55 h 105"/>
              <a:gd name="T10" fmla="*/ 75 w 108"/>
              <a:gd name="T11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5">
                <a:moveTo>
                  <a:pt x="75" y="105"/>
                </a:moveTo>
                <a:cubicBezTo>
                  <a:pt x="69" y="96"/>
                  <a:pt x="63" y="88"/>
                  <a:pt x="55" y="81"/>
                </a:cubicBezTo>
                <a:cubicBezTo>
                  <a:pt x="40" y="65"/>
                  <a:pt x="20" y="53"/>
                  <a:pt x="0" y="46"/>
                </a:cubicBezTo>
                <a:cubicBezTo>
                  <a:pt x="4" y="20"/>
                  <a:pt x="26" y="0"/>
                  <a:pt x="53" y="0"/>
                </a:cubicBezTo>
                <a:cubicBezTo>
                  <a:pt x="83" y="0"/>
                  <a:pt x="108" y="25"/>
                  <a:pt x="108" y="55"/>
                </a:cubicBezTo>
                <a:cubicBezTo>
                  <a:pt x="108" y="77"/>
                  <a:pt x="94" y="96"/>
                  <a:pt x="7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3" name="Freeform 1791"/>
          <p:cNvSpPr/>
          <p:nvPr/>
        </p:nvSpPr>
        <p:spPr bwMode="auto">
          <a:xfrm>
            <a:off x="5022099" y="1486808"/>
            <a:ext cx="539749" cy="518584"/>
          </a:xfrm>
          <a:custGeom>
            <a:avLst/>
            <a:gdLst>
              <a:gd name="T0" fmla="*/ 75 w 108"/>
              <a:gd name="T1" fmla="*/ 104 h 104"/>
              <a:gd name="T2" fmla="*/ 56 w 108"/>
              <a:gd name="T3" fmla="*/ 80 h 104"/>
              <a:gd name="T4" fmla="*/ 0 w 108"/>
              <a:gd name="T5" fmla="*/ 46 h 104"/>
              <a:gd name="T6" fmla="*/ 54 w 108"/>
              <a:gd name="T7" fmla="*/ 0 h 104"/>
              <a:gd name="T8" fmla="*/ 108 w 108"/>
              <a:gd name="T9" fmla="*/ 54 h 104"/>
              <a:gd name="T10" fmla="*/ 75 w 108"/>
              <a:gd name="T11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4">
                <a:moveTo>
                  <a:pt x="75" y="104"/>
                </a:moveTo>
                <a:cubicBezTo>
                  <a:pt x="70" y="95"/>
                  <a:pt x="63" y="87"/>
                  <a:pt x="56" y="80"/>
                </a:cubicBezTo>
                <a:cubicBezTo>
                  <a:pt x="40" y="64"/>
                  <a:pt x="21" y="52"/>
                  <a:pt x="0" y="46"/>
                </a:cubicBezTo>
                <a:cubicBezTo>
                  <a:pt x="4" y="20"/>
                  <a:pt x="26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ubicBezTo>
                  <a:pt x="108" y="76"/>
                  <a:pt x="94" y="95"/>
                  <a:pt x="75" y="1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6243416" y="3203151"/>
            <a:ext cx="5029200" cy="223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ED7D3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n-ea"/>
                <a:sym typeface="+mn-lt"/>
              </a:rPr>
              <a:t>B.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平翘舌音的混淆：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z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与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zh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ch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sh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A5A5A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n-ea"/>
                <a:sym typeface="+mn-lt"/>
              </a:rPr>
              <a:t>C.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唇齿音的混淆：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n-ea"/>
                <a:sym typeface="+mn-lt"/>
              </a:rPr>
              <a:t>D.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前后鼻音的混淆：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ng</a:t>
            </a:r>
            <a:endParaRPr lang="en-US" altLang="zh-CN" sz="2400" dirty="0">
              <a:solidFill>
                <a:srgbClr val="FFC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5B9BD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n-ea"/>
                <a:sym typeface="+mn-lt"/>
              </a:rPr>
              <a:t>E.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齿龈边音的混淆：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n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TextBox 682"/>
          <p:cNvSpPr txBox="1"/>
          <p:nvPr/>
        </p:nvSpPr>
        <p:spPr>
          <a:xfrm>
            <a:off x="1138679" y="2278745"/>
            <a:ext cx="442750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r>
              <a:rPr lang="en-US" altLang="zh-CN" sz="2135" dirty="0">
                <a:latin typeface="+mn-lt"/>
                <a:ea typeface="+mn-ea"/>
                <a:cs typeface="+mn-ea"/>
                <a:sym typeface="+mn-lt"/>
              </a:rPr>
              <a:t>A.</a:t>
            </a:r>
            <a:endParaRPr lang="zh-CN" altLang="en-US" sz="21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682"/>
          <p:cNvSpPr txBox="1"/>
          <p:nvPr/>
        </p:nvSpPr>
        <p:spPr>
          <a:xfrm>
            <a:off x="5087488" y="1487348"/>
            <a:ext cx="442750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r>
              <a:rPr lang="en-US" altLang="zh-CN" sz="2135" dirty="0">
                <a:latin typeface="+mn-lt"/>
                <a:ea typeface="+mn-ea"/>
                <a:cs typeface="+mn-ea"/>
                <a:sym typeface="+mn-lt"/>
              </a:rPr>
              <a:t>B.</a:t>
            </a:r>
            <a:endParaRPr lang="zh-CN" altLang="en-US" sz="21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TextBox 682"/>
          <p:cNvSpPr txBox="1"/>
          <p:nvPr/>
        </p:nvSpPr>
        <p:spPr>
          <a:xfrm>
            <a:off x="4852765" y="4596192"/>
            <a:ext cx="457176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r>
              <a:rPr lang="en-US" altLang="zh-CN" sz="2135" dirty="0">
                <a:latin typeface="+mn-lt"/>
                <a:ea typeface="+mn-ea"/>
                <a:cs typeface="+mn-ea"/>
                <a:sym typeface="+mn-lt"/>
              </a:rPr>
              <a:t>D.</a:t>
            </a:r>
            <a:endParaRPr lang="zh-CN" altLang="en-US" sz="21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682"/>
          <p:cNvSpPr txBox="1"/>
          <p:nvPr/>
        </p:nvSpPr>
        <p:spPr>
          <a:xfrm>
            <a:off x="1757589" y="4692778"/>
            <a:ext cx="442750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r>
              <a:rPr lang="en-US" altLang="zh-CN" sz="2135" dirty="0">
                <a:latin typeface="+mn-lt"/>
                <a:ea typeface="+mn-ea"/>
                <a:cs typeface="+mn-ea"/>
                <a:sym typeface="+mn-lt"/>
              </a:rPr>
              <a:t>E.</a:t>
            </a:r>
            <a:endParaRPr lang="zh-CN" altLang="en-US" sz="21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1304638" y="2640153"/>
            <a:ext cx="986473" cy="88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临近键位误触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6243416" y="2485875"/>
            <a:ext cx="5029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243416" y="6159951"/>
            <a:ext cx="5029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682"/>
          <p:cNvSpPr txBox="1"/>
          <p:nvPr/>
        </p:nvSpPr>
        <p:spPr>
          <a:xfrm>
            <a:off x="5523733" y="3283302"/>
            <a:ext cx="457176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r>
              <a:rPr lang="en-US" altLang="zh-CN" sz="2135" dirty="0">
                <a:latin typeface="+mn-lt"/>
                <a:ea typeface="+mn-ea"/>
                <a:cs typeface="+mn-ea"/>
                <a:sym typeface="+mn-lt"/>
              </a:rPr>
              <a:t>C.</a:t>
            </a:r>
            <a:endParaRPr lang="zh-CN" altLang="en-US" sz="21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4241284" y="2116009"/>
            <a:ext cx="1098900" cy="46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平翘舌音</a:t>
            </a:r>
          </a:p>
        </p:txBody>
      </p:sp>
      <p:sp>
        <p:nvSpPr>
          <p:cNvPr id="34" name="矩形 1"/>
          <p:cNvSpPr>
            <a:spLocks noChangeArrowheads="1"/>
          </p:cNvSpPr>
          <p:nvPr/>
        </p:nvSpPr>
        <p:spPr bwMode="auto">
          <a:xfrm>
            <a:off x="4937433" y="3716237"/>
            <a:ext cx="927936" cy="46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唇齿音</a:t>
            </a:r>
          </a:p>
        </p:txBody>
      </p:sp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4115971" y="5269204"/>
            <a:ext cx="1098900" cy="46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前后鼻音</a:t>
            </a: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1950465" y="5345503"/>
            <a:ext cx="1098900" cy="46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齿龈边音</a:t>
            </a: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42" name="椭圆 41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44" name="文本框 43"/>
          <p:cNvSpPr txBox="1"/>
          <p:nvPr/>
        </p:nvSpPr>
        <p:spPr>
          <a:xfrm>
            <a:off x="919032" y="57998"/>
            <a:ext cx="5708293" cy="1669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实现原理</a:t>
            </a:r>
            <a:r>
              <a:rPr lang="en-US" altLang="zh-CN" sz="3600" b="1" dirty="0">
                <a:solidFill>
                  <a:schemeClr val="bg1"/>
                </a:solidFill>
              </a:rPr>
              <a:t>——</a:t>
            </a:r>
            <a:r>
              <a:rPr lang="zh-CN" altLang="en-US" sz="3600" b="1" dirty="0">
                <a:solidFill>
                  <a:schemeClr val="bg1"/>
                </a:solidFill>
              </a:rPr>
              <a:t>构造候选句集合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E92F60F-C6CB-4ED9-B642-F4023CA0A48A}"/>
              </a:ext>
            </a:extLst>
          </p:cNvPr>
          <p:cNvSpPr txBox="1"/>
          <p:nvPr/>
        </p:nvSpPr>
        <p:spPr>
          <a:xfrm>
            <a:off x="6096000" y="1654935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accent1"/>
                </a:solidFill>
              </a:rPr>
              <a:t>混淆集</a:t>
            </a:r>
          </a:p>
        </p:txBody>
      </p:sp>
    </p:spTree>
    <p:extLst>
      <p:ext uri="{BB962C8B-B14F-4D97-AF65-F5344CB8AC3E}">
        <p14:creationId xmlns:p14="http://schemas.microsoft.com/office/powerpoint/2010/main" val="108057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792"/>
          <p:cNvSpPr/>
          <p:nvPr/>
        </p:nvSpPr>
        <p:spPr bwMode="auto">
          <a:xfrm>
            <a:off x="5532215" y="3336774"/>
            <a:ext cx="414867" cy="400051"/>
          </a:xfrm>
          <a:custGeom>
            <a:avLst/>
            <a:gdLst>
              <a:gd name="T0" fmla="*/ 58 w 83"/>
              <a:gd name="T1" fmla="*/ 80 h 80"/>
              <a:gd name="T2" fmla="*/ 43 w 83"/>
              <a:gd name="T3" fmla="*/ 62 h 80"/>
              <a:gd name="T4" fmla="*/ 0 w 83"/>
              <a:gd name="T5" fmla="*/ 35 h 80"/>
              <a:gd name="T6" fmla="*/ 42 w 83"/>
              <a:gd name="T7" fmla="*/ 0 h 80"/>
              <a:gd name="T8" fmla="*/ 83 w 83"/>
              <a:gd name="T9" fmla="*/ 42 h 80"/>
              <a:gd name="T10" fmla="*/ 58 w 83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0">
                <a:moveTo>
                  <a:pt x="58" y="80"/>
                </a:moveTo>
                <a:cubicBezTo>
                  <a:pt x="54" y="73"/>
                  <a:pt x="49" y="67"/>
                  <a:pt x="43" y="62"/>
                </a:cubicBezTo>
                <a:cubicBezTo>
                  <a:pt x="31" y="49"/>
                  <a:pt x="16" y="40"/>
                  <a:pt x="0" y="35"/>
                </a:cubicBezTo>
                <a:cubicBezTo>
                  <a:pt x="3" y="15"/>
                  <a:pt x="21" y="0"/>
                  <a:pt x="42" y="0"/>
                </a:cubicBezTo>
                <a:cubicBezTo>
                  <a:pt x="65" y="0"/>
                  <a:pt x="83" y="18"/>
                  <a:pt x="83" y="42"/>
                </a:cubicBezTo>
                <a:cubicBezTo>
                  <a:pt x="83" y="59"/>
                  <a:pt x="73" y="74"/>
                  <a:pt x="58" y="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0" name="Freeform 5"/>
          <p:cNvSpPr/>
          <p:nvPr/>
        </p:nvSpPr>
        <p:spPr bwMode="auto">
          <a:xfrm>
            <a:off x="3557366" y="3000226"/>
            <a:ext cx="679449" cy="861484"/>
          </a:xfrm>
          <a:custGeom>
            <a:avLst/>
            <a:gdLst>
              <a:gd name="T0" fmla="*/ 114 w 136"/>
              <a:gd name="T1" fmla="*/ 63 h 172"/>
              <a:gd name="T2" fmla="*/ 121 w 136"/>
              <a:gd name="T3" fmla="*/ 61 h 172"/>
              <a:gd name="T4" fmla="*/ 135 w 136"/>
              <a:gd name="T5" fmla="*/ 6 h 172"/>
              <a:gd name="T6" fmla="*/ 130 w 136"/>
              <a:gd name="T7" fmla="*/ 2 h 172"/>
              <a:gd name="T8" fmla="*/ 79 w 136"/>
              <a:gd name="T9" fmla="*/ 23 h 172"/>
              <a:gd name="T10" fmla="*/ 77 w 136"/>
              <a:gd name="T11" fmla="*/ 31 h 172"/>
              <a:gd name="T12" fmla="*/ 84 w 136"/>
              <a:gd name="T13" fmla="*/ 37 h 172"/>
              <a:gd name="T14" fmla="*/ 67 w 136"/>
              <a:gd name="T15" fmla="*/ 56 h 172"/>
              <a:gd name="T16" fmla="*/ 0 w 136"/>
              <a:gd name="T17" fmla="*/ 38 h 172"/>
              <a:gd name="T18" fmla="*/ 0 w 136"/>
              <a:gd name="T19" fmla="*/ 172 h 172"/>
              <a:gd name="T20" fmla="*/ 126 w 136"/>
              <a:gd name="T21" fmla="*/ 128 h 172"/>
              <a:gd name="T22" fmla="*/ 92 w 136"/>
              <a:gd name="T23" fmla="*/ 75 h 172"/>
              <a:gd name="T24" fmla="*/ 107 w 136"/>
              <a:gd name="T25" fmla="*/ 57 h 172"/>
              <a:gd name="T26" fmla="*/ 114 w 136"/>
              <a:gd name="T27" fmla="*/ 6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" h="172">
                <a:moveTo>
                  <a:pt x="114" y="63"/>
                </a:moveTo>
                <a:cubicBezTo>
                  <a:pt x="117" y="66"/>
                  <a:pt x="120" y="65"/>
                  <a:pt x="121" y="61"/>
                </a:cubicBezTo>
                <a:cubicBezTo>
                  <a:pt x="135" y="6"/>
                  <a:pt x="135" y="6"/>
                  <a:pt x="135" y="6"/>
                </a:cubicBezTo>
                <a:cubicBezTo>
                  <a:pt x="136" y="2"/>
                  <a:pt x="134" y="0"/>
                  <a:pt x="130" y="2"/>
                </a:cubicBezTo>
                <a:cubicBezTo>
                  <a:pt x="79" y="23"/>
                  <a:pt x="79" y="23"/>
                  <a:pt x="79" y="23"/>
                </a:cubicBezTo>
                <a:cubicBezTo>
                  <a:pt x="75" y="25"/>
                  <a:pt x="74" y="28"/>
                  <a:pt x="77" y="31"/>
                </a:cubicBezTo>
                <a:cubicBezTo>
                  <a:pt x="84" y="37"/>
                  <a:pt x="84" y="37"/>
                  <a:pt x="84" y="37"/>
                </a:cubicBezTo>
                <a:cubicBezTo>
                  <a:pt x="67" y="56"/>
                  <a:pt x="67" y="56"/>
                  <a:pt x="67" y="56"/>
                </a:cubicBezTo>
                <a:cubicBezTo>
                  <a:pt x="47" y="45"/>
                  <a:pt x="25" y="38"/>
                  <a:pt x="0" y="38"/>
                </a:cubicBezTo>
                <a:cubicBezTo>
                  <a:pt x="0" y="172"/>
                  <a:pt x="0" y="172"/>
                  <a:pt x="0" y="172"/>
                </a:cubicBezTo>
                <a:cubicBezTo>
                  <a:pt x="126" y="128"/>
                  <a:pt x="126" y="128"/>
                  <a:pt x="126" y="128"/>
                </a:cubicBezTo>
                <a:cubicBezTo>
                  <a:pt x="119" y="107"/>
                  <a:pt x="107" y="89"/>
                  <a:pt x="92" y="75"/>
                </a:cubicBezTo>
                <a:cubicBezTo>
                  <a:pt x="107" y="57"/>
                  <a:pt x="107" y="57"/>
                  <a:pt x="107" y="57"/>
                </a:cubicBezTo>
                <a:lnTo>
                  <a:pt x="114" y="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1" name="Freeform 6"/>
          <p:cNvSpPr/>
          <p:nvPr/>
        </p:nvSpPr>
        <p:spPr bwMode="auto">
          <a:xfrm>
            <a:off x="2501149" y="3211892"/>
            <a:ext cx="986367" cy="1028700"/>
          </a:xfrm>
          <a:custGeom>
            <a:avLst/>
            <a:gdLst>
              <a:gd name="T0" fmla="*/ 197 w 197"/>
              <a:gd name="T1" fmla="*/ 0 h 206"/>
              <a:gd name="T2" fmla="*/ 86 w 197"/>
              <a:gd name="T3" fmla="*/ 59 h 206"/>
              <a:gd name="T4" fmla="*/ 60 w 197"/>
              <a:gd name="T5" fmla="*/ 42 h 206"/>
              <a:gd name="T6" fmla="*/ 64 w 197"/>
              <a:gd name="T7" fmla="*/ 34 h 206"/>
              <a:gd name="T8" fmla="*/ 61 w 197"/>
              <a:gd name="T9" fmla="*/ 27 h 206"/>
              <a:gd name="T10" fmla="*/ 5 w 197"/>
              <a:gd name="T11" fmla="*/ 22 h 206"/>
              <a:gd name="T12" fmla="*/ 2 w 197"/>
              <a:gd name="T13" fmla="*/ 27 h 206"/>
              <a:gd name="T14" fmla="*/ 31 w 197"/>
              <a:gd name="T15" fmla="*/ 76 h 206"/>
              <a:gd name="T16" fmla="*/ 39 w 197"/>
              <a:gd name="T17" fmla="*/ 76 h 206"/>
              <a:gd name="T18" fmla="*/ 43 w 197"/>
              <a:gd name="T19" fmla="*/ 68 h 206"/>
              <a:gd name="T20" fmla="*/ 72 w 197"/>
              <a:gd name="T21" fmla="*/ 86 h 206"/>
              <a:gd name="T22" fmla="*/ 63 w 197"/>
              <a:gd name="T23" fmla="*/ 134 h 206"/>
              <a:gd name="T24" fmla="*/ 85 w 197"/>
              <a:gd name="T25" fmla="*/ 206 h 206"/>
              <a:gd name="T26" fmla="*/ 84 w 197"/>
              <a:gd name="T27" fmla="*/ 204 h 206"/>
              <a:gd name="T28" fmla="*/ 197 w 197"/>
              <a:gd name="T29" fmla="*/ 134 h 206"/>
              <a:gd name="T30" fmla="*/ 197 w 197"/>
              <a:gd name="T31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7" h="206">
                <a:moveTo>
                  <a:pt x="197" y="0"/>
                </a:moveTo>
                <a:cubicBezTo>
                  <a:pt x="151" y="0"/>
                  <a:pt x="110" y="23"/>
                  <a:pt x="86" y="59"/>
                </a:cubicBezTo>
                <a:cubicBezTo>
                  <a:pt x="60" y="42"/>
                  <a:pt x="60" y="42"/>
                  <a:pt x="60" y="42"/>
                </a:cubicBezTo>
                <a:cubicBezTo>
                  <a:pt x="64" y="34"/>
                  <a:pt x="64" y="34"/>
                  <a:pt x="64" y="34"/>
                </a:cubicBezTo>
                <a:cubicBezTo>
                  <a:pt x="66" y="31"/>
                  <a:pt x="65" y="28"/>
                  <a:pt x="61" y="27"/>
                </a:cubicBezTo>
                <a:cubicBezTo>
                  <a:pt x="5" y="22"/>
                  <a:pt x="5" y="22"/>
                  <a:pt x="5" y="22"/>
                </a:cubicBezTo>
                <a:cubicBezTo>
                  <a:pt x="1" y="22"/>
                  <a:pt x="0" y="24"/>
                  <a:pt x="2" y="27"/>
                </a:cubicBezTo>
                <a:cubicBezTo>
                  <a:pt x="31" y="76"/>
                  <a:pt x="31" y="76"/>
                  <a:pt x="31" y="76"/>
                </a:cubicBezTo>
                <a:cubicBezTo>
                  <a:pt x="33" y="79"/>
                  <a:pt x="37" y="79"/>
                  <a:pt x="39" y="76"/>
                </a:cubicBezTo>
                <a:cubicBezTo>
                  <a:pt x="43" y="68"/>
                  <a:pt x="43" y="68"/>
                  <a:pt x="43" y="68"/>
                </a:cubicBezTo>
                <a:cubicBezTo>
                  <a:pt x="72" y="86"/>
                  <a:pt x="72" y="86"/>
                  <a:pt x="72" y="86"/>
                </a:cubicBezTo>
                <a:cubicBezTo>
                  <a:pt x="67" y="101"/>
                  <a:pt x="63" y="117"/>
                  <a:pt x="63" y="134"/>
                </a:cubicBezTo>
                <a:cubicBezTo>
                  <a:pt x="63" y="160"/>
                  <a:pt x="71" y="185"/>
                  <a:pt x="85" y="206"/>
                </a:cubicBezTo>
                <a:cubicBezTo>
                  <a:pt x="84" y="204"/>
                  <a:pt x="84" y="204"/>
                  <a:pt x="84" y="204"/>
                </a:cubicBezTo>
                <a:cubicBezTo>
                  <a:pt x="197" y="134"/>
                  <a:pt x="197" y="134"/>
                  <a:pt x="197" y="134"/>
                </a:cubicBezTo>
                <a:lnTo>
                  <a:pt x="1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>
            <a:off x="3586999" y="3696608"/>
            <a:ext cx="1109133" cy="499533"/>
          </a:xfrm>
          <a:custGeom>
            <a:avLst/>
            <a:gdLst>
              <a:gd name="T0" fmla="*/ 218 w 222"/>
              <a:gd name="T1" fmla="*/ 47 h 100"/>
              <a:gd name="T2" fmla="*/ 168 w 222"/>
              <a:gd name="T3" fmla="*/ 21 h 100"/>
              <a:gd name="T4" fmla="*/ 162 w 222"/>
              <a:gd name="T5" fmla="*/ 25 h 100"/>
              <a:gd name="T6" fmla="*/ 162 w 222"/>
              <a:gd name="T7" fmla="*/ 34 h 100"/>
              <a:gd name="T8" fmla="*/ 133 w 222"/>
              <a:gd name="T9" fmla="*/ 34 h 100"/>
              <a:gd name="T10" fmla="*/ 126 w 222"/>
              <a:gd name="T11" fmla="*/ 0 h 100"/>
              <a:gd name="T12" fmla="*/ 0 w 222"/>
              <a:gd name="T13" fmla="*/ 44 h 100"/>
              <a:gd name="T14" fmla="*/ 121 w 222"/>
              <a:gd name="T15" fmla="*/ 100 h 100"/>
              <a:gd name="T16" fmla="*/ 131 w 222"/>
              <a:gd name="T17" fmla="*/ 64 h 100"/>
              <a:gd name="T18" fmla="*/ 161 w 222"/>
              <a:gd name="T19" fmla="*/ 65 h 100"/>
              <a:gd name="T20" fmla="*/ 161 w 222"/>
              <a:gd name="T21" fmla="*/ 74 h 100"/>
              <a:gd name="T22" fmla="*/ 167 w 222"/>
              <a:gd name="T23" fmla="*/ 78 h 100"/>
              <a:gd name="T24" fmla="*/ 218 w 222"/>
              <a:gd name="T25" fmla="*/ 54 h 100"/>
              <a:gd name="T26" fmla="*/ 218 w 222"/>
              <a:gd name="T27" fmla="*/ 47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2" h="100">
                <a:moveTo>
                  <a:pt x="218" y="47"/>
                </a:moveTo>
                <a:cubicBezTo>
                  <a:pt x="168" y="21"/>
                  <a:pt x="168" y="21"/>
                  <a:pt x="168" y="21"/>
                </a:cubicBezTo>
                <a:cubicBezTo>
                  <a:pt x="165" y="20"/>
                  <a:pt x="162" y="21"/>
                  <a:pt x="162" y="25"/>
                </a:cubicBezTo>
                <a:cubicBezTo>
                  <a:pt x="162" y="34"/>
                  <a:pt x="162" y="34"/>
                  <a:pt x="162" y="34"/>
                </a:cubicBezTo>
                <a:cubicBezTo>
                  <a:pt x="133" y="34"/>
                  <a:pt x="133" y="34"/>
                  <a:pt x="133" y="34"/>
                </a:cubicBezTo>
                <a:cubicBezTo>
                  <a:pt x="132" y="22"/>
                  <a:pt x="129" y="11"/>
                  <a:pt x="126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121" y="100"/>
                  <a:pt x="121" y="100"/>
                  <a:pt x="121" y="100"/>
                </a:cubicBezTo>
                <a:cubicBezTo>
                  <a:pt x="126" y="89"/>
                  <a:pt x="129" y="77"/>
                  <a:pt x="131" y="64"/>
                </a:cubicBezTo>
                <a:cubicBezTo>
                  <a:pt x="161" y="65"/>
                  <a:pt x="161" y="65"/>
                  <a:pt x="161" y="65"/>
                </a:cubicBezTo>
                <a:cubicBezTo>
                  <a:pt x="161" y="74"/>
                  <a:pt x="161" y="74"/>
                  <a:pt x="161" y="74"/>
                </a:cubicBezTo>
                <a:cubicBezTo>
                  <a:pt x="161" y="78"/>
                  <a:pt x="163" y="80"/>
                  <a:pt x="167" y="78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22" y="52"/>
                  <a:pt x="222" y="49"/>
                  <a:pt x="218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3" name="Freeform 8"/>
          <p:cNvSpPr/>
          <p:nvPr/>
        </p:nvSpPr>
        <p:spPr bwMode="auto">
          <a:xfrm>
            <a:off x="3567949" y="3950608"/>
            <a:ext cx="603249" cy="946151"/>
          </a:xfrm>
          <a:custGeom>
            <a:avLst/>
            <a:gdLst>
              <a:gd name="T0" fmla="*/ 114 w 121"/>
              <a:gd name="T1" fmla="*/ 128 h 189"/>
              <a:gd name="T2" fmla="*/ 107 w 121"/>
              <a:gd name="T3" fmla="*/ 125 h 189"/>
              <a:gd name="T4" fmla="*/ 100 w 121"/>
              <a:gd name="T5" fmla="*/ 130 h 189"/>
              <a:gd name="T6" fmla="*/ 83 w 121"/>
              <a:gd name="T7" fmla="*/ 104 h 189"/>
              <a:gd name="T8" fmla="*/ 121 w 121"/>
              <a:gd name="T9" fmla="*/ 55 h 189"/>
              <a:gd name="T10" fmla="*/ 0 w 121"/>
              <a:gd name="T11" fmla="*/ 0 h 189"/>
              <a:gd name="T12" fmla="*/ 0 w 121"/>
              <a:gd name="T13" fmla="*/ 133 h 189"/>
              <a:gd name="T14" fmla="*/ 57 w 121"/>
              <a:gd name="T15" fmla="*/ 120 h 189"/>
              <a:gd name="T16" fmla="*/ 74 w 121"/>
              <a:gd name="T17" fmla="*/ 146 h 189"/>
              <a:gd name="T18" fmla="*/ 66 w 121"/>
              <a:gd name="T19" fmla="*/ 151 h 189"/>
              <a:gd name="T20" fmla="*/ 67 w 121"/>
              <a:gd name="T21" fmla="*/ 159 h 189"/>
              <a:gd name="T22" fmla="*/ 116 w 121"/>
              <a:gd name="T23" fmla="*/ 187 h 189"/>
              <a:gd name="T24" fmla="*/ 121 w 121"/>
              <a:gd name="T25" fmla="*/ 184 h 189"/>
              <a:gd name="T26" fmla="*/ 114 w 121"/>
              <a:gd name="T27" fmla="*/ 12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1" h="189">
                <a:moveTo>
                  <a:pt x="114" y="128"/>
                </a:moveTo>
                <a:cubicBezTo>
                  <a:pt x="114" y="124"/>
                  <a:pt x="111" y="123"/>
                  <a:pt x="107" y="125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99" y="91"/>
                  <a:pt x="112" y="74"/>
                  <a:pt x="121" y="55"/>
                </a:cubicBezTo>
                <a:cubicBezTo>
                  <a:pt x="0" y="0"/>
                  <a:pt x="0" y="0"/>
                  <a:pt x="0" y="0"/>
                </a:cubicBezTo>
                <a:cubicBezTo>
                  <a:pt x="0" y="133"/>
                  <a:pt x="0" y="133"/>
                  <a:pt x="0" y="133"/>
                </a:cubicBezTo>
                <a:cubicBezTo>
                  <a:pt x="20" y="133"/>
                  <a:pt x="40" y="128"/>
                  <a:pt x="57" y="120"/>
                </a:cubicBezTo>
                <a:cubicBezTo>
                  <a:pt x="74" y="146"/>
                  <a:pt x="74" y="146"/>
                  <a:pt x="74" y="146"/>
                </a:cubicBezTo>
                <a:cubicBezTo>
                  <a:pt x="66" y="151"/>
                  <a:pt x="66" y="151"/>
                  <a:pt x="66" y="151"/>
                </a:cubicBezTo>
                <a:cubicBezTo>
                  <a:pt x="63" y="154"/>
                  <a:pt x="63" y="157"/>
                  <a:pt x="67" y="159"/>
                </a:cubicBezTo>
                <a:cubicBezTo>
                  <a:pt x="116" y="187"/>
                  <a:pt x="116" y="187"/>
                  <a:pt x="116" y="187"/>
                </a:cubicBezTo>
                <a:cubicBezTo>
                  <a:pt x="119" y="189"/>
                  <a:pt x="121" y="188"/>
                  <a:pt x="121" y="184"/>
                </a:cubicBezTo>
                <a:lnTo>
                  <a:pt x="114" y="1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4" name="Freeform 9"/>
          <p:cNvSpPr/>
          <p:nvPr/>
        </p:nvSpPr>
        <p:spPr bwMode="auto">
          <a:xfrm>
            <a:off x="2932949" y="3950608"/>
            <a:ext cx="569383" cy="946151"/>
          </a:xfrm>
          <a:custGeom>
            <a:avLst/>
            <a:gdLst>
              <a:gd name="T0" fmla="*/ 114 w 114"/>
              <a:gd name="T1" fmla="*/ 133 h 189"/>
              <a:gd name="T2" fmla="*/ 114 w 114"/>
              <a:gd name="T3" fmla="*/ 0 h 189"/>
              <a:gd name="T4" fmla="*/ 0 w 114"/>
              <a:gd name="T5" fmla="*/ 70 h 189"/>
              <a:gd name="T6" fmla="*/ 37 w 114"/>
              <a:gd name="T7" fmla="*/ 109 h 189"/>
              <a:gd name="T8" fmla="*/ 23 w 114"/>
              <a:gd name="T9" fmla="*/ 130 h 189"/>
              <a:gd name="T10" fmla="*/ 16 w 114"/>
              <a:gd name="T11" fmla="*/ 125 h 189"/>
              <a:gd name="T12" fmla="*/ 9 w 114"/>
              <a:gd name="T13" fmla="*/ 128 h 189"/>
              <a:gd name="T14" fmla="*/ 2 w 114"/>
              <a:gd name="T15" fmla="*/ 184 h 189"/>
              <a:gd name="T16" fmla="*/ 8 w 114"/>
              <a:gd name="T17" fmla="*/ 187 h 189"/>
              <a:gd name="T18" fmla="*/ 56 w 114"/>
              <a:gd name="T19" fmla="*/ 159 h 189"/>
              <a:gd name="T20" fmla="*/ 57 w 114"/>
              <a:gd name="T21" fmla="*/ 151 h 189"/>
              <a:gd name="T22" fmla="*/ 49 w 114"/>
              <a:gd name="T23" fmla="*/ 146 h 189"/>
              <a:gd name="T24" fmla="*/ 64 w 114"/>
              <a:gd name="T25" fmla="*/ 123 h 189"/>
              <a:gd name="T26" fmla="*/ 114 w 114"/>
              <a:gd name="T27" fmla="*/ 133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89">
                <a:moveTo>
                  <a:pt x="114" y="133"/>
                </a:moveTo>
                <a:cubicBezTo>
                  <a:pt x="114" y="0"/>
                  <a:pt x="114" y="0"/>
                  <a:pt x="114" y="0"/>
                </a:cubicBezTo>
                <a:cubicBezTo>
                  <a:pt x="0" y="70"/>
                  <a:pt x="0" y="70"/>
                  <a:pt x="0" y="70"/>
                </a:cubicBezTo>
                <a:cubicBezTo>
                  <a:pt x="10" y="85"/>
                  <a:pt x="22" y="98"/>
                  <a:pt x="37" y="109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16" y="125"/>
                  <a:pt x="16" y="125"/>
                  <a:pt x="16" y="125"/>
                </a:cubicBezTo>
                <a:cubicBezTo>
                  <a:pt x="12" y="123"/>
                  <a:pt x="9" y="124"/>
                  <a:pt x="9" y="128"/>
                </a:cubicBezTo>
                <a:cubicBezTo>
                  <a:pt x="2" y="184"/>
                  <a:pt x="2" y="184"/>
                  <a:pt x="2" y="184"/>
                </a:cubicBezTo>
                <a:cubicBezTo>
                  <a:pt x="2" y="188"/>
                  <a:pt x="4" y="189"/>
                  <a:pt x="8" y="187"/>
                </a:cubicBezTo>
                <a:cubicBezTo>
                  <a:pt x="56" y="159"/>
                  <a:pt x="56" y="159"/>
                  <a:pt x="56" y="159"/>
                </a:cubicBezTo>
                <a:cubicBezTo>
                  <a:pt x="60" y="157"/>
                  <a:pt x="60" y="154"/>
                  <a:pt x="57" y="151"/>
                </a:cubicBezTo>
                <a:cubicBezTo>
                  <a:pt x="49" y="146"/>
                  <a:pt x="49" y="146"/>
                  <a:pt x="49" y="146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79" y="130"/>
                  <a:pt x="96" y="133"/>
                  <a:pt x="114" y="1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1747615" y="4835375"/>
            <a:ext cx="1519767" cy="1519767"/>
          </a:xfrm>
          <a:custGeom>
            <a:avLst/>
            <a:gdLst>
              <a:gd name="T0" fmla="*/ 152 w 304"/>
              <a:gd name="T1" fmla="*/ 0 h 304"/>
              <a:gd name="T2" fmla="*/ 0 w 304"/>
              <a:gd name="T3" fmla="*/ 152 h 304"/>
              <a:gd name="T4" fmla="*/ 152 w 304"/>
              <a:gd name="T5" fmla="*/ 304 h 304"/>
              <a:gd name="T6" fmla="*/ 304 w 304"/>
              <a:gd name="T7" fmla="*/ 152 h 304"/>
              <a:gd name="T8" fmla="*/ 152 w 304"/>
              <a:gd name="T9" fmla="*/ 0 h 304"/>
              <a:gd name="T10" fmla="*/ 152 w 304"/>
              <a:gd name="T11" fmla="*/ 289 h 304"/>
              <a:gd name="T12" fmla="*/ 15 w 304"/>
              <a:gd name="T13" fmla="*/ 152 h 304"/>
              <a:gd name="T14" fmla="*/ 152 w 304"/>
              <a:gd name="T15" fmla="*/ 15 h 304"/>
              <a:gd name="T16" fmla="*/ 289 w 304"/>
              <a:gd name="T17" fmla="*/ 152 h 304"/>
              <a:gd name="T18" fmla="*/ 152 w 304"/>
              <a:gd name="T19" fmla="*/ 289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4">
                <a:moveTo>
                  <a:pt x="152" y="0"/>
                </a:moveTo>
                <a:cubicBezTo>
                  <a:pt x="68" y="0"/>
                  <a:pt x="0" y="68"/>
                  <a:pt x="0" y="152"/>
                </a:cubicBezTo>
                <a:cubicBezTo>
                  <a:pt x="0" y="236"/>
                  <a:pt x="68" y="304"/>
                  <a:pt x="152" y="304"/>
                </a:cubicBezTo>
                <a:cubicBezTo>
                  <a:pt x="236" y="304"/>
                  <a:pt x="304" y="236"/>
                  <a:pt x="304" y="152"/>
                </a:cubicBezTo>
                <a:cubicBezTo>
                  <a:pt x="304" y="68"/>
                  <a:pt x="236" y="0"/>
                  <a:pt x="152" y="0"/>
                </a:cubicBezTo>
                <a:close/>
                <a:moveTo>
                  <a:pt x="152" y="289"/>
                </a:moveTo>
                <a:cubicBezTo>
                  <a:pt x="76" y="289"/>
                  <a:pt x="15" y="228"/>
                  <a:pt x="15" y="152"/>
                </a:cubicBezTo>
                <a:cubicBezTo>
                  <a:pt x="15" y="76"/>
                  <a:pt x="76" y="15"/>
                  <a:pt x="152" y="15"/>
                </a:cubicBezTo>
                <a:cubicBezTo>
                  <a:pt x="228" y="15"/>
                  <a:pt x="289" y="76"/>
                  <a:pt x="289" y="152"/>
                </a:cubicBezTo>
                <a:cubicBezTo>
                  <a:pt x="289" y="228"/>
                  <a:pt x="228" y="289"/>
                  <a:pt x="152" y="28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1157066" y="2485875"/>
            <a:ext cx="1274233" cy="1274233"/>
          </a:xfrm>
          <a:custGeom>
            <a:avLst/>
            <a:gdLst>
              <a:gd name="T0" fmla="*/ 127 w 255"/>
              <a:gd name="T1" fmla="*/ 0 h 255"/>
              <a:gd name="T2" fmla="*/ 0 w 255"/>
              <a:gd name="T3" fmla="*/ 127 h 255"/>
              <a:gd name="T4" fmla="*/ 127 w 255"/>
              <a:gd name="T5" fmla="*/ 255 h 255"/>
              <a:gd name="T6" fmla="*/ 255 w 255"/>
              <a:gd name="T7" fmla="*/ 127 h 255"/>
              <a:gd name="T8" fmla="*/ 127 w 255"/>
              <a:gd name="T9" fmla="*/ 0 h 255"/>
              <a:gd name="T10" fmla="*/ 127 w 255"/>
              <a:gd name="T11" fmla="*/ 242 h 255"/>
              <a:gd name="T12" fmla="*/ 13 w 255"/>
              <a:gd name="T13" fmla="*/ 127 h 255"/>
              <a:gd name="T14" fmla="*/ 127 w 255"/>
              <a:gd name="T15" fmla="*/ 13 h 255"/>
              <a:gd name="T16" fmla="*/ 242 w 255"/>
              <a:gd name="T17" fmla="*/ 127 h 255"/>
              <a:gd name="T18" fmla="*/ 127 w 255"/>
              <a:gd name="T19" fmla="*/ 242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5" h="255">
                <a:moveTo>
                  <a:pt x="127" y="0"/>
                </a:moveTo>
                <a:cubicBezTo>
                  <a:pt x="57" y="0"/>
                  <a:pt x="0" y="57"/>
                  <a:pt x="0" y="127"/>
                </a:cubicBezTo>
                <a:cubicBezTo>
                  <a:pt x="0" y="198"/>
                  <a:pt x="57" y="255"/>
                  <a:pt x="127" y="255"/>
                </a:cubicBezTo>
                <a:cubicBezTo>
                  <a:pt x="198" y="255"/>
                  <a:pt x="255" y="198"/>
                  <a:pt x="255" y="127"/>
                </a:cubicBezTo>
                <a:cubicBezTo>
                  <a:pt x="255" y="57"/>
                  <a:pt x="198" y="0"/>
                  <a:pt x="127" y="0"/>
                </a:cubicBezTo>
                <a:close/>
                <a:moveTo>
                  <a:pt x="127" y="242"/>
                </a:moveTo>
                <a:cubicBezTo>
                  <a:pt x="64" y="242"/>
                  <a:pt x="13" y="191"/>
                  <a:pt x="13" y="127"/>
                </a:cubicBezTo>
                <a:cubicBezTo>
                  <a:pt x="13" y="64"/>
                  <a:pt x="64" y="13"/>
                  <a:pt x="127" y="13"/>
                </a:cubicBezTo>
                <a:cubicBezTo>
                  <a:pt x="191" y="13"/>
                  <a:pt x="242" y="64"/>
                  <a:pt x="242" y="127"/>
                </a:cubicBezTo>
                <a:cubicBezTo>
                  <a:pt x="242" y="191"/>
                  <a:pt x="191" y="242"/>
                  <a:pt x="127" y="2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7" name="Freeform 12"/>
          <p:cNvSpPr>
            <a:spLocks noEditPoints="1"/>
          </p:cNvSpPr>
          <p:nvPr/>
        </p:nvSpPr>
        <p:spPr bwMode="auto">
          <a:xfrm>
            <a:off x="4067482" y="1651908"/>
            <a:ext cx="1475316" cy="1468967"/>
          </a:xfrm>
          <a:custGeom>
            <a:avLst/>
            <a:gdLst>
              <a:gd name="T0" fmla="*/ 148 w 295"/>
              <a:gd name="T1" fmla="*/ 0 h 294"/>
              <a:gd name="T2" fmla="*/ 0 w 295"/>
              <a:gd name="T3" fmla="*/ 147 h 294"/>
              <a:gd name="T4" fmla="*/ 148 w 295"/>
              <a:gd name="T5" fmla="*/ 294 h 294"/>
              <a:gd name="T6" fmla="*/ 295 w 295"/>
              <a:gd name="T7" fmla="*/ 147 h 294"/>
              <a:gd name="T8" fmla="*/ 148 w 295"/>
              <a:gd name="T9" fmla="*/ 0 h 294"/>
              <a:gd name="T10" fmla="*/ 148 w 295"/>
              <a:gd name="T11" fmla="*/ 280 h 294"/>
              <a:gd name="T12" fmla="*/ 15 w 295"/>
              <a:gd name="T13" fmla="*/ 147 h 294"/>
              <a:gd name="T14" fmla="*/ 148 w 295"/>
              <a:gd name="T15" fmla="*/ 14 h 294"/>
              <a:gd name="T16" fmla="*/ 280 w 295"/>
              <a:gd name="T17" fmla="*/ 147 h 294"/>
              <a:gd name="T18" fmla="*/ 148 w 295"/>
              <a:gd name="T19" fmla="*/ 28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5" h="294">
                <a:moveTo>
                  <a:pt x="148" y="0"/>
                </a:moveTo>
                <a:cubicBezTo>
                  <a:pt x="66" y="0"/>
                  <a:pt x="0" y="66"/>
                  <a:pt x="0" y="147"/>
                </a:cubicBezTo>
                <a:cubicBezTo>
                  <a:pt x="0" y="228"/>
                  <a:pt x="66" y="294"/>
                  <a:pt x="148" y="294"/>
                </a:cubicBezTo>
                <a:cubicBezTo>
                  <a:pt x="229" y="294"/>
                  <a:pt x="295" y="228"/>
                  <a:pt x="295" y="147"/>
                </a:cubicBezTo>
                <a:cubicBezTo>
                  <a:pt x="295" y="66"/>
                  <a:pt x="229" y="0"/>
                  <a:pt x="148" y="0"/>
                </a:cubicBezTo>
                <a:close/>
                <a:moveTo>
                  <a:pt x="148" y="280"/>
                </a:moveTo>
                <a:cubicBezTo>
                  <a:pt x="74" y="280"/>
                  <a:pt x="15" y="220"/>
                  <a:pt x="15" y="147"/>
                </a:cubicBezTo>
                <a:cubicBezTo>
                  <a:pt x="15" y="74"/>
                  <a:pt x="74" y="14"/>
                  <a:pt x="148" y="14"/>
                </a:cubicBezTo>
                <a:cubicBezTo>
                  <a:pt x="221" y="14"/>
                  <a:pt x="280" y="74"/>
                  <a:pt x="280" y="147"/>
                </a:cubicBezTo>
                <a:cubicBezTo>
                  <a:pt x="280" y="220"/>
                  <a:pt x="221" y="280"/>
                  <a:pt x="148" y="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4907800" y="3487058"/>
            <a:ext cx="1009649" cy="1009651"/>
          </a:xfrm>
          <a:custGeom>
            <a:avLst/>
            <a:gdLst>
              <a:gd name="T0" fmla="*/ 101 w 202"/>
              <a:gd name="T1" fmla="*/ 0 h 202"/>
              <a:gd name="T2" fmla="*/ 0 w 202"/>
              <a:gd name="T3" fmla="*/ 101 h 202"/>
              <a:gd name="T4" fmla="*/ 101 w 202"/>
              <a:gd name="T5" fmla="*/ 202 h 202"/>
              <a:gd name="T6" fmla="*/ 202 w 202"/>
              <a:gd name="T7" fmla="*/ 101 h 202"/>
              <a:gd name="T8" fmla="*/ 101 w 202"/>
              <a:gd name="T9" fmla="*/ 0 h 202"/>
              <a:gd name="T10" fmla="*/ 101 w 202"/>
              <a:gd name="T11" fmla="*/ 192 h 202"/>
              <a:gd name="T12" fmla="*/ 10 w 202"/>
              <a:gd name="T13" fmla="*/ 101 h 202"/>
              <a:gd name="T14" fmla="*/ 101 w 202"/>
              <a:gd name="T15" fmla="*/ 10 h 202"/>
              <a:gd name="T16" fmla="*/ 192 w 202"/>
              <a:gd name="T17" fmla="*/ 101 h 202"/>
              <a:gd name="T18" fmla="*/ 101 w 202"/>
              <a:gd name="T19" fmla="*/ 19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2" h="202">
                <a:moveTo>
                  <a:pt x="101" y="0"/>
                </a:moveTo>
                <a:cubicBezTo>
                  <a:pt x="46" y="0"/>
                  <a:pt x="0" y="45"/>
                  <a:pt x="0" y="101"/>
                </a:cubicBezTo>
                <a:cubicBezTo>
                  <a:pt x="0" y="157"/>
                  <a:pt x="46" y="202"/>
                  <a:pt x="101" y="202"/>
                </a:cubicBezTo>
                <a:cubicBezTo>
                  <a:pt x="157" y="202"/>
                  <a:pt x="202" y="157"/>
                  <a:pt x="202" y="101"/>
                </a:cubicBezTo>
                <a:cubicBezTo>
                  <a:pt x="202" y="45"/>
                  <a:pt x="157" y="0"/>
                  <a:pt x="101" y="0"/>
                </a:cubicBezTo>
                <a:close/>
                <a:moveTo>
                  <a:pt x="101" y="192"/>
                </a:moveTo>
                <a:cubicBezTo>
                  <a:pt x="51" y="192"/>
                  <a:pt x="10" y="151"/>
                  <a:pt x="10" y="101"/>
                </a:cubicBezTo>
                <a:cubicBezTo>
                  <a:pt x="10" y="51"/>
                  <a:pt x="51" y="10"/>
                  <a:pt x="101" y="10"/>
                </a:cubicBezTo>
                <a:cubicBezTo>
                  <a:pt x="151" y="10"/>
                  <a:pt x="192" y="51"/>
                  <a:pt x="192" y="101"/>
                </a:cubicBezTo>
                <a:cubicBezTo>
                  <a:pt x="192" y="151"/>
                  <a:pt x="151" y="192"/>
                  <a:pt x="101" y="19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9" name="Freeform 14"/>
          <p:cNvSpPr>
            <a:spLocks noEditPoints="1"/>
          </p:cNvSpPr>
          <p:nvPr/>
        </p:nvSpPr>
        <p:spPr bwMode="auto">
          <a:xfrm>
            <a:off x="3896032" y="4776108"/>
            <a:ext cx="1496483" cy="1490133"/>
          </a:xfrm>
          <a:custGeom>
            <a:avLst/>
            <a:gdLst>
              <a:gd name="T0" fmla="*/ 149 w 299"/>
              <a:gd name="T1" fmla="*/ 0 h 298"/>
              <a:gd name="T2" fmla="*/ 0 w 299"/>
              <a:gd name="T3" fmla="*/ 149 h 298"/>
              <a:gd name="T4" fmla="*/ 149 w 299"/>
              <a:gd name="T5" fmla="*/ 298 h 298"/>
              <a:gd name="T6" fmla="*/ 299 w 299"/>
              <a:gd name="T7" fmla="*/ 149 h 298"/>
              <a:gd name="T8" fmla="*/ 149 w 299"/>
              <a:gd name="T9" fmla="*/ 0 h 298"/>
              <a:gd name="T10" fmla="*/ 149 w 299"/>
              <a:gd name="T11" fmla="*/ 284 h 298"/>
              <a:gd name="T12" fmla="*/ 15 w 299"/>
              <a:gd name="T13" fmla="*/ 149 h 298"/>
              <a:gd name="T14" fmla="*/ 149 w 299"/>
              <a:gd name="T15" fmla="*/ 15 h 298"/>
              <a:gd name="T16" fmla="*/ 284 w 299"/>
              <a:gd name="T17" fmla="*/ 149 h 298"/>
              <a:gd name="T18" fmla="*/ 149 w 299"/>
              <a:gd name="T19" fmla="*/ 28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9" h="298">
                <a:moveTo>
                  <a:pt x="149" y="0"/>
                </a:moveTo>
                <a:cubicBezTo>
                  <a:pt x="67" y="0"/>
                  <a:pt x="0" y="67"/>
                  <a:pt x="0" y="149"/>
                </a:cubicBezTo>
                <a:cubicBezTo>
                  <a:pt x="0" y="232"/>
                  <a:pt x="67" y="298"/>
                  <a:pt x="149" y="298"/>
                </a:cubicBezTo>
                <a:cubicBezTo>
                  <a:pt x="232" y="298"/>
                  <a:pt x="299" y="232"/>
                  <a:pt x="299" y="149"/>
                </a:cubicBezTo>
                <a:cubicBezTo>
                  <a:pt x="299" y="67"/>
                  <a:pt x="232" y="0"/>
                  <a:pt x="149" y="0"/>
                </a:cubicBezTo>
                <a:close/>
                <a:moveTo>
                  <a:pt x="149" y="284"/>
                </a:moveTo>
                <a:cubicBezTo>
                  <a:pt x="75" y="284"/>
                  <a:pt x="15" y="223"/>
                  <a:pt x="15" y="149"/>
                </a:cubicBezTo>
                <a:cubicBezTo>
                  <a:pt x="15" y="75"/>
                  <a:pt x="75" y="15"/>
                  <a:pt x="149" y="15"/>
                </a:cubicBezTo>
                <a:cubicBezTo>
                  <a:pt x="223" y="15"/>
                  <a:pt x="284" y="75"/>
                  <a:pt x="284" y="149"/>
                </a:cubicBezTo>
                <a:cubicBezTo>
                  <a:pt x="284" y="223"/>
                  <a:pt x="223" y="284"/>
                  <a:pt x="149" y="2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0" name="Freeform 1788"/>
          <p:cNvSpPr/>
          <p:nvPr/>
        </p:nvSpPr>
        <p:spPr bwMode="auto">
          <a:xfrm>
            <a:off x="1747615" y="4691441"/>
            <a:ext cx="539749" cy="524933"/>
          </a:xfrm>
          <a:custGeom>
            <a:avLst/>
            <a:gdLst>
              <a:gd name="T0" fmla="*/ 33 w 108"/>
              <a:gd name="T1" fmla="*/ 105 h 105"/>
              <a:gd name="T2" fmla="*/ 52 w 108"/>
              <a:gd name="T3" fmla="*/ 81 h 105"/>
              <a:gd name="T4" fmla="*/ 108 w 108"/>
              <a:gd name="T5" fmla="*/ 46 h 105"/>
              <a:gd name="T6" fmla="*/ 54 w 108"/>
              <a:gd name="T7" fmla="*/ 0 h 105"/>
              <a:gd name="T8" fmla="*/ 0 w 108"/>
              <a:gd name="T9" fmla="*/ 55 h 105"/>
              <a:gd name="T10" fmla="*/ 33 w 108"/>
              <a:gd name="T11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5">
                <a:moveTo>
                  <a:pt x="33" y="105"/>
                </a:moveTo>
                <a:cubicBezTo>
                  <a:pt x="38" y="96"/>
                  <a:pt x="44" y="88"/>
                  <a:pt x="52" y="81"/>
                </a:cubicBezTo>
                <a:cubicBezTo>
                  <a:pt x="68" y="65"/>
                  <a:pt x="87" y="53"/>
                  <a:pt x="108" y="46"/>
                </a:cubicBezTo>
                <a:cubicBezTo>
                  <a:pt x="104" y="20"/>
                  <a:pt x="81" y="0"/>
                  <a:pt x="54" y="0"/>
                </a:cubicBezTo>
                <a:cubicBezTo>
                  <a:pt x="24" y="0"/>
                  <a:pt x="0" y="25"/>
                  <a:pt x="0" y="55"/>
                </a:cubicBezTo>
                <a:cubicBezTo>
                  <a:pt x="0" y="77"/>
                  <a:pt x="13" y="96"/>
                  <a:pt x="33" y="10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1" name="Freeform 1789"/>
          <p:cNvSpPr/>
          <p:nvPr/>
        </p:nvSpPr>
        <p:spPr bwMode="auto">
          <a:xfrm>
            <a:off x="1102032" y="2291142"/>
            <a:ext cx="539749" cy="520700"/>
          </a:xfrm>
          <a:custGeom>
            <a:avLst/>
            <a:gdLst>
              <a:gd name="T0" fmla="*/ 32 w 108"/>
              <a:gd name="T1" fmla="*/ 104 h 104"/>
              <a:gd name="T2" fmla="*/ 52 w 108"/>
              <a:gd name="T3" fmla="*/ 80 h 104"/>
              <a:gd name="T4" fmla="*/ 108 w 108"/>
              <a:gd name="T5" fmla="*/ 46 h 104"/>
              <a:gd name="T6" fmla="*/ 54 w 108"/>
              <a:gd name="T7" fmla="*/ 0 h 104"/>
              <a:gd name="T8" fmla="*/ 0 w 108"/>
              <a:gd name="T9" fmla="*/ 54 h 104"/>
              <a:gd name="T10" fmla="*/ 32 w 108"/>
              <a:gd name="T11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4">
                <a:moveTo>
                  <a:pt x="32" y="104"/>
                </a:moveTo>
                <a:cubicBezTo>
                  <a:pt x="38" y="96"/>
                  <a:pt x="44" y="87"/>
                  <a:pt x="52" y="80"/>
                </a:cubicBezTo>
                <a:cubicBezTo>
                  <a:pt x="67" y="64"/>
                  <a:pt x="87" y="53"/>
                  <a:pt x="108" y="46"/>
                </a:cubicBezTo>
                <a:cubicBezTo>
                  <a:pt x="104" y="20"/>
                  <a:pt x="81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77"/>
                  <a:pt x="13" y="96"/>
                  <a:pt x="32" y="1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2" name="Freeform 1790"/>
          <p:cNvSpPr/>
          <p:nvPr/>
        </p:nvSpPr>
        <p:spPr bwMode="auto">
          <a:xfrm>
            <a:off x="4852766" y="4596192"/>
            <a:ext cx="539749" cy="524933"/>
          </a:xfrm>
          <a:custGeom>
            <a:avLst/>
            <a:gdLst>
              <a:gd name="T0" fmla="*/ 75 w 108"/>
              <a:gd name="T1" fmla="*/ 105 h 105"/>
              <a:gd name="T2" fmla="*/ 55 w 108"/>
              <a:gd name="T3" fmla="*/ 81 h 105"/>
              <a:gd name="T4" fmla="*/ 0 w 108"/>
              <a:gd name="T5" fmla="*/ 46 h 105"/>
              <a:gd name="T6" fmla="*/ 53 w 108"/>
              <a:gd name="T7" fmla="*/ 0 h 105"/>
              <a:gd name="T8" fmla="*/ 108 w 108"/>
              <a:gd name="T9" fmla="*/ 55 h 105"/>
              <a:gd name="T10" fmla="*/ 75 w 108"/>
              <a:gd name="T11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5">
                <a:moveTo>
                  <a:pt x="75" y="105"/>
                </a:moveTo>
                <a:cubicBezTo>
                  <a:pt x="69" y="96"/>
                  <a:pt x="63" y="88"/>
                  <a:pt x="55" y="81"/>
                </a:cubicBezTo>
                <a:cubicBezTo>
                  <a:pt x="40" y="65"/>
                  <a:pt x="20" y="53"/>
                  <a:pt x="0" y="46"/>
                </a:cubicBezTo>
                <a:cubicBezTo>
                  <a:pt x="4" y="20"/>
                  <a:pt x="26" y="0"/>
                  <a:pt x="53" y="0"/>
                </a:cubicBezTo>
                <a:cubicBezTo>
                  <a:pt x="83" y="0"/>
                  <a:pt x="108" y="25"/>
                  <a:pt x="108" y="55"/>
                </a:cubicBezTo>
                <a:cubicBezTo>
                  <a:pt x="108" y="77"/>
                  <a:pt x="94" y="96"/>
                  <a:pt x="7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3" name="Freeform 1791"/>
          <p:cNvSpPr/>
          <p:nvPr/>
        </p:nvSpPr>
        <p:spPr bwMode="auto">
          <a:xfrm>
            <a:off x="5022099" y="1486808"/>
            <a:ext cx="539749" cy="518584"/>
          </a:xfrm>
          <a:custGeom>
            <a:avLst/>
            <a:gdLst>
              <a:gd name="T0" fmla="*/ 75 w 108"/>
              <a:gd name="T1" fmla="*/ 104 h 104"/>
              <a:gd name="T2" fmla="*/ 56 w 108"/>
              <a:gd name="T3" fmla="*/ 80 h 104"/>
              <a:gd name="T4" fmla="*/ 0 w 108"/>
              <a:gd name="T5" fmla="*/ 46 h 104"/>
              <a:gd name="T6" fmla="*/ 54 w 108"/>
              <a:gd name="T7" fmla="*/ 0 h 104"/>
              <a:gd name="T8" fmla="*/ 108 w 108"/>
              <a:gd name="T9" fmla="*/ 54 h 104"/>
              <a:gd name="T10" fmla="*/ 75 w 108"/>
              <a:gd name="T11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4">
                <a:moveTo>
                  <a:pt x="75" y="104"/>
                </a:moveTo>
                <a:cubicBezTo>
                  <a:pt x="70" y="95"/>
                  <a:pt x="63" y="87"/>
                  <a:pt x="56" y="80"/>
                </a:cubicBezTo>
                <a:cubicBezTo>
                  <a:pt x="40" y="64"/>
                  <a:pt x="21" y="52"/>
                  <a:pt x="0" y="46"/>
                </a:cubicBezTo>
                <a:cubicBezTo>
                  <a:pt x="4" y="20"/>
                  <a:pt x="26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ubicBezTo>
                  <a:pt x="108" y="76"/>
                  <a:pt x="94" y="95"/>
                  <a:pt x="75" y="1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6243416" y="2476685"/>
            <a:ext cx="5029200" cy="97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n-ea"/>
                <a:sym typeface="+mn-lt"/>
              </a:rPr>
              <a:t>Result.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TextBox 682"/>
          <p:cNvSpPr txBox="1"/>
          <p:nvPr/>
        </p:nvSpPr>
        <p:spPr>
          <a:xfrm>
            <a:off x="1138679" y="2278745"/>
            <a:ext cx="442750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r>
              <a:rPr lang="en-US" altLang="zh-CN" sz="2135" dirty="0">
                <a:latin typeface="+mn-lt"/>
                <a:ea typeface="+mn-ea"/>
                <a:cs typeface="+mn-ea"/>
                <a:sym typeface="+mn-lt"/>
              </a:rPr>
              <a:t>A.</a:t>
            </a:r>
            <a:endParaRPr lang="zh-CN" altLang="en-US" sz="21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682"/>
          <p:cNvSpPr txBox="1"/>
          <p:nvPr/>
        </p:nvSpPr>
        <p:spPr>
          <a:xfrm>
            <a:off x="5087488" y="1487348"/>
            <a:ext cx="442750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r>
              <a:rPr lang="en-US" altLang="zh-CN" sz="2135" dirty="0">
                <a:latin typeface="+mn-lt"/>
                <a:ea typeface="+mn-ea"/>
                <a:cs typeface="+mn-ea"/>
                <a:sym typeface="+mn-lt"/>
              </a:rPr>
              <a:t>B.</a:t>
            </a:r>
            <a:endParaRPr lang="zh-CN" altLang="en-US" sz="21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TextBox 682"/>
          <p:cNvSpPr txBox="1"/>
          <p:nvPr/>
        </p:nvSpPr>
        <p:spPr>
          <a:xfrm>
            <a:off x="4852765" y="4596192"/>
            <a:ext cx="457176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r>
              <a:rPr lang="en-US" altLang="zh-CN" sz="2135" dirty="0">
                <a:latin typeface="+mn-lt"/>
                <a:ea typeface="+mn-ea"/>
                <a:cs typeface="+mn-ea"/>
                <a:sym typeface="+mn-lt"/>
              </a:rPr>
              <a:t>D.</a:t>
            </a:r>
            <a:endParaRPr lang="zh-CN" altLang="en-US" sz="21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682"/>
          <p:cNvSpPr txBox="1"/>
          <p:nvPr/>
        </p:nvSpPr>
        <p:spPr>
          <a:xfrm>
            <a:off x="1757589" y="4692778"/>
            <a:ext cx="442750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r>
              <a:rPr lang="en-US" altLang="zh-CN" sz="2135" dirty="0">
                <a:latin typeface="+mn-lt"/>
                <a:ea typeface="+mn-ea"/>
                <a:cs typeface="+mn-ea"/>
                <a:sym typeface="+mn-lt"/>
              </a:rPr>
              <a:t>E.</a:t>
            </a:r>
            <a:endParaRPr lang="zh-CN" altLang="en-US" sz="21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1304638" y="2640153"/>
            <a:ext cx="986473" cy="88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临近键位误触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6243416" y="2485875"/>
            <a:ext cx="5029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243416" y="6159951"/>
            <a:ext cx="5029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682"/>
          <p:cNvSpPr txBox="1"/>
          <p:nvPr/>
        </p:nvSpPr>
        <p:spPr>
          <a:xfrm>
            <a:off x="5523733" y="3283302"/>
            <a:ext cx="457176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r>
              <a:rPr lang="en-US" altLang="zh-CN" sz="2135" dirty="0">
                <a:latin typeface="+mn-lt"/>
                <a:ea typeface="+mn-ea"/>
                <a:cs typeface="+mn-ea"/>
                <a:sym typeface="+mn-lt"/>
              </a:rPr>
              <a:t>C.</a:t>
            </a:r>
            <a:endParaRPr lang="zh-CN" altLang="en-US" sz="21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4241284" y="2116009"/>
            <a:ext cx="1098900" cy="46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平翘舌音</a:t>
            </a:r>
          </a:p>
        </p:txBody>
      </p:sp>
      <p:sp>
        <p:nvSpPr>
          <p:cNvPr id="34" name="矩形 1"/>
          <p:cNvSpPr>
            <a:spLocks noChangeArrowheads="1"/>
          </p:cNvSpPr>
          <p:nvPr/>
        </p:nvSpPr>
        <p:spPr bwMode="auto">
          <a:xfrm>
            <a:off x="4937433" y="3716237"/>
            <a:ext cx="927936" cy="46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唇齿音</a:t>
            </a:r>
          </a:p>
        </p:txBody>
      </p:sp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4115971" y="5269204"/>
            <a:ext cx="1098900" cy="46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前后鼻音</a:t>
            </a: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1950465" y="5345503"/>
            <a:ext cx="1098900" cy="46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齿龈边音</a:t>
            </a: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42" name="椭圆 41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44" name="文本框 43"/>
          <p:cNvSpPr txBox="1"/>
          <p:nvPr/>
        </p:nvSpPr>
        <p:spPr>
          <a:xfrm>
            <a:off x="919032" y="57998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实现原理</a:t>
            </a:r>
            <a:r>
              <a:rPr lang="en-US" altLang="zh-CN" sz="3600" b="1" dirty="0">
                <a:solidFill>
                  <a:schemeClr val="bg1"/>
                </a:solidFill>
              </a:rPr>
              <a:t>——</a:t>
            </a:r>
            <a:r>
              <a:rPr lang="zh-CN" altLang="en-US" sz="3600" b="1" dirty="0">
                <a:solidFill>
                  <a:schemeClr val="bg1"/>
                </a:solidFill>
              </a:rPr>
              <a:t>构造候选句集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F81DD2-A836-4627-A4F6-817726BAF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864" y="3008546"/>
            <a:ext cx="4382714" cy="3101306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0A1D6802-B840-42AC-B018-BC94661106F8}"/>
              </a:ext>
            </a:extLst>
          </p:cNvPr>
          <p:cNvSpPr txBox="1"/>
          <p:nvPr/>
        </p:nvSpPr>
        <p:spPr>
          <a:xfrm>
            <a:off x="6096000" y="1654935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accent1"/>
                </a:solidFill>
              </a:rPr>
              <a:t>混淆集</a:t>
            </a:r>
          </a:p>
        </p:txBody>
      </p:sp>
    </p:spTree>
    <p:extLst>
      <p:ext uri="{BB962C8B-B14F-4D97-AF65-F5344CB8AC3E}">
        <p14:creationId xmlns:p14="http://schemas.microsoft.com/office/powerpoint/2010/main" val="312695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92"/>
          <p:cNvSpPr txBox="1"/>
          <p:nvPr/>
        </p:nvSpPr>
        <p:spPr bwMode="auto">
          <a:xfrm>
            <a:off x="704985" y="1313878"/>
            <a:ext cx="3772186" cy="74866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265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最短编辑距离</a:t>
            </a:r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352591" y="2171734"/>
            <a:ext cx="10549467" cy="88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将一个字符串编辑为另一个字符串，涉及的操作包括</a:t>
            </a:r>
            <a:r>
              <a:rPr lang="en-US" altLang="zh-CN" dirty="0">
                <a:cs typeface="+mn-ea"/>
                <a:sym typeface="+mn-lt"/>
              </a:rPr>
              <a:t>Insertion</a:t>
            </a:r>
            <a:r>
              <a:rPr lang="zh-CN" altLang="en-US" dirty="0">
                <a:cs typeface="+mn-ea"/>
                <a:sym typeface="+mn-lt"/>
              </a:rPr>
              <a:t>、</a:t>
            </a:r>
            <a:r>
              <a:rPr lang="en-US" altLang="zh-CN" dirty="0">
                <a:cs typeface="+mn-ea"/>
                <a:sym typeface="+mn-lt"/>
              </a:rPr>
              <a:t>Deletion</a:t>
            </a:r>
            <a:r>
              <a:rPr lang="zh-CN" altLang="en-US" dirty="0">
                <a:cs typeface="+mn-ea"/>
                <a:sym typeface="+mn-lt"/>
              </a:rPr>
              <a:t>、</a:t>
            </a:r>
            <a:r>
              <a:rPr lang="en-US" altLang="zh-CN" dirty="0">
                <a:cs typeface="+mn-ea"/>
                <a:sym typeface="+mn-lt"/>
              </a:rPr>
              <a:t>Substitution</a:t>
            </a:r>
            <a:r>
              <a:rPr lang="zh-CN" altLang="en-US" dirty="0">
                <a:cs typeface="+mn-ea"/>
                <a:sym typeface="+mn-lt"/>
              </a:rPr>
              <a:t>和</a:t>
            </a:r>
            <a:r>
              <a:rPr lang="en-US" altLang="zh-CN" dirty="0">
                <a:cs typeface="+mn-ea"/>
                <a:sym typeface="+mn-lt"/>
              </a:rPr>
              <a:t>Matching</a:t>
            </a:r>
            <a:r>
              <a:rPr lang="zh-CN" altLang="en-US" dirty="0">
                <a:cs typeface="+mn-ea"/>
                <a:sym typeface="+mn-lt"/>
              </a:rPr>
              <a:t>。求两个字符串的最短编辑距离是一个二维的动态规划算法，状态转移方程如下：</a:t>
            </a:r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28" name="椭圆 27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919032" y="57998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实现原理</a:t>
            </a:r>
            <a:r>
              <a:rPr lang="en-US" altLang="zh-CN" sz="3600" b="1" dirty="0">
                <a:solidFill>
                  <a:schemeClr val="bg1"/>
                </a:solidFill>
              </a:rPr>
              <a:t>——</a:t>
            </a:r>
            <a:r>
              <a:rPr lang="zh-CN" altLang="en-US" sz="3600" b="1" dirty="0">
                <a:solidFill>
                  <a:schemeClr val="bg1"/>
                </a:solidFill>
              </a:rPr>
              <a:t>候选句集评分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80FB36-8815-4BA7-B5E6-794072794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5" y="3608320"/>
            <a:ext cx="5474004" cy="1739538"/>
          </a:xfrm>
          <a:prstGeom prst="rect">
            <a:avLst/>
          </a:prstGeom>
        </p:spPr>
      </p:pic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20B9C99F-D262-4195-8B9A-727E08688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24040"/>
              </p:ext>
            </p:extLst>
          </p:nvPr>
        </p:nvGraphicFramePr>
        <p:xfrm>
          <a:off x="6296796" y="3217119"/>
          <a:ext cx="5123351" cy="33422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8871">
                  <a:extLst>
                    <a:ext uri="{9D8B030D-6E8A-4147-A177-3AD203B41FA5}">
                      <a16:colId xmlns:a16="http://schemas.microsoft.com/office/drawing/2014/main" val="3752443465"/>
                    </a:ext>
                  </a:extLst>
                </a:gridCol>
                <a:gridCol w="588871">
                  <a:extLst>
                    <a:ext uri="{9D8B030D-6E8A-4147-A177-3AD203B41FA5}">
                      <a16:colId xmlns:a16="http://schemas.microsoft.com/office/drawing/2014/main" val="2421143733"/>
                    </a:ext>
                  </a:extLst>
                </a:gridCol>
                <a:gridCol w="646571">
                  <a:extLst>
                    <a:ext uri="{9D8B030D-6E8A-4147-A177-3AD203B41FA5}">
                      <a16:colId xmlns:a16="http://schemas.microsoft.com/office/drawing/2014/main" val="4286678552"/>
                    </a:ext>
                  </a:extLst>
                </a:gridCol>
                <a:gridCol w="648543">
                  <a:extLst>
                    <a:ext uri="{9D8B030D-6E8A-4147-A177-3AD203B41FA5}">
                      <a16:colId xmlns:a16="http://schemas.microsoft.com/office/drawing/2014/main" val="4003290930"/>
                    </a:ext>
                  </a:extLst>
                </a:gridCol>
                <a:gridCol w="707149">
                  <a:extLst>
                    <a:ext uri="{9D8B030D-6E8A-4147-A177-3AD203B41FA5}">
                      <a16:colId xmlns:a16="http://schemas.microsoft.com/office/drawing/2014/main" val="776628942"/>
                    </a:ext>
                  </a:extLst>
                </a:gridCol>
                <a:gridCol w="647782">
                  <a:extLst>
                    <a:ext uri="{9D8B030D-6E8A-4147-A177-3AD203B41FA5}">
                      <a16:colId xmlns:a16="http://schemas.microsoft.com/office/drawing/2014/main" val="2748876788"/>
                    </a:ext>
                  </a:extLst>
                </a:gridCol>
                <a:gridCol w="647782">
                  <a:extLst>
                    <a:ext uri="{9D8B030D-6E8A-4147-A177-3AD203B41FA5}">
                      <a16:colId xmlns:a16="http://schemas.microsoft.com/office/drawing/2014/main" val="299974073"/>
                    </a:ext>
                  </a:extLst>
                </a:gridCol>
                <a:gridCol w="647782">
                  <a:extLst>
                    <a:ext uri="{9D8B030D-6E8A-4147-A177-3AD203B41FA5}">
                      <a16:colId xmlns:a16="http://schemas.microsoft.com/office/drawing/2014/main" val="748025607"/>
                    </a:ext>
                  </a:extLst>
                </a:gridCol>
              </a:tblGrid>
              <a:tr h="52416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61568"/>
                  </a:ext>
                </a:extLst>
              </a:tr>
              <a:tr h="46968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59764"/>
                  </a:ext>
                </a:extLst>
              </a:tr>
              <a:tr h="469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29288"/>
                  </a:ext>
                </a:extLst>
              </a:tr>
              <a:tr h="469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43281"/>
                  </a:ext>
                </a:extLst>
              </a:tr>
              <a:tr h="469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374212"/>
                  </a:ext>
                </a:extLst>
              </a:tr>
              <a:tr h="469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01300"/>
                  </a:ext>
                </a:extLst>
              </a:tr>
              <a:tr h="469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078430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2D13FF1-2959-47B7-85E2-496636E56BA6}"/>
              </a:ext>
            </a:extLst>
          </p:cNvPr>
          <p:cNvCxnSpPr>
            <a:cxnSpLocks/>
          </p:cNvCxnSpPr>
          <p:nvPr/>
        </p:nvCxnSpPr>
        <p:spPr>
          <a:xfrm>
            <a:off x="7211291" y="4087047"/>
            <a:ext cx="422564" cy="31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B734999-9007-4AB9-BFDF-2D4CCBF242C6}"/>
              </a:ext>
            </a:extLst>
          </p:cNvPr>
          <p:cNvCxnSpPr>
            <a:cxnSpLocks/>
          </p:cNvCxnSpPr>
          <p:nvPr/>
        </p:nvCxnSpPr>
        <p:spPr>
          <a:xfrm>
            <a:off x="7862455" y="4544248"/>
            <a:ext cx="422564" cy="31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73BDFFB-A02F-43FF-AA6B-DCF7477F0FDD}"/>
              </a:ext>
            </a:extLst>
          </p:cNvPr>
          <p:cNvCxnSpPr>
            <a:cxnSpLocks/>
          </p:cNvCxnSpPr>
          <p:nvPr/>
        </p:nvCxnSpPr>
        <p:spPr>
          <a:xfrm>
            <a:off x="8506692" y="5029160"/>
            <a:ext cx="422564" cy="31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208470B-6492-42B9-8BAF-18C9D93F5C4E}"/>
              </a:ext>
            </a:extLst>
          </p:cNvPr>
          <p:cNvCxnSpPr>
            <a:cxnSpLocks/>
          </p:cNvCxnSpPr>
          <p:nvPr/>
        </p:nvCxnSpPr>
        <p:spPr>
          <a:xfrm>
            <a:off x="9199421" y="5486359"/>
            <a:ext cx="422564" cy="31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095BE02-32C0-4D5F-9B6F-BF42B5097530}"/>
              </a:ext>
            </a:extLst>
          </p:cNvPr>
          <p:cNvCxnSpPr>
            <a:cxnSpLocks/>
          </p:cNvCxnSpPr>
          <p:nvPr/>
        </p:nvCxnSpPr>
        <p:spPr>
          <a:xfrm>
            <a:off x="10515603" y="5957415"/>
            <a:ext cx="422564" cy="31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517E974-8586-4DAB-9B43-F3E91F180876}"/>
              </a:ext>
            </a:extLst>
          </p:cNvPr>
          <p:cNvCxnSpPr/>
          <p:nvPr/>
        </p:nvCxnSpPr>
        <p:spPr>
          <a:xfrm>
            <a:off x="9885219" y="5881255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EE79F17-DF72-4D3D-8174-6DFA16ED37F4}"/>
              </a:ext>
            </a:extLst>
          </p:cNvPr>
          <p:cNvSpPr txBox="1"/>
          <p:nvPr/>
        </p:nvSpPr>
        <p:spPr>
          <a:xfrm>
            <a:off x="7211291" y="4061730"/>
            <a:ext cx="31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</a:t>
            </a:r>
            <a:endParaRPr lang="zh-CN" altLang="en-US" dirty="0">
              <a:solidFill>
                <a:srgbClr val="FF0000"/>
              </a:solidFill>
              <a:latin typeface="Segoe UI Black" panose="020B0A02040204020203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4293D8-5E1E-4419-9DD7-FFC84BFD237E}"/>
              </a:ext>
            </a:extLst>
          </p:cNvPr>
          <p:cNvSpPr txBox="1"/>
          <p:nvPr/>
        </p:nvSpPr>
        <p:spPr>
          <a:xfrm>
            <a:off x="7914410" y="4518931"/>
            <a:ext cx="31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</a:t>
            </a:r>
            <a:endParaRPr lang="zh-CN" altLang="en-US" dirty="0">
              <a:solidFill>
                <a:srgbClr val="FF0000"/>
              </a:solidFill>
              <a:latin typeface="Segoe UI Black" panose="020B0A02040204020203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A11CBF-B6DB-41A7-ADA1-A6BAAB85A126}"/>
              </a:ext>
            </a:extLst>
          </p:cNvPr>
          <p:cNvSpPr txBox="1"/>
          <p:nvPr/>
        </p:nvSpPr>
        <p:spPr>
          <a:xfrm>
            <a:off x="8506692" y="4978526"/>
            <a:ext cx="31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</a:t>
            </a:r>
            <a:endParaRPr lang="zh-CN" altLang="en-US" dirty="0">
              <a:solidFill>
                <a:srgbClr val="FF0000"/>
              </a:solidFill>
              <a:latin typeface="Segoe UI Black" panose="020B0A02040204020203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56E6FD1-68ED-475C-85B4-869B2AF301D5}"/>
              </a:ext>
            </a:extLst>
          </p:cNvPr>
          <p:cNvSpPr txBox="1"/>
          <p:nvPr/>
        </p:nvSpPr>
        <p:spPr>
          <a:xfrm>
            <a:off x="9199421" y="5435725"/>
            <a:ext cx="31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</a:t>
            </a:r>
            <a:endParaRPr lang="zh-CN" altLang="en-US" dirty="0">
              <a:solidFill>
                <a:srgbClr val="FF0000"/>
              </a:solidFill>
              <a:latin typeface="Segoe UI Black" panose="020B0A02040204020203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7CA1D0E-B925-4FC0-A1BF-0A5F70CF0F42}"/>
              </a:ext>
            </a:extLst>
          </p:cNvPr>
          <p:cNvSpPr txBox="1"/>
          <p:nvPr/>
        </p:nvSpPr>
        <p:spPr>
          <a:xfrm>
            <a:off x="9901270" y="5696589"/>
            <a:ext cx="31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</a:t>
            </a:r>
            <a:endParaRPr lang="zh-CN" altLang="en-US" dirty="0">
              <a:solidFill>
                <a:srgbClr val="FF0000"/>
              </a:solidFill>
              <a:latin typeface="Segoe UI Black" panose="020B0A02040204020203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34AE5A-B34D-4497-962F-5FFA12F410C7}"/>
              </a:ext>
            </a:extLst>
          </p:cNvPr>
          <p:cNvSpPr txBox="1"/>
          <p:nvPr/>
        </p:nvSpPr>
        <p:spPr>
          <a:xfrm>
            <a:off x="10515603" y="5932098"/>
            <a:ext cx="31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</a:t>
            </a:r>
            <a:endParaRPr lang="zh-CN" altLang="en-US" dirty="0">
              <a:solidFill>
                <a:srgbClr val="FF0000"/>
              </a:solidFill>
              <a:latin typeface="Segoe UI Black" panose="020B0A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85D3553-EBC1-4E65-A02F-BE4E1AE2E226}"/>
              </a:ext>
            </a:extLst>
          </p:cNvPr>
          <p:cNvGrpSpPr/>
          <p:nvPr/>
        </p:nvGrpSpPr>
        <p:grpSpPr>
          <a:xfrm>
            <a:off x="112744" y="1498039"/>
            <a:ext cx="3870437" cy="3676634"/>
            <a:chOff x="3584775" y="1268760"/>
            <a:chExt cx="4414871" cy="4251325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gray">
            <a:xfrm>
              <a:off x="3905484" y="1638648"/>
              <a:ext cx="3956050" cy="3881437"/>
            </a:xfrm>
            <a:prstGeom prst="ellipse">
              <a:avLst/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CC">
                          <a:gamma/>
                          <a:shade val="60784"/>
                          <a:invGamma/>
                        </a:srgbClr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gray">
            <a:xfrm>
              <a:off x="4122971" y="1845023"/>
              <a:ext cx="3490913" cy="3490912"/>
            </a:xfrm>
            <a:prstGeom prst="ellipse">
              <a:avLst/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CC">
                          <a:gamma/>
                          <a:shade val="60784"/>
                          <a:invGamma/>
                        </a:srgbClr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gray">
            <a:xfrm>
              <a:off x="4338871" y="2172048"/>
              <a:ext cx="2973388" cy="2973387"/>
            </a:xfrm>
            <a:prstGeom prst="ellipse">
              <a:avLst/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CC">
                          <a:gamma/>
                          <a:shade val="60784"/>
                          <a:invGamma/>
                        </a:srgbClr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gray">
            <a:xfrm rot="9044363">
              <a:off x="3584775" y="3486708"/>
              <a:ext cx="1871662" cy="1855787"/>
            </a:xfrm>
            <a:prstGeom prst="chevron">
              <a:avLst>
                <a:gd name="adj" fmla="val 28655"/>
              </a:avLst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gray">
            <a:xfrm rot="16200000">
              <a:off x="4859571" y="1276698"/>
              <a:ext cx="1871663" cy="1855787"/>
            </a:xfrm>
            <a:prstGeom prst="chevron">
              <a:avLst>
                <a:gd name="adj" fmla="val 28655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gray">
            <a:xfrm rot="1788254">
              <a:off x="6127984" y="3483323"/>
              <a:ext cx="1871662" cy="1855787"/>
            </a:xfrm>
            <a:prstGeom prst="chevron">
              <a:avLst>
                <a:gd name="adj" fmla="val 28655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gray">
            <a:xfrm>
              <a:off x="4860810" y="3573016"/>
              <a:ext cx="185578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出现概率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gray">
            <a:xfrm>
              <a:off x="4770671" y="2019648"/>
              <a:ext cx="20431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新闻材料爬虫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gray">
            <a:xfrm>
              <a:off x="3780690" y="4343896"/>
              <a:ext cx="116046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Pinyin2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Hanzi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gray">
            <a:xfrm>
              <a:off x="6677902" y="4379260"/>
              <a:ext cx="116046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搜狗语料库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1" name="Content Placeholder 2"/>
          <p:cNvSpPr txBox="1"/>
          <p:nvPr/>
        </p:nvSpPr>
        <p:spPr>
          <a:xfrm>
            <a:off x="0" y="5811396"/>
            <a:ext cx="6362318" cy="1023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2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语料库来源：</a:t>
            </a:r>
            <a:endParaRPr lang="en-US" altLang="zh-CN" sz="1200" dirty="0">
              <a:solidFill>
                <a:sysClr val="window" lastClr="FFFFFF">
                  <a:lumMod val="65000"/>
                </a:sysClr>
              </a:solidFill>
              <a:cs typeface="+mn-ea"/>
              <a:sym typeface="+mn-lt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zh-CN" sz="12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	https://github.com/chuan717/Pinyin2Hanzi</a:t>
            </a: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zh-CN" sz="12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	https://www.sogou.com/labs/resource/w.php</a:t>
            </a:r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26" name="椭圆 2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28" name="文本框 27"/>
          <p:cNvSpPr txBox="1"/>
          <p:nvPr/>
        </p:nvSpPr>
        <p:spPr>
          <a:xfrm>
            <a:off x="919032" y="57998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实现原理</a:t>
            </a:r>
            <a:r>
              <a:rPr lang="en-US" altLang="zh-CN" sz="3600" b="1" dirty="0">
                <a:solidFill>
                  <a:schemeClr val="bg1"/>
                </a:solidFill>
              </a:rPr>
              <a:t>——</a:t>
            </a:r>
            <a:r>
              <a:rPr lang="zh-CN" altLang="en-US" sz="3600" b="1" dirty="0">
                <a:solidFill>
                  <a:schemeClr val="bg1"/>
                </a:solidFill>
              </a:rPr>
              <a:t>候选句集评分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E9CD46-FE95-4853-9998-4B25FA1E8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56" r="18934" b="-2363"/>
          <a:stretch/>
        </p:blipFill>
        <p:spPr>
          <a:xfrm>
            <a:off x="4893155" y="1444302"/>
            <a:ext cx="3797975" cy="39693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D4A776-1667-4B1D-9F7F-2E027520B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593" y="2825228"/>
            <a:ext cx="5128516" cy="34972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1700"/>
            <a:ext cx="12192000" cy="28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98186" y="2485604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具体细节实现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98186" y="3282154"/>
            <a:ext cx="5708293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按照功能分别实现为三个文件：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wordDataBase.py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singleWord.py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sentence.py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2066515" y="2676516"/>
            <a:ext cx="1895094" cy="1895094"/>
            <a:chOff x="45629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06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1297</Words>
  <Application>Microsoft Office PowerPoint</Application>
  <PresentationFormat>宽屏</PresentationFormat>
  <Paragraphs>236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宋体</vt:lpstr>
      <vt:lpstr>微软雅黑</vt:lpstr>
      <vt:lpstr>Arial</vt:lpstr>
      <vt:lpstr>Calibri</vt:lpstr>
      <vt:lpstr>Segoe UI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张杰然</dc:creator>
  <cp:lastModifiedBy>张杰然</cp:lastModifiedBy>
  <cp:revision>25</cp:revision>
  <dcterms:created xsi:type="dcterms:W3CDTF">2022-06-08T07:43:24Z</dcterms:created>
  <dcterms:modified xsi:type="dcterms:W3CDTF">2022-06-08T10:35:08Z</dcterms:modified>
</cp:coreProperties>
</file>