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
  </p:notesMasterIdLst>
  <p:sldIdLst>
    <p:sldId id="263" r:id="rId2"/>
    <p:sldId id="264" r:id="rId3"/>
    <p:sldId id="266" r:id="rId4"/>
    <p:sldId id="265" r:id="rId5"/>
  </p:sldIdLst>
  <p:sldSz cx="28800425" cy="14400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2F5597"/>
    <a:srgbClr val="FFE699"/>
    <a:srgbClr val="4472C4"/>
    <a:srgbClr val="CFD5EA"/>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1" autoAdjust="0"/>
    <p:restoredTop sz="94660"/>
  </p:normalViewPr>
  <p:slideViewPr>
    <p:cSldViewPr snapToGrid="0">
      <p:cViewPr varScale="1">
        <p:scale>
          <a:sx n="30" d="100"/>
          <a:sy n="30" d="100"/>
        </p:scale>
        <p:origin x="38" y="39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20316;&#19994;\CV\&#22823;&#20316;&#19994;\&#24037;&#20316;&#31807;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20316;&#19994;\CV\&#22823;&#20316;&#19994;\&#24037;&#20316;&#31807;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20316;&#19994;\CV\&#22823;&#20316;&#19994;\&#24037;&#20316;&#31807;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a:t>复现结果与</a:t>
            </a:r>
            <a:r>
              <a:rPr lang="en-US" altLang="zh-CN" sz="1800"/>
              <a:t>MALMM</a:t>
            </a:r>
            <a:r>
              <a:rPr lang="zh-CN" altLang="en-US" sz="1800"/>
              <a:t>模型精度比较</a:t>
            </a:r>
          </a:p>
        </c:rich>
      </c:tx>
      <c:layout>
        <c:manualLayout>
          <c:xMode val="edge"/>
          <c:yMode val="edge"/>
          <c:x val="0.2224119267700233"/>
          <c:y val="1.54607297464440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9.5094021469113679E-2"/>
          <c:y val="0.11879585173804494"/>
          <c:w val="0.8819614278616702"/>
          <c:h val="0.74790114269252927"/>
        </c:manualLayout>
      </c:layout>
      <c:barChart>
        <c:barDir val="col"/>
        <c:grouping val="clustered"/>
        <c:varyColors val="0"/>
        <c:ser>
          <c:idx val="0"/>
          <c:order val="0"/>
          <c:tx>
            <c:strRef>
              <c:f>Sheet1!$A$5</c:f>
              <c:strCache>
                <c:ptCount val="1"/>
                <c:pt idx="0">
                  <c:v>MALMM</c:v>
                </c:pt>
              </c:strCache>
            </c:strRef>
          </c:tx>
          <c:spPr>
            <a:solidFill>
              <a:schemeClr val="accent4">
                <a:lumMod val="60000"/>
                <a:lumOff val="40000"/>
              </a:schemeClr>
            </a:solidFill>
            <a:ln>
              <a:noFill/>
            </a:ln>
            <a:effectLst/>
          </c:spPr>
          <c:invertIfNegative val="0"/>
          <c:dLbls>
            <c:dLbl>
              <c:idx val="0"/>
              <c:layout>
                <c:manualLayout>
                  <c:x val="-4.140786749482402E-3"/>
                  <c:y val="9.27643784786641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50F-4260-9303-DD1D74C6797C}"/>
                </c:ext>
              </c:extLst>
            </c:dLbl>
            <c:dLbl>
              <c:idx val="1"/>
              <c:layout>
                <c:manualLayout>
                  <c:x val="-7.5913546780740329E-17"/>
                  <c:y val="1.23685837971552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50F-4260-9303-DD1D74C6797C}"/>
                </c:ext>
              </c:extLst>
            </c:dLbl>
            <c:dLbl>
              <c:idx val="2"/>
              <c:layout>
                <c:manualLayout>
                  <c:x val="0"/>
                  <c:y val="1.2368583797155226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5.2795031055900624E-2"/>
                      <c:h val="5.0803957946815088E-2"/>
                    </c:manualLayout>
                  </c15:layout>
                </c:ext>
                <c:ext xmlns:c16="http://schemas.microsoft.com/office/drawing/2014/chart" uri="{C3380CC4-5D6E-409C-BE32-E72D297353CC}">
                  <c16:uniqueId val="{00000002-F50F-4260-9303-DD1D74C6797C}"/>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Sheet1!$B$4:$D$4</c:f>
              <c:strCache>
                <c:ptCount val="3"/>
                <c:pt idx="0">
                  <c:v>LVU</c:v>
                </c:pt>
                <c:pt idx="1">
                  <c:v>Breakfast</c:v>
                </c:pt>
                <c:pt idx="2">
                  <c:v>COIN</c:v>
                </c:pt>
              </c:strCache>
            </c:strRef>
          </c:cat>
          <c:val>
            <c:numRef>
              <c:f>Sheet1!$B$5:$D$5</c:f>
              <c:numCache>
                <c:formatCode>General</c:formatCode>
                <c:ptCount val="3"/>
                <c:pt idx="0">
                  <c:v>63</c:v>
                </c:pt>
                <c:pt idx="1">
                  <c:v>93</c:v>
                </c:pt>
                <c:pt idx="2">
                  <c:v>93.2</c:v>
                </c:pt>
              </c:numCache>
            </c:numRef>
          </c:val>
          <c:extLst>
            <c:ext xmlns:c16="http://schemas.microsoft.com/office/drawing/2014/chart" uri="{C3380CC4-5D6E-409C-BE32-E72D297353CC}">
              <c16:uniqueId val="{00000003-F50F-4260-9303-DD1D74C6797C}"/>
            </c:ext>
          </c:extLst>
        </c:ser>
        <c:ser>
          <c:idx val="1"/>
          <c:order val="1"/>
          <c:tx>
            <c:strRef>
              <c:f>Sheet1!$A$6</c:f>
              <c:strCache>
                <c:ptCount val="1"/>
                <c:pt idx="0">
                  <c:v>Ours</c:v>
                </c:pt>
              </c:strCache>
            </c:strRef>
          </c:tx>
          <c:spPr>
            <a:solidFill>
              <a:schemeClr val="accent1">
                <a:lumMod val="60000"/>
                <a:lumOff val="40000"/>
              </a:schemeClr>
            </a:solidFill>
            <a:ln>
              <a:noFill/>
            </a:ln>
            <a:effectLst/>
          </c:spPr>
          <c:invertIfNegative val="0"/>
          <c:dLbls>
            <c:dLbl>
              <c:idx val="0"/>
              <c:layout>
                <c:manualLayout>
                  <c:x val="0"/>
                  <c:y val="9.27643784786630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50F-4260-9303-DD1D74C6797C}"/>
                </c:ext>
              </c:extLst>
            </c:dLbl>
            <c:dLbl>
              <c:idx val="1"/>
              <c:layout>
                <c:manualLayout>
                  <c:x val="-7.5913546780740329E-17"/>
                  <c:y val="9.27643784786641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50F-4260-9303-DD1D74C6797C}"/>
                </c:ext>
              </c:extLst>
            </c:dLbl>
            <c:dLbl>
              <c:idx val="2"/>
              <c:layout>
                <c:manualLayout>
                  <c:x val="-1.5182709356148066E-16"/>
                  <c:y val="9.276437847866405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50F-4260-9303-DD1D74C6797C}"/>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Sheet1!$B$4:$D$4</c:f>
              <c:strCache>
                <c:ptCount val="3"/>
                <c:pt idx="0">
                  <c:v>LVU</c:v>
                </c:pt>
                <c:pt idx="1">
                  <c:v>Breakfast</c:v>
                </c:pt>
                <c:pt idx="2">
                  <c:v>COIN</c:v>
                </c:pt>
              </c:strCache>
            </c:strRef>
          </c:cat>
          <c:val>
            <c:numRef>
              <c:f>Sheet1!$B$6:$D$6</c:f>
              <c:numCache>
                <c:formatCode>General</c:formatCode>
                <c:ptCount val="3"/>
                <c:pt idx="0">
                  <c:v>62.9</c:v>
                </c:pt>
                <c:pt idx="1">
                  <c:v>92.7</c:v>
                </c:pt>
                <c:pt idx="2">
                  <c:v>93</c:v>
                </c:pt>
              </c:numCache>
            </c:numRef>
          </c:val>
          <c:extLst>
            <c:ext xmlns:c16="http://schemas.microsoft.com/office/drawing/2014/chart" uri="{C3380CC4-5D6E-409C-BE32-E72D297353CC}">
              <c16:uniqueId val="{00000007-F50F-4260-9303-DD1D74C6797C}"/>
            </c:ext>
          </c:extLst>
        </c:ser>
        <c:dLbls>
          <c:dLblPos val="outEnd"/>
          <c:showLegendKey val="0"/>
          <c:showVal val="1"/>
          <c:showCatName val="0"/>
          <c:showSerName val="0"/>
          <c:showPercent val="0"/>
          <c:showBubbleSize val="0"/>
        </c:dLbls>
        <c:gapWidth val="219"/>
        <c:axId val="774590608"/>
        <c:axId val="774585328"/>
      </c:barChart>
      <c:catAx>
        <c:axId val="7745906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a:t>Dataset</a:t>
                </a:r>
                <a:endParaRPr lang="zh-CN" altLang="en-US" sz="1400"/>
              </a:p>
            </c:rich>
          </c:tx>
          <c:layout>
            <c:manualLayout>
              <c:xMode val="edge"/>
              <c:yMode val="edge"/>
              <c:x val="0.48417942322427088"/>
              <c:y val="0.9345480353916800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lt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774585328"/>
        <c:crosses val="autoZero"/>
        <c:auto val="1"/>
        <c:lblAlgn val="ctr"/>
        <c:lblOffset val="100"/>
        <c:noMultiLvlLbl val="0"/>
      </c:catAx>
      <c:valAx>
        <c:axId val="774585328"/>
        <c:scaling>
          <c:orientation val="minMax"/>
          <c:min val="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ltLang="zh-CN" sz="1100"/>
                  <a:t>Top1-Accuracy</a:t>
                </a:r>
                <a:endParaRPr lang="zh-CN" altLang="en-US" sz="1100"/>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lt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crossAx val="774590608"/>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Entry>
      <c:layout>
        <c:manualLayout>
          <c:xMode val="edge"/>
          <c:yMode val="edge"/>
          <c:x val="0.16439394167507268"/>
          <c:y val="0.15281976185903595"/>
          <c:w val="0.29750004075577507"/>
          <c:h val="5.14485308238909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a:t>复现结果与</a:t>
            </a:r>
            <a:r>
              <a:rPr lang="en-US" altLang="zh-CN" sz="1800"/>
              <a:t>MALMM</a:t>
            </a:r>
            <a:r>
              <a:rPr lang="zh-CN" altLang="en-US" sz="1800"/>
              <a:t>模型精度比较</a:t>
            </a:r>
          </a:p>
        </c:rich>
      </c:tx>
      <c:layout>
        <c:manualLayout>
          <c:xMode val="edge"/>
          <c:yMode val="edge"/>
          <c:x val="0.2224119267700233"/>
          <c:y val="1.54607297464440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9.5094021469113679E-2"/>
          <c:y val="0.11879585173804494"/>
          <c:w val="0.8819614278616702"/>
          <c:h val="0.74790114269252927"/>
        </c:manualLayout>
      </c:layout>
      <c:barChart>
        <c:barDir val="col"/>
        <c:grouping val="clustered"/>
        <c:varyColors val="0"/>
        <c:ser>
          <c:idx val="0"/>
          <c:order val="0"/>
          <c:tx>
            <c:strRef>
              <c:f>Sheet1!$A$5</c:f>
              <c:strCache>
                <c:ptCount val="1"/>
                <c:pt idx="0">
                  <c:v>MALMM</c:v>
                </c:pt>
              </c:strCache>
            </c:strRef>
          </c:tx>
          <c:spPr>
            <a:solidFill>
              <a:schemeClr val="accent4">
                <a:lumMod val="60000"/>
                <a:lumOff val="40000"/>
              </a:schemeClr>
            </a:solidFill>
            <a:ln>
              <a:noFill/>
            </a:ln>
            <a:effectLst/>
          </c:spPr>
          <c:invertIfNegative val="0"/>
          <c:dLbls>
            <c:dLbl>
              <c:idx val="0"/>
              <c:layout>
                <c:manualLayout>
                  <c:x val="-4.140786749482402E-3"/>
                  <c:y val="9.27643784786641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50F-4260-9303-DD1D74C6797C}"/>
                </c:ext>
              </c:extLst>
            </c:dLbl>
            <c:dLbl>
              <c:idx val="1"/>
              <c:layout>
                <c:manualLayout>
                  <c:x val="-7.5913546780740329E-17"/>
                  <c:y val="1.23685837971552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50F-4260-9303-DD1D74C6797C}"/>
                </c:ext>
              </c:extLst>
            </c:dLbl>
            <c:dLbl>
              <c:idx val="2"/>
              <c:layout>
                <c:manualLayout>
                  <c:x val="0"/>
                  <c:y val="1.2368583797155226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5.2795031055900624E-2"/>
                      <c:h val="5.0803957946815088E-2"/>
                    </c:manualLayout>
                  </c15:layout>
                </c:ext>
                <c:ext xmlns:c16="http://schemas.microsoft.com/office/drawing/2014/chart" uri="{C3380CC4-5D6E-409C-BE32-E72D297353CC}">
                  <c16:uniqueId val="{00000002-F50F-4260-9303-DD1D74C6797C}"/>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Sheet1!$B$4:$D$4</c:f>
              <c:strCache>
                <c:ptCount val="3"/>
                <c:pt idx="0">
                  <c:v>LVU</c:v>
                </c:pt>
                <c:pt idx="1">
                  <c:v>Breakfast</c:v>
                </c:pt>
                <c:pt idx="2">
                  <c:v>COIN</c:v>
                </c:pt>
              </c:strCache>
            </c:strRef>
          </c:cat>
          <c:val>
            <c:numRef>
              <c:f>Sheet1!$B$5:$D$5</c:f>
              <c:numCache>
                <c:formatCode>General</c:formatCode>
                <c:ptCount val="3"/>
                <c:pt idx="0">
                  <c:v>63</c:v>
                </c:pt>
                <c:pt idx="1">
                  <c:v>93</c:v>
                </c:pt>
                <c:pt idx="2">
                  <c:v>93.2</c:v>
                </c:pt>
              </c:numCache>
            </c:numRef>
          </c:val>
          <c:extLst>
            <c:ext xmlns:c16="http://schemas.microsoft.com/office/drawing/2014/chart" uri="{C3380CC4-5D6E-409C-BE32-E72D297353CC}">
              <c16:uniqueId val="{00000003-F50F-4260-9303-DD1D74C6797C}"/>
            </c:ext>
          </c:extLst>
        </c:ser>
        <c:ser>
          <c:idx val="1"/>
          <c:order val="1"/>
          <c:tx>
            <c:strRef>
              <c:f>Sheet1!$A$6</c:f>
              <c:strCache>
                <c:ptCount val="1"/>
                <c:pt idx="0">
                  <c:v>Ours</c:v>
                </c:pt>
              </c:strCache>
            </c:strRef>
          </c:tx>
          <c:spPr>
            <a:solidFill>
              <a:schemeClr val="accent1">
                <a:lumMod val="60000"/>
                <a:lumOff val="40000"/>
              </a:schemeClr>
            </a:solidFill>
            <a:ln>
              <a:noFill/>
            </a:ln>
            <a:effectLst/>
          </c:spPr>
          <c:invertIfNegative val="0"/>
          <c:dLbls>
            <c:dLbl>
              <c:idx val="0"/>
              <c:layout>
                <c:manualLayout>
                  <c:x val="0"/>
                  <c:y val="9.27643784786630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50F-4260-9303-DD1D74C6797C}"/>
                </c:ext>
              </c:extLst>
            </c:dLbl>
            <c:dLbl>
              <c:idx val="1"/>
              <c:layout>
                <c:manualLayout>
                  <c:x val="-7.5913546780740329E-17"/>
                  <c:y val="9.27643784786641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50F-4260-9303-DD1D74C6797C}"/>
                </c:ext>
              </c:extLst>
            </c:dLbl>
            <c:dLbl>
              <c:idx val="2"/>
              <c:layout>
                <c:manualLayout>
                  <c:x val="-1.5182709356148066E-16"/>
                  <c:y val="9.276437847866405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50F-4260-9303-DD1D74C6797C}"/>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Sheet1!$B$4:$D$4</c:f>
              <c:strCache>
                <c:ptCount val="3"/>
                <c:pt idx="0">
                  <c:v>LVU</c:v>
                </c:pt>
                <c:pt idx="1">
                  <c:v>Breakfast</c:v>
                </c:pt>
                <c:pt idx="2">
                  <c:v>COIN</c:v>
                </c:pt>
              </c:strCache>
            </c:strRef>
          </c:cat>
          <c:val>
            <c:numRef>
              <c:f>Sheet1!$B$6:$D$6</c:f>
              <c:numCache>
                <c:formatCode>General</c:formatCode>
                <c:ptCount val="3"/>
                <c:pt idx="0">
                  <c:v>62.9</c:v>
                </c:pt>
                <c:pt idx="1">
                  <c:v>92.7</c:v>
                </c:pt>
                <c:pt idx="2">
                  <c:v>93</c:v>
                </c:pt>
              </c:numCache>
            </c:numRef>
          </c:val>
          <c:extLst>
            <c:ext xmlns:c16="http://schemas.microsoft.com/office/drawing/2014/chart" uri="{C3380CC4-5D6E-409C-BE32-E72D297353CC}">
              <c16:uniqueId val="{00000007-F50F-4260-9303-DD1D74C6797C}"/>
            </c:ext>
          </c:extLst>
        </c:ser>
        <c:dLbls>
          <c:dLblPos val="outEnd"/>
          <c:showLegendKey val="0"/>
          <c:showVal val="1"/>
          <c:showCatName val="0"/>
          <c:showSerName val="0"/>
          <c:showPercent val="0"/>
          <c:showBubbleSize val="0"/>
        </c:dLbls>
        <c:gapWidth val="219"/>
        <c:axId val="774590608"/>
        <c:axId val="774585328"/>
      </c:barChart>
      <c:catAx>
        <c:axId val="7745906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a:t>Dataset</a:t>
                </a:r>
                <a:endParaRPr lang="zh-CN" altLang="en-US" sz="1400"/>
              </a:p>
            </c:rich>
          </c:tx>
          <c:layout>
            <c:manualLayout>
              <c:xMode val="edge"/>
              <c:yMode val="edge"/>
              <c:x val="0.48417942322427088"/>
              <c:y val="0.9345480353916800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lt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774585328"/>
        <c:crosses val="autoZero"/>
        <c:auto val="1"/>
        <c:lblAlgn val="ctr"/>
        <c:lblOffset val="100"/>
        <c:noMultiLvlLbl val="0"/>
      </c:catAx>
      <c:valAx>
        <c:axId val="774585328"/>
        <c:scaling>
          <c:orientation val="minMax"/>
          <c:min val="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ltLang="zh-CN" sz="1100"/>
                  <a:t>Top1-Accuracy</a:t>
                </a:r>
                <a:endParaRPr lang="zh-CN" altLang="en-US" sz="1100"/>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lt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crossAx val="774590608"/>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Entry>
      <c:layout>
        <c:manualLayout>
          <c:xMode val="edge"/>
          <c:yMode val="edge"/>
          <c:x val="0.16439394167507268"/>
          <c:y val="0.15281976185903595"/>
          <c:w val="0.29750004075577507"/>
          <c:h val="5.14485308238909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sz="1800"/>
              <a:t>复现结果与</a:t>
            </a:r>
            <a:r>
              <a:rPr lang="en-US" altLang="zh-CN" sz="1800"/>
              <a:t>MALMM</a:t>
            </a:r>
            <a:r>
              <a:rPr lang="zh-CN" altLang="en-US" sz="1800"/>
              <a:t>模型精度比较</a:t>
            </a:r>
          </a:p>
        </c:rich>
      </c:tx>
      <c:layout>
        <c:manualLayout>
          <c:xMode val="edge"/>
          <c:yMode val="edge"/>
          <c:x val="0.2224119267700233"/>
          <c:y val="1.54607297464440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9.5094021469113679E-2"/>
          <c:y val="0.11879585173804494"/>
          <c:w val="0.8819614278616702"/>
          <c:h val="0.74790114269252927"/>
        </c:manualLayout>
      </c:layout>
      <c:barChart>
        <c:barDir val="col"/>
        <c:grouping val="clustered"/>
        <c:varyColors val="0"/>
        <c:ser>
          <c:idx val="0"/>
          <c:order val="0"/>
          <c:tx>
            <c:strRef>
              <c:f>Sheet1!$A$5</c:f>
              <c:strCache>
                <c:ptCount val="1"/>
                <c:pt idx="0">
                  <c:v>MALMM</c:v>
                </c:pt>
              </c:strCache>
            </c:strRef>
          </c:tx>
          <c:spPr>
            <a:solidFill>
              <a:schemeClr val="accent4">
                <a:lumMod val="60000"/>
                <a:lumOff val="40000"/>
              </a:schemeClr>
            </a:solidFill>
            <a:ln>
              <a:noFill/>
            </a:ln>
            <a:effectLst/>
          </c:spPr>
          <c:invertIfNegative val="0"/>
          <c:dLbls>
            <c:dLbl>
              <c:idx val="0"/>
              <c:layout>
                <c:manualLayout>
                  <c:x val="-4.140786749482402E-3"/>
                  <c:y val="9.27643784786641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50F-4260-9303-DD1D74C6797C}"/>
                </c:ext>
              </c:extLst>
            </c:dLbl>
            <c:dLbl>
              <c:idx val="1"/>
              <c:layout>
                <c:manualLayout>
                  <c:x val="-7.5913546780740329E-17"/>
                  <c:y val="1.236858379715522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50F-4260-9303-DD1D74C6797C}"/>
                </c:ext>
              </c:extLst>
            </c:dLbl>
            <c:dLbl>
              <c:idx val="2"/>
              <c:layout>
                <c:manualLayout>
                  <c:x val="0"/>
                  <c:y val="1.2368583797155226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5.2795031055900624E-2"/>
                      <c:h val="5.0803957946815088E-2"/>
                    </c:manualLayout>
                  </c15:layout>
                </c:ext>
                <c:ext xmlns:c16="http://schemas.microsoft.com/office/drawing/2014/chart" uri="{C3380CC4-5D6E-409C-BE32-E72D297353CC}">
                  <c16:uniqueId val="{00000002-F50F-4260-9303-DD1D74C6797C}"/>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Sheet1!$B$4:$D$4</c:f>
              <c:strCache>
                <c:ptCount val="3"/>
                <c:pt idx="0">
                  <c:v>LVU</c:v>
                </c:pt>
                <c:pt idx="1">
                  <c:v>Breakfast</c:v>
                </c:pt>
                <c:pt idx="2">
                  <c:v>COIN</c:v>
                </c:pt>
              </c:strCache>
            </c:strRef>
          </c:cat>
          <c:val>
            <c:numRef>
              <c:f>Sheet1!$B$5:$D$5</c:f>
              <c:numCache>
                <c:formatCode>General</c:formatCode>
                <c:ptCount val="3"/>
                <c:pt idx="0">
                  <c:v>63</c:v>
                </c:pt>
                <c:pt idx="1">
                  <c:v>93</c:v>
                </c:pt>
                <c:pt idx="2">
                  <c:v>93.2</c:v>
                </c:pt>
              </c:numCache>
            </c:numRef>
          </c:val>
          <c:extLst>
            <c:ext xmlns:c16="http://schemas.microsoft.com/office/drawing/2014/chart" uri="{C3380CC4-5D6E-409C-BE32-E72D297353CC}">
              <c16:uniqueId val="{00000003-F50F-4260-9303-DD1D74C6797C}"/>
            </c:ext>
          </c:extLst>
        </c:ser>
        <c:ser>
          <c:idx val="1"/>
          <c:order val="1"/>
          <c:tx>
            <c:strRef>
              <c:f>Sheet1!$A$6</c:f>
              <c:strCache>
                <c:ptCount val="1"/>
                <c:pt idx="0">
                  <c:v>Ours</c:v>
                </c:pt>
              </c:strCache>
            </c:strRef>
          </c:tx>
          <c:spPr>
            <a:solidFill>
              <a:schemeClr val="accent1">
                <a:lumMod val="60000"/>
                <a:lumOff val="40000"/>
              </a:schemeClr>
            </a:solidFill>
            <a:ln>
              <a:noFill/>
            </a:ln>
            <a:effectLst/>
          </c:spPr>
          <c:invertIfNegative val="0"/>
          <c:dLbls>
            <c:dLbl>
              <c:idx val="0"/>
              <c:layout>
                <c:manualLayout>
                  <c:x val="0"/>
                  <c:y val="9.27643784786630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50F-4260-9303-DD1D74C6797C}"/>
                </c:ext>
              </c:extLst>
            </c:dLbl>
            <c:dLbl>
              <c:idx val="1"/>
              <c:layout>
                <c:manualLayout>
                  <c:x val="-7.5913546780740329E-17"/>
                  <c:y val="9.2764378478664197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50F-4260-9303-DD1D74C6797C}"/>
                </c:ext>
              </c:extLst>
            </c:dLbl>
            <c:dLbl>
              <c:idx val="2"/>
              <c:layout>
                <c:manualLayout>
                  <c:x val="-1.5182709356148066E-16"/>
                  <c:y val="9.276437847866405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50F-4260-9303-DD1D74C6797C}"/>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Sheet1!$B$4:$D$4</c:f>
              <c:strCache>
                <c:ptCount val="3"/>
                <c:pt idx="0">
                  <c:v>LVU</c:v>
                </c:pt>
                <c:pt idx="1">
                  <c:v>Breakfast</c:v>
                </c:pt>
                <c:pt idx="2">
                  <c:v>COIN</c:v>
                </c:pt>
              </c:strCache>
            </c:strRef>
          </c:cat>
          <c:val>
            <c:numRef>
              <c:f>Sheet1!$B$6:$D$6</c:f>
              <c:numCache>
                <c:formatCode>General</c:formatCode>
                <c:ptCount val="3"/>
                <c:pt idx="0">
                  <c:v>62.9</c:v>
                </c:pt>
                <c:pt idx="1">
                  <c:v>92.7</c:v>
                </c:pt>
                <c:pt idx="2">
                  <c:v>93</c:v>
                </c:pt>
              </c:numCache>
            </c:numRef>
          </c:val>
          <c:extLst>
            <c:ext xmlns:c16="http://schemas.microsoft.com/office/drawing/2014/chart" uri="{C3380CC4-5D6E-409C-BE32-E72D297353CC}">
              <c16:uniqueId val="{00000007-F50F-4260-9303-DD1D74C6797C}"/>
            </c:ext>
          </c:extLst>
        </c:ser>
        <c:dLbls>
          <c:dLblPos val="outEnd"/>
          <c:showLegendKey val="0"/>
          <c:showVal val="1"/>
          <c:showCatName val="0"/>
          <c:showSerName val="0"/>
          <c:showPercent val="0"/>
          <c:showBubbleSize val="0"/>
        </c:dLbls>
        <c:gapWidth val="219"/>
        <c:axId val="774590608"/>
        <c:axId val="774585328"/>
      </c:barChart>
      <c:catAx>
        <c:axId val="7745906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sz="1400"/>
                  <a:t>Dataset</a:t>
                </a:r>
                <a:endParaRPr lang="zh-CN" altLang="en-US" sz="1400"/>
              </a:p>
            </c:rich>
          </c:tx>
          <c:layout>
            <c:manualLayout>
              <c:xMode val="edge"/>
              <c:yMode val="edge"/>
              <c:x val="0.48349896480331261"/>
              <c:y val="0.9193259121830550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lt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crossAx val="774585328"/>
        <c:crosses val="autoZero"/>
        <c:auto val="1"/>
        <c:lblAlgn val="ctr"/>
        <c:lblOffset val="100"/>
        <c:noMultiLvlLbl val="0"/>
      </c:catAx>
      <c:valAx>
        <c:axId val="774585328"/>
        <c:scaling>
          <c:orientation val="minMax"/>
          <c:min val="6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ltLang="zh-CN" sz="1100"/>
                  <a:t>Top1-Accuracy</a:t>
                </a:r>
                <a:endParaRPr lang="zh-CN" altLang="en-US" sz="1100"/>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lt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zh-CN"/>
          </a:p>
        </c:txPr>
        <c:crossAx val="774590608"/>
        <c:crosses val="autoZero"/>
        <c:crossBetween val="between"/>
      </c:valAx>
      <c:spPr>
        <a:noFill/>
        <a:ln>
          <a:noFill/>
        </a:ln>
        <a:effectLst/>
      </c:spPr>
    </c:plotArea>
    <c:legend>
      <c:legendPos val="b"/>
      <c:legendEntry>
        <c:idx val="1"/>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Entry>
      <c:layout>
        <c:manualLayout>
          <c:xMode val="edge"/>
          <c:yMode val="edge"/>
          <c:x val="0.16439394167507268"/>
          <c:y val="0.15281976185903595"/>
          <c:w val="0.29750004075577507"/>
          <c:h val="5.144853082389092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1E161-CCB9-4C42-AEB5-76D728B3B72F}" type="doc">
      <dgm:prSet loTypeId="urn:microsoft.com/office/officeart/2005/8/layout/arrow2" loCatId="process" qsTypeId="urn:microsoft.com/office/officeart/2005/8/quickstyle/simple1" qsCatId="simple" csTypeId="urn:microsoft.com/office/officeart/2005/8/colors/accent1_2" csCatId="accent1" phldr="1"/>
      <dgm:spPr/>
    </dgm:pt>
    <dgm:pt modelId="{5FBE59D4-6E14-4B30-B3D5-F601F7083381}">
      <dgm:prSet phldrT="[文本]"/>
      <dgm:spPr/>
      <dgm:t>
        <a:bodyPr/>
        <a:lstStyle/>
        <a:p>
          <a:r>
            <a:rPr lang="en-US" altLang="zh-CN" dirty="0"/>
            <a:t>  </a:t>
          </a:r>
        </a:p>
        <a:p>
          <a:endParaRPr lang="zh-CN" altLang="en-US" dirty="0"/>
        </a:p>
      </dgm:t>
    </dgm:pt>
    <dgm:pt modelId="{3F48D66C-B189-465E-B3A2-094E7391A750}" type="sibTrans" cxnId="{04B77672-C592-4B2D-BB16-E13103B04E32}">
      <dgm:prSet/>
      <dgm:spPr/>
      <dgm:t>
        <a:bodyPr/>
        <a:lstStyle/>
        <a:p>
          <a:endParaRPr lang="zh-CN" altLang="en-US"/>
        </a:p>
      </dgm:t>
    </dgm:pt>
    <dgm:pt modelId="{FA700A45-95E1-4F1B-8034-4571673C63BA}" type="parTrans" cxnId="{04B77672-C592-4B2D-BB16-E13103B04E32}">
      <dgm:prSet/>
      <dgm:spPr/>
      <dgm:t>
        <a:bodyPr/>
        <a:lstStyle/>
        <a:p>
          <a:endParaRPr lang="zh-CN" altLang="en-US"/>
        </a:p>
      </dgm:t>
    </dgm:pt>
    <dgm:pt modelId="{DF5A98B5-F041-4E8E-8F67-73E3851BA8F0}" type="pres">
      <dgm:prSet presAssocID="{A051E161-CCB9-4C42-AEB5-76D728B3B72F}" presName="arrowDiagram" presStyleCnt="0">
        <dgm:presLayoutVars>
          <dgm:chMax val="5"/>
          <dgm:dir/>
          <dgm:resizeHandles val="exact"/>
        </dgm:presLayoutVars>
      </dgm:prSet>
      <dgm:spPr/>
    </dgm:pt>
    <dgm:pt modelId="{537C23AB-43A0-416A-B91A-6F00FC4E265E}" type="pres">
      <dgm:prSet presAssocID="{A051E161-CCB9-4C42-AEB5-76D728B3B72F}" presName="arrow" presStyleLbl="bgShp" presStyleIdx="0" presStyleCnt="1" custAng="2965632" custScaleX="57172" custScaleY="59669" custLinFactNeighborX="-228" custLinFactNeighborY="38878"/>
      <dgm:spPr>
        <a:solidFill>
          <a:schemeClr val="accent4">
            <a:lumMod val="60000"/>
            <a:lumOff val="40000"/>
          </a:schemeClr>
        </a:solidFill>
        <a:ln>
          <a:solidFill>
            <a:schemeClr val="accent4">
              <a:lumMod val="75000"/>
            </a:schemeClr>
          </a:solidFill>
        </a:ln>
      </dgm:spPr>
    </dgm:pt>
    <dgm:pt modelId="{C2E45DCB-39D3-4358-A328-6F9374A25362}" type="pres">
      <dgm:prSet presAssocID="{A051E161-CCB9-4C42-AEB5-76D728B3B72F}" presName="arrowDiagram1" presStyleCnt="0">
        <dgm:presLayoutVars>
          <dgm:bulletEnabled val="1"/>
        </dgm:presLayoutVars>
      </dgm:prSet>
      <dgm:spPr/>
    </dgm:pt>
    <dgm:pt modelId="{C6527637-C1EB-4D1B-B6DF-007D5AF61625}" type="pres">
      <dgm:prSet presAssocID="{5FBE59D4-6E14-4B30-B3D5-F601F7083381}" presName="bullet1" presStyleLbl="node1" presStyleIdx="0" presStyleCnt="1" custLinFactX="-100000" custLinFactY="251476" custLinFactNeighborX="-174322" custLinFactNeighborY="300000"/>
      <dgm:spPr>
        <a:solidFill>
          <a:schemeClr val="accent4">
            <a:lumMod val="60000"/>
            <a:lumOff val="40000"/>
          </a:schemeClr>
        </a:solidFill>
        <a:ln>
          <a:noFill/>
        </a:ln>
      </dgm:spPr>
    </dgm:pt>
    <dgm:pt modelId="{EB024A96-C499-44DD-A1B3-460C3B41B0B4}" type="pres">
      <dgm:prSet presAssocID="{5FBE59D4-6E14-4B30-B3D5-F601F7083381}" presName="textBox1" presStyleLbl="revTx" presStyleIdx="0" presStyleCnt="1">
        <dgm:presLayoutVars>
          <dgm:bulletEnabled val="1"/>
        </dgm:presLayoutVars>
      </dgm:prSet>
      <dgm:spPr/>
    </dgm:pt>
  </dgm:ptLst>
  <dgm:cxnLst>
    <dgm:cxn modelId="{57C2E708-14EC-4A07-B66C-6609B77A8C7A}" type="presOf" srcId="{A051E161-CCB9-4C42-AEB5-76D728B3B72F}" destId="{DF5A98B5-F041-4E8E-8F67-73E3851BA8F0}" srcOrd="0" destOrd="0" presId="urn:microsoft.com/office/officeart/2005/8/layout/arrow2"/>
    <dgm:cxn modelId="{04B77672-C592-4B2D-BB16-E13103B04E32}" srcId="{A051E161-CCB9-4C42-AEB5-76D728B3B72F}" destId="{5FBE59D4-6E14-4B30-B3D5-F601F7083381}" srcOrd="0" destOrd="0" parTransId="{FA700A45-95E1-4F1B-8034-4571673C63BA}" sibTransId="{3F48D66C-B189-465E-B3A2-094E7391A750}"/>
    <dgm:cxn modelId="{D0630654-15E6-41B8-86F9-6E004BFA7F06}" type="presOf" srcId="{5FBE59D4-6E14-4B30-B3D5-F601F7083381}" destId="{EB024A96-C499-44DD-A1B3-460C3B41B0B4}" srcOrd="0" destOrd="0" presId="urn:microsoft.com/office/officeart/2005/8/layout/arrow2"/>
    <dgm:cxn modelId="{9210E9AE-4F63-4FAC-8511-EF6288807DBE}" type="presParOf" srcId="{DF5A98B5-F041-4E8E-8F67-73E3851BA8F0}" destId="{537C23AB-43A0-416A-B91A-6F00FC4E265E}" srcOrd="0" destOrd="0" presId="urn:microsoft.com/office/officeart/2005/8/layout/arrow2"/>
    <dgm:cxn modelId="{7EF085C6-DC2D-4A95-B6EC-FBE18D8AAD72}" type="presParOf" srcId="{DF5A98B5-F041-4E8E-8F67-73E3851BA8F0}" destId="{C2E45DCB-39D3-4358-A328-6F9374A25362}" srcOrd="1" destOrd="0" presId="urn:microsoft.com/office/officeart/2005/8/layout/arrow2"/>
    <dgm:cxn modelId="{DD3CD892-ABD9-4D11-8040-37660AE1761F}" type="presParOf" srcId="{C2E45DCB-39D3-4358-A328-6F9374A25362}" destId="{C6527637-C1EB-4D1B-B6DF-007D5AF61625}" srcOrd="0" destOrd="0" presId="urn:microsoft.com/office/officeart/2005/8/layout/arrow2"/>
    <dgm:cxn modelId="{F9EC69CF-3CBD-4FC8-9938-D0FFE2CEF8EB}" type="presParOf" srcId="{C2E45DCB-39D3-4358-A328-6F9374A25362}" destId="{EB024A96-C499-44DD-A1B3-460C3B41B0B4}" srcOrd="1" destOrd="0" presId="urn:microsoft.com/office/officeart/2005/8/layout/arrow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51E161-CCB9-4C42-AEB5-76D728B3B72F}" type="doc">
      <dgm:prSet loTypeId="urn:microsoft.com/office/officeart/2005/8/layout/arrow2" loCatId="process" qsTypeId="urn:microsoft.com/office/officeart/2005/8/quickstyle/simple1" qsCatId="simple" csTypeId="urn:microsoft.com/office/officeart/2005/8/colors/accent1_2" csCatId="accent1" phldr="1"/>
      <dgm:spPr/>
    </dgm:pt>
    <dgm:pt modelId="{5FBE59D4-6E14-4B30-B3D5-F601F7083381}">
      <dgm:prSet phldrT="[文本]"/>
      <dgm:spPr/>
      <dgm:t>
        <a:bodyPr/>
        <a:lstStyle/>
        <a:p>
          <a:r>
            <a:rPr lang="en-US" altLang="zh-CN" dirty="0"/>
            <a:t>  </a:t>
          </a:r>
        </a:p>
        <a:p>
          <a:endParaRPr lang="zh-CN" altLang="en-US" dirty="0"/>
        </a:p>
      </dgm:t>
    </dgm:pt>
    <dgm:pt modelId="{3F48D66C-B189-465E-B3A2-094E7391A750}" type="sibTrans" cxnId="{04B77672-C592-4B2D-BB16-E13103B04E32}">
      <dgm:prSet/>
      <dgm:spPr/>
      <dgm:t>
        <a:bodyPr/>
        <a:lstStyle/>
        <a:p>
          <a:endParaRPr lang="zh-CN" altLang="en-US"/>
        </a:p>
      </dgm:t>
    </dgm:pt>
    <dgm:pt modelId="{FA700A45-95E1-4F1B-8034-4571673C63BA}" type="parTrans" cxnId="{04B77672-C592-4B2D-BB16-E13103B04E32}">
      <dgm:prSet/>
      <dgm:spPr/>
      <dgm:t>
        <a:bodyPr/>
        <a:lstStyle/>
        <a:p>
          <a:endParaRPr lang="zh-CN" altLang="en-US"/>
        </a:p>
      </dgm:t>
    </dgm:pt>
    <dgm:pt modelId="{DF5A98B5-F041-4E8E-8F67-73E3851BA8F0}" type="pres">
      <dgm:prSet presAssocID="{A051E161-CCB9-4C42-AEB5-76D728B3B72F}" presName="arrowDiagram" presStyleCnt="0">
        <dgm:presLayoutVars>
          <dgm:chMax val="5"/>
          <dgm:dir/>
          <dgm:resizeHandles val="exact"/>
        </dgm:presLayoutVars>
      </dgm:prSet>
      <dgm:spPr/>
    </dgm:pt>
    <dgm:pt modelId="{537C23AB-43A0-416A-B91A-6F00FC4E265E}" type="pres">
      <dgm:prSet presAssocID="{A051E161-CCB9-4C42-AEB5-76D728B3B72F}" presName="arrow" presStyleLbl="bgShp" presStyleIdx="0" presStyleCnt="1" custAng="21178090" custScaleX="57172" custScaleY="59669" custLinFactNeighborX="-228" custLinFactNeighborY="38878"/>
      <dgm:spPr>
        <a:solidFill>
          <a:schemeClr val="accent4">
            <a:lumMod val="60000"/>
            <a:lumOff val="40000"/>
          </a:schemeClr>
        </a:solidFill>
        <a:ln>
          <a:solidFill>
            <a:schemeClr val="accent4">
              <a:lumMod val="75000"/>
            </a:schemeClr>
          </a:solidFill>
        </a:ln>
      </dgm:spPr>
    </dgm:pt>
    <dgm:pt modelId="{C2E45DCB-39D3-4358-A328-6F9374A25362}" type="pres">
      <dgm:prSet presAssocID="{A051E161-CCB9-4C42-AEB5-76D728B3B72F}" presName="arrowDiagram1" presStyleCnt="0">
        <dgm:presLayoutVars>
          <dgm:bulletEnabled val="1"/>
        </dgm:presLayoutVars>
      </dgm:prSet>
      <dgm:spPr/>
    </dgm:pt>
    <dgm:pt modelId="{C6527637-C1EB-4D1B-B6DF-007D5AF61625}" type="pres">
      <dgm:prSet presAssocID="{5FBE59D4-6E14-4B30-B3D5-F601F7083381}" presName="bullet1" presStyleLbl="node1" presStyleIdx="0" presStyleCnt="1" custLinFactX="-100000" custLinFactY="188626" custLinFactNeighborX="-136023" custLinFactNeighborY="200000"/>
      <dgm:spPr>
        <a:solidFill>
          <a:schemeClr val="accent4">
            <a:lumMod val="60000"/>
            <a:lumOff val="40000"/>
          </a:schemeClr>
        </a:solidFill>
        <a:ln>
          <a:noFill/>
        </a:ln>
      </dgm:spPr>
    </dgm:pt>
    <dgm:pt modelId="{EB024A96-C499-44DD-A1B3-460C3B41B0B4}" type="pres">
      <dgm:prSet presAssocID="{5FBE59D4-6E14-4B30-B3D5-F601F7083381}" presName="textBox1" presStyleLbl="revTx" presStyleIdx="0" presStyleCnt="1">
        <dgm:presLayoutVars>
          <dgm:bulletEnabled val="1"/>
        </dgm:presLayoutVars>
      </dgm:prSet>
      <dgm:spPr/>
    </dgm:pt>
  </dgm:ptLst>
  <dgm:cxnLst>
    <dgm:cxn modelId="{57C2E708-14EC-4A07-B66C-6609B77A8C7A}" type="presOf" srcId="{A051E161-CCB9-4C42-AEB5-76D728B3B72F}" destId="{DF5A98B5-F041-4E8E-8F67-73E3851BA8F0}" srcOrd="0" destOrd="0" presId="urn:microsoft.com/office/officeart/2005/8/layout/arrow2"/>
    <dgm:cxn modelId="{04B77672-C592-4B2D-BB16-E13103B04E32}" srcId="{A051E161-CCB9-4C42-AEB5-76D728B3B72F}" destId="{5FBE59D4-6E14-4B30-B3D5-F601F7083381}" srcOrd="0" destOrd="0" parTransId="{FA700A45-95E1-4F1B-8034-4571673C63BA}" sibTransId="{3F48D66C-B189-465E-B3A2-094E7391A750}"/>
    <dgm:cxn modelId="{D0630654-15E6-41B8-86F9-6E004BFA7F06}" type="presOf" srcId="{5FBE59D4-6E14-4B30-B3D5-F601F7083381}" destId="{EB024A96-C499-44DD-A1B3-460C3B41B0B4}" srcOrd="0" destOrd="0" presId="urn:microsoft.com/office/officeart/2005/8/layout/arrow2"/>
    <dgm:cxn modelId="{9210E9AE-4F63-4FAC-8511-EF6288807DBE}" type="presParOf" srcId="{DF5A98B5-F041-4E8E-8F67-73E3851BA8F0}" destId="{537C23AB-43A0-416A-B91A-6F00FC4E265E}" srcOrd="0" destOrd="0" presId="urn:microsoft.com/office/officeart/2005/8/layout/arrow2"/>
    <dgm:cxn modelId="{7EF085C6-DC2D-4A95-B6EC-FBE18D8AAD72}" type="presParOf" srcId="{DF5A98B5-F041-4E8E-8F67-73E3851BA8F0}" destId="{C2E45DCB-39D3-4358-A328-6F9374A25362}" srcOrd="1" destOrd="0" presId="urn:microsoft.com/office/officeart/2005/8/layout/arrow2"/>
    <dgm:cxn modelId="{DD3CD892-ABD9-4D11-8040-37660AE1761F}" type="presParOf" srcId="{C2E45DCB-39D3-4358-A328-6F9374A25362}" destId="{C6527637-C1EB-4D1B-B6DF-007D5AF61625}" srcOrd="0" destOrd="0" presId="urn:microsoft.com/office/officeart/2005/8/layout/arrow2"/>
    <dgm:cxn modelId="{F9EC69CF-3CBD-4FC8-9938-D0FFE2CEF8EB}" type="presParOf" srcId="{C2E45DCB-39D3-4358-A328-6F9374A25362}" destId="{EB024A96-C499-44DD-A1B3-460C3B41B0B4}" srcOrd="1" destOrd="0" presId="urn:microsoft.com/office/officeart/2005/8/layout/arrow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51E161-CCB9-4C42-AEB5-76D728B3B72F}" type="doc">
      <dgm:prSet loTypeId="urn:microsoft.com/office/officeart/2005/8/layout/arrow2" loCatId="process" qsTypeId="urn:microsoft.com/office/officeart/2005/8/quickstyle/simple1" qsCatId="simple" csTypeId="urn:microsoft.com/office/officeart/2005/8/colors/accent1_2" csCatId="accent1" phldr="1"/>
      <dgm:spPr/>
    </dgm:pt>
    <dgm:pt modelId="{5FBE59D4-6E14-4B30-B3D5-F601F7083381}">
      <dgm:prSet phldrT="[文本]"/>
      <dgm:spPr/>
      <dgm:t>
        <a:bodyPr/>
        <a:lstStyle/>
        <a:p>
          <a:r>
            <a:rPr lang="en-US" altLang="zh-CN" dirty="0"/>
            <a:t>  </a:t>
          </a:r>
        </a:p>
        <a:p>
          <a:endParaRPr lang="zh-CN" altLang="en-US" dirty="0"/>
        </a:p>
      </dgm:t>
    </dgm:pt>
    <dgm:pt modelId="{3F48D66C-B189-465E-B3A2-094E7391A750}" type="sibTrans" cxnId="{04B77672-C592-4B2D-BB16-E13103B04E32}">
      <dgm:prSet/>
      <dgm:spPr/>
      <dgm:t>
        <a:bodyPr/>
        <a:lstStyle/>
        <a:p>
          <a:endParaRPr lang="zh-CN" altLang="en-US"/>
        </a:p>
      </dgm:t>
    </dgm:pt>
    <dgm:pt modelId="{FA700A45-95E1-4F1B-8034-4571673C63BA}" type="parTrans" cxnId="{04B77672-C592-4B2D-BB16-E13103B04E32}">
      <dgm:prSet/>
      <dgm:spPr/>
      <dgm:t>
        <a:bodyPr/>
        <a:lstStyle/>
        <a:p>
          <a:endParaRPr lang="zh-CN" altLang="en-US"/>
        </a:p>
      </dgm:t>
    </dgm:pt>
    <dgm:pt modelId="{DF5A98B5-F041-4E8E-8F67-73E3851BA8F0}" type="pres">
      <dgm:prSet presAssocID="{A051E161-CCB9-4C42-AEB5-76D728B3B72F}" presName="arrowDiagram" presStyleCnt="0">
        <dgm:presLayoutVars>
          <dgm:chMax val="5"/>
          <dgm:dir/>
          <dgm:resizeHandles val="exact"/>
        </dgm:presLayoutVars>
      </dgm:prSet>
      <dgm:spPr/>
    </dgm:pt>
    <dgm:pt modelId="{537C23AB-43A0-416A-B91A-6F00FC4E265E}" type="pres">
      <dgm:prSet presAssocID="{A051E161-CCB9-4C42-AEB5-76D728B3B72F}" presName="arrow" presStyleLbl="bgShp" presStyleIdx="0" presStyleCnt="1" custAng="1055387" custScaleX="51080" custScaleY="51011" custLinFactNeighborX="-228" custLinFactNeighborY="38878"/>
      <dgm:spPr>
        <a:solidFill>
          <a:srgbClr val="4472C4"/>
        </a:solidFill>
        <a:ln>
          <a:solidFill>
            <a:schemeClr val="accent1">
              <a:lumMod val="50000"/>
            </a:schemeClr>
          </a:solidFill>
        </a:ln>
      </dgm:spPr>
    </dgm:pt>
    <dgm:pt modelId="{C2E45DCB-39D3-4358-A328-6F9374A25362}" type="pres">
      <dgm:prSet presAssocID="{A051E161-CCB9-4C42-AEB5-76D728B3B72F}" presName="arrowDiagram1" presStyleCnt="0">
        <dgm:presLayoutVars>
          <dgm:bulletEnabled val="1"/>
        </dgm:presLayoutVars>
      </dgm:prSet>
      <dgm:spPr/>
    </dgm:pt>
    <dgm:pt modelId="{C6527637-C1EB-4D1B-B6DF-007D5AF61625}" type="pres">
      <dgm:prSet presAssocID="{5FBE59D4-6E14-4B30-B3D5-F601F7083381}" presName="bullet1" presStyleLbl="node1" presStyleIdx="0" presStyleCnt="1" custScaleX="43497" custScaleY="38491" custLinFactX="-66671" custLinFactY="200000" custLinFactNeighborX="-100000" custLinFactNeighborY="298697"/>
      <dgm:spPr>
        <a:solidFill>
          <a:srgbClr val="4472C4"/>
        </a:solidFill>
        <a:ln>
          <a:noFill/>
        </a:ln>
      </dgm:spPr>
    </dgm:pt>
    <dgm:pt modelId="{EB024A96-C499-44DD-A1B3-460C3B41B0B4}" type="pres">
      <dgm:prSet presAssocID="{5FBE59D4-6E14-4B30-B3D5-F601F7083381}" presName="textBox1" presStyleLbl="revTx" presStyleIdx="0" presStyleCnt="1">
        <dgm:presLayoutVars>
          <dgm:bulletEnabled val="1"/>
        </dgm:presLayoutVars>
      </dgm:prSet>
      <dgm:spPr/>
    </dgm:pt>
  </dgm:ptLst>
  <dgm:cxnLst>
    <dgm:cxn modelId="{57C2E708-14EC-4A07-B66C-6609B77A8C7A}" type="presOf" srcId="{A051E161-CCB9-4C42-AEB5-76D728B3B72F}" destId="{DF5A98B5-F041-4E8E-8F67-73E3851BA8F0}" srcOrd="0" destOrd="0" presId="urn:microsoft.com/office/officeart/2005/8/layout/arrow2"/>
    <dgm:cxn modelId="{04B77672-C592-4B2D-BB16-E13103B04E32}" srcId="{A051E161-CCB9-4C42-AEB5-76D728B3B72F}" destId="{5FBE59D4-6E14-4B30-B3D5-F601F7083381}" srcOrd="0" destOrd="0" parTransId="{FA700A45-95E1-4F1B-8034-4571673C63BA}" sibTransId="{3F48D66C-B189-465E-B3A2-094E7391A750}"/>
    <dgm:cxn modelId="{D0630654-15E6-41B8-86F9-6E004BFA7F06}" type="presOf" srcId="{5FBE59D4-6E14-4B30-B3D5-F601F7083381}" destId="{EB024A96-C499-44DD-A1B3-460C3B41B0B4}" srcOrd="0" destOrd="0" presId="urn:microsoft.com/office/officeart/2005/8/layout/arrow2"/>
    <dgm:cxn modelId="{9210E9AE-4F63-4FAC-8511-EF6288807DBE}" type="presParOf" srcId="{DF5A98B5-F041-4E8E-8F67-73E3851BA8F0}" destId="{537C23AB-43A0-416A-B91A-6F00FC4E265E}" srcOrd="0" destOrd="0" presId="urn:microsoft.com/office/officeart/2005/8/layout/arrow2"/>
    <dgm:cxn modelId="{7EF085C6-DC2D-4A95-B6EC-FBE18D8AAD72}" type="presParOf" srcId="{DF5A98B5-F041-4E8E-8F67-73E3851BA8F0}" destId="{C2E45DCB-39D3-4358-A328-6F9374A25362}" srcOrd="1" destOrd="0" presId="urn:microsoft.com/office/officeart/2005/8/layout/arrow2"/>
    <dgm:cxn modelId="{DD3CD892-ABD9-4D11-8040-37660AE1761F}" type="presParOf" srcId="{C2E45DCB-39D3-4358-A328-6F9374A25362}" destId="{C6527637-C1EB-4D1B-B6DF-007D5AF61625}" srcOrd="0" destOrd="0" presId="urn:microsoft.com/office/officeart/2005/8/layout/arrow2"/>
    <dgm:cxn modelId="{F9EC69CF-3CBD-4FC8-9938-D0FFE2CEF8EB}" type="presParOf" srcId="{C2E45DCB-39D3-4358-A328-6F9374A25362}" destId="{EB024A96-C499-44DD-A1B3-460C3B41B0B4}" srcOrd="1" destOrd="0" presId="urn:microsoft.com/office/officeart/2005/8/layout/arrow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C23AB-43A0-416A-B91A-6F00FC4E265E}">
      <dsp:nvSpPr>
        <dsp:cNvPr id="0" name=""/>
        <dsp:cNvSpPr/>
      </dsp:nvSpPr>
      <dsp:spPr>
        <a:xfrm rot="2965632">
          <a:off x="459065" y="1994876"/>
          <a:ext cx="1408862" cy="918996"/>
        </a:xfrm>
        <a:prstGeom prst="swooshArrow">
          <a:avLst>
            <a:gd name="adj1" fmla="val 25000"/>
            <a:gd name="adj2" fmla="val 25000"/>
          </a:avLst>
        </a:prstGeom>
        <a:solidFill>
          <a:schemeClr val="accent4">
            <a:lumMod val="60000"/>
            <a:lumOff val="40000"/>
          </a:schemeClr>
        </a:solidFill>
        <a:ln>
          <a:solidFill>
            <a:schemeClr val="accent4">
              <a:lumMod val="75000"/>
            </a:schemeClr>
          </a:solidFill>
        </a:ln>
        <a:effectLst/>
      </dsp:spPr>
      <dsp:style>
        <a:lnRef idx="0">
          <a:scrgbClr r="0" g="0" b="0"/>
        </a:lnRef>
        <a:fillRef idx="1">
          <a:scrgbClr r="0" g="0" b="0"/>
        </a:fillRef>
        <a:effectRef idx="0">
          <a:scrgbClr r="0" g="0" b="0"/>
        </a:effectRef>
        <a:fontRef idx="minor"/>
      </dsp:style>
    </dsp:sp>
    <dsp:sp modelId="{C6527637-C1EB-4D1B-B6DF-007D5AF61625}">
      <dsp:nvSpPr>
        <dsp:cNvPr id="0" name=""/>
        <dsp:cNvSpPr/>
      </dsp:nvSpPr>
      <dsp:spPr>
        <a:xfrm>
          <a:off x="1316974" y="2403500"/>
          <a:ext cx="182354" cy="182354"/>
        </a:xfrm>
        <a:prstGeom prst="ellipse">
          <a:avLst/>
        </a:prstGeom>
        <a:solidFill>
          <a:schemeClr val="accent4">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24A96-C499-44DD-A1B3-460C3B41B0B4}">
      <dsp:nvSpPr>
        <dsp:cNvPr id="0" name=""/>
        <dsp:cNvSpPr/>
      </dsp:nvSpPr>
      <dsp:spPr>
        <a:xfrm>
          <a:off x="922690" y="1489035"/>
          <a:ext cx="985701" cy="1136636"/>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6626" bIns="0" numCol="1" spcCol="1270" anchor="t" anchorCtr="0">
          <a:noAutofit/>
        </a:bodyPr>
        <a:lstStyle/>
        <a:p>
          <a:pPr marL="0" lvl="0" indent="0" algn="r" defTabSz="1377950">
            <a:lnSpc>
              <a:spcPct val="90000"/>
            </a:lnSpc>
            <a:spcBef>
              <a:spcPct val="0"/>
            </a:spcBef>
            <a:spcAft>
              <a:spcPct val="35000"/>
            </a:spcAft>
            <a:buNone/>
          </a:pPr>
          <a:r>
            <a:rPr lang="en-US" altLang="zh-CN" sz="3100" kern="1200" dirty="0"/>
            <a:t>  </a:t>
          </a:r>
        </a:p>
        <a:p>
          <a:pPr marL="0" lvl="0" indent="0" algn="r" defTabSz="1377950">
            <a:lnSpc>
              <a:spcPct val="90000"/>
            </a:lnSpc>
            <a:spcBef>
              <a:spcPct val="0"/>
            </a:spcBef>
            <a:spcAft>
              <a:spcPct val="35000"/>
            </a:spcAft>
            <a:buNone/>
          </a:pPr>
          <a:endParaRPr lang="zh-CN" altLang="en-US" sz="3100" kern="1200" dirty="0"/>
        </a:p>
      </dsp:txBody>
      <dsp:txXfrm>
        <a:off x="970808" y="1537153"/>
        <a:ext cx="889465" cy="1040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C23AB-43A0-416A-B91A-6F00FC4E265E}">
      <dsp:nvSpPr>
        <dsp:cNvPr id="0" name=""/>
        <dsp:cNvSpPr/>
      </dsp:nvSpPr>
      <dsp:spPr>
        <a:xfrm rot="21178090">
          <a:off x="459065" y="1994876"/>
          <a:ext cx="1408862" cy="918996"/>
        </a:xfrm>
        <a:prstGeom prst="swooshArrow">
          <a:avLst>
            <a:gd name="adj1" fmla="val 25000"/>
            <a:gd name="adj2" fmla="val 25000"/>
          </a:avLst>
        </a:prstGeom>
        <a:solidFill>
          <a:schemeClr val="accent4">
            <a:lumMod val="60000"/>
            <a:lumOff val="40000"/>
          </a:schemeClr>
        </a:solidFill>
        <a:ln>
          <a:solidFill>
            <a:schemeClr val="accent4">
              <a:lumMod val="75000"/>
            </a:schemeClr>
          </a:solidFill>
        </a:ln>
        <a:effectLst/>
      </dsp:spPr>
      <dsp:style>
        <a:lnRef idx="0">
          <a:scrgbClr r="0" g="0" b="0"/>
        </a:lnRef>
        <a:fillRef idx="1">
          <a:scrgbClr r="0" g="0" b="0"/>
        </a:fillRef>
        <a:effectRef idx="0">
          <a:scrgbClr r="0" g="0" b="0"/>
        </a:effectRef>
        <a:fontRef idx="minor"/>
      </dsp:style>
    </dsp:sp>
    <dsp:sp modelId="{C6527637-C1EB-4D1B-B6DF-007D5AF61625}">
      <dsp:nvSpPr>
        <dsp:cNvPr id="0" name=""/>
        <dsp:cNvSpPr/>
      </dsp:nvSpPr>
      <dsp:spPr>
        <a:xfrm>
          <a:off x="1386815" y="2106535"/>
          <a:ext cx="182354" cy="182354"/>
        </a:xfrm>
        <a:prstGeom prst="ellipse">
          <a:avLst/>
        </a:prstGeom>
        <a:solidFill>
          <a:schemeClr val="accent4">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24A96-C499-44DD-A1B3-460C3B41B0B4}">
      <dsp:nvSpPr>
        <dsp:cNvPr id="0" name=""/>
        <dsp:cNvSpPr/>
      </dsp:nvSpPr>
      <dsp:spPr>
        <a:xfrm>
          <a:off x="922690" y="1489035"/>
          <a:ext cx="985701" cy="1136636"/>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6626" bIns="0" numCol="1" spcCol="1270" anchor="t" anchorCtr="0">
          <a:noAutofit/>
        </a:bodyPr>
        <a:lstStyle/>
        <a:p>
          <a:pPr marL="0" lvl="0" indent="0" algn="r" defTabSz="1377950">
            <a:lnSpc>
              <a:spcPct val="90000"/>
            </a:lnSpc>
            <a:spcBef>
              <a:spcPct val="0"/>
            </a:spcBef>
            <a:spcAft>
              <a:spcPct val="35000"/>
            </a:spcAft>
            <a:buNone/>
          </a:pPr>
          <a:r>
            <a:rPr lang="en-US" altLang="zh-CN" sz="3100" kern="1200" dirty="0"/>
            <a:t>  </a:t>
          </a:r>
        </a:p>
        <a:p>
          <a:pPr marL="0" lvl="0" indent="0" algn="r" defTabSz="1377950">
            <a:lnSpc>
              <a:spcPct val="90000"/>
            </a:lnSpc>
            <a:spcBef>
              <a:spcPct val="0"/>
            </a:spcBef>
            <a:spcAft>
              <a:spcPct val="35000"/>
            </a:spcAft>
            <a:buNone/>
          </a:pPr>
          <a:endParaRPr lang="zh-CN" altLang="en-US" sz="3100" kern="1200" dirty="0"/>
        </a:p>
      </dsp:txBody>
      <dsp:txXfrm>
        <a:off x="970808" y="1537153"/>
        <a:ext cx="889465" cy="1040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C23AB-43A0-416A-B91A-6F00FC4E265E}">
      <dsp:nvSpPr>
        <dsp:cNvPr id="0" name=""/>
        <dsp:cNvSpPr/>
      </dsp:nvSpPr>
      <dsp:spPr>
        <a:xfrm rot="1055387">
          <a:off x="340245" y="1602343"/>
          <a:ext cx="819903" cy="511747"/>
        </a:xfrm>
        <a:prstGeom prst="swooshArrow">
          <a:avLst>
            <a:gd name="adj1" fmla="val 25000"/>
            <a:gd name="adj2" fmla="val 25000"/>
          </a:avLst>
        </a:prstGeom>
        <a:solidFill>
          <a:srgbClr val="4472C4"/>
        </a:solidFill>
        <a:ln>
          <a:solidFill>
            <a:schemeClr val="accent1">
              <a:lumMod val="50000"/>
            </a:schemeClr>
          </a:solidFill>
        </a:ln>
        <a:effectLst/>
      </dsp:spPr>
      <dsp:style>
        <a:lnRef idx="0">
          <a:scrgbClr r="0" g="0" b="0"/>
        </a:lnRef>
        <a:fillRef idx="1">
          <a:scrgbClr r="0" g="0" b="0"/>
        </a:fillRef>
        <a:effectRef idx="0">
          <a:scrgbClr r="0" g="0" b="0"/>
        </a:effectRef>
        <a:fontRef idx="minor"/>
      </dsp:style>
    </dsp:sp>
    <dsp:sp modelId="{C6527637-C1EB-4D1B-B6DF-007D5AF61625}">
      <dsp:nvSpPr>
        <dsp:cNvPr id="0" name=""/>
        <dsp:cNvSpPr/>
      </dsp:nvSpPr>
      <dsp:spPr>
        <a:xfrm>
          <a:off x="1011593" y="1798917"/>
          <a:ext cx="51665" cy="45719"/>
        </a:xfrm>
        <a:prstGeom prst="ellipse">
          <a:avLst/>
        </a:prstGeom>
        <a:solidFill>
          <a:srgbClr val="4472C4"/>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24A96-C499-44DD-A1B3-460C3B41B0B4}">
      <dsp:nvSpPr>
        <dsp:cNvPr id="0" name=""/>
        <dsp:cNvSpPr/>
      </dsp:nvSpPr>
      <dsp:spPr>
        <a:xfrm>
          <a:off x="593343" y="1229424"/>
          <a:ext cx="642054" cy="740369"/>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62939" bIns="0" numCol="1" spcCol="1270" anchor="t" anchorCtr="0">
          <a:noAutofit/>
        </a:bodyPr>
        <a:lstStyle/>
        <a:p>
          <a:pPr marL="0" lvl="0" indent="0" algn="r" defTabSz="889000">
            <a:lnSpc>
              <a:spcPct val="90000"/>
            </a:lnSpc>
            <a:spcBef>
              <a:spcPct val="0"/>
            </a:spcBef>
            <a:spcAft>
              <a:spcPct val="35000"/>
            </a:spcAft>
            <a:buNone/>
          </a:pPr>
          <a:r>
            <a:rPr lang="en-US" altLang="zh-CN" sz="2000" kern="1200" dirty="0"/>
            <a:t>  </a:t>
          </a:r>
        </a:p>
        <a:p>
          <a:pPr marL="0" lvl="0" indent="0" algn="r" defTabSz="889000">
            <a:lnSpc>
              <a:spcPct val="90000"/>
            </a:lnSpc>
            <a:spcBef>
              <a:spcPct val="0"/>
            </a:spcBef>
            <a:spcAft>
              <a:spcPct val="35000"/>
            </a:spcAft>
            <a:buNone/>
          </a:pPr>
          <a:endParaRPr lang="zh-CN" altLang="en-US" sz="2000" kern="1200" dirty="0"/>
        </a:p>
      </dsp:txBody>
      <dsp:txXfrm>
        <a:off x="624685" y="1260766"/>
        <a:ext cx="579370" cy="67768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0E99A2D-BA76-4906-A5A1-F6E0777FB5A3}" type="datetimeFigureOut">
              <a:rPr lang="zh-CN" altLang="en-US" smtClean="0"/>
              <a:t>2025/6/18</a:t>
            </a:fld>
            <a:endParaRPr lang="zh-CN" altLang="en-US"/>
          </a:p>
        </p:txBody>
      </p:sp>
      <p:sp>
        <p:nvSpPr>
          <p:cNvPr id="4" name="幻灯片图像占位符 3"/>
          <p:cNvSpPr>
            <a:spLocks noGrp="1" noRot="1" noChangeAspect="1"/>
          </p:cNvSpPr>
          <p:nvPr>
            <p:ph type="sldImg" idx="2"/>
          </p:nvPr>
        </p:nvSpPr>
        <p:spPr>
          <a:xfrm>
            <a:off x="2257425" y="857250"/>
            <a:ext cx="462915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DE06513-4F63-4090-9A26-86BAE147EF69}" type="slidenum">
              <a:rPr lang="zh-CN" altLang="en-US" smtClean="0"/>
              <a:t>‹#›</a:t>
            </a:fld>
            <a:endParaRPr lang="zh-CN" altLang="en-US"/>
          </a:p>
        </p:txBody>
      </p:sp>
    </p:spTree>
    <p:extLst>
      <p:ext uri="{BB962C8B-B14F-4D97-AF65-F5344CB8AC3E}">
        <p14:creationId xmlns:p14="http://schemas.microsoft.com/office/powerpoint/2010/main" val="354416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A43863-A7E2-0BB7-0920-1C43E373E6A3}"/>
              </a:ext>
            </a:extLst>
          </p:cNvPr>
          <p:cNvSpPr>
            <a:spLocks noGrp="1" noChangeArrowheads="1"/>
          </p:cNvSpPr>
          <p:nvPr>
            <p:ph type="sldNum" sz="quarter" idx="5"/>
          </p:nvPr>
        </p:nvSpPr>
        <p:spPr>
          <a:ln/>
        </p:spPr>
        <p:txBody>
          <a:bodyPr/>
          <a:lstStyle/>
          <a:p>
            <a:fld id="{C5CBB4E6-4510-4904-A12A-D200E9E664F4}" type="slidenum">
              <a:rPr lang="en-AU" altLang="zh-CN"/>
              <a:pPr/>
              <a:t>1</a:t>
            </a:fld>
            <a:endParaRPr lang="en-AU" altLang="zh-CN"/>
          </a:p>
        </p:txBody>
      </p:sp>
      <p:sp>
        <p:nvSpPr>
          <p:cNvPr id="27650" name="Rectangle 2">
            <a:extLst>
              <a:ext uri="{FF2B5EF4-FFF2-40B4-BE49-F238E27FC236}">
                <a16:creationId xmlns:a16="http://schemas.microsoft.com/office/drawing/2014/main" id="{A177F118-EB55-E684-FF80-DF76121885A3}"/>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E82EE7F5-2D7B-2074-9317-46E6006BD7AB}"/>
              </a:ext>
            </a:extLst>
          </p:cNvPr>
          <p:cNvSpPr>
            <a:spLocks noGrp="1" noChangeArrowheads="1"/>
          </p:cNvSpPr>
          <p:nvPr>
            <p:ph type="body" idx="1"/>
          </p:nvPr>
        </p:nvSpPr>
        <p:spPr/>
        <p:txBody>
          <a:bodyPr/>
          <a:lstStyle/>
          <a:p>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D4E62-5AD8-A70D-81E8-2EAF20F1848D}"/>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B3C463E2-9AA3-5B48-81BE-88800B1C40DA}"/>
              </a:ext>
            </a:extLst>
          </p:cNvPr>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CBB4E6-4510-4904-A12A-D200E9E664F4}" type="slidenum">
              <a:rPr kumimoji="0" lang="en-AU"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AU"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650" name="Rectangle 2">
            <a:extLst>
              <a:ext uri="{FF2B5EF4-FFF2-40B4-BE49-F238E27FC236}">
                <a16:creationId xmlns:a16="http://schemas.microsoft.com/office/drawing/2014/main" id="{C4DDAF58-C387-C4B1-8690-488108212520}"/>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0B296151-FB78-97C3-7220-FED2BC6A8066}"/>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51666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D98C3-A556-A720-9A71-545C955B119C}"/>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8C42B389-E099-4746-2EF6-CE47AB6B4250}"/>
              </a:ext>
            </a:extLst>
          </p:cNvPr>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CBB4E6-4510-4904-A12A-D200E9E664F4}" type="slidenum">
              <a:rPr kumimoji="0" lang="en-AU"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AU"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650" name="Rectangle 2">
            <a:extLst>
              <a:ext uri="{FF2B5EF4-FFF2-40B4-BE49-F238E27FC236}">
                <a16:creationId xmlns:a16="http://schemas.microsoft.com/office/drawing/2014/main" id="{1576048F-9893-14E1-1B91-80DF9531C466}"/>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B328742C-CBB7-7B44-6726-15E0673EA4E9}"/>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3778042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201E5-6D3F-00DF-9BD3-95A7FB7DC974}"/>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EF731A80-86B4-EDA9-DF61-AC93B1F73A0D}"/>
              </a:ext>
            </a:extLst>
          </p:cNvPr>
          <p:cNvSpPr>
            <a:spLocks noGrp="1" noChangeArrowheads="1"/>
          </p:cNvSpPr>
          <p:nvPr>
            <p:ph type="sldNum" sz="quarter" idx="5"/>
          </p:nvPr>
        </p:nvSpPr>
        <p:spPr>
          <a:ln/>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5CBB4E6-4510-4904-A12A-D200E9E664F4}" type="slidenum">
              <a:rPr kumimoji="0" lang="en-AU"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AU" altLang="zh-CN"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7650" name="Rectangle 2">
            <a:extLst>
              <a:ext uri="{FF2B5EF4-FFF2-40B4-BE49-F238E27FC236}">
                <a16:creationId xmlns:a16="http://schemas.microsoft.com/office/drawing/2014/main" id="{4B89BEE5-59CE-704D-4341-D415844AC540}"/>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654E957E-A3BE-9985-815E-5CA06F88584F}"/>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56347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600053" y="2356703"/>
            <a:ext cx="21600319" cy="5013407"/>
          </a:xfrm>
        </p:spPr>
        <p:txBody>
          <a:bodyPr anchor="b"/>
          <a:lstStyle>
            <a:lvl1pPr algn="ctr">
              <a:defRPr sz="12599"/>
            </a:lvl1pPr>
          </a:lstStyle>
          <a:p>
            <a:r>
              <a:rPr lang="zh-CN" altLang="en-US"/>
              <a:t>单击此处编辑母版标题样式</a:t>
            </a:r>
            <a:endParaRPr lang="en-US" dirty="0"/>
          </a:p>
        </p:txBody>
      </p:sp>
      <p:sp>
        <p:nvSpPr>
          <p:cNvPr id="3" name="Subtitle 2"/>
          <p:cNvSpPr>
            <a:spLocks noGrp="1"/>
          </p:cNvSpPr>
          <p:nvPr>
            <p:ph type="subTitle" idx="1"/>
          </p:nvPr>
        </p:nvSpPr>
        <p:spPr>
          <a:xfrm>
            <a:off x="3600053" y="7563446"/>
            <a:ext cx="21600319" cy="3476717"/>
          </a:xfrm>
        </p:spPr>
        <p:txBody>
          <a:bodyPr/>
          <a:lstStyle>
            <a:lvl1pPr marL="0" indent="0" algn="ctr">
              <a:buNone/>
              <a:defRPr sz="5040"/>
            </a:lvl1pPr>
            <a:lvl2pPr marL="960029" indent="0" algn="ctr">
              <a:buNone/>
              <a:defRPr sz="4200"/>
            </a:lvl2pPr>
            <a:lvl3pPr marL="1920057" indent="0" algn="ctr">
              <a:buNone/>
              <a:defRPr sz="3780"/>
            </a:lvl3pPr>
            <a:lvl4pPr marL="2880086" indent="0" algn="ctr">
              <a:buNone/>
              <a:defRPr sz="3360"/>
            </a:lvl4pPr>
            <a:lvl5pPr marL="3840114" indent="0" algn="ctr">
              <a:buNone/>
              <a:defRPr sz="3360"/>
            </a:lvl5pPr>
            <a:lvl6pPr marL="4800143" indent="0" algn="ctr">
              <a:buNone/>
              <a:defRPr sz="3360"/>
            </a:lvl6pPr>
            <a:lvl7pPr marL="5760171" indent="0" algn="ctr">
              <a:buNone/>
              <a:defRPr sz="3360"/>
            </a:lvl7pPr>
            <a:lvl8pPr marL="6720200" indent="0" algn="ctr">
              <a:buNone/>
              <a:defRPr sz="3360"/>
            </a:lvl8pPr>
            <a:lvl9pPr marL="7680228" indent="0" algn="ctr">
              <a:buNone/>
              <a:defRPr sz="33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1286100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2111132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4" y="766678"/>
            <a:ext cx="6210092" cy="1220351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80029" y="766678"/>
            <a:ext cx="18270270"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210770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115288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65029" y="3590055"/>
            <a:ext cx="24840367" cy="5990088"/>
          </a:xfrm>
        </p:spPr>
        <p:txBody>
          <a:bodyPr anchor="b"/>
          <a:lstStyle>
            <a:lvl1pPr>
              <a:defRPr sz="12599"/>
            </a:lvl1pPr>
          </a:lstStyle>
          <a:p>
            <a:r>
              <a:rPr lang="zh-CN" altLang="en-US"/>
              <a:t>单击此处编辑母版标题样式</a:t>
            </a:r>
            <a:endParaRPr lang="en-US" dirty="0"/>
          </a:p>
        </p:txBody>
      </p:sp>
      <p:sp>
        <p:nvSpPr>
          <p:cNvPr id="3" name="Text Placeholder 2"/>
          <p:cNvSpPr>
            <a:spLocks noGrp="1"/>
          </p:cNvSpPr>
          <p:nvPr>
            <p:ph type="body" idx="1"/>
          </p:nvPr>
        </p:nvSpPr>
        <p:spPr>
          <a:xfrm>
            <a:off x="1965029" y="9636811"/>
            <a:ext cx="24840367" cy="3150046"/>
          </a:xfrm>
        </p:spPr>
        <p:txBody>
          <a:bodyPr/>
          <a:lstStyle>
            <a:lvl1pPr marL="0" indent="0">
              <a:buNone/>
              <a:defRPr sz="5040">
                <a:solidFill>
                  <a:schemeClr val="tx1">
                    <a:tint val="75000"/>
                  </a:schemeClr>
                </a:solidFill>
              </a:defRPr>
            </a:lvl1pPr>
            <a:lvl2pPr marL="960029" indent="0">
              <a:buNone/>
              <a:defRPr sz="4200">
                <a:solidFill>
                  <a:schemeClr val="tx1">
                    <a:tint val="75000"/>
                  </a:schemeClr>
                </a:solidFill>
              </a:defRPr>
            </a:lvl2pPr>
            <a:lvl3pPr marL="1920057" indent="0">
              <a:buNone/>
              <a:defRPr sz="3780">
                <a:solidFill>
                  <a:schemeClr val="tx1">
                    <a:tint val="75000"/>
                  </a:schemeClr>
                </a:solidFill>
              </a:defRPr>
            </a:lvl3pPr>
            <a:lvl4pPr marL="2880086" indent="0">
              <a:buNone/>
              <a:defRPr sz="3360">
                <a:solidFill>
                  <a:schemeClr val="tx1">
                    <a:tint val="75000"/>
                  </a:schemeClr>
                </a:solidFill>
              </a:defRPr>
            </a:lvl4pPr>
            <a:lvl5pPr marL="3840114" indent="0">
              <a:buNone/>
              <a:defRPr sz="3360">
                <a:solidFill>
                  <a:schemeClr val="tx1">
                    <a:tint val="75000"/>
                  </a:schemeClr>
                </a:solidFill>
              </a:defRPr>
            </a:lvl5pPr>
            <a:lvl6pPr marL="4800143" indent="0">
              <a:buNone/>
              <a:defRPr sz="3360">
                <a:solidFill>
                  <a:schemeClr val="tx1">
                    <a:tint val="75000"/>
                  </a:schemeClr>
                </a:solidFill>
              </a:defRPr>
            </a:lvl6pPr>
            <a:lvl7pPr marL="5760171" indent="0">
              <a:buNone/>
              <a:defRPr sz="3360">
                <a:solidFill>
                  <a:schemeClr val="tx1">
                    <a:tint val="75000"/>
                  </a:schemeClr>
                </a:solidFill>
              </a:defRPr>
            </a:lvl7pPr>
            <a:lvl8pPr marL="6720200" indent="0">
              <a:buNone/>
              <a:defRPr sz="3360">
                <a:solidFill>
                  <a:schemeClr val="tx1">
                    <a:tint val="75000"/>
                  </a:schemeClr>
                </a:solidFill>
              </a:defRPr>
            </a:lvl8pPr>
            <a:lvl9pPr marL="7680228" indent="0">
              <a:buNone/>
              <a:defRPr sz="336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171176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80029" y="3833390"/>
            <a:ext cx="12240181"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4580215" y="3833390"/>
            <a:ext cx="12240181"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2278278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983780" y="766679"/>
            <a:ext cx="24840367" cy="278337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983781" y="3530053"/>
            <a:ext cx="12183929" cy="1730025"/>
          </a:xfrm>
        </p:spPr>
        <p:txBody>
          <a:bodyPr anchor="b"/>
          <a:lstStyle>
            <a:lvl1pPr marL="0" indent="0">
              <a:buNone/>
              <a:defRPr sz="5040" b="1"/>
            </a:lvl1pPr>
            <a:lvl2pPr marL="960029" indent="0">
              <a:buNone/>
              <a:defRPr sz="4200" b="1"/>
            </a:lvl2pPr>
            <a:lvl3pPr marL="1920057" indent="0">
              <a:buNone/>
              <a:defRPr sz="3780" b="1"/>
            </a:lvl3pPr>
            <a:lvl4pPr marL="2880086" indent="0">
              <a:buNone/>
              <a:defRPr sz="3360" b="1"/>
            </a:lvl4pPr>
            <a:lvl5pPr marL="3840114" indent="0">
              <a:buNone/>
              <a:defRPr sz="3360" b="1"/>
            </a:lvl5pPr>
            <a:lvl6pPr marL="4800143" indent="0">
              <a:buNone/>
              <a:defRPr sz="3360" b="1"/>
            </a:lvl6pPr>
            <a:lvl7pPr marL="5760171" indent="0">
              <a:buNone/>
              <a:defRPr sz="3360" b="1"/>
            </a:lvl7pPr>
            <a:lvl8pPr marL="6720200" indent="0">
              <a:buNone/>
              <a:defRPr sz="3360" b="1"/>
            </a:lvl8pPr>
            <a:lvl9pPr marL="7680228" indent="0">
              <a:buNone/>
              <a:defRPr sz="3360" b="1"/>
            </a:lvl9pPr>
          </a:lstStyle>
          <a:p>
            <a:pPr lvl="0"/>
            <a:r>
              <a:rPr lang="zh-CN" altLang="en-US"/>
              <a:t>单击此处编辑母版文本样式</a:t>
            </a:r>
          </a:p>
        </p:txBody>
      </p:sp>
      <p:sp>
        <p:nvSpPr>
          <p:cNvPr id="4" name="Content Placeholder 3"/>
          <p:cNvSpPr>
            <a:spLocks noGrp="1"/>
          </p:cNvSpPr>
          <p:nvPr>
            <p:ph sz="half" idx="2"/>
          </p:nvPr>
        </p:nvSpPr>
        <p:spPr>
          <a:xfrm>
            <a:off x="1983781" y="5260078"/>
            <a:ext cx="12183929"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4580215" y="3530053"/>
            <a:ext cx="12243932" cy="1730025"/>
          </a:xfrm>
        </p:spPr>
        <p:txBody>
          <a:bodyPr anchor="b"/>
          <a:lstStyle>
            <a:lvl1pPr marL="0" indent="0">
              <a:buNone/>
              <a:defRPr sz="5040" b="1"/>
            </a:lvl1pPr>
            <a:lvl2pPr marL="960029" indent="0">
              <a:buNone/>
              <a:defRPr sz="4200" b="1"/>
            </a:lvl2pPr>
            <a:lvl3pPr marL="1920057" indent="0">
              <a:buNone/>
              <a:defRPr sz="3780" b="1"/>
            </a:lvl3pPr>
            <a:lvl4pPr marL="2880086" indent="0">
              <a:buNone/>
              <a:defRPr sz="3360" b="1"/>
            </a:lvl4pPr>
            <a:lvl5pPr marL="3840114" indent="0">
              <a:buNone/>
              <a:defRPr sz="3360" b="1"/>
            </a:lvl5pPr>
            <a:lvl6pPr marL="4800143" indent="0">
              <a:buNone/>
              <a:defRPr sz="3360" b="1"/>
            </a:lvl6pPr>
            <a:lvl7pPr marL="5760171" indent="0">
              <a:buNone/>
              <a:defRPr sz="3360" b="1"/>
            </a:lvl7pPr>
            <a:lvl8pPr marL="6720200" indent="0">
              <a:buNone/>
              <a:defRPr sz="3360" b="1"/>
            </a:lvl8pPr>
            <a:lvl9pPr marL="7680228" indent="0">
              <a:buNone/>
              <a:defRPr sz="3360" b="1"/>
            </a:lvl9pPr>
          </a:lstStyle>
          <a:p>
            <a:pPr lvl="0"/>
            <a:r>
              <a:rPr lang="zh-CN" altLang="en-US"/>
              <a:t>单击此处编辑母版文本样式</a:t>
            </a:r>
          </a:p>
        </p:txBody>
      </p:sp>
      <p:sp>
        <p:nvSpPr>
          <p:cNvPr id="6" name="Content Placeholder 5"/>
          <p:cNvSpPr>
            <a:spLocks noGrp="1"/>
          </p:cNvSpPr>
          <p:nvPr>
            <p:ph sz="quarter" idx="4"/>
          </p:nvPr>
        </p:nvSpPr>
        <p:spPr>
          <a:xfrm>
            <a:off x="14580215" y="5260078"/>
            <a:ext cx="12243932"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43009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2233513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1895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83782" y="960014"/>
            <a:ext cx="9288886" cy="3360050"/>
          </a:xfrm>
        </p:spPr>
        <p:txBody>
          <a:bodyPr anchor="b"/>
          <a:lstStyle>
            <a:lvl1pPr>
              <a:defRPr sz="6719"/>
            </a:lvl1pPr>
          </a:lstStyle>
          <a:p>
            <a:r>
              <a:rPr lang="zh-CN" altLang="en-US"/>
              <a:t>单击此处编辑母版标题样式</a:t>
            </a:r>
            <a:endParaRPr lang="en-US" dirty="0"/>
          </a:p>
        </p:txBody>
      </p:sp>
      <p:sp>
        <p:nvSpPr>
          <p:cNvPr id="3" name="Content Placeholder 2"/>
          <p:cNvSpPr>
            <a:spLocks noGrp="1"/>
          </p:cNvSpPr>
          <p:nvPr>
            <p:ph idx="1"/>
          </p:nvPr>
        </p:nvSpPr>
        <p:spPr>
          <a:xfrm>
            <a:off x="12243932" y="2073365"/>
            <a:ext cx="14580215" cy="10233485"/>
          </a:xfrm>
        </p:spPr>
        <p:txBody>
          <a:bodyPr/>
          <a:lstStyle>
            <a:lvl1pPr>
              <a:defRPr sz="6719"/>
            </a:lvl1pPr>
            <a:lvl2pPr>
              <a:defRPr sz="5879"/>
            </a:lvl2pPr>
            <a:lvl3pPr>
              <a:defRPr sz="5040"/>
            </a:lvl3pPr>
            <a:lvl4pPr>
              <a:defRPr sz="4200"/>
            </a:lvl4pPr>
            <a:lvl5pPr>
              <a:defRPr sz="4200"/>
            </a:lvl5pPr>
            <a:lvl6pPr>
              <a:defRPr sz="4200"/>
            </a:lvl6pPr>
            <a:lvl7pPr>
              <a:defRPr sz="4200"/>
            </a:lvl7pPr>
            <a:lvl8pPr>
              <a:defRPr sz="4200"/>
            </a:lvl8pPr>
            <a:lvl9pPr>
              <a:defRPr sz="4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83782" y="4320064"/>
            <a:ext cx="9288886" cy="8003453"/>
          </a:xfrm>
        </p:spPr>
        <p:txBody>
          <a:bodyPr/>
          <a:lstStyle>
            <a:lvl1pPr marL="0" indent="0">
              <a:buNone/>
              <a:defRPr sz="3360"/>
            </a:lvl1pPr>
            <a:lvl2pPr marL="960029" indent="0">
              <a:buNone/>
              <a:defRPr sz="2940"/>
            </a:lvl2pPr>
            <a:lvl3pPr marL="1920057" indent="0">
              <a:buNone/>
              <a:defRPr sz="2520"/>
            </a:lvl3pPr>
            <a:lvl4pPr marL="2880086" indent="0">
              <a:buNone/>
              <a:defRPr sz="2100"/>
            </a:lvl4pPr>
            <a:lvl5pPr marL="3840114" indent="0">
              <a:buNone/>
              <a:defRPr sz="2100"/>
            </a:lvl5pPr>
            <a:lvl6pPr marL="4800143" indent="0">
              <a:buNone/>
              <a:defRPr sz="2100"/>
            </a:lvl6pPr>
            <a:lvl7pPr marL="5760171" indent="0">
              <a:buNone/>
              <a:defRPr sz="2100"/>
            </a:lvl7pPr>
            <a:lvl8pPr marL="6720200" indent="0">
              <a:buNone/>
              <a:defRPr sz="2100"/>
            </a:lvl8pPr>
            <a:lvl9pPr marL="7680228" indent="0">
              <a:buNone/>
              <a:defRPr sz="21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2380186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83782" y="960014"/>
            <a:ext cx="9288886" cy="3360050"/>
          </a:xfrm>
        </p:spPr>
        <p:txBody>
          <a:bodyPr anchor="b"/>
          <a:lstStyle>
            <a:lvl1pPr>
              <a:defRPr sz="671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243932" y="2073365"/>
            <a:ext cx="14580215" cy="10233485"/>
          </a:xfrm>
        </p:spPr>
        <p:txBody>
          <a:bodyPr anchor="t"/>
          <a:lstStyle>
            <a:lvl1pPr marL="0" indent="0">
              <a:buNone/>
              <a:defRPr sz="6719"/>
            </a:lvl1pPr>
            <a:lvl2pPr marL="960029" indent="0">
              <a:buNone/>
              <a:defRPr sz="5879"/>
            </a:lvl2pPr>
            <a:lvl3pPr marL="1920057" indent="0">
              <a:buNone/>
              <a:defRPr sz="5040"/>
            </a:lvl3pPr>
            <a:lvl4pPr marL="2880086" indent="0">
              <a:buNone/>
              <a:defRPr sz="4200"/>
            </a:lvl4pPr>
            <a:lvl5pPr marL="3840114" indent="0">
              <a:buNone/>
              <a:defRPr sz="4200"/>
            </a:lvl5pPr>
            <a:lvl6pPr marL="4800143" indent="0">
              <a:buNone/>
              <a:defRPr sz="4200"/>
            </a:lvl6pPr>
            <a:lvl7pPr marL="5760171" indent="0">
              <a:buNone/>
              <a:defRPr sz="4200"/>
            </a:lvl7pPr>
            <a:lvl8pPr marL="6720200" indent="0">
              <a:buNone/>
              <a:defRPr sz="4200"/>
            </a:lvl8pPr>
            <a:lvl9pPr marL="7680228" indent="0">
              <a:buNone/>
              <a:defRPr sz="4200"/>
            </a:lvl9pPr>
          </a:lstStyle>
          <a:p>
            <a:r>
              <a:rPr lang="zh-CN" altLang="en-US"/>
              <a:t>单击图标添加图片</a:t>
            </a:r>
            <a:endParaRPr lang="en-US" dirty="0"/>
          </a:p>
        </p:txBody>
      </p:sp>
      <p:sp>
        <p:nvSpPr>
          <p:cNvPr id="4" name="Text Placeholder 3"/>
          <p:cNvSpPr>
            <a:spLocks noGrp="1"/>
          </p:cNvSpPr>
          <p:nvPr>
            <p:ph type="body" sz="half" idx="2"/>
          </p:nvPr>
        </p:nvSpPr>
        <p:spPr>
          <a:xfrm>
            <a:off x="1983782" y="4320064"/>
            <a:ext cx="9288886" cy="8003453"/>
          </a:xfrm>
        </p:spPr>
        <p:txBody>
          <a:bodyPr/>
          <a:lstStyle>
            <a:lvl1pPr marL="0" indent="0">
              <a:buNone/>
              <a:defRPr sz="3360"/>
            </a:lvl1pPr>
            <a:lvl2pPr marL="960029" indent="0">
              <a:buNone/>
              <a:defRPr sz="2940"/>
            </a:lvl2pPr>
            <a:lvl3pPr marL="1920057" indent="0">
              <a:buNone/>
              <a:defRPr sz="2520"/>
            </a:lvl3pPr>
            <a:lvl4pPr marL="2880086" indent="0">
              <a:buNone/>
              <a:defRPr sz="2100"/>
            </a:lvl4pPr>
            <a:lvl5pPr marL="3840114" indent="0">
              <a:buNone/>
              <a:defRPr sz="2100"/>
            </a:lvl5pPr>
            <a:lvl6pPr marL="4800143" indent="0">
              <a:buNone/>
              <a:defRPr sz="2100"/>
            </a:lvl6pPr>
            <a:lvl7pPr marL="5760171" indent="0">
              <a:buNone/>
              <a:defRPr sz="2100"/>
            </a:lvl7pPr>
            <a:lvl8pPr marL="6720200" indent="0">
              <a:buNone/>
              <a:defRPr sz="2100"/>
            </a:lvl8pPr>
            <a:lvl9pPr marL="7680228" indent="0">
              <a:buNone/>
              <a:defRPr sz="21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8B475D-8F96-4A86-8556-09B63C517755}" type="datetimeFigureOut">
              <a:rPr lang="zh-CN" altLang="en-US" smtClean="0"/>
              <a:t>2025/6/18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75858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766679"/>
            <a:ext cx="24840367" cy="278337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80029" y="3833390"/>
            <a:ext cx="24840367" cy="913680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980029" y="13346865"/>
            <a:ext cx="6480096" cy="766678"/>
          </a:xfrm>
          <a:prstGeom prst="rect">
            <a:avLst/>
          </a:prstGeom>
        </p:spPr>
        <p:txBody>
          <a:bodyPr vert="horz" lIns="91440" tIns="45720" rIns="91440" bIns="45720" rtlCol="0" anchor="ctr"/>
          <a:lstStyle>
            <a:lvl1pPr algn="l">
              <a:defRPr sz="2520">
                <a:solidFill>
                  <a:schemeClr val="tx1">
                    <a:tint val="75000"/>
                  </a:schemeClr>
                </a:solidFill>
              </a:defRPr>
            </a:lvl1pPr>
          </a:lstStyle>
          <a:p>
            <a:fld id="{CE8B475D-8F96-4A86-8556-09B63C517755}" type="datetimeFigureOut">
              <a:rPr lang="zh-CN" altLang="en-US" smtClean="0"/>
              <a:t>2025/6/18</a:t>
            </a:fld>
            <a:endParaRPr lang="zh-CN" altLang="en-US"/>
          </a:p>
        </p:txBody>
      </p:sp>
      <p:sp>
        <p:nvSpPr>
          <p:cNvPr id="5" name="Footer Placeholder 4"/>
          <p:cNvSpPr>
            <a:spLocks noGrp="1"/>
          </p:cNvSpPr>
          <p:nvPr>
            <p:ph type="ftr" sz="quarter" idx="3"/>
          </p:nvPr>
        </p:nvSpPr>
        <p:spPr>
          <a:xfrm>
            <a:off x="9540141" y="13346865"/>
            <a:ext cx="9720143" cy="766678"/>
          </a:xfrm>
          <a:prstGeom prst="rect">
            <a:avLst/>
          </a:prstGeom>
        </p:spPr>
        <p:txBody>
          <a:bodyPr vert="horz" lIns="91440" tIns="45720" rIns="91440" bIns="45720" rtlCol="0" anchor="ctr"/>
          <a:lstStyle>
            <a:lvl1pPr algn="ctr">
              <a:defRPr sz="252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20340300" y="13346865"/>
            <a:ext cx="6480096" cy="766678"/>
          </a:xfrm>
          <a:prstGeom prst="rect">
            <a:avLst/>
          </a:prstGeom>
        </p:spPr>
        <p:txBody>
          <a:bodyPr vert="horz" lIns="91440" tIns="45720" rIns="91440" bIns="45720" rtlCol="0" anchor="ctr"/>
          <a:lstStyle>
            <a:lvl1pPr algn="r">
              <a:defRPr sz="2520">
                <a:solidFill>
                  <a:schemeClr val="tx1">
                    <a:tint val="75000"/>
                  </a:schemeClr>
                </a:solidFill>
              </a:defRPr>
            </a:lvl1pPr>
          </a:lstStyle>
          <a:p>
            <a:fld id="{525941B7-EBFA-4266-9618-7358ECF279F6}" type="slidenum">
              <a:rPr lang="zh-CN" altLang="en-US" smtClean="0"/>
              <a:t>‹#›</a:t>
            </a:fld>
            <a:endParaRPr lang="zh-CN" altLang="en-US"/>
          </a:p>
        </p:txBody>
      </p:sp>
    </p:spTree>
    <p:extLst>
      <p:ext uri="{BB962C8B-B14F-4D97-AF65-F5344CB8AC3E}">
        <p14:creationId xmlns:p14="http://schemas.microsoft.com/office/powerpoint/2010/main" val="20514518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920057" rtl="0" eaLnBrk="1" latinLnBrk="0" hangingPunct="1">
        <a:lnSpc>
          <a:spcPct val="90000"/>
        </a:lnSpc>
        <a:spcBef>
          <a:spcPct val="0"/>
        </a:spcBef>
        <a:buNone/>
        <a:defRPr sz="9239" kern="1200">
          <a:solidFill>
            <a:schemeClr val="tx1"/>
          </a:solidFill>
          <a:latin typeface="+mj-lt"/>
          <a:ea typeface="+mj-ea"/>
          <a:cs typeface="+mj-cs"/>
        </a:defRPr>
      </a:lvl1pPr>
    </p:titleStyle>
    <p:bodyStyle>
      <a:lvl1pPr marL="480014" indent="-480014" algn="l" defTabSz="1920057" rtl="0" eaLnBrk="1" latinLnBrk="0" hangingPunct="1">
        <a:lnSpc>
          <a:spcPct val="90000"/>
        </a:lnSpc>
        <a:spcBef>
          <a:spcPts val="2100"/>
        </a:spcBef>
        <a:buFont typeface="Arial" panose="020B0604020202020204" pitchFamily="34" charset="0"/>
        <a:buChar char="•"/>
        <a:defRPr sz="5879" kern="1200">
          <a:solidFill>
            <a:schemeClr val="tx1"/>
          </a:solidFill>
          <a:latin typeface="+mn-lt"/>
          <a:ea typeface="+mn-ea"/>
          <a:cs typeface="+mn-cs"/>
        </a:defRPr>
      </a:lvl1pPr>
      <a:lvl2pPr marL="1440043" indent="-480014" algn="l" defTabSz="1920057" rtl="0" eaLnBrk="1" latinLnBrk="0" hangingPunct="1">
        <a:lnSpc>
          <a:spcPct val="90000"/>
        </a:lnSpc>
        <a:spcBef>
          <a:spcPts val="1050"/>
        </a:spcBef>
        <a:buFont typeface="Arial" panose="020B0604020202020204" pitchFamily="34" charset="0"/>
        <a:buChar char="•"/>
        <a:defRPr sz="5040" kern="1200">
          <a:solidFill>
            <a:schemeClr val="tx1"/>
          </a:solidFill>
          <a:latin typeface="+mn-lt"/>
          <a:ea typeface="+mn-ea"/>
          <a:cs typeface="+mn-cs"/>
        </a:defRPr>
      </a:lvl2pPr>
      <a:lvl3pPr marL="2400071" indent="-480014" algn="l" defTabSz="1920057" rtl="0" eaLnBrk="1" latinLnBrk="0" hangingPunct="1">
        <a:lnSpc>
          <a:spcPct val="90000"/>
        </a:lnSpc>
        <a:spcBef>
          <a:spcPts val="1050"/>
        </a:spcBef>
        <a:buFont typeface="Arial" panose="020B0604020202020204" pitchFamily="34" charset="0"/>
        <a:buChar char="•"/>
        <a:defRPr sz="4200" kern="1200">
          <a:solidFill>
            <a:schemeClr val="tx1"/>
          </a:solidFill>
          <a:latin typeface="+mn-lt"/>
          <a:ea typeface="+mn-ea"/>
          <a:cs typeface="+mn-cs"/>
        </a:defRPr>
      </a:lvl3pPr>
      <a:lvl4pPr marL="3360100"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4pPr>
      <a:lvl5pPr marL="4320129"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5pPr>
      <a:lvl6pPr marL="5280157"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6pPr>
      <a:lvl7pPr marL="6240186"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7pPr>
      <a:lvl8pPr marL="7200214"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8pPr>
      <a:lvl9pPr marL="8160243"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9pPr>
    </p:bodyStyle>
    <p:otherStyle>
      <a:defPPr>
        <a:defRPr lang="en-US"/>
      </a:defPPr>
      <a:lvl1pPr marL="0" algn="l" defTabSz="1920057" rtl="0" eaLnBrk="1" latinLnBrk="0" hangingPunct="1">
        <a:defRPr sz="3780" kern="1200">
          <a:solidFill>
            <a:schemeClr val="tx1"/>
          </a:solidFill>
          <a:latin typeface="+mn-lt"/>
          <a:ea typeface="+mn-ea"/>
          <a:cs typeface="+mn-cs"/>
        </a:defRPr>
      </a:lvl1pPr>
      <a:lvl2pPr marL="960029" algn="l" defTabSz="1920057" rtl="0" eaLnBrk="1" latinLnBrk="0" hangingPunct="1">
        <a:defRPr sz="3780" kern="1200">
          <a:solidFill>
            <a:schemeClr val="tx1"/>
          </a:solidFill>
          <a:latin typeface="+mn-lt"/>
          <a:ea typeface="+mn-ea"/>
          <a:cs typeface="+mn-cs"/>
        </a:defRPr>
      </a:lvl2pPr>
      <a:lvl3pPr marL="1920057" algn="l" defTabSz="1920057" rtl="0" eaLnBrk="1" latinLnBrk="0" hangingPunct="1">
        <a:defRPr sz="3780" kern="1200">
          <a:solidFill>
            <a:schemeClr val="tx1"/>
          </a:solidFill>
          <a:latin typeface="+mn-lt"/>
          <a:ea typeface="+mn-ea"/>
          <a:cs typeface="+mn-cs"/>
        </a:defRPr>
      </a:lvl3pPr>
      <a:lvl4pPr marL="2880086" algn="l" defTabSz="1920057" rtl="0" eaLnBrk="1" latinLnBrk="0" hangingPunct="1">
        <a:defRPr sz="3780" kern="1200">
          <a:solidFill>
            <a:schemeClr val="tx1"/>
          </a:solidFill>
          <a:latin typeface="+mn-lt"/>
          <a:ea typeface="+mn-ea"/>
          <a:cs typeface="+mn-cs"/>
        </a:defRPr>
      </a:lvl4pPr>
      <a:lvl5pPr marL="3840114" algn="l" defTabSz="1920057" rtl="0" eaLnBrk="1" latinLnBrk="0" hangingPunct="1">
        <a:defRPr sz="3780" kern="1200">
          <a:solidFill>
            <a:schemeClr val="tx1"/>
          </a:solidFill>
          <a:latin typeface="+mn-lt"/>
          <a:ea typeface="+mn-ea"/>
          <a:cs typeface="+mn-cs"/>
        </a:defRPr>
      </a:lvl5pPr>
      <a:lvl6pPr marL="4800143" algn="l" defTabSz="1920057" rtl="0" eaLnBrk="1" latinLnBrk="0" hangingPunct="1">
        <a:defRPr sz="3780" kern="1200">
          <a:solidFill>
            <a:schemeClr val="tx1"/>
          </a:solidFill>
          <a:latin typeface="+mn-lt"/>
          <a:ea typeface="+mn-ea"/>
          <a:cs typeface="+mn-cs"/>
        </a:defRPr>
      </a:lvl6pPr>
      <a:lvl7pPr marL="5760171" algn="l" defTabSz="1920057" rtl="0" eaLnBrk="1" latinLnBrk="0" hangingPunct="1">
        <a:defRPr sz="3780" kern="1200">
          <a:solidFill>
            <a:schemeClr val="tx1"/>
          </a:solidFill>
          <a:latin typeface="+mn-lt"/>
          <a:ea typeface="+mn-ea"/>
          <a:cs typeface="+mn-cs"/>
        </a:defRPr>
      </a:lvl7pPr>
      <a:lvl8pPr marL="6720200" algn="l" defTabSz="1920057" rtl="0" eaLnBrk="1" latinLnBrk="0" hangingPunct="1">
        <a:defRPr sz="3780" kern="1200">
          <a:solidFill>
            <a:schemeClr val="tx1"/>
          </a:solidFill>
          <a:latin typeface="+mn-lt"/>
          <a:ea typeface="+mn-ea"/>
          <a:cs typeface="+mn-cs"/>
        </a:defRPr>
      </a:lvl8pPr>
      <a:lvl9pPr marL="7680228" algn="l" defTabSz="1920057" rtl="0" eaLnBrk="1" latinLnBrk="0" hangingPunct="1">
        <a:defRPr sz="37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2.png"/><Relationship Id="rId7" Type="http://schemas.openxmlformats.org/officeDocument/2006/relationships/diagramLayout" Target="../diagrams/layout1.xml"/><Relationship Id="rId12"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3.png"/><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2.png"/><Relationship Id="rId7" Type="http://schemas.openxmlformats.org/officeDocument/2006/relationships/diagramLayout" Target="../diagrams/layout2.xml"/><Relationship Id="rId12"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Data" Target="../diagrams/data2.xml"/><Relationship Id="rId11" Type="http://schemas.openxmlformats.org/officeDocument/2006/relationships/image" Target="../media/image4.png"/><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image" Target="../media/image2.png"/><Relationship Id="rId7" Type="http://schemas.openxmlformats.org/officeDocument/2006/relationships/chart" Target="../charts/chart3.xml"/><Relationship Id="rId12"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Colors" Target="../diagrams/colors3.xml"/><Relationship Id="rId5" Type="http://schemas.openxmlformats.org/officeDocument/2006/relationships/image" Target="../media/image5.png"/><Relationship Id="rId10" Type="http://schemas.openxmlformats.org/officeDocument/2006/relationships/diagramQuickStyle" Target="../diagrams/quickStyle3.xml"/><Relationship Id="rId4" Type="http://schemas.openxmlformats.org/officeDocument/2006/relationships/image" Target="../media/image3.png"/><Relationship Id="rId9"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7DC7653-AA58-A9F7-86C6-DB78AF1CE9B3}"/>
              </a:ext>
            </a:extLst>
          </p:cNvPr>
          <p:cNvSpPr/>
          <p:nvPr/>
        </p:nvSpPr>
        <p:spPr>
          <a:xfrm>
            <a:off x="820989" y="8423816"/>
            <a:ext cx="6564269" cy="52805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04800" indent="-304800" defTabSz="731838">
              <a:lnSpc>
                <a:spcPct val="110000"/>
              </a:lnSpc>
              <a:spcBef>
                <a:spcPct val="50000"/>
              </a:spcBef>
            </a:pPr>
            <a:r>
              <a:rPr lang="zh-CN" altLang="en-US" sz="2559" b="1" dirty="0">
                <a:solidFill>
                  <a:schemeClr val="accent1">
                    <a:lumMod val="75000"/>
                  </a:schemeClr>
                </a:solidFill>
                <a:latin typeface="Arial" panose="020B0604020202020204" pitchFamily="34" charset="0"/>
              </a:rPr>
              <a:t> </a:t>
            </a:r>
            <a:endParaRPr lang="en-US" altLang="zh-CN" sz="2559" dirty="0">
              <a:solidFill>
                <a:schemeClr val="accent1">
                  <a:lumMod val="75000"/>
                </a:schemeClr>
              </a:solidFill>
              <a:latin typeface="Arial" panose="020B0604020202020204" pitchFamily="34" charset="0"/>
            </a:endParaRPr>
          </a:p>
        </p:txBody>
      </p:sp>
      <p:sp>
        <p:nvSpPr>
          <p:cNvPr id="29" name="文本框 28">
            <a:extLst>
              <a:ext uri="{FF2B5EF4-FFF2-40B4-BE49-F238E27FC236}">
                <a16:creationId xmlns:a16="http://schemas.microsoft.com/office/drawing/2014/main" id="{094D2A84-328E-A807-2423-D11EEE30EC69}"/>
              </a:ext>
            </a:extLst>
          </p:cNvPr>
          <p:cNvSpPr txBox="1"/>
          <p:nvPr/>
        </p:nvSpPr>
        <p:spPr>
          <a:xfrm>
            <a:off x="820988" y="8449111"/>
            <a:ext cx="6564270" cy="5212068"/>
          </a:xfrm>
          <a:prstGeom prst="rect">
            <a:avLst/>
          </a:prstGeom>
          <a:noFill/>
        </p:spPr>
        <p:txBody>
          <a:bodyPr wrap="square" rtlCol="0">
            <a:spAutoFit/>
          </a:bodyPr>
          <a:lstStyle/>
          <a:p>
            <a:r>
              <a:rPr lang="zh-CN" altLang="en-US" sz="2559" b="1" dirty="0">
                <a:solidFill>
                  <a:schemeClr val="accent1">
                    <a:lumMod val="75000"/>
                  </a:schemeClr>
                </a:solidFill>
                <a:latin typeface="Arial" panose="020B0604020202020204" pitchFamily="34" charset="0"/>
              </a:rPr>
              <a:t>背景</a:t>
            </a:r>
            <a:endParaRPr lang="en-US" altLang="zh-CN" sz="2559" b="1"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长视频处理面临诸多难</a:t>
            </a:r>
            <a:endParaRPr lang="en-US" altLang="zh-CN" sz="2559"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题，时序冗余导致大量</a:t>
            </a:r>
            <a:endParaRPr lang="en-US" altLang="zh-CN" sz="2559"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相似帧浪费资源，</a:t>
            </a:r>
            <a:r>
              <a:rPr lang="en-US" altLang="zh-CN" sz="2559" dirty="0">
                <a:solidFill>
                  <a:schemeClr val="accent1">
                    <a:lumMod val="75000"/>
                  </a:schemeClr>
                </a:solidFill>
                <a:latin typeface="Arial" panose="020B0604020202020204" pitchFamily="34" charset="0"/>
              </a:rPr>
              <a:t>GPU</a:t>
            </a:r>
          </a:p>
          <a:p>
            <a:r>
              <a:rPr lang="zh-CN" altLang="en-US" sz="2559" dirty="0">
                <a:solidFill>
                  <a:schemeClr val="accent1">
                    <a:lumMod val="75000"/>
                  </a:schemeClr>
                </a:solidFill>
                <a:latin typeface="Arial" panose="020B0604020202020204" pitchFamily="34" charset="0"/>
              </a:rPr>
              <a:t>内存有限难以处理长时</a:t>
            </a:r>
            <a:endParaRPr lang="en-US" altLang="zh-CN" sz="2559"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间数据，上下文丢失影</a:t>
            </a:r>
            <a:endParaRPr lang="en-US" altLang="zh-CN" sz="2559"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响语义连贯性，同时计</a:t>
            </a:r>
            <a:endParaRPr lang="en-US" altLang="zh-CN" sz="2559"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算成本高昂，使得处理</a:t>
            </a:r>
            <a:endParaRPr lang="en-US" altLang="zh-CN" sz="2559"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长视频时效率低下且难</a:t>
            </a:r>
            <a:endParaRPr lang="en-US" altLang="zh-CN" sz="2559"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以维持性能。</a:t>
            </a:r>
            <a:endParaRPr lang="en-US" altLang="zh-CN" sz="2559"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传统方法（逐帧分析</a:t>
            </a:r>
            <a:r>
              <a:rPr lang="en-US" altLang="zh-CN" sz="2559" dirty="0">
                <a:solidFill>
                  <a:schemeClr val="accent1">
                    <a:lumMod val="75000"/>
                  </a:schemeClr>
                </a:solidFill>
                <a:latin typeface="Arial" panose="020B0604020202020204" pitchFamily="34" charset="0"/>
              </a:rPr>
              <a:t>/</a:t>
            </a:r>
            <a:r>
              <a:rPr lang="zh-CN" altLang="en-US" sz="2559" dirty="0">
                <a:solidFill>
                  <a:schemeClr val="accent1">
                    <a:lumMod val="75000"/>
                  </a:schemeClr>
                </a:solidFill>
                <a:latin typeface="Arial" panose="020B0604020202020204" pitchFamily="34" charset="0"/>
              </a:rPr>
              <a:t>关键帧采样）效率低下且信息缺失。亟需能捕捉长期依赖的高效框架，平衡计算成本与理解深度。</a:t>
            </a:r>
          </a:p>
        </p:txBody>
      </p:sp>
      <p:sp>
        <p:nvSpPr>
          <p:cNvPr id="25750" name="Rectangle 150">
            <a:extLst>
              <a:ext uri="{FF2B5EF4-FFF2-40B4-BE49-F238E27FC236}">
                <a16:creationId xmlns:a16="http://schemas.microsoft.com/office/drawing/2014/main" id="{64AD2594-B3F7-D0AF-B58E-719FEEA7E8CC}"/>
              </a:ext>
            </a:extLst>
          </p:cNvPr>
          <p:cNvSpPr>
            <a:spLocks noChangeArrowheads="1"/>
          </p:cNvSpPr>
          <p:nvPr/>
        </p:nvSpPr>
        <p:spPr bwMode="auto">
          <a:xfrm>
            <a:off x="21269310" y="11250038"/>
            <a:ext cx="6690562" cy="247484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88967" tIns="188967" rIns="188967" bIns="188967"/>
          <a:lstStyle>
            <a:lvl1pPr marL="304800" indent="-304800" defTabSz="731838">
              <a:defRPr sz="2400">
                <a:solidFill>
                  <a:schemeClr val="tx1"/>
                </a:solidFill>
                <a:latin typeface="Times New Roman" panose="02020603050405020304" pitchFamily="18" charset="0"/>
              </a:defRPr>
            </a:lvl1pPr>
            <a:lvl2pPr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endParaRPr lang="en-US" altLang="zh-CN" sz="2559" b="1" dirty="0">
              <a:solidFill>
                <a:schemeClr val="accent1">
                  <a:lumMod val="75000"/>
                </a:schemeClr>
              </a:solidFill>
              <a:latin typeface="Arial" panose="020B0604020202020204" pitchFamily="34" charset="0"/>
            </a:endParaRPr>
          </a:p>
          <a:p>
            <a:pPr eaLnBrk="1" hangingPunct="1">
              <a:spcBef>
                <a:spcPct val="50000"/>
              </a:spcBef>
            </a:pPr>
            <a:endParaRPr lang="en-GB" altLang="zh-CN" sz="2559" b="1" dirty="0">
              <a:solidFill>
                <a:schemeClr val="accent1">
                  <a:lumMod val="75000"/>
                </a:schemeClr>
              </a:solidFill>
              <a:latin typeface="Arial" panose="020B0604020202020204" pitchFamily="34" charset="0"/>
            </a:endParaRPr>
          </a:p>
        </p:txBody>
      </p:sp>
      <p:sp>
        <p:nvSpPr>
          <p:cNvPr id="25" name="文本框 24">
            <a:extLst>
              <a:ext uri="{FF2B5EF4-FFF2-40B4-BE49-F238E27FC236}">
                <a16:creationId xmlns:a16="http://schemas.microsoft.com/office/drawing/2014/main" id="{C2AF84A7-29F0-A2FB-2005-2986CD867CC9}"/>
              </a:ext>
            </a:extLst>
          </p:cNvPr>
          <p:cNvSpPr txBox="1"/>
          <p:nvPr/>
        </p:nvSpPr>
        <p:spPr>
          <a:xfrm>
            <a:off x="21238481" y="11247714"/>
            <a:ext cx="6771144" cy="2455288"/>
          </a:xfrm>
          <a:prstGeom prst="rect">
            <a:avLst/>
          </a:prstGeom>
          <a:noFill/>
        </p:spPr>
        <p:txBody>
          <a:bodyPr wrap="square" rtlCol="0">
            <a:spAutoFit/>
          </a:bodyPr>
          <a:lstStyle/>
          <a:p>
            <a:r>
              <a:rPr lang="zh-CN" altLang="en-US" sz="2559" b="1" dirty="0">
                <a:solidFill>
                  <a:schemeClr val="accent1">
                    <a:lumMod val="75000"/>
                  </a:schemeClr>
                </a:solidFill>
                <a:latin typeface="Arial" panose="020B0604020202020204" pitchFamily="34" charset="0"/>
              </a:rPr>
              <a:t>总结</a:t>
            </a:r>
            <a:endParaRPr lang="en-US" altLang="zh-CN" sz="2559" b="1" dirty="0">
              <a:solidFill>
                <a:schemeClr val="accent1">
                  <a:lumMod val="75000"/>
                </a:schemeClr>
              </a:solidFill>
              <a:latin typeface="Arial" panose="020B0604020202020204" pitchFamily="34" charset="0"/>
            </a:endParaRPr>
          </a:p>
          <a:p>
            <a:r>
              <a:rPr lang="en-US" altLang="zh-CN" sz="2559" dirty="0">
                <a:solidFill>
                  <a:schemeClr val="accent1">
                    <a:lumMod val="75000"/>
                  </a:schemeClr>
                </a:solidFill>
                <a:latin typeface="Arial" panose="020B0604020202020204" pitchFamily="34" charset="0"/>
              </a:rPr>
              <a:t>MA-LMM</a:t>
            </a:r>
            <a:r>
              <a:rPr lang="zh-CN" altLang="en-US" sz="2559" dirty="0">
                <a:solidFill>
                  <a:schemeClr val="accent1">
                    <a:lumMod val="75000"/>
                  </a:schemeClr>
                </a:solidFill>
                <a:latin typeface="Arial" panose="020B0604020202020204" pitchFamily="34" charset="0"/>
              </a:rPr>
              <a:t>引入的长期记忆银行，通过解决时序冗余、</a:t>
            </a:r>
            <a:r>
              <a:rPr lang="en-US" altLang="zh-CN" sz="2559" dirty="0">
                <a:solidFill>
                  <a:schemeClr val="accent1">
                    <a:lumMod val="75000"/>
                  </a:schemeClr>
                </a:solidFill>
                <a:latin typeface="Arial" panose="020B0604020202020204" pitchFamily="34" charset="0"/>
              </a:rPr>
              <a:t>GPU</a:t>
            </a:r>
            <a:r>
              <a:rPr lang="zh-CN" altLang="en-US" sz="2559" dirty="0">
                <a:solidFill>
                  <a:schemeClr val="accent1">
                    <a:lumMod val="75000"/>
                  </a:schemeClr>
                </a:solidFill>
                <a:latin typeface="Arial" panose="020B0604020202020204" pitchFamily="34" charset="0"/>
              </a:rPr>
              <a:t>内存限制等核心问题，为长视频理解研究提供了有价值的见解。本报告系统梳理了该模型的技术方案，整合了模型的优点，并且对实验进行了复现和相关改进。</a:t>
            </a:r>
          </a:p>
        </p:txBody>
      </p:sp>
      <p:sp>
        <p:nvSpPr>
          <p:cNvPr id="25744" name="Rectangle 144">
            <a:extLst>
              <a:ext uri="{FF2B5EF4-FFF2-40B4-BE49-F238E27FC236}">
                <a16:creationId xmlns:a16="http://schemas.microsoft.com/office/drawing/2014/main" id="{27417E4C-3F55-5039-3C78-00CC9F023C23}"/>
              </a:ext>
            </a:extLst>
          </p:cNvPr>
          <p:cNvSpPr>
            <a:spLocks noChangeArrowheads="1"/>
          </p:cNvSpPr>
          <p:nvPr/>
        </p:nvSpPr>
        <p:spPr bwMode="auto">
          <a:xfrm>
            <a:off x="7618425" y="3038237"/>
            <a:ext cx="6471970" cy="106866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88967" tIns="188967" rIns="188967" bIns="188967"/>
          <a:lstStyle>
            <a:lvl1pPr marL="304800" indent="-304800" defTabSz="731838">
              <a:defRPr sz="2400">
                <a:solidFill>
                  <a:schemeClr val="tx1"/>
                </a:solidFill>
                <a:latin typeface="Times New Roman" panose="02020603050405020304" pitchFamily="18" charset="0"/>
              </a:defRPr>
            </a:lvl1pPr>
            <a:lvl2pPr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GB" altLang="zh-CN" sz="2559" dirty="0">
              <a:solidFill>
                <a:schemeClr val="accent1">
                  <a:lumMod val="75000"/>
                </a:schemeClr>
              </a:solidFill>
              <a:latin typeface="Arial" panose="020B0604020202020204" pitchFamily="34" charset="0"/>
            </a:endParaRPr>
          </a:p>
        </p:txBody>
      </p:sp>
      <p:sp>
        <p:nvSpPr>
          <p:cNvPr id="25631" name="Rectangle 31">
            <a:extLst>
              <a:ext uri="{FF2B5EF4-FFF2-40B4-BE49-F238E27FC236}">
                <a16:creationId xmlns:a16="http://schemas.microsoft.com/office/drawing/2014/main" id="{F6BC299D-8685-4B19-0E35-53892F7CB812}"/>
              </a:ext>
            </a:extLst>
          </p:cNvPr>
          <p:cNvSpPr>
            <a:spLocks noChangeArrowheads="1"/>
          </p:cNvSpPr>
          <p:nvPr/>
        </p:nvSpPr>
        <p:spPr bwMode="auto">
          <a:xfrm>
            <a:off x="14314770" y="3013732"/>
            <a:ext cx="6692400" cy="75935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967" tIns="188967" rIns="188967" bIns="188967"/>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zh-CN" altLang="en-US" sz="2559" b="1" dirty="0">
                <a:solidFill>
                  <a:schemeClr val="accent1">
                    <a:lumMod val="75000"/>
                  </a:schemeClr>
                </a:solidFill>
                <a:latin typeface="Arial" panose="020B0604020202020204" pitchFamily="34" charset="0"/>
              </a:rPr>
              <a:t>实验改进</a:t>
            </a:r>
            <a:endParaRPr lang="en-US" altLang="zh-CN" sz="1903" b="1" dirty="0">
              <a:solidFill>
                <a:srgbClr val="006983"/>
              </a:solidFill>
              <a:latin typeface="Arial" panose="020B0604020202020204" pitchFamily="34" charset="0"/>
              <a:ea typeface="宋体" panose="02010600030101010101" pitchFamily="2" charset="-122"/>
            </a:endParaRPr>
          </a:p>
        </p:txBody>
      </p:sp>
      <p:sp>
        <p:nvSpPr>
          <p:cNvPr id="25602" name="Text Box 2">
            <a:extLst>
              <a:ext uri="{FF2B5EF4-FFF2-40B4-BE49-F238E27FC236}">
                <a16:creationId xmlns:a16="http://schemas.microsoft.com/office/drawing/2014/main" id="{2F516CAE-A400-1E00-1C6D-623B05076803}"/>
              </a:ext>
            </a:extLst>
          </p:cNvPr>
          <p:cNvSpPr txBox="1">
            <a:spLocks noChangeArrowheads="1"/>
          </p:cNvSpPr>
          <p:nvPr/>
        </p:nvSpPr>
        <p:spPr bwMode="auto">
          <a:xfrm>
            <a:off x="-3893" y="0"/>
            <a:ext cx="28800425" cy="1873179"/>
          </a:xfrm>
          <a:prstGeom prst="rect">
            <a:avLst/>
          </a:prstGeom>
          <a:solidFill>
            <a:srgbClr val="FFFFCC"/>
          </a:solidFill>
          <a:ln>
            <a:noFill/>
          </a:ln>
          <a:effectLst/>
        </p:spPr>
        <p:txBody>
          <a:bodyPr wrap="square" lIns="283451" tIns="283451" rIns="283451" bIns="283451">
            <a:spAutoFit/>
          </a:bodyPr>
          <a:lstStyle>
            <a:lvl1pPr defTabSz="731838">
              <a:tabLst>
                <a:tab pos="4471988" algn="l"/>
              </a:tabLst>
              <a:defRPr sz="2400">
                <a:solidFill>
                  <a:schemeClr val="tx1"/>
                </a:solidFill>
                <a:latin typeface="Times New Roman" panose="02020603050405020304" pitchFamily="18" charset="0"/>
              </a:defRPr>
            </a:lvl1pPr>
            <a:lvl2pPr marL="366713" defTabSz="731838">
              <a:tabLst>
                <a:tab pos="4471988" algn="l"/>
              </a:tabLst>
              <a:defRPr sz="2400">
                <a:solidFill>
                  <a:schemeClr val="tx1"/>
                </a:solidFill>
                <a:latin typeface="Times New Roman" panose="02020603050405020304" pitchFamily="18" charset="0"/>
              </a:defRPr>
            </a:lvl2pPr>
            <a:lvl3pPr marL="731838" defTabSz="731838">
              <a:tabLst>
                <a:tab pos="4471988" algn="l"/>
              </a:tabLst>
              <a:defRPr sz="2400">
                <a:solidFill>
                  <a:schemeClr val="tx1"/>
                </a:solidFill>
                <a:latin typeface="Times New Roman" panose="02020603050405020304" pitchFamily="18" charset="0"/>
              </a:defRPr>
            </a:lvl3pPr>
            <a:lvl4pPr marL="1098550" defTabSz="731838">
              <a:tabLst>
                <a:tab pos="4471988" algn="l"/>
              </a:tabLst>
              <a:defRPr sz="2400">
                <a:solidFill>
                  <a:schemeClr val="tx1"/>
                </a:solidFill>
                <a:latin typeface="Times New Roman" panose="02020603050405020304" pitchFamily="18" charset="0"/>
              </a:defRPr>
            </a:lvl4pPr>
            <a:lvl5pPr marL="1462088" defTabSz="731838">
              <a:tabLst>
                <a:tab pos="4471988" algn="l"/>
              </a:tabLst>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9pPr>
          </a:lstStyle>
          <a:p>
            <a:pPr algn="just">
              <a:lnSpc>
                <a:spcPct val="150000"/>
              </a:lnSpc>
            </a:pPr>
            <a:r>
              <a:rPr lang="en-GB" altLang="zh-CN" sz="6300" b="1" i="1" dirty="0">
                <a:solidFill>
                  <a:srgbClr val="3399CC"/>
                </a:solidFill>
              </a:rPr>
              <a:t>                </a:t>
            </a:r>
            <a:r>
              <a:rPr lang="zh-CN" altLang="en-US" sz="6300" b="1" i="1" dirty="0">
                <a:solidFill>
                  <a:schemeClr val="accent1">
                    <a:lumMod val="75000"/>
                  </a:schemeClr>
                </a:solidFill>
              </a:rPr>
              <a:t>突破长视频处理瓶颈：</a:t>
            </a:r>
            <a:r>
              <a:rPr lang="en-US" altLang="zh-CN" sz="6300" b="1" i="1" dirty="0">
                <a:solidFill>
                  <a:schemeClr val="accent1">
                    <a:lumMod val="75000"/>
                  </a:schemeClr>
                </a:solidFill>
              </a:rPr>
              <a:t>MA-LMM</a:t>
            </a:r>
            <a:r>
              <a:rPr lang="zh-CN" altLang="en-US" sz="6300" b="1" i="1" dirty="0">
                <a:solidFill>
                  <a:schemeClr val="accent1">
                    <a:lumMod val="75000"/>
                  </a:schemeClr>
                </a:solidFill>
              </a:rPr>
              <a:t>长时记忆模型机制与效能</a:t>
            </a:r>
            <a:endParaRPr lang="en-AU" altLang="zh-CN" sz="6300" b="1" i="1" dirty="0">
              <a:solidFill>
                <a:schemeClr val="accent1">
                  <a:lumMod val="75000"/>
                </a:schemeClr>
              </a:solidFill>
            </a:endParaRPr>
          </a:p>
        </p:txBody>
      </p:sp>
      <p:sp>
        <p:nvSpPr>
          <p:cNvPr id="25604" name="Text Box 4">
            <a:extLst>
              <a:ext uri="{FF2B5EF4-FFF2-40B4-BE49-F238E27FC236}">
                <a16:creationId xmlns:a16="http://schemas.microsoft.com/office/drawing/2014/main" id="{BD41812B-3569-5E51-D49D-99D634E3BF3C}"/>
              </a:ext>
            </a:extLst>
          </p:cNvPr>
          <p:cNvSpPr txBox="1">
            <a:spLocks noChangeArrowheads="1"/>
          </p:cNvSpPr>
          <p:nvPr/>
        </p:nvSpPr>
        <p:spPr bwMode="auto">
          <a:xfrm>
            <a:off x="796167" y="1965749"/>
            <a:ext cx="15236314" cy="116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967" tIns="188967" rIns="188967" bIns="188967"/>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r>
              <a:rPr lang="zh-CN" altLang="en-US" sz="3281" b="1" dirty="0">
                <a:solidFill>
                  <a:schemeClr val="accent4">
                    <a:lumMod val="40000"/>
                    <a:lumOff val="60000"/>
                  </a:schemeClr>
                </a:solidFill>
                <a:latin typeface="Arial" panose="020B0604020202020204" pitchFamily="34" charset="0"/>
              </a:rPr>
              <a:t>陈奕璇 </a:t>
            </a:r>
            <a:r>
              <a:rPr lang="en-US" altLang="zh-CN" sz="3281" b="1" dirty="0">
                <a:solidFill>
                  <a:schemeClr val="accent4">
                    <a:lumMod val="40000"/>
                    <a:lumOff val="60000"/>
                  </a:schemeClr>
                </a:solidFill>
                <a:latin typeface="Arial" panose="020B0604020202020204" pitchFamily="34" charset="0"/>
              </a:rPr>
              <a:t>22330009</a:t>
            </a:r>
            <a:r>
              <a:rPr lang="zh-CN" altLang="en-US" sz="3281" b="1" dirty="0">
                <a:solidFill>
                  <a:schemeClr val="accent4">
                    <a:lumMod val="40000"/>
                    <a:lumOff val="60000"/>
                  </a:schemeClr>
                </a:solidFill>
                <a:latin typeface="Arial" panose="020B0604020202020204" pitchFamily="34" charset="0"/>
              </a:rPr>
              <a:t>，张昕煜 </a:t>
            </a:r>
            <a:r>
              <a:rPr lang="en-US" altLang="zh-CN" sz="3281" b="1" dirty="0">
                <a:solidFill>
                  <a:schemeClr val="accent4">
                    <a:lumMod val="40000"/>
                    <a:lumOff val="60000"/>
                  </a:schemeClr>
                </a:solidFill>
                <a:latin typeface="Arial" panose="020B0604020202020204" pitchFamily="34" charset="0"/>
              </a:rPr>
              <a:t>22330139</a:t>
            </a:r>
            <a:r>
              <a:rPr lang="zh-CN" altLang="en-US" sz="3281" b="1" dirty="0">
                <a:solidFill>
                  <a:schemeClr val="accent4">
                    <a:lumMod val="40000"/>
                    <a:lumOff val="60000"/>
                  </a:schemeClr>
                </a:solidFill>
                <a:latin typeface="Arial" panose="020B0604020202020204" pitchFamily="34" charset="0"/>
              </a:rPr>
              <a:t>，朱丹仪 </a:t>
            </a:r>
            <a:r>
              <a:rPr lang="en-US" altLang="zh-CN" sz="3281" b="1" dirty="0">
                <a:solidFill>
                  <a:schemeClr val="accent4">
                    <a:lumMod val="40000"/>
                    <a:lumOff val="60000"/>
                  </a:schemeClr>
                </a:solidFill>
                <a:latin typeface="Arial" panose="020B0604020202020204" pitchFamily="34" charset="0"/>
              </a:rPr>
              <a:t>22330156</a:t>
            </a:r>
          </a:p>
        </p:txBody>
      </p:sp>
      <p:sp>
        <p:nvSpPr>
          <p:cNvPr id="4" name="矩形 3">
            <a:extLst>
              <a:ext uri="{FF2B5EF4-FFF2-40B4-BE49-F238E27FC236}">
                <a16:creationId xmlns:a16="http://schemas.microsoft.com/office/drawing/2014/main" id="{36AAC972-9942-0F5A-FBF3-B9954BA25447}"/>
              </a:ext>
            </a:extLst>
          </p:cNvPr>
          <p:cNvSpPr/>
          <p:nvPr/>
        </p:nvSpPr>
        <p:spPr>
          <a:xfrm>
            <a:off x="21245030" y="3038237"/>
            <a:ext cx="6690562" cy="80019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just"/>
            <a:endParaRPr lang="zh-CN" altLang="en-US" sz="2559" b="1" dirty="0">
              <a:solidFill>
                <a:schemeClr val="accent1">
                  <a:lumMod val="75000"/>
                </a:schemeClr>
              </a:solidFill>
              <a:latin typeface="Arial" panose="020B0604020202020204" pitchFamily="34" charset="0"/>
            </a:endParaRPr>
          </a:p>
        </p:txBody>
      </p:sp>
      <p:pic>
        <p:nvPicPr>
          <p:cNvPr id="7" name="图片 6">
            <a:extLst>
              <a:ext uri="{FF2B5EF4-FFF2-40B4-BE49-F238E27FC236}">
                <a16:creationId xmlns:a16="http://schemas.microsoft.com/office/drawing/2014/main" id="{C4E2FA9E-3BEC-2D3A-D146-2C9AB2C5A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3309" y="8948275"/>
            <a:ext cx="2857657" cy="3067642"/>
          </a:xfrm>
          <a:prstGeom prst="rect">
            <a:avLst/>
          </a:prstGeom>
        </p:spPr>
      </p:pic>
      <p:pic>
        <p:nvPicPr>
          <p:cNvPr id="15" name="图片 14">
            <a:extLst>
              <a:ext uri="{FF2B5EF4-FFF2-40B4-BE49-F238E27FC236}">
                <a16:creationId xmlns:a16="http://schemas.microsoft.com/office/drawing/2014/main" id="{C0C3D9AE-EC30-2E9A-6141-09532A4E84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5362" y="4087193"/>
            <a:ext cx="6443756" cy="4357134"/>
          </a:xfrm>
          <a:prstGeom prst="rect">
            <a:avLst/>
          </a:prstGeom>
        </p:spPr>
      </p:pic>
      <p:sp>
        <p:nvSpPr>
          <p:cNvPr id="16" name="文本框 15">
            <a:extLst>
              <a:ext uri="{FF2B5EF4-FFF2-40B4-BE49-F238E27FC236}">
                <a16:creationId xmlns:a16="http://schemas.microsoft.com/office/drawing/2014/main" id="{266847DF-351F-1DC6-4E7B-F41D34C31DB8}"/>
              </a:ext>
            </a:extLst>
          </p:cNvPr>
          <p:cNvSpPr txBox="1"/>
          <p:nvPr/>
        </p:nvSpPr>
        <p:spPr>
          <a:xfrm>
            <a:off x="7630298" y="3112290"/>
            <a:ext cx="6573121" cy="1076898"/>
          </a:xfrm>
          <a:prstGeom prst="rect">
            <a:avLst/>
          </a:prstGeom>
          <a:noFill/>
        </p:spPr>
        <p:txBody>
          <a:bodyPr wrap="square" rtlCol="0">
            <a:spAutoFit/>
          </a:bodyPr>
          <a:lstStyle/>
          <a:p>
            <a:pPr>
              <a:spcBef>
                <a:spcPct val="50000"/>
              </a:spcBef>
            </a:pPr>
            <a:r>
              <a:rPr lang="zh-CN" altLang="en-US" sz="2559" b="1" dirty="0">
                <a:solidFill>
                  <a:schemeClr val="accent1">
                    <a:lumMod val="75000"/>
                  </a:schemeClr>
                </a:solidFill>
                <a:latin typeface="Arial" panose="020B0604020202020204" pitchFamily="34" charset="0"/>
              </a:rPr>
              <a:t>模型架构</a:t>
            </a:r>
            <a:endParaRPr lang="en-US" altLang="zh-CN" sz="2559" b="1" dirty="0">
              <a:solidFill>
                <a:schemeClr val="accent1">
                  <a:lumMod val="75000"/>
                </a:schemeClr>
              </a:solidFill>
              <a:latin typeface="Arial" panose="020B0604020202020204" pitchFamily="34" charset="0"/>
            </a:endParaRPr>
          </a:p>
          <a:p>
            <a:pPr>
              <a:spcBef>
                <a:spcPct val="50000"/>
              </a:spcBef>
            </a:pPr>
            <a:r>
              <a:rPr lang="en-US" altLang="zh-CN" sz="2559" dirty="0">
                <a:solidFill>
                  <a:schemeClr val="accent1">
                    <a:lumMod val="75000"/>
                  </a:schemeClr>
                </a:solidFill>
                <a:latin typeface="Arial" panose="020B0604020202020204" pitchFamily="34" charset="0"/>
              </a:rPr>
              <a:t>MA-LMM</a:t>
            </a:r>
            <a:r>
              <a:rPr lang="zh-CN" altLang="en-US" sz="2559" dirty="0">
                <a:solidFill>
                  <a:schemeClr val="accent1">
                    <a:lumMod val="75000"/>
                  </a:schemeClr>
                </a:solidFill>
                <a:latin typeface="Arial" panose="020B0604020202020204" pitchFamily="34" charset="0"/>
              </a:rPr>
              <a:t>模型采用三阶流水线设计</a:t>
            </a:r>
          </a:p>
        </p:txBody>
      </p:sp>
      <p:sp>
        <p:nvSpPr>
          <p:cNvPr id="17" name="文本框 16">
            <a:extLst>
              <a:ext uri="{FF2B5EF4-FFF2-40B4-BE49-F238E27FC236}">
                <a16:creationId xmlns:a16="http://schemas.microsoft.com/office/drawing/2014/main" id="{685FAD2A-4E6E-DF54-79A3-65A3304321AD}"/>
              </a:ext>
            </a:extLst>
          </p:cNvPr>
          <p:cNvSpPr txBox="1"/>
          <p:nvPr/>
        </p:nvSpPr>
        <p:spPr>
          <a:xfrm>
            <a:off x="23166303" y="9161330"/>
            <a:ext cx="6573121" cy="486159"/>
          </a:xfrm>
          <a:prstGeom prst="rect">
            <a:avLst/>
          </a:prstGeom>
          <a:noFill/>
        </p:spPr>
        <p:txBody>
          <a:bodyPr wrap="square" rtlCol="0">
            <a:spAutoFit/>
          </a:bodyPr>
          <a:lstStyle/>
          <a:p>
            <a:pPr>
              <a:spcBef>
                <a:spcPct val="50000"/>
              </a:spcBef>
            </a:pPr>
            <a:r>
              <a:rPr lang="zh-CN" altLang="en-US" sz="2559" b="1" dirty="0">
                <a:solidFill>
                  <a:schemeClr val="accent1">
                    <a:lumMod val="75000"/>
                  </a:schemeClr>
                </a:solidFill>
                <a:latin typeface="Arial" panose="020B0604020202020204" pitchFamily="34" charset="0"/>
              </a:rPr>
              <a:t>实验结果</a:t>
            </a:r>
          </a:p>
        </p:txBody>
      </p:sp>
      <p:pic>
        <p:nvPicPr>
          <p:cNvPr id="19" name="图片 18">
            <a:extLst>
              <a:ext uri="{FF2B5EF4-FFF2-40B4-BE49-F238E27FC236}">
                <a16:creationId xmlns:a16="http://schemas.microsoft.com/office/drawing/2014/main" id="{74A3993B-A203-CF82-12AD-739B302F7E84}"/>
              </a:ext>
            </a:extLst>
          </p:cNvPr>
          <p:cNvPicPr>
            <a:picLocks noChangeAspect="1"/>
          </p:cNvPicPr>
          <p:nvPr/>
        </p:nvPicPr>
        <p:blipFill>
          <a:blip r:embed="rId5">
            <a:extLst>
              <a:ext uri="{28A0092B-C50C-407E-A947-70E740481C1C}">
                <a14:useLocalDpi xmlns:a14="http://schemas.microsoft.com/office/drawing/2010/main" val="0"/>
              </a:ext>
            </a:extLst>
          </a:blip>
          <a:srcRect l="2089" r="3885"/>
          <a:stretch>
            <a:fillRect/>
          </a:stretch>
        </p:blipFill>
        <p:spPr>
          <a:xfrm>
            <a:off x="14391988" y="3682628"/>
            <a:ext cx="6500832" cy="4134720"/>
          </a:xfrm>
          <a:prstGeom prst="rect">
            <a:avLst/>
          </a:prstGeom>
        </p:spPr>
      </p:pic>
      <p:sp>
        <p:nvSpPr>
          <p:cNvPr id="25613" name="Rectangle 13">
            <a:extLst>
              <a:ext uri="{FF2B5EF4-FFF2-40B4-BE49-F238E27FC236}">
                <a16:creationId xmlns:a16="http://schemas.microsoft.com/office/drawing/2014/main" id="{AB9C878A-7960-23BC-5728-069631216797}"/>
              </a:ext>
            </a:extLst>
          </p:cNvPr>
          <p:cNvSpPr>
            <a:spLocks noChangeArrowheads="1"/>
          </p:cNvSpPr>
          <p:nvPr/>
        </p:nvSpPr>
        <p:spPr bwMode="auto">
          <a:xfrm>
            <a:off x="14391988" y="7872214"/>
            <a:ext cx="6500832" cy="2585168"/>
          </a:xfrm>
          <a:prstGeom prst="rect">
            <a:avLst/>
          </a:prstGeom>
          <a:solidFill>
            <a:srgbClr val="EEEEEE"/>
          </a:solidFill>
          <a:ln w="9525">
            <a:solidFill>
              <a:srgbClr val="3366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998" tIns="23998" rIns="47998" bIns="23998"/>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endParaRPr lang="zh-CN" altLang="zh-CN" sz="1903" dirty="0">
              <a:latin typeface="Arial" panose="020B0604020202020204" pitchFamily="34" charset="0"/>
            </a:endParaRPr>
          </a:p>
        </p:txBody>
      </p:sp>
      <p:sp>
        <p:nvSpPr>
          <p:cNvPr id="28" name="文本框 27">
            <a:extLst>
              <a:ext uri="{FF2B5EF4-FFF2-40B4-BE49-F238E27FC236}">
                <a16:creationId xmlns:a16="http://schemas.microsoft.com/office/drawing/2014/main" id="{9DAB6486-73C2-103C-2F39-AFDD8B18B426}"/>
              </a:ext>
            </a:extLst>
          </p:cNvPr>
          <p:cNvSpPr txBox="1"/>
          <p:nvPr/>
        </p:nvSpPr>
        <p:spPr>
          <a:xfrm>
            <a:off x="7607551" y="8514572"/>
            <a:ext cx="6454629" cy="5212068"/>
          </a:xfrm>
          <a:prstGeom prst="rect">
            <a:avLst/>
          </a:prstGeom>
          <a:noFill/>
        </p:spPr>
        <p:txBody>
          <a:bodyPr wrap="square">
            <a:spAutoFit/>
          </a:bodyPr>
          <a:lstStyle/>
          <a:p>
            <a:r>
              <a:rPr lang="zh-CN" altLang="en-US" sz="2559" b="1" dirty="0">
                <a:solidFill>
                  <a:schemeClr val="accent1">
                    <a:lumMod val="75000"/>
                  </a:schemeClr>
                </a:solidFill>
                <a:latin typeface="Arial" panose="020B0604020202020204" pitchFamily="34" charset="0"/>
              </a:rPr>
              <a:t>第一阶段</a:t>
            </a:r>
            <a:r>
              <a:rPr lang="zh-CN" altLang="en-US" sz="2559" dirty="0">
                <a:solidFill>
                  <a:schemeClr val="accent1">
                    <a:lumMod val="75000"/>
                  </a:schemeClr>
                </a:solidFill>
                <a:latin typeface="Arial" panose="020B0604020202020204" pitchFamily="34" charset="0"/>
              </a:rPr>
              <a:t>，先通过预训练编码器提取帧特征，利用时间嵌入注入时序信息，得到融合时间信息的视觉特征。</a:t>
            </a:r>
            <a:r>
              <a:rPr lang="zh-CN" altLang="en-US" sz="2559" b="1" dirty="0">
                <a:solidFill>
                  <a:schemeClr val="accent1">
                    <a:lumMod val="75000"/>
                  </a:schemeClr>
                </a:solidFill>
                <a:latin typeface="Arial" panose="020B0604020202020204" pitchFamily="34" charset="0"/>
              </a:rPr>
              <a:t>第二阶段</a:t>
            </a:r>
            <a:r>
              <a:rPr lang="zh-CN" altLang="en-US" sz="2559" dirty="0">
                <a:solidFill>
                  <a:schemeClr val="accent1">
                    <a:lumMod val="75000"/>
                  </a:schemeClr>
                </a:solidFill>
                <a:latin typeface="Arial" panose="020B0604020202020204" pitchFamily="34" charset="0"/>
              </a:rPr>
              <a:t>，进入核心创新的</a:t>
            </a:r>
            <a:r>
              <a:rPr lang="zh-CN" altLang="en-US" sz="2559" b="1" dirty="0">
                <a:solidFill>
                  <a:schemeClr val="accent1">
                    <a:lumMod val="75000"/>
                  </a:schemeClr>
                </a:solidFill>
                <a:latin typeface="Arial" panose="020B0604020202020204" pitchFamily="34" charset="0"/>
              </a:rPr>
              <a:t>长期记忆银行</a:t>
            </a:r>
            <a:r>
              <a:rPr lang="zh-CN" altLang="en-US" sz="2559" dirty="0">
                <a:solidFill>
                  <a:schemeClr val="accent1">
                    <a:lumMod val="75000"/>
                  </a:schemeClr>
                </a:solidFill>
                <a:latin typeface="Arial" panose="020B0604020202020204" pitchFamily="34" charset="0"/>
              </a:rPr>
              <a:t>，其包含视觉和查询记忆库。视觉记忆库存储原始帧特征，作为交叉注意力的静态键</a:t>
            </a:r>
            <a:r>
              <a:rPr lang="en-US" altLang="zh-CN" sz="2559" dirty="0">
                <a:solidFill>
                  <a:schemeClr val="accent1">
                    <a:lumMod val="75000"/>
                  </a:schemeClr>
                </a:solidFill>
                <a:latin typeface="Arial" panose="020B0604020202020204" pitchFamily="34" charset="0"/>
              </a:rPr>
              <a:t>-</a:t>
            </a:r>
            <a:r>
              <a:rPr lang="zh-CN" altLang="en-US" sz="2559" dirty="0">
                <a:solidFill>
                  <a:schemeClr val="accent1">
                    <a:lumMod val="75000"/>
                  </a:schemeClr>
                </a:solidFill>
                <a:latin typeface="Arial" panose="020B0604020202020204" pitchFamily="34" charset="0"/>
              </a:rPr>
              <a:t>值对，提供全局视觉上下文；查询记忆库存储输入查询，作为自注意力的动态键</a:t>
            </a:r>
            <a:r>
              <a:rPr lang="en-US" altLang="zh-CN" sz="2559" dirty="0">
                <a:solidFill>
                  <a:schemeClr val="accent1">
                    <a:lumMod val="75000"/>
                  </a:schemeClr>
                </a:solidFill>
                <a:latin typeface="Arial" panose="020B0604020202020204" pitchFamily="34" charset="0"/>
              </a:rPr>
              <a:t>-</a:t>
            </a:r>
            <a:r>
              <a:rPr lang="zh-CN" altLang="en-US" sz="2559" dirty="0">
                <a:solidFill>
                  <a:schemeClr val="accent1">
                    <a:lumMod val="75000"/>
                  </a:schemeClr>
                </a:solidFill>
                <a:latin typeface="Arial" panose="020B0604020202020204" pitchFamily="34" charset="0"/>
              </a:rPr>
              <a:t>值对，捕获不同视频概念和模式。此外，记忆压缩算法通过计算相邻帧的余弦相似度识别冗余特征并进行平均，减少记忆库大小，保留关键特征和时间上下文。</a:t>
            </a:r>
            <a:r>
              <a:rPr lang="zh-CN" altLang="en-US" sz="2559" b="1" dirty="0">
                <a:solidFill>
                  <a:schemeClr val="accent1">
                    <a:lumMod val="75000"/>
                  </a:schemeClr>
                </a:solidFill>
                <a:latin typeface="Arial" panose="020B0604020202020204" pitchFamily="34" charset="0"/>
              </a:rPr>
              <a:t>第三阶段</a:t>
            </a:r>
            <a:r>
              <a:rPr lang="zh-CN" altLang="en-US" sz="2559" dirty="0">
                <a:solidFill>
                  <a:schemeClr val="accent1">
                    <a:lumMod val="75000"/>
                  </a:schemeClr>
                </a:solidFill>
                <a:latin typeface="Arial" panose="020B0604020202020204" pitchFamily="34" charset="0"/>
              </a:rPr>
              <a:t>，经</a:t>
            </a:r>
            <a:r>
              <a:rPr lang="en-US" altLang="zh-CN" sz="2559" dirty="0">
                <a:solidFill>
                  <a:schemeClr val="accent1">
                    <a:lumMod val="75000"/>
                  </a:schemeClr>
                </a:solidFill>
                <a:latin typeface="Arial" panose="020B0604020202020204" pitchFamily="34" charset="0"/>
              </a:rPr>
              <a:t>Q-Former</a:t>
            </a:r>
            <a:r>
              <a:rPr lang="zh-CN" altLang="en-US" sz="2559" dirty="0">
                <a:solidFill>
                  <a:schemeClr val="accent1">
                    <a:lumMod val="75000"/>
                  </a:schemeClr>
                </a:solidFill>
                <a:latin typeface="Arial" panose="020B0604020202020204" pitchFamily="34" charset="0"/>
              </a:rPr>
              <a:t>输出融合历史信息，输入大语言模型生成最终理解结果。</a:t>
            </a:r>
          </a:p>
        </p:txBody>
      </p:sp>
      <p:grpSp>
        <p:nvGrpSpPr>
          <p:cNvPr id="31" name="组合 30">
            <a:extLst>
              <a:ext uri="{FF2B5EF4-FFF2-40B4-BE49-F238E27FC236}">
                <a16:creationId xmlns:a16="http://schemas.microsoft.com/office/drawing/2014/main" id="{6AF7B529-B8D5-28A0-681B-EC1469B85C24}"/>
              </a:ext>
            </a:extLst>
          </p:cNvPr>
          <p:cNvGrpSpPr/>
          <p:nvPr/>
        </p:nvGrpSpPr>
        <p:grpSpPr>
          <a:xfrm>
            <a:off x="820988" y="3017727"/>
            <a:ext cx="6564268" cy="5005817"/>
            <a:chOff x="751630" y="3017727"/>
            <a:chExt cx="6564268" cy="5005817"/>
          </a:xfrm>
        </p:grpSpPr>
        <p:sp>
          <p:nvSpPr>
            <p:cNvPr id="3" name="矩形 2">
              <a:extLst>
                <a:ext uri="{FF2B5EF4-FFF2-40B4-BE49-F238E27FC236}">
                  <a16:creationId xmlns:a16="http://schemas.microsoft.com/office/drawing/2014/main" id="{649ED52A-DDCE-519E-6F41-629D3302FCB7}"/>
                </a:ext>
              </a:extLst>
            </p:cNvPr>
            <p:cNvSpPr/>
            <p:nvPr/>
          </p:nvSpPr>
          <p:spPr>
            <a:xfrm>
              <a:off x="751630" y="3017727"/>
              <a:ext cx="6564268" cy="500581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2559" dirty="0">
                <a:solidFill>
                  <a:schemeClr val="accent1">
                    <a:lumMod val="75000"/>
                  </a:schemeClr>
                </a:solidFill>
                <a:latin typeface="Arial" panose="020B0604020202020204" pitchFamily="34" charset="0"/>
              </a:endParaRPr>
            </a:p>
          </p:txBody>
        </p:sp>
        <p:sp>
          <p:nvSpPr>
            <p:cNvPr id="30" name="文本框 29">
              <a:extLst>
                <a:ext uri="{FF2B5EF4-FFF2-40B4-BE49-F238E27FC236}">
                  <a16:creationId xmlns:a16="http://schemas.microsoft.com/office/drawing/2014/main" id="{E2CACF4B-C1E8-09D3-1355-B43DC2231864}"/>
                </a:ext>
              </a:extLst>
            </p:cNvPr>
            <p:cNvSpPr txBox="1"/>
            <p:nvPr/>
          </p:nvSpPr>
          <p:spPr>
            <a:xfrm>
              <a:off x="766377" y="3078686"/>
              <a:ext cx="6534773" cy="4818242"/>
            </a:xfrm>
            <a:prstGeom prst="rect">
              <a:avLst/>
            </a:prstGeom>
            <a:noFill/>
          </p:spPr>
          <p:txBody>
            <a:bodyPr wrap="square" rtlCol="0">
              <a:spAutoFit/>
            </a:bodyPr>
            <a:lstStyle/>
            <a:p>
              <a:r>
                <a:rPr lang="zh-CN" altLang="en-US" sz="2559" b="1" dirty="0">
                  <a:solidFill>
                    <a:schemeClr val="accent1">
                      <a:lumMod val="75000"/>
                    </a:schemeClr>
                  </a:solidFill>
                  <a:latin typeface="Arial" panose="020B0604020202020204" pitchFamily="34" charset="0"/>
                </a:rPr>
                <a:t>引言</a:t>
              </a:r>
              <a:endParaRPr lang="en-US" altLang="zh-CN" sz="2559" b="1" dirty="0">
                <a:solidFill>
                  <a:schemeClr val="accent1">
                    <a:lumMod val="75000"/>
                  </a:schemeClr>
                </a:solidFill>
                <a:latin typeface="Arial" panose="020B0604020202020204" pitchFamily="34" charset="0"/>
              </a:endParaRPr>
            </a:p>
            <a:p>
              <a:r>
                <a:rPr lang="zh-CN" altLang="en-US" sz="2559" dirty="0">
                  <a:solidFill>
                    <a:schemeClr val="accent1">
                      <a:lumMod val="75000"/>
                    </a:schemeClr>
                  </a:solidFill>
                  <a:latin typeface="Arial" panose="020B0604020202020204" pitchFamily="34" charset="0"/>
                </a:rPr>
                <a:t>大型多模态模型在长视频理解中面临时序冗余与内存限制的挑战。而</a:t>
              </a:r>
              <a:r>
                <a:rPr lang="en-US" altLang="zh-CN" sz="2559" dirty="0">
                  <a:solidFill>
                    <a:schemeClr val="accent1">
                      <a:lumMod val="75000"/>
                    </a:schemeClr>
                  </a:solidFill>
                  <a:latin typeface="Arial" panose="020B0604020202020204" pitchFamily="34" charset="0"/>
                </a:rPr>
                <a:t>MA-LMM</a:t>
              </a:r>
              <a:r>
                <a:rPr lang="zh-CN" altLang="en-US" sz="2559" dirty="0">
                  <a:solidFill>
                    <a:schemeClr val="accent1">
                      <a:lumMod val="75000"/>
                    </a:schemeClr>
                  </a:solidFill>
                  <a:latin typeface="Arial" panose="020B0604020202020204" pitchFamily="34" charset="0"/>
                </a:rPr>
                <a:t>模型通过长期记忆银行创新设计：</a:t>
              </a:r>
            </a:p>
            <a:p>
              <a:r>
                <a:rPr lang="zh-CN" altLang="en-US" sz="2559" dirty="0">
                  <a:solidFill>
                    <a:schemeClr val="accent1">
                      <a:lumMod val="75000"/>
                    </a:schemeClr>
                  </a:solidFill>
                  <a:latin typeface="Arial" panose="020B0604020202020204" pitchFamily="34" charset="0"/>
                </a:rPr>
                <a:t>① 动态存储历史视觉</a:t>
              </a:r>
              <a:r>
                <a:rPr lang="en-US" altLang="zh-CN" sz="2559" dirty="0">
                  <a:solidFill>
                    <a:schemeClr val="accent1">
                      <a:lumMod val="75000"/>
                    </a:schemeClr>
                  </a:solidFill>
                  <a:latin typeface="Arial" panose="020B0604020202020204" pitchFamily="34" charset="0"/>
                </a:rPr>
                <a:t>/</a:t>
              </a:r>
              <a:r>
                <a:rPr lang="zh-CN" altLang="en-US" sz="2559" dirty="0">
                  <a:solidFill>
                    <a:schemeClr val="accent1">
                      <a:lumMod val="75000"/>
                    </a:schemeClr>
                  </a:solidFill>
                  <a:latin typeface="Arial" panose="020B0604020202020204" pitchFamily="34" charset="0"/>
                </a:rPr>
                <a:t>查询信息</a:t>
              </a:r>
            </a:p>
            <a:p>
              <a:r>
                <a:rPr lang="zh-CN" altLang="en-US" sz="2559" dirty="0">
                  <a:solidFill>
                    <a:schemeClr val="accent1">
                      <a:lumMod val="75000"/>
                    </a:schemeClr>
                  </a:solidFill>
                  <a:latin typeface="Arial" panose="020B0604020202020204" pitchFamily="34" charset="0"/>
                </a:rPr>
                <a:t>② 首创特征压缩算法降低</a:t>
              </a:r>
              <a:r>
                <a:rPr lang="en-US" altLang="zh-CN" sz="2559" dirty="0">
                  <a:solidFill>
                    <a:schemeClr val="accent1">
                      <a:lumMod val="75000"/>
                    </a:schemeClr>
                  </a:solidFill>
                  <a:latin typeface="Arial" panose="020B0604020202020204" pitchFamily="34" charset="0"/>
                </a:rPr>
                <a:t>60%</a:t>
              </a:r>
              <a:r>
                <a:rPr lang="zh-CN" altLang="en-US" sz="2559" dirty="0">
                  <a:solidFill>
                    <a:schemeClr val="accent1">
                      <a:lumMod val="75000"/>
                    </a:schemeClr>
                  </a:solidFill>
                  <a:latin typeface="Arial" panose="020B0604020202020204" pitchFamily="34" charset="0"/>
                </a:rPr>
                <a:t>内存</a:t>
              </a:r>
            </a:p>
            <a:p>
              <a:r>
                <a:rPr lang="zh-CN" altLang="en-US" sz="2559" dirty="0">
                  <a:solidFill>
                    <a:schemeClr val="accent1">
                      <a:lumMod val="75000"/>
                    </a:schemeClr>
                  </a:solidFill>
                  <a:latin typeface="Arial" panose="020B0604020202020204" pitchFamily="34" charset="0"/>
                </a:rPr>
                <a:t>③ 实现视频问答、内容描述等任务的</a:t>
              </a:r>
              <a:r>
                <a:rPr lang="en-US" altLang="zh-CN" sz="2559" dirty="0">
                  <a:solidFill>
                    <a:schemeClr val="accent1">
                      <a:lumMod val="75000"/>
                    </a:schemeClr>
                  </a:solidFill>
                  <a:latin typeface="Arial" panose="020B0604020202020204" pitchFamily="34" charset="0"/>
                </a:rPr>
                <a:t>SOTA</a:t>
              </a:r>
              <a:r>
                <a:rPr lang="zh-CN" altLang="en-US" sz="2559" dirty="0">
                  <a:solidFill>
                    <a:schemeClr val="accent1">
                      <a:lumMod val="75000"/>
                    </a:schemeClr>
                  </a:solidFill>
                  <a:latin typeface="Arial" panose="020B0604020202020204" pitchFamily="34" charset="0"/>
                </a:rPr>
                <a:t>性能</a:t>
              </a:r>
              <a:br>
                <a:rPr lang="zh-CN" altLang="en-US" sz="2559" dirty="0">
                  <a:solidFill>
                    <a:schemeClr val="accent1">
                      <a:lumMod val="75000"/>
                    </a:schemeClr>
                  </a:solidFill>
                  <a:latin typeface="Arial" panose="020B0604020202020204" pitchFamily="34" charset="0"/>
                </a:rPr>
              </a:br>
              <a:r>
                <a:rPr lang="zh-CN" altLang="en-US" sz="2559" dirty="0">
                  <a:solidFill>
                    <a:schemeClr val="accent1">
                      <a:lumMod val="75000"/>
                    </a:schemeClr>
                  </a:solidFill>
                  <a:latin typeface="Arial" panose="020B0604020202020204" pitchFamily="34" charset="0"/>
                </a:rPr>
                <a:t>有效解决了传统方法在处理长视频时面临的一系列问题，还通过双重记忆库的设计实现了对视频信息的高效压缩和检索，为长视频理解领域的发展提供了新的方向和思路。</a:t>
              </a:r>
            </a:p>
          </p:txBody>
        </p:sp>
      </p:grpSp>
      <p:sp>
        <p:nvSpPr>
          <p:cNvPr id="32" name="文本框 31">
            <a:extLst>
              <a:ext uri="{FF2B5EF4-FFF2-40B4-BE49-F238E27FC236}">
                <a16:creationId xmlns:a16="http://schemas.microsoft.com/office/drawing/2014/main" id="{996B9B91-476D-E8D5-3AB4-767769C5053F}"/>
              </a:ext>
            </a:extLst>
          </p:cNvPr>
          <p:cNvSpPr txBox="1"/>
          <p:nvPr/>
        </p:nvSpPr>
        <p:spPr>
          <a:xfrm>
            <a:off x="14434363" y="8000891"/>
            <a:ext cx="6416081" cy="2455288"/>
          </a:xfrm>
          <a:prstGeom prst="rect">
            <a:avLst/>
          </a:prstGeom>
          <a:noFill/>
        </p:spPr>
        <p:txBody>
          <a:bodyPr wrap="square" rtlCol="0">
            <a:spAutoFit/>
          </a:bodyPr>
          <a:lstStyle/>
          <a:p>
            <a:r>
              <a:rPr lang="en-US" altLang="zh-CN" sz="2559" dirty="0">
                <a:solidFill>
                  <a:schemeClr val="accent1">
                    <a:lumMod val="75000"/>
                  </a:schemeClr>
                </a:solidFill>
                <a:latin typeface="Arial" panose="020B0604020202020204" pitchFamily="34" charset="0"/>
              </a:rPr>
              <a:t>MA-LMM</a:t>
            </a:r>
            <a:r>
              <a:rPr lang="zh-CN" altLang="en-US" sz="2559" dirty="0">
                <a:solidFill>
                  <a:schemeClr val="accent1">
                    <a:lumMod val="75000"/>
                  </a:schemeClr>
                </a:solidFill>
                <a:latin typeface="Arial" panose="020B0604020202020204" pitchFamily="34" charset="0"/>
              </a:rPr>
              <a:t>模型提出了视觉记忆库和查询记忆库，而它沿用了</a:t>
            </a:r>
            <a:r>
              <a:rPr lang="en-US" altLang="zh-CN" sz="2559" dirty="0">
                <a:solidFill>
                  <a:schemeClr val="accent1">
                    <a:lumMod val="75000"/>
                  </a:schemeClr>
                </a:solidFill>
                <a:latin typeface="Arial" panose="020B0604020202020204" pitchFamily="34" charset="0"/>
              </a:rPr>
              <a:t>Q-former</a:t>
            </a:r>
            <a:r>
              <a:rPr lang="zh-CN" altLang="en-US" sz="2559" dirty="0">
                <a:solidFill>
                  <a:schemeClr val="accent1">
                    <a:lumMod val="75000"/>
                  </a:schemeClr>
                </a:solidFill>
                <a:latin typeface="Arial" panose="020B0604020202020204" pitchFamily="34" charset="0"/>
              </a:rPr>
              <a:t>的</a:t>
            </a:r>
            <a:r>
              <a:rPr lang="en-US" altLang="zh-CN" sz="2559" dirty="0">
                <a:solidFill>
                  <a:schemeClr val="accent1">
                    <a:lumMod val="75000"/>
                  </a:schemeClr>
                </a:solidFill>
                <a:latin typeface="Arial" panose="020B0604020202020204" pitchFamily="34" charset="0"/>
              </a:rPr>
              <a:t>Attention</a:t>
            </a:r>
            <a:r>
              <a:rPr lang="zh-CN" altLang="en-US" sz="2559" dirty="0">
                <a:solidFill>
                  <a:schemeClr val="accent1">
                    <a:lumMod val="75000"/>
                  </a:schemeClr>
                </a:solidFill>
                <a:latin typeface="Arial" panose="020B0604020202020204" pitchFamily="34" charset="0"/>
              </a:rPr>
              <a:t>机制，我们认为通过压缩、滑动窗口和选定路径协同视觉和查询内存库，为长时间多模态推理提供高效、查询感知的稀疏注意力，可以改进</a:t>
            </a:r>
            <a:r>
              <a:rPr lang="en-US" altLang="zh-CN" sz="2559" dirty="0">
                <a:solidFill>
                  <a:schemeClr val="accent1">
                    <a:lumMod val="75000"/>
                  </a:schemeClr>
                </a:solidFill>
                <a:latin typeface="Arial" panose="020B0604020202020204" pitchFamily="34" charset="0"/>
              </a:rPr>
              <a:t>Q-former</a:t>
            </a:r>
            <a:r>
              <a:rPr lang="zh-CN" altLang="en-US" sz="2559" dirty="0">
                <a:solidFill>
                  <a:schemeClr val="accent1">
                    <a:lumMod val="75000"/>
                  </a:schemeClr>
                </a:solidFill>
                <a:latin typeface="Arial" panose="020B0604020202020204" pitchFamily="34" charset="0"/>
              </a:rPr>
              <a:t>的</a:t>
            </a:r>
            <a:r>
              <a:rPr lang="en-US" altLang="zh-CN" sz="2559" dirty="0">
                <a:solidFill>
                  <a:schemeClr val="accent1">
                    <a:lumMod val="75000"/>
                  </a:schemeClr>
                </a:solidFill>
                <a:latin typeface="Arial" panose="020B0604020202020204" pitchFamily="34" charset="0"/>
              </a:rPr>
              <a:t>Attention</a:t>
            </a:r>
            <a:r>
              <a:rPr lang="zh-CN" altLang="en-US" sz="2559" dirty="0">
                <a:solidFill>
                  <a:schemeClr val="accent1">
                    <a:lumMod val="75000"/>
                  </a:schemeClr>
                </a:solidFill>
                <a:latin typeface="Arial" panose="020B0604020202020204" pitchFamily="34" charset="0"/>
              </a:rPr>
              <a:t>机制。</a:t>
            </a:r>
          </a:p>
        </p:txBody>
      </p:sp>
      <p:pic>
        <p:nvPicPr>
          <p:cNvPr id="6" name="图片 5">
            <a:extLst>
              <a:ext uri="{FF2B5EF4-FFF2-40B4-BE49-F238E27FC236}">
                <a16:creationId xmlns:a16="http://schemas.microsoft.com/office/drawing/2014/main" id="{58B8CED5-91B0-4886-AF87-09DE7ADBC3B2}"/>
              </a:ext>
            </a:extLst>
          </p:cNvPr>
          <p:cNvPicPr>
            <a:picLocks noChangeAspect="1"/>
          </p:cNvPicPr>
          <p:nvPr/>
        </p:nvPicPr>
        <p:blipFill>
          <a:blip r:embed="rId6"/>
          <a:stretch>
            <a:fillRect/>
          </a:stretch>
        </p:blipFill>
        <p:spPr>
          <a:xfrm>
            <a:off x="21223753" y="3068835"/>
            <a:ext cx="6666282" cy="4492271"/>
          </a:xfrm>
          <a:prstGeom prst="rect">
            <a:avLst/>
          </a:prstGeom>
        </p:spPr>
      </p:pic>
      <p:sp>
        <p:nvSpPr>
          <p:cNvPr id="9" name="文本框 8">
            <a:extLst>
              <a:ext uri="{FF2B5EF4-FFF2-40B4-BE49-F238E27FC236}">
                <a16:creationId xmlns:a16="http://schemas.microsoft.com/office/drawing/2014/main" id="{D8A582A6-C9CE-4378-1ADA-7052258CE552}"/>
              </a:ext>
            </a:extLst>
          </p:cNvPr>
          <p:cNvSpPr txBox="1"/>
          <p:nvPr/>
        </p:nvSpPr>
        <p:spPr>
          <a:xfrm>
            <a:off x="21259932" y="8000891"/>
            <a:ext cx="6843182" cy="879984"/>
          </a:xfrm>
          <a:prstGeom prst="rect">
            <a:avLst/>
          </a:prstGeom>
          <a:noFill/>
        </p:spPr>
        <p:txBody>
          <a:bodyPr wrap="square" rtlCol="0">
            <a:spAutoFit/>
          </a:bodyPr>
          <a:lstStyle/>
          <a:p>
            <a:r>
              <a:rPr lang="zh-CN" altLang="en-US" sz="2559" dirty="0">
                <a:solidFill>
                  <a:schemeClr val="accent1">
                    <a:lumMod val="75000"/>
                  </a:schemeClr>
                </a:solidFill>
                <a:latin typeface="Arial" panose="020B0604020202020204" pitchFamily="34" charset="0"/>
              </a:rPr>
              <a:t>与</a:t>
            </a:r>
            <a:r>
              <a:rPr lang="en-US" altLang="zh-CN" sz="2559" dirty="0">
                <a:solidFill>
                  <a:schemeClr val="accent1">
                    <a:lumMod val="75000"/>
                  </a:schemeClr>
                </a:solidFill>
                <a:latin typeface="Arial" panose="020B0604020202020204" pitchFamily="34" charset="0"/>
              </a:rPr>
              <a:t>LVU</a:t>
            </a:r>
            <a:r>
              <a:rPr lang="zh-CN" altLang="en-US" sz="2559" dirty="0">
                <a:solidFill>
                  <a:schemeClr val="accent1">
                    <a:lumMod val="75000"/>
                  </a:schemeClr>
                </a:solidFill>
                <a:latin typeface="Arial" panose="020B0604020202020204" pitchFamily="34" charset="0"/>
              </a:rPr>
              <a:t>数据集上的最新方法比较，加粗表示排名第一的结果</a:t>
            </a:r>
            <a:endParaRPr lang="zh-CN" altLang="zh-CN" sz="2559" dirty="0">
              <a:solidFill>
                <a:schemeClr val="accent1">
                  <a:lumMod val="75000"/>
                </a:schemeClr>
              </a:solidFill>
              <a:latin typeface="Arial" panose="020B0604020202020204" pitchFamily="34" charset="0"/>
            </a:endParaRPr>
          </a:p>
        </p:txBody>
      </p:sp>
      <p:sp>
        <p:nvSpPr>
          <p:cNvPr id="10" name="Rectangle 31">
            <a:extLst>
              <a:ext uri="{FF2B5EF4-FFF2-40B4-BE49-F238E27FC236}">
                <a16:creationId xmlns:a16="http://schemas.microsoft.com/office/drawing/2014/main" id="{601653C9-BF0E-2B34-A999-43BDF65B9D6A}"/>
              </a:ext>
            </a:extLst>
          </p:cNvPr>
          <p:cNvSpPr>
            <a:spLocks noChangeArrowheads="1"/>
          </p:cNvSpPr>
          <p:nvPr/>
        </p:nvSpPr>
        <p:spPr bwMode="auto">
          <a:xfrm>
            <a:off x="14327652" y="10735909"/>
            <a:ext cx="6692400" cy="298897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967" tIns="188967" rIns="188967" bIns="188967"/>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endParaRPr lang="en-US" altLang="zh-CN" sz="1903" b="1" dirty="0">
              <a:solidFill>
                <a:srgbClr val="006983"/>
              </a:solidFill>
              <a:latin typeface="Arial" panose="020B0604020202020204" pitchFamily="34" charset="0"/>
              <a:ea typeface="宋体" panose="02010600030101010101" pitchFamily="2" charset="-122"/>
            </a:endParaRPr>
          </a:p>
        </p:txBody>
      </p:sp>
      <p:sp>
        <p:nvSpPr>
          <p:cNvPr id="11" name="文本框 10">
            <a:extLst>
              <a:ext uri="{FF2B5EF4-FFF2-40B4-BE49-F238E27FC236}">
                <a16:creationId xmlns:a16="http://schemas.microsoft.com/office/drawing/2014/main" id="{24EAB981-514C-9AD4-D853-3481E0278546}"/>
              </a:ext>
            </a:extLst>
          </p:cNvPr>
          <p:cNvSpPr txBox="1"/>
          <p:nvPr/>
        </p:nvSpPr>
        <p:spPr>
          <a:xfrm>
            <a:off x="14372370" y="10784571"/>
            <a:ext cx="6573121" cy="1076898"/>
          </a:xfrm>
          <a:prstGeom prst="rect">
            <a:avLst/>
          </a:prstGeom>
          <a:noFill/>
        </p:spPr>
        <p:txBody>
          <a:bodyPr wrap="square" rtlCol="0">
            <a:spAutoFit/>
          </a:bodyPr>
          <a:lstStyle/>
          <a:p>
            <a:pPr>
              <a:spcBef>
                <a:spcPct val="50000"/>
              </a:spcBef>
            </a:pPr>
            <a:r>
              <a:rPr lang="zh-CN" altLang="en-US" sz="2559" b="1" dirty="0">
                <a:solidFill>
                  <a:schemeClr val="accent1">
                    <a:lumMod val="75000"/>
                  </a:schemeClr>
                </a:solidFill>
                <a:latin typeface="Arial" panose="020B0604020202020204" pitchFamily="34" charset="0"/>
              </a:rPr>
              <a:t>实验结果</a:t>
            </a:r>
            <a:endParaRPr lang="en-US" altLang="zh-CN" sz="2559" b="1" dirty="0">
              <a:solidFill>
                <a:schemeClr val="accent1">
                  <a:lumMod val="75000"/>
                </a:schemeClr>
              </a:solidFill>
              <a:latin typeface="Arial" panose="020B0604020202020204" pitchFamily="34" charset="0"/>
            </a:endParaRPr>
          </a:p>
          <a:p>
            <a:pPr>
              <a:spcBef>
                <a:spcPct val="50000"/>
              </a:spcBef>
            </a:pPr>
            <a:r>
              <a:rPr lang="en-US" altLang="zh-CN" sz="2559" dirty="0">
                <a:solidFill>
                  <a:schemeClr val="accent1">
                    <a:lumMod val="75000"/>
                  </a:schemeClr>
                </a:solidFill>
                <a:latin typeface="Arial" panose="020B0604020202020204" pitchFamily="34" charset="0"/>
              </a:rPr>
              <a:t>MA-LMM</a:t>
            </a:r>
            <a:r>
              <a:rPr lang="zh-CN" altLang="en-US" sz="2559" dirty="0">
                <a:solidFill>
                  <a:schemeClr val="accent1">
                    <a:lumMod val="75000"/>
                  </a:schemeClr>
                </a:solidFill>
                <a:latin typeface="Arial" panose="020B0604020202020204" pitchFamily="34" charset="0"/>
              </a:rPr>
              <a:t>模型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57D25CAD-BFC5-D367-0AC8-63144CA75004}"/>
            </a:ext>
          </a:extLst>
        </p:cNvPr>
        <p:cNvGrpSpPr/>
        <p:nvPr/>
      </p:nvGrpSpPr>
      <p:grpSpPr>
        <a:xfrm>
          <a:off x="0" y="0"/>
          <a:ext cx="0" cy="0"/>
          <a:chOff x="0" y="0"/>
          <a:chExt cx="0" cy="0"/>
        </a:xfrm>
      </p:grpSpPr>
      <p:sp>
        <p:nvSpPr>
          <p:cNvPr id="14" name="矩形: 圆角 13">
            <a:extLst>
              <a:ext uri="{FF2B5EF4-FFF2-40B4-BE49-F238E27FC236}">
                <a16:creationId xmlns:a16="http://schemas.microsoft.com/office/drawing/2014/main" id="{BED9D924-5CB5-7FD4-CAB7-241C116390B2}"/>
              </a:ext>
            </a:extLst>
          </p:cNvPr>
          <p:cNvSpPr/>
          <p:nvPr/>
        </p:nvSpPr>
        <p:spPr>
          <a:xfrm>
            <a:off x="14512576" y="11155680"/>
            <a:ext cx="6711434" cy="2757409"/>
          </a:xfrm>
          <a:prstGeom prst="roundRect">
            <a:avLst>
              <a:gd name="adj" fmla="val 107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9ACB4E6C-83E3-55EC-2B1C-167B4814186B}"/>
              </a:ext>
            </a:extLst>
          </p:cNvPr>
          <p:cNvSpPr/>
          <p:nvPr/>
        </p:nvSpPr>
        <p:spPr>
          <a:xfrm>
            <a:off x="643985" y="9434889"/>
            <a:ext cx="6702836" cy="447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2" name="文本框 1">
            <a:extLst>
              <a:ext uri="{FF2B5EF4-FFF2-40B4-BE49-F238E27FC236}">
                <a16:creationId xmlns:a16="http://schemas.microsoft.com/office/drawing/2014/main" id="{BE9B7E4A-3EAA-F70F-36E1-A9FB1DF89929}"/>
              </a:ext>
            </a:extLst>
          </p:cNvPr>
          <p:cNvSpPr txBox="1"/>
          <p:nvPr/>
        </p:nvSpPr>
        <p:spPr>
          <a:xfrm>
            <a:off x="650105" y="9465523"/>
            <a:ext cx="6671528" cy="442441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模型架构</a:t>
            </a:r>
            <a:endParaRPr lang="en-US" altLang="zh-CN" sz="2559" b="1" dirty="0">
              <a:solidFill>
                <a:srgbClr val="4472C4">
                  <a:lumMod val="75000"/>
                </a:srgbClr>
              </a:solidFill>
              <a:latin typeface="Arial" panose="020B0604020202020204" pitchFamily="34" charset="0"/>
              <a:ea typeface="等线" panose="02010600030101010101" pitchFamily="2" charset="-122"/>
            </a:endParaRPr>
          </a:p>
          <a:p>
            <a:pPr algn="just">
              <a:defRPr/>
            </a:pPr>
            <a:r>
              <a:rPr lang="en-US" altLang="zh-CN" sz="2559" dirty="0">
                <a:solidFill>
                  <a:srgbClr val="4472C4">
                    <a:lumMod val="75000"/>
                  </a:srgbClr>
                </a:solidFill>
                <a:latin typeface="Arial" panose="020B0604020202020204" pitchFamily="34" charset="0"/>
              </a:rPr>
              <a:t>MA-LMM</a:t>
            </a:r>
            <a:r>
              <a:rPr lang="zh-CN" altLang="en-US" sz="2559" dirty="0">
                <a:solidFill>
                  <a:srgbClr val="4472C4">
                    <a:lumMod val="75000"/>
                  </a:srgbClr>
                </a:solidFill>
                <a:latin typeface="Arial" panose="020B0604020202020204" pitchFamily="34" charset="0"/>
              </a:rPr>
              <a:t>模型采用三阶流水线设计：</a:t>
            </a:r>
            <a:r>
              <a:rPr lang="zh-CN" altLang="en-US" sz="2559" b="1" dirty="0">
                <a:solidFill>
                  <a:srgbClr val="4472C4">
                    <a:lumMod val="75000"/>
                  </a:srgbClr>
                </a:solidFill>
                <a:latin typeface="Arial" panose="020B0604020202020204" pitchFamily="34" charset="0"/>
              </a:rPr>
              <a:t>第一阶段</a:t>
            </a:r>
            <a:r>
              <a:rPr lang="zh-CN" altLang="en-US" sz="2559" dirty="0">
                <a:solidFill>
                  <a:srgbClr val="4472C4">
                    <a:lumMod val="75000"/>
                  </a:srgbClr>
                </a:solidFill>
                <a:latin typeface="Arial" panose="020B0604020202020204" pitchFamily="34" charset="0"/>
              </a:rPr>
              <a:t>，先通过预训练编码器提取帧特征，利用时间嵌入注入时序信息，得到融合时间信息的视觉特征。</a:t>
            </a:r>
            <a:r>
              <a:rPr lang="zh-CN" altLang="en-US" sz="2559" b="1" dirty="0">
                <a:solidFill>
                  <a:srgbClr val="4472C4">
                    <a:lumMod val="75000"/>
                  </a:srgbClr>
                </a:solidFill>
                <a:latin typeface="Arial" panose="020B0604020202020204" pitchFamily="34" charset="0"/>
              </a:rPr>
              <a:t>第二阶段</a:t>
            </a:r>
            <a:r>
              <a:rPr lang="zh-CN" altLang="en-US" sz="2559" dirty="0">
                <a:solidFill>
                  <a:srgbClr val="4472C4">
                    <a:lumMod val="75000"/>
                  </a:srgbClr>
                </a:solidFill>
                <a:latin typeface="Arial" panose="020B0604020202020204" pitchFamily="34" charset="0"/>
              </a:rPr>
              <a:t>，进入核心创新的</a:t>
            </a:r>
            <a:r>
              <a:rPr lang="zh-CN" altLang="en-US" sz="2559" b="1" dirty="0">
                <a:solidFill>
                  <a:srgbClr val="4472C4">
                    <a:lumMod val="75000"/>
                  </a:srgbClr>
                </a:solidFill>
                <a:latin typeface="Arial" panose="020B0604020202020204" pitchFamily="34" charset="0"/>
              </a:rPr>
              <a:t>长期记忆银行</a:t>
            </a:r>
            <a:r>
              <a:rPr lang="zh-CN" altLang="en-US" sz="2559" dirty="0">
                <a:solidFill>
                  <a:srgbClr val="4472C4">
                    <a:lumMod val="75000"/>
                  </a:srgbClr>
                </a:solidFill>
                <a:latin typeface="Arial" panose="020B0604020202020204" pitchFamily="34" charset="0"/>
              </a:rPr>
              <a:t>，其包含视觉和查询记忆库。视觉记忆库存储原始帧特征，作为交叉注意力的静态键</a:t>
            </a:r>
            <a:r>
              <a:rPr lang="en-US" altLang="zh-CN" sz="2559" dirty="0">
                <a:solidFill>
                  <a:srgbClr val="4472C4">
                    <a:lumMod val="75000"/>
                  </a:srgbClr>
                </a:solidFill>
                <a:latin typeface="Arial" panose="020B0604020202020204" pitchFamily="34" charset="0"/>
              </a:rPr>
              <a:t>-</a:t>
            </a:r>
            <a:r>
              <a:rPr lang="zh-CN" altLang="en-US" sz="2559" dirty="0">
                <a:solidFill>
                  <a:srgbClr val="4472C4">
                    <a:lumMod val="75000"/>
                  </a:srgbClr>
                </a:solidFill>
                <a:latin typeface="Arial" panose="020B0604020202020204" pitchFamily="34" charset="0"/>
              </a:rPr>
              <a:t>值对，提供全局视觉上下文；查询记忆库存储输入查询，作为自注意力的动态键</a:t>
            </a:r>
            <a:r>
              <a:rPr lang="en-US" altLang="zh-CN" sz="2559" dirty="0">
                <a:solidFill>
                  <a:srgbClr val="4472C4">
                    <a:lumMod val="75000"/>
                  </a:srgbClr>
                </a:solidFill>
                <a:latin typeface="Arial" panose="020B0604020202020204" pitchFamily="34" charset="0"/>
              </a:rPr>
              <a:t>-</a:t>
            </a:r>
            <a:r>
              <a:rPr lang="zh-CN" altLang="en-US" sz="2559" dirty="0">
                <a:solidFill>
                  <a:srgbClr val="4472C4">
                    <a:lumMod val="75000"/>
                  </a:srgbClr>
                </a:solidFill>
                <a:latin typeface="Arial" panose="020B0604020202020204" pitchFamily="34" charset="0"/>
              </a:rPr>
              <a:t>值对，捕获不同视频概念和模式。此外，记忆压缩算法通过计算相邻帧的余弦相似度</a:t>
            </a:r>
          </a:p>
        </p:txBody>
      </p:sp>
      <p:sp>
        <p:nvSpPr>
          <p:cNvPr id="25750" name="Rectangle 150">
            <a:extLst>
              <a:ext uri="{FF2B5EF4-FFF2-40B4-BE49-F238E27FC236}">
                <a16:creationId xmlns:a16="http://schemas.microsoft.com/office/drawing/2014/main" id="{80AD2839-4CA6-7264-0714-B76B0FF322BD}"/>
              </a:ext>
            </a:extLst>
          </p:cNvPr>
          <p:cNvSpPr>
            <a:spLocks noChangeArrowheads="1"/>
          </p:cNvSpPr>
          <p:nvPr/>
        </p:nvSpPr>
        <p:spPr bwMode="auto">
          <a:xfrm>
            <a:off x="21487291" y="11298800"/>
            <a:ext cx="6690562" cy="25884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88967" tIns="188967" rIns="188967" bIns="188967"/>
          <a:lstStyle>
            <a:lvl1pPr marL="304800" indent="-304800" defTabSz="731838">
              <a:defRPr sz="2400">
                <a:solidFill>
                  <a:schemeClr val="tx1"/>
                </a:solidFill>
                <a:latin typeface="Times New Roman" panose="02020603050405020304" pitchFamily="18" charset="0"/>
              </a:defRPr>
            </a:lvl1pPr>
            <a:lvl2pPr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304800" marR="0" lvl="0" indent="-304800" algn="l" defTabSz="731838" rtl="0" eaLnBrk="1" fontAlgn="auto" latinLnBrk="0" hangingPunct="1">
              <a:lnSpc>
                <a:spcPct val="100000"/>
              </a:lnSpc>
              <a:spcBef>
                <a:spcPct val="50000"/>
              </a:spcBef>
              <a:spcAft>
                <a:spcPts val="0"/>
              </a:spcAft>
              <a:buClrTx/>
              <a:buSzTx/>
              <a:buFontTx/>
              <a:buNone/>
              <a:tabLst/>
              <a:defRPr/>
            </a:pPr>
            <a:endParaRPr kumimoji="0" lang="en-US" altLang="zh-CN"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a:p>
            <a:pPr marL="304800" marR="0" lvl="0" indent="-304800" algn="l" defTabSz="731838" rtl="0" eaLnBrk="1" fontAlgn="auto" latinLnBrk="0" hangingPunct="1">
              <a:lnSpc>
                <a:spcPct val="100000"/>
              </a:lnSpc>
              <a:spcBef>
                <a:spcPct val="50000"/>
              </a:spcBef>
              <a:spcAft>
                <a:spcPts val="0"/>
              </a:spcAft>
              <a:buClrTx/>
              <a:buSzTx/>
              <a:buFontTx/>
              <a:buNone/>
              <a:tabLst/>
              <a:defRPr/>
            </a:pPr>
            <a:endParaRPr kumimoji="0" lang="en-GB" altLang="zh-CN"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25" name="文本框 24">
            <a:extLst>
              <a:ext uri="{FF2B5EF4-FFF2-40B4-BE49-F238E27FC236}">
                <a16:creationId xmlns:a16="http://schemas.microsoft.com/office/drawing/2014/main" id="{CA6A6B26-CE54-B52B-5A14-588B7C380D99}"/>
              </a:ext>
            </a:extLst>
          </p:cNvPr>
          <p:cNvSpPr txBox="1"/>
          <p:nvPr/>
        </p:nvSpPr>
        <p:spPr>
          <a:xfrm>
            <a:off x="21487291" y="10999826"/>
            <a:ext cx="6690562" cy="2849113"/>
          </a:xfrm>
          <a:prstGeom prst="rect">
            <a:avLst/>
          </a:prstGeom>
          <a:noFill/>
        </p:spPr>
        <p:txBody>
          <a:bodyPr wrap="square" rtlCol="0">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总结</a:t>
            </a:r>
            <a:endParaRPr kumimoji="0" lang="en-US" altLang="zh-CN"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MA-LMM</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引入的长期记忆银行，通过解决时序冗余、</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GPU</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内存限制等核心问题，为长视频理解研究提供了有价值的见解。本报告系统梳理了该模型的技术方案，整合了模型的优点，并且对实验进行了复现和相关改进。</a:t>
            </a:r>
          </a:p>
        </p:txBody>
      </p:sp>
      <p:sp>
        <p:nvSpPr>
          <p:cNvPr id="25744" name="Rectangle 144">
            <a:extLst>
              <a:ext uri="{FF2B5EF4-FFF2-40B4-BE49-F238E27FC236}">
                <a16:creationId xmlns:a16="http://schemas.microsoft.com/office/drawing/2014/main" id="{A13A42DC-5F3A-2E11-EBF6-17E1D13BCF94}"/>
              </a:ext>
            </a:extLst>
          </p:cNvPr>
          <p:cNvSpPr>
            <a:spLocks noChangeArrowheads="1"/>
          </p:cNvSpPr>
          <p:nvPr/>
        </p:nvSpPr>
        <p:spPr bwMode="auto">
          <a:xfrm>
            <a:off x="7587724" y="2767536"/>
            <a:ext cx="6692400" cy="111455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88967" tIns="188967" rIns="188967" bIns="188967"/>
          <a:lstStyle>
            <a:lvl1pPr marL="304800" indent="-304800" defTabSz="731838">
              <a:defRPr sz="2400">
                <a:solidFill>
                  <a:schemeClr val="tx1"/>
                </a:solidFill>
                <a:latin typeface="Times New Roman" panose="02020603050405020304" pitchFamily="18" charset="0"/>
              </a:defRPr>
            </a:lvl1pPr>
            <a:lvl2pPr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304800" marR="0" lvl="0" indent="-304800" algn="l" defTabSz="731838" rtl="0" eaLnBrk="1" fontAlgn="auto" latinLnBrk="0" hangingPunct="1">
              <a:lnSpc>
                <a:spcPct val="100000"/>
              </a:lnSpc>
              <a:spcBef>
                <a:spcPct val="50000"/>
              </a:spcBef>
              <a:spcAft>
                <a:spcPts val="0"/>
              </a:spcAft>
              <a:buClrTx/>
              <a:buSzTx/>
              <a:buFontTx/>
              <a:buNone/>
              <a:tabLst/>
              <a:defRPr/>
            </a:pPr>
            <a:endParaRPr kumimoji="0" lang="en-GB"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25602" name="Text Box 2">
            <a:extLst>
              <a:ext uri="{FF2B5EF4-FFF2-40B4-BE49-F238E27FC236}">
                <a16:creationId xmlns:a16="http://schemas.microsoft.com/office/drawing/2014/main" id="{EE94F460-0E60-5B39-4EAB-F08E574E54C0}"/>
              </a:ext>
            </a:extLst>
          </p:cNvPr>
          <p:cNvSpPr txBox="1">
            <a:spLocks noChangeArrowheads="1"/>
          </p:cNvSpPr>
          <p:nvPr/>
        </p:nvSpPr>
        <p:spPr bwMode="auto">
          <a:xfrm>
            <a:off x="-3893" y="0"/>
            <a:ext cx="28800425" cy="1873179"/>
          </a:xfrm>
          <a:prstGeom prst="rect">
            <a:avLst/>
          </a:prstGeom>
          <a:solidFill>
            <a:srgbClr val="FFFFCC"/>
          </a:solidFill>
          <a:ln>
            <a:noFill/>
          </a:ln>
          <a:effectLst/>
        </p:spPr>
        <p:txBody>
          <a:bodyPr wrap="square" lIns="283451" tIns="283451" rIns="283451" bIns="283451">
            <a:spAutoFit/>
          </a:bodyPr>
          <a:lstStyle>
            <a:lvl1pPr defTabSz="731838">
              <a:tabLst>
                <a:tab pos="4471988" algn="l"/>
              </a:tabLst>
              <a:defRPr sz="2400">
                <a:solidFill>
                  <a:schemeClr val="tx1"/>
                </a:solidFill>
                <a:latin typeface="Times New Roman" panose="02020603050405020304" pitchFamily="18" charset="0"/>
              </a:defRPr>
            </a:lvl1pPr>
            <a:lvl2pPr marL="366713" defTabSz="731838">
              <a:tabLst>
                <a:tab pos="4471988" algn="l"/>
              </a:tabLst>
              <a:defRPr sz="2400">
                <a:solidFill>
                  <a:schemeClr val="tx1"/>
                </a:solidFill>
                <a:latin typeface="Times New Roman" panose="02020603050405020304" pitchFamily="18" charset="0"/>
              </a:defRPr>
            </a:lvl2pPr>
            <a:lvl3pPr marL="731838" defTabSz="731838">
              <a:tabLst>
                <a:tab pos="4471988" algn="l"/>
              </a:tabLst>
              <a:defRPr sz="2400">
                <a:solidFill>
                  <a:schemeClr val="tx1"/>
                </a:solidFill>
                <a:latin typeface="Times New Roman" panose="02020603050405020304" pitchFamily="18" charset="0"/>
              </a:defRPr>
            </a:lvl3pPr>
            <a:lvl4pPr marL="1098550" defTabSz="731838">
              <a:tabLst>
                <a:tab pos="4471988" algn="l"/>
              </a:tabLst>
              <a:defRPr sz="2400">
                <a:solidFill>
                  <a:schemeClr val="tx1"/>
                </a:solidFill>
                <a:latin typeface="Times New Roman" panose="02020603050405020304" pitchFamily="18" charset="0"/>
              </a:defRPr>
            </a:lvl4pPr>
            <a:lvl5pPr marL="1462088" defTabSz="731838">
              <a:tabLst>
                <a:tab pos="4471988" algn="l"/>
              </a:tabLst>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9pPr>
          </a:lstStyle>
          <a:p>
            <a:pPr marL="0" marR="0" lvl="0" indent="0" algn="just" defTabSz="731838" rtl="0" eaLnBrk="1" fontAlgn="auto" latinLnBrk="0" hangingPunct="1">
              <a:lnSpc>
                <a:spcPct val="150000"/>
              </a:lnSpc>
              <a:spcBef>
                <a:spcPts val="0"/>
              </a:spcBef>
              <a:spcAft>
                <a:spcPts val="0"/>
              </a:spcAft>
              <a:buClrTx/>
              <a:buSzTx/>
              <a:buFontTx/>
              <a:buNone/>
              <a:tabLst>
                <a:tab pos="4471988" algn="l"/>
              </a:tabLst>
              <a:defRPr/>
            </a:pPr>
            <a:r>
              <a:rPr kumimoji="0" lang="en-GB" altLang="zh-CN" sz="6300" b="1" i="1" u="none" strike="noStrike" kern="1200" cap="none" spc="0" normalizeH="0" baseline="0" noProof="0" dirty="0">
                <a:ln>
                  <a:noFill/>
                </a:ln>
                <a:solidFill>
                  <a:srgbClr val="3399CC"/>
                </a:solidFill>
                <a:effectLst/>
                <a:uLnTx/>
                <a:uFillTx/>
                <a:latin typeface="Times New Roman" panose="02020603050405020304" pitchFamily="18" charset="0"/>
                <a:ea typeface="等线" panose="02010600030101010101" pitchFamily="2" charset="-122"/>
                <a:cs typeface="+mn-cs"/>
              </a:rPr>
              <a:t>                </a:t>
            </a:r>
            <a:r>
              <a:rPr kumimoji="0" lang="zh-CN" altLang="en-US"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rPr>
              <a:t>突破长视频处理瓶颈：</a:t>
            </a:r>
            <a:r>
              <a:rPr kumimoji="0" lang="en-US" altLang="zh-CN"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rPr>
              <a:t>MA-LMM</a:t>
            </a:r>
            <a:r>
              <a:rPr kumimoji="0" lang="zh-CN" altLang="en-US"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rPr>
              <a:t>长时记忆模型机制与效能</a:t>
            </a:r>
            <a:endParaRPr kumimoji="0" lang="en-AU" altLang="zh-CN"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endParaRPr>
          </a:p>
        </p:txBody>
      </p:sp>
      <p:sp>
        <p:nvSpPr>
          <p:cNvPr id="25604" name="Text Box 4">
            <a:extLst>
              <a:ext uri="{FF2B5EF4-FFF2-40B4-BE49-F238E27FC236}">
                <a16:creationId xmlns:a16="http://schemas.microsoft.com/office/drawing/2014/main" id="{4CC4FED9-A6AB-DBB4-F4E5-8A7B2CFD151F}"/>
              </a:ext>
            </a:extLst>
          </p:cNvPr>
          <p:cNvSpPr txBox="1">
            <a:spLocks noChangeArrowheads="1"/>
          </p:cNvSpPr>
          <p:nvPr/>
        </p:nvSpPr>
        <p:spPr bwMode="auto">
          <a:xfrm>
            <a:off x="796167" y="1965749"/>
            <a:ext cx="12638479" cy="116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967" tIns="188967" rIns="188967" bIns="188967"/>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731838" rtl="0" eaLnBrk="1" fontAlgn="auto" latinLnBrk="0" hangingPunct="1">
              <a:lnSpc>
                <a:spcPct val="100000"/>
              </a:lnSpc>
              <a:spcBef>
                <a:spcPts val="0"/>
              </a:spcBef>
              <a:spcAft>
                <a:spcPts val="0"/>
              </a:spcAft>
              <a:buClrTx/>
              <a:buSzTx/>
              <a:buFontTx/>
              <a:buNone/>
              <a:tabLst/>
              <a:defRPr/>
            </a:pPr>
            <a:r>
              <a:rPr kumimoji="0" lang="zh-CN" altLang="en-US"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陈奕璇 </a:t>
            </a:r>
            <a:r>
              <a:rPr kumimoji="0" lang="en-US" altLang="zh-CN"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22330009</a:t>
            </a:r>
            <a:r>
              <a:rPr kumimoji="0" lang="zh-CN" altLang="en-US"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，张昕煜 </a:t>
            </a:r>
            <a:r>
              <a:rPr kumimoji="0" lang="en-US" altLang="zh-CN"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22330139</a:t>
            </a:r>
            <a:r>
              <a:rPr kumimoji="0" lang="zh-CN" altLang="en-US"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，朱丹仪 </a:t>
            </a:r>
            <a:r>
              <a:rPr kumimoji="0" lang="en-US" altLang="zh-CN"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22330156</a:t>
            </a:r>
          </a:p>
        </p:txBody>
      </p:sp>
      <p:pic>
        <p:nvPicPr>
          <p:cNvPr id="15" name="图片 14">
            <a:extLst>
              <a:ext uri="{FF2B5EF4-FFF2-40B4-BE49-F238E27FC236}">
                <a16:creationId xmlns:a16="http://schemas.microsoft.com/office/drawing/2014/main" id="{3572BA5E-02B6-B910-44A4-F2BD9180EB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375" y="4395363"/>
            <a:ext cx="6443756" cy="4357134"/>
          </a:xfrm>
          <a:prstGeom prst="rect">
            <a:avLst/>
          </a:prstGeom>
        </p:spPr>
      </p:pic>
      <p:pic>
        <p:nvPicPr>
          <p:cNvPr id="19" name="图片 18">
            <a:extLst>
              <a:ext uri="{FF2B5EF4-FFF2-40B4-BE49-F238E27FC236}">
                <a16:creationId xmlns:a16="http://schemas.microsoft.com/office/drawing/2014/main" id="{BFBD6CDE-D601-77B4-6BD1-A8DF24D941AF}"/>
              </a:ext>
            </a:extLst>
          </p:cNvPr>
          <p:cNvPicPr>
            <a:picLocks noChangeAspect="1"/>
          </p:cNvPicPr>
          <p:nvPr/>
        </p:nvPicPr>
        <p:blipFill>
          <a:blip r:embed="rId4">
            <a:extLst>
              <a:ext uri="{28A0092B-C50C-407E-A947-70E740481C1C}">
                <a14:useLocalDpi xmlns:a14="http://schemas.microsoft.com/office/drawing/2010/main" val="0"/>
              </a:ext>
            </a:extLst>
          </a:blip>
          <a:srcRect l="2089" r="3885"/>
          <a:stretch>
            <a:fillRect/>
          </a:stretch>
        </p:blipFill>
        <p:spPr>
          <a:xfrm>
            <a:off x="7623004" y="9511089"/>
            <a:ext cx="6570607" cy="4179099"/>
          </a:xfrm>
          <a:prstGeom prst="rect">
            <a:avLst/>
          </a:prstGeom>
        </p:spPr>
      </p:pic>
      <p:sp>
        <p:nvSpPr>
          <p:cNvPr id="25613" name="Rectangle 13">
            <a:extLst>
              <a:ext uri="{FF2B5EF4-FFF2-40B4-BE49-F238E27FC236}">
                <a16:creationId xmlns:a16="http://schemas.microsoft.com/office/drawing/2014/main" id="{92A67FF0-BEDA-96AC-CF31-134FC4C85F22}"/>
              </a:ext>
            </a:extLst>
          </p:cNvPr>
          <p:cNvSpPr>
            <a:spLocks noChangeArrowheads="1"/>
          </p:cNvSpPr>
          <p:nvPr/>
        </p:nvSpPr>
        <p:spPr bwMode="auto">
          <a:xfrm>
            <a:off x="14625299" y="11298800"/>
            <a:ext cx="6454564" cy="2467773"/>
          </a:xfrm>
          <a:prstGeom prst="rect">
            <a:avLst/>
          </a:prstGeom>
          <a:solidFill>
            <a:srgbClr val="EEEEEE"/>
          </a:solidFill>
          <a:ln w="9525">
            <a:solidFill>
              <a:srgbClr val="336699"/>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998" tIns="23998" rIns="47998" bIns="23998"/>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731838" rtl="0" eaLnBrk="1" fontAlgn="auto" latinLnBrk="0" hangingPunct="1">
              <a:lnSpc>
                <a:spcPct val="100000"/>
              </a:lnSpc>
              <a:spcBef>
                <a:spcPts val="0"/>
              </a:spcBef>
              <a:spcAft>
                <a:spcPts val="0"/>
              </a:spcAft>
              <a:buClrTx/>
              <a:buSzTx/>
              <a:buFontTx/>
              <a:buNone/>
              <a:tabLst/>
              <a:defRPr/>
            </a:pPr>
            <a:endParaRPr kumimoji="0" lang="zh-CN" altLang="zh-CN" sz="1903"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 name="矩形 2">
            <a:extLst>
              <a:ext uri="{FF2B5EF4-FFF2-40B4-BE49-F238E27FC236}">
                <a16:creationId xmlns:a16="http://schemas.microsoft.com/office/drawing/2014/main" id="{5511B4DA-93B5-CD06-1D29-D0A816EB3B46}"/>
              </a:ext>
            </a:extLst>
          </p:cNvPr>
          <p:cNvSpPr/>
          <p:nvPr/>
        </p:nvSpPr>
        <p:spPr>
          <a:xfrm>
            <a:off x="654421" y="2759294"/>
            <a:ext cx="6692400" cy="64020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30" name="文本框 29">
            <a:extLst>
              <a:ext uri="{FF2B5EF4-FFF2-40B4-BE49-F238E27FC236}">
                <a16:creationId xmlns:a16="http://schemas.microsoft.com/office/drawing/2014/main" id="{7C4D93BE-A098-438B-B462-07DB4759B33B}"/>
              </a:ext>
            </a:extLst>
          </p:cNvPr>
          <p:cNvSpPr txBox="1"/>
          <p:nvPr/>
        </p:nvSpPr>
        <p:spPr>
          <a:xfrm>
            <a:off x="664857" y="2767536"/>
            <a:ext cx="6671528" cy="32429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发现和思考</a:t>
            </a:r>
            <a:endParaRPr lang="en-US" altLang="zh-CN" sz="2559" b="1" dirty="0">
              <a:solidFill>
                <a:srgbClr val="4472C4">
                  <a:lumMod val="75000"/>
                </a:srgbClr>
              </a:solidFill>
              <a:latin typeface="Arial" panose="020B0604020202020204" pitchFamily="34" charset="0"/>
              <a:ea typeface="等线" panose="02010600030101010101" pitchFamily="2" charset="-122"/>
            </a:endParaRPr>
          </a:p>
          <a:p>
            <a:pPr lvl="0" algn="just">
              <a:defRPr/>
            </a:pPr>
            <a:r>
              <a:rPr lang="zh-CN" altLang="en-US" sz="2559" dirty="0">
                <a:solidFill>
                  <a:srgbClr val="4472C4">
                    <a:lumMod val="75000"/>
                  </a:srgbClr>
                </a:solidFill>
                <a:latin typeface="Arial" panose="020B0604020202020204" pitchFamily="34" charset="0"/>
              </a:rPr>
              <a:t>长视频处理领域面临时序冗余导致大量相似帧浪费资源，</a:t>
            </a:r>
            <a:r>
              <a:rPr lang="en-US" altLang="zh-CN" sz="2559" b="1" dirty="0">
                <a:solidFill>
                  <a:srgbClr val="4472C4">
                    <a:lumMod val="75000"/>
                  </a:srgbClr>
                </a:solidFill>
                <a:latin typeface="Arial" panose="020B0604020202020204" pitchFamily="34" charset="0"/>
              </a:rPr>
              <a:t>GPU</a:t>
            </a:r>
            <a:r>
              <a:rPr lang="zh-CN" altLang="en-US" sz="2559" b="1" dirty="0">
                <a:solidFill>
                  <a:srgbClr val="4472C4">
                    <a:lumMod val="75000"/>
                  </a:srgbClr>
                </a:solidFill>
                <a:latin typeface="Arial" panose="020B0604020202020204" pitchFamily="34" charset="0"/>
              </a:rPr>
              <a:t>内存有限难以处理长时间数据</a:t>
            </a:r>
            <a:r>
              <a:rPr lang="zh-CN" altLang="en-US" sz="2559" dirty="0">
                <a:solidFill>
                  <a:srgbClr val="4472C4">
                    <a:lumMod val="75000"/>
                  </a:srgbClr>
                </a:solidFill>
                <a:latin typeface="Arial" panose="020B0604020202020204" pitchFamily="34" charset="0"/>
              </a:rPr>
              <a:t>，上下文丢失影响语义连贯性等问题。于是，</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MA-LMM</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模型通过设计</a:t>
            </a: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长期记忆银行</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设计解决传统方法在处理长视频时面临的一系列问题，还通过</a:t>
            </a: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双重记忆库</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的设计实现了对视频信息的高效压缩和检索。</a:t>
            </a:r>
          </a:p>
        </p:txBody>
      </p:sp>
      <p:sp>
        <p:nvSpPr>
          <p:cNvPr id="32" name="文本框 31">
            <a:extLst>
              <a:ext uri="{FF2B5EF4-FFF2-40B4-BE49-F238E27FC236}">
                <a16:creationId xmlns:a16="http://schemas.microsoft.com/office/drawing/2014/main" id="{82570661-C4A5-4E44-2D10-CCE24C0DF7E1}"/>
              </a:ext>
            </a:extLst>
          </p:cNvPr>
          <p:cNvSpPr txBox="1"/>
          <p:nvPr/>
        </p:nvSpPr>
        <p:spPr>
          <a:xfrm>
            <a:off x="14660252" y="11311285"/>
            <a:ext cx="6416081" cy="24552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MA-LMM</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模型提出了视觉记忆库和查询记忆库，而它沿用了</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Q-former</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的</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Attention</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机制，我们认为通过压缩、滑动窗口和选定路径协同视觉和查询内存库，为长时间多模态推理提供高效、查询感知的稀疏注意力，可以改进</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Q-former</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的</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Attention</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机制。</a:t>
            </a:r>
          </a:p>
        </p:txBody>
      </p:sp>
      <p:sp>
        <p:nvSpPr>
          <p:cNvPr id="10" name="Rectangle 31">
            <a:extLst>
              <a:ext uri="{FF2B5EF4-FFF2-40B4-BE49-F238E27FC236}">
                <a16:creationId xmlns:a16="http://schemas.microsoft.com/office/drawing/2014/main" id="{AC2F73B1-3F10-D23D-B2E5-363027604BEF}"/>
              </a:ext>
            </a:extLst>
          </p:cNvPr>
          <p:cNvSpPr>
            <a:spLocks noChangeArrowheads="1"/>
          </p:cNvSpPr>
          <p:nvPr/>
        </p:nvSpPr>
        <p:spPr bwMode="auto">
          <a:xfrm>
            <a:off x="14516817" y="2767534"/>
            <a:ext cx="13661036" cy="82416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967" tIns="188967" rIns="188967" bIns="188967"/>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731838" rtl="0" eaLnBrk="1" fontAlgn="auto" latinLnBrk="0" hangingPunct="1">
              <a:lnSpc>
                <a:spcPct val="100000"/>
              </a:lnSpc>
              <a:spcBef>
                <a:spcPct val="50000"/>
              </a:spcBef>
              <a:spcAft>
                <a:spcPts val="0"/>
              </a:spcAft>
              <a:buClrTx/>
              <a:buSzTx/>
              <a:buFontTx/>
              <a:buNone/>
              <a:tabLst/>
              <a:defRPr/>
            </a:pPr>
            <a:endParaRPr kumimoji="0" lang="en-US" altLang="zh-CN" sz="1903" b="1" i="0" u="none" strike="noStrike" kern="1200" cap="none" spc="0" normalizeH="0" baseline="0" noProof="0" dirty="0">
              <a:ln>
                <a:noFill/>
              </a:ln>
              <a:solidFill>
                <a:srgbClr val="006983"/>
              </a:solidFill>
              <a:effectLst/>
              <a:uLnTx/>
              <a:uFillTx/>
              <a:latin typeface="Arial" panose="020B0604020202020204" pitchFamily="34" charset="0"/>
              <a:ea typeface="宋体" panose="02010600030101010101" pitchFamily="2" charset="-122"/>
              <a:cs typeface="+mn-cs"/>
            </a:endParaRPr>
          </a:p>
        </p:txBody>
      </p:sp>
      <p:pic>
        <p:nvPicPr>
          <p:cNvPr id="12" name="图片 11">
            <a:extLst>
              <a:ext uri="{FF2B5EF4-FFF2-40B4-BE49-F238E27FC236}">
                <a16:creationId xmlns:a16="http://schemas.microsoft.com/office/drawing/2014/main" id="{DA399D14-85EE-6F82-4A79-91F81FCB1B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537" y="5801248"/>
            <a:ext cx="5948168" cy="3216273"/>
          </a:xfrm>
          <a:prstGeom prst="rect">
            <a:avLst/>
          </a:prstGeom>
        </p:spPr>
      </p:pic>
      <p:sp>
        <p:nvSpPr>
          <p:cNvPr id="28" name="文本框 27">
            <a:extLst>
              <a:ext uri="{FF2B5EF4-FFF2-40B4-BE49-F238E27FC236}">
                <a16:creationId xmlns:a16="http://schemas.microsoft.com/office/drawing/2014/main" id="{0567DD3F-2964-AF8F-1DEF-B3C10DD82E47}"/>
              </a:ext>
            </a:extLst>
          </p:cNvPr>
          <p:cNvSpPr txBox="1"/>
          <p:nvPr/>
        </p:nvSpPr>
        <p:spPr>
          <a:xfrm>
            <a:off x="7587724" y="2794310"/>
            <a:ext cx="6692400" cy="1667636"/>
          </a:xfrm>
          <a:prstGeom prst="rect">
            <a:avLst/>
          </a:prstGeom>
          <a:noFill/>
        </p:spPr>
        <p:txBody>
          <a:bodyPr wrap="square">
            <a:spAutoFit/>
          </a:bodyPr>
          <a:lstStyle/>
          <a:p>
            <a:pPr lvl="0" algn="just">
              <a:defRPr/>
            </a:pPr>
            <a:r>
              <a:rPr lang="zh-CN" altLang="en-US" sz="2559" dirty="0">
                <a:solidFill>
                  <a:srgbClr val="4472C4">
                    <a:lumMod val="75000"/>
                  </a:srgbClr>
                </a:solidFill>
                <a:latin typeface="Arial" panose="020B0604020202020204" pitchFamily="34" charset="0"/>
              </a:rPr>
              <a:t>识别冗余特征并进行平均，减少记忆库大小，</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保留关键特征和时间上下文。</a:t>
            </a: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第三阶段</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，经</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Q-Former</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输出融合历史信息，输入大语言模型生成最终理解结果。</a:t>
            </a:r>
          </a:p>
        </p:txBody>
      </p:sp>
      <p:sp>
        <p:nvSpPr>
          <p:cNvPr id="5" name="文本框 4">
            <a:extLst>
              <a:ext uri="{FF2B5EF4-FFF2-40B4-BE49-F238E27FC236}">
                <a16:creationId xmlns:a16="http://schemas.microsoft.com/office/drawing/2014/main" id="{6E34FA44-8FE9-CCE9-66BA-D799B65C2E9D}"/>
              </a:ext>
            </a:extLst>
          </p:cNvPr>
          <p:cNvSpPr txBox="1"/>
          <p:nvPr/>
        </p:nvSpPr>
        <p:spPr>
          <a:xfrm>
            <a:off x="7605660" y="8912836"/>
            <a:ext cx="6671528" cy="48615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实验改进</a:t>
            </a:r>
            <a:endParaRPr lang="en-US" altLang="zh-CN" sz="2559" b="1" dirty="0">
              <a:solidFill>
                <a:srgbClr val="4472C4">
                  <a:lumMod val="75000"/>
                </a:srgbClr>
              </a:solidFill>
              <a:latin typeface="Arial" panose="020B0604020202020204" pitchFamily="34" charset="0"/>
              <a:ea typeface="等线" panose="02010600030101010101" pitchFamily="2" charset="-122"/>
            </a:endParaRPr>
          </a:p>
        </p:txBody>
      </p:sp>
      <p:graphicFrame>
        <p:nvGraphicFramePr>
          <p:cNvPr id="7" name="图示 6">
            <a:extLst>
              <a:ext uri="{FF2B5EF4-FFF2-40B4-BE49-F238E27FC236}">
                <a16:creationId xmlns:a16="http://schemas.microsoft.com/office/drawing/2014/main" id="{39541C1B-547D-7EE8-1737-168A717E7B92}"/>
              </a:ext>
            </a:extLst>
          </p:cNvPr>
          <p:cNvGraphicFramePr/>
          <p:nvPr>
            <p:extLst>
              <p:ext uri="{D42A27DB-BD31-4B8C-83A1-F6EECF244321}">
                <p14:modId xmlns:p14="http://schemas.microsoft.com/office/powerpoint/2010/main" val="428146025"/>
              </p:ext>
            </p:extLst>
          </p:nvPr>
        </p:nvGraphicFramePr>
        <p:xfrm>
          <a:off x="13620151" y="8342667"/>
          <a:ext cx="2464253" cy="402176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文本框 7">
            <a:extLst>
              <a:ext uri="{FF2B5EF4-FFF2-40B4-BE49-F238E27FC236}">
                <a16:creationId xmlns:a16="http://schemas.microsoft.com/office/drawing/2014/main" id="{510E32FF-A615-9C66-B7EE-37E828C0A57B}"/>
              </a:ext>
            </a:extLst>
          </p:cNvPr>
          <p:cNvSpPr txBox="1"/>
          <p:nvPr/>
        </p:nvSpPr>
        <p:spPr>
          <a:xfrm>
            <a:off x="14516817" y="2775690"/>
            <a:ext cx="6671528" cy="12738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实验结果</a:t>
            </a:r>
            <a:endParaRPr lang="en-US" altLang="zh-CN" sz="2559" b="1" dirty="0">
              <a:solidFill>
                <a:srgbClr val="4472C4">
                  <a:lumMod val="75000"/>
                </a:srgbClr>
              </a:solidFill>
              <a:latin typeface="Arial" panose="020B0604020202020204" pitchFamily="34" charset="0"/>
              <a:ea typeface="等线" panose="02010600030101010101" pitchFamily="2" charset="-122"/>
            </a:endParaRPr>
          </a:p>
          <a:p>
            <a:pPr lvl="0">
              <a:defRPr/>
            </a:pPr>
            <a:r>
              <a:rPr lang="zh-CN" altLang="en-US" sz="2559" dirty="0">
                <a:solidFill>
                  <a:srgbClr val="4472C4">
                    <a:lumMod val="75000"/>
                  </a:srgbClr>
                </a:solidFill>
                <a:latin typeface="Arial" panose="020B0604020202020204" pitchFamily="34" charset="0"/>
              </a:rPr>
              <a:t>与</a:t>
            </a:r>
            <a:r>
              <a:rPr lang="en-US" altLang="zh-CN" sz="2559" dirty="0">
                <a:solidFill>
                  <a:srgbClr val="4472C4">
                    <a:lumMod val="75000"/>
                  </a:srgbClr>
                </a:solidFill>
                <a:latin typeface="Arial" panose="020B0604020202020204" pitchFamily="34" charset="0"/>
              </a:rPr>
              <a:t>LVU</a:t>
            </a:r>
            <a:r>
              <a:rPr lang="zh-CN" altLang="en-US" sz="2559" dirty="0">
                <a:solidFill>
                  <a:srgbClr val="4472C4">
                    <a:lumMod val="75000"/>
                  </a:srgbClr>
                </a:solidFill>
                <a:latin typeface="Arial" panose="020B0604020202020204" pitchFamily="34" charset="0"/>
              </a:rPr>
              <a:t>数据集上的最新方法比较，加粗表示排名第一的结果：</a:t>
            </a:r>
            <a:endParaRPr lang="zh-CN" altLang="zh-CN" sz="2559" dirty="0">
              <a:solidFill>
                <a:srgbClr val="4472C4">
                  <a:lumMod val="75000"/>
                </a:srgbClr>
              </a:solidFill>
              <a:latin typeface="Arial" panose="020B0604020202020204" pitchFamily="34" charset="0"/>
            </a:endParaRPr>
          </a:p>
        </p:txBody>
      </p:sp>
      <p:pic>
        <p:nvPicPr>
          <p:cNvPr id="6" name="图片 5">
            <a:extLst>
              <a:ext uri="{FF2B5EF4-FFF2-40B4-BE49-F238E27FC236}">
                <a16:creationId xmlns:a16="http://schemas.microsoft.com/office/drawing/2014/main" id="{9787E8BB-A414-9522-022A-949BE1EF4227}"/>
              </a:ext>
            </a:extLst>
          </p:cNvPr>
          <p:cNvPicPr>
            <a:picLocks noChangeAspect="1"/>
          </p:cNvPicPr>
          <p:nvPr/>
        </p:nvPicPr>
        <p:blipFill>
          <a:blip r:embed="rId11"/>
          <a:stretch>
            <a:fillRect/>
          </a:stretch>
        </p:blipFill>
        <p:spPr>
          <a:xfrm>
            <a:off x="21456690" y="4049500"/>
            <a:ext cx="6666282" cy="4492271"/>
          </a:xfrm>
          <a:prstGeom prst="rect">
            <a:avLst/>
          </a:prstGeom>
        </p:spPr>
      </p:pic>
      <p:sp>
        <p:nvSpPr>
          <p:cNvPr id="9" name="文本框 8">
            <a:extLst>
              <a:ext uri="{FF2B5EF4-FFF2-40B4-BE49-F238E27FC236}">
                <a16:creationId xmlns:a16="http://schemas.microsoft.com/office/drawing/2014/main" id="{8D36F390-5086-6442-04AC-7FD8EE1CFA8E}"/>
              </a:ext>
            </a:extLst>
          </p:cNvPr>
          <p:cNvSpPr txBox="1"/>
          <p:nvPr/>
        </p:nvSpPr>
        <p:spPr>
          <a:xfrm>
            <a:off x="14465264" y="8397702"/>
            <a:ext cx="6754733" cy="87998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与</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LVU</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数据集上的最新方法比较，加粗表示排名第一的结果</a:t>
            </a:r>
            <a:endParaRPr kumimoji="0" lang="zh-CN"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graphicFrame>
        <p:nvGraphicFramePr>
          <p:cNvPr id="24" name="图表 23">
            <a:extLst>
              <a:ext uri="{FF2B5EF4-FFF2-40B4-BE49-F238E27FC236}">
                <a16:creationId xmlns:a16="http://schemas.microsoft.com/office/drawing/2014/main" id="{E463AE19-CFDD-C987-FA4B-FD5E59293762}"/>
              </a:ext>
            </a:extLst>
          </p:cNvPr>
          <p:cNvGraphicFramePr>
            <a:graphicFrameLocks/>
          </p:cNvGraphicFramePr>
          <p:nvPr>
            <p:extLst>
              <p:ext uri="{D42A27DB-BD31-4B8C-83A1-F6EECF244321}">
                <p14:modId xmlns:p14="http://schemas.microsoft.com/office/powerpoint/2010/main" val="2745918769"/>
              </p:ext>
            </p:extLst>
          </p:nvPr>
        </p:nvGraphicFramePr>
        <p:xfrm>
          <a:off x="14523970" y="4155797"/>
          <a:ext cx="6134100" cy="4107180"/>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4120301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5DE40B4F-70FB-C55B-33C0-2E8226CC5D38}"/>
            </a:ext>
          </a:extLst>
        </p:cNvPr>
        <p:cNvGrpSpPr/>
        <p:nvPr/>
      </p:nvGrpSpPr>
      <p:grpSpPr>
        <a:xfrm>
          <a:off x="0" y="0"/>
          <a:ext cx="0" cy="0"/>
          <a:chOff x="0" y="0"/>
          <a:chExt cx="0" cy="0"/>
        </a:xfrm>
      </p:grpSpPr>
      <p:sp>
        <p:nvSpPr>
          <p:cNvPr id="13" name="矩形 12">
            <a:extLst>
              <a:ext uri="{FF2B5EF4-FFF2-40B4-BE49-F238E27FC236}">
                <a16:creationId xmlns:a16="http://schemas.microsoft.com/office/drawing/2014/main" id="{E5D7FBCB-FB55-34ED-D6DB-68682DBD7169}"/>
              </a:ext>
            </a:extLst>
          </p:cNvPr>
          <p:cNvSpPr/>
          <p:nvPr/>
        </p:nvSpPr>
        <p:spPr>
          <a:xfrm>
            <a:off x="643985" y="9434889"/>
            <a:ext cx="6702836" cy="447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2" name="文本框 1">
            <a:extLst>
              <a:ext uri="{FF2B5EF4-FFF2-40B4-BE49-F238E27FC236}">
                <a16:creationId xmlns:a16="http://schemas.microsoft.com/office/drawing/2014/main" id="{7AABB0D9-F915-7D0F-0E04-3672958A5F85}"/>
              </a:ext>
            </a:extLst>
          </p:cNvPr>
          <p:cNvSpPr txBox="1"/>
          <p:nvPr/>
        </p:nvSpPr>
        <p:spPr>
          <a:xfrm>
            <a:off x="650105" y="9465523"/>
            <a:ext cx="6671528" cy="442441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模型架构</a:t>
            </a:r>
            <a:endParaRPr lang="en-US" altLang="zh-CN" sz="2559" b="1" dirty="0">
              <a:solidFill>
                <a:srgbClr val="4472C4">
                  <a:lumMod val="75000"/>
                </a:srgbClr>
              </a:solidFill>
              <a:latin typeface="Arial" panose="020B0604020202020204" pitchFamily="34" charset="0"/>
              <a:ea typeface="等线" panose="02010600030101010101" pitchFamily="2" charset="-122"/>
            </a:endParaRPr>
          </a:p>
          <a:p>
            <a:pPr algn="just">
              <a:defRPr/>
            </a:pPr>
            <a:r>
              <a:rPr lang="en-US" altLang="zh-CN" sz="2559" dirty="0">
                <a:solidFill>
                  <a:srgbClr val="4472C4">
                    <a:lumMod val="75000"/>
                  </a:srgbClr>
                </a:solidFill>
                <a:latin typeface="Arial" panose="020B0604020202020204" pitchFamily="34" charset="0"/>
              </a:rPr>
              <a:t>MA-LMM</a:t>
            </a:r>
            <a:r>
              <a:rPr lang="zh-CN" altLang="en-US" sz="2559" dirty="0">
                <a:solidFill>
                  <a:srgbClr val="4472C4">
                    <a:lumMod val="75000"/>
                  </a:srgbClr>
                </a:solidFill>
                <a:latin typeface="Arial" panose="020B0604020202020204" pitchFamily="34" charset="0"/>
              </a:rPr>
              <a:t>模型采用三阶流水线设计：</a:t>
            </a:r>
            <a:r>
              <a:rPr lang="zh-CN" altLang="en-US" sz="2559" b="1" dirty="0">
                <a:solidFill>
                  <a:srgbClr val="4472C4">
                    <a:lumMod val="75000"/>
                  </a:srgbClr>
                </a:solidFill>
                <a:latin typeface="Arial" panose="020B0604020202020204" pitchFamily="34" charset="0"/>
              </a:rPr>
              <a:t>第一阶段</a:t>
            </a:r>
            <a:r>
              <a:rPr lang="zh-CN" altLang="en-US" sz="2559" dirty="0">
                <a:solidFill>
                  <a:srgbClr val="4472C4">
                    <a:lumMod val="75000"/>
                  </a:srgbClr>
                </a:solidFill>
                <a:latin typeface="Arial" panose="020B0604020202020204" pitchFamily="34" charset="0"/>
              </a:rPr>
              <a:t>，先通过预训练编码器提取帧特征，利用时间嵌入注入时序信息，得到融合时间信息的视觉特征。</a:t>
            </a:r>
            <a:r>
              <a:rPr lang="zh-CN" altLang="en-US" sz="2559" b="1" dirty="0">
                <a:solidFill>
                  <a:srgbClr val="4472C4">
                    <a:lumMod val="75000"/>
                  </a:srgbClr>
                </a:solidFill>
                <a:latin typeface="Arial" panose="020B0604020202020204" pitchFamily="34" charset="0"/>
              </a:rPr>
              <a:t>第二阶段</a:t>
            </a:r>
            <a:r>
              <a:rPr lang="zh-CN" altLang="en-US" sz="2559" dirty="0">
                <a:solidFill>
                  <a:srgbClr val="4472C4">
                    <a:lumMod val="75000"/>
                  </a:srgbClr>
                </a:solidFill>
                <a:latin typeface="Arial" panose="020B0604020202020204" pitchFamily="34" charset="0"/>
              </a:rPr>
              <a:t>，进入核心创新的</a:t>
            </a:r>
            <a:r>
              <a:rPr lang="zh-CN" altLang="en-US" sz="2559" b="1" dirty="0">
                <a:solidFill>
                  <a:srgbClr val="4472C4">
                    <a:lumMod val="75000"/>
                  </a:srgbClr>
                </a:solidFill>
                <a:latin typeface="Arial" panose="020B0604020202020204" pitchFamily="34" charset="0"/>
              </a:rPr>
              <a:t>长期记忆银行</a:t>
            </a:r>
            <a:r>
              <a:rPr lang="zh-CN" altLang="en-US" sz="2559" dirty="0">
                <a:solidFill>
                  <a:srgbClr val="4472C4">
                    <a:lumMod val="75000"/>
                  </a:srgbClr>
                </a:solidFill>
                <a:latin typeface="Arial" panose="020B0604020202020204" pitchFamily="34" charset="0"/>
              </a:rPr>
              <a:t>，其包含视觉和查询记忆库。视觉记忆库存储原始帧特征，作为交叉注意力的静态键</a:t>
            </a:r>
            <a:r>
              <a:rPr lang="en-US" altLang="zh-CN" sz="2559" dirty="0">
                <a:solidFill>
                  <a:srgbClr val="4472C4">
                    <a:lumMod val="75000"/>
                  </a:srgbClr>
                </a:solidFill>
                <a:latin typeface="Arial" panose="020B0604020202020204" pitchFamily="34" charset="0"/>
              </a:rPr>
              <a:t>-</a:t>
            </a:r>
            <a:r>
              <a:rPr lang="zh-CN" altLang="en-US" sz="2559" dirty="0">
                <a:solidFill>
                  <a:srgbClr val="4472C4">
                    <a:lumMod val="75000"/>
                  </a:srgbClr>
                </a:solidFill>
                <a:latin typeface="Arial" panose="020B0604020202020204" pitchFamily="34" charset="0"/>
              </a:rPr>
              <a:t>值对，提供全局视觉上下文；查询记忆库存储输入查询，作为自注意力的动态键</a:t>
            </a:r>
            <a:r>
              <a:rPr lang="en-US" altLang="zh-CN" sz="2559" dirty="0">
                <a:solidFill>
                  <a:srgbClr val="4472C4">
                    <a:lumMod val="75000"/>
                  </a:srgbClr>
                </a:solidFill>
                <a:latin typeface="Arial" panose="020B0604020202020204" pitchFamily="34" charset="0"/>
              </a:rPr>
              <a:t>-</a:t>
            </a:r>
            <a:r>
              <a:rPr lang="zh-CN" altLang="en-US" sz="2559" dirty="0">
                <a:solidFill>
                  <a:srgbClr val="4472C4">
                    <a:lumMod val="75000"/>
                  </a:srgbClr>
                </a:solidFill>
                <a:latin typeface="Arial" panose="020B0604020202020204" pitchFamily="34" charset="0"/>
              </a:rPr>
              <a:t>值对，捕获不同视频概念和模式。此外，记忆压缩算法通过计算相邻帧的余弦相似度</a:t>
            </a:r>
          </a:p>
        </p:txBody>
      </p:sp>
      <p:sp>
        <p:nvSpPr>
          <p:cNvPr id="25750" name="Rectangle 150">
            <a:extLst>
              <a:ext uri="{FF2B5EF4-FFF2-40B4-BE49-F238E27FC236}">
                <a16:creationId xmlns:a16="http://schemas.microsoft.com/office/drawing/2014/main" id="{4DB4BAB2-6671-89D6-DD5F-604AFD252E8A}"/>
              </a:ext>
            </a:extLst>
          </p:cNvPr>
          <p:cNvSpPr>
            <a:spLocks noChangeArrowheads="1"/>
          </p:cNvSpPr>
          <p:nvPr/>
        </p:nvSpPr>
        <p:spPr bwMode="auto">
          <a:xfrm>
            <a:off x="14516817" y="12135249"/>
            <a:ext cx="13661036" cy="175202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88967" tIns="188967" rIns="188967" bIns="188967"/>
          <a:lstStyle>
            <a:lvl1pPr marL="304800" indent="-304800" defTabSz="731838">
              <a:defRPr sz="2400">
                <a:solidFill>
                  <a:schemeClr val="tx1"/>
                </a:solidFill>
                <a:latin typeface="Times New Roman" panose="02020603050405020304" pitchFamily="18" charset="0"/>
              </a:defRPr>
            </a:lvl1pPr>
            <a:lvl2pPr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304800" marR="0" lvl="0" indent="-304800" algn="l" defTabSz="731838" rtl="0" eaLnBrk="1" fontAlgn="auto" latinLnBrk="0" hangingPunct="1">
              <a:lnSpc>
                <a:spcPct val="100000"/>
              </a:lnSpc>
              <a:spcBef>
                <a:spcPct val="50000"/>
              </a:spcBef>
              <a:spcAft>
                <a:spcPts val="0"/>
              </a:spcAft>
              <a:buClrTx/>
              <a:buSzTx/>
              <a:buFontTx/>
              <a:buNone/>
              <a:tabLst/>
              <a:defRPr/>
            </a:pPr>
            <a:endParaRPr kumimoji="0" lang="en-US" altLang="zh-CN"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a:p>
            <a:pPr marL="304800" marR="0" lvl="0" indent="-304800" algn="l" defTabSz="731838" rtl="0" eaLnBrk="1" fontAlgn="auto" latinLnBrk="0" hangingPunct="1">
              <a:lnSpc>
                <a:spcPct val="100000"/>
              </a:lnSpc>
              <a:spcBef>
                <a:spcPct val="50000"/>
              </a:spcBef>
              <a:spcAft>
                <a:spcPts val="0"/>
              </a:spcAft>
              <a:buClrTx/>
              <a:buSzTx/>
              <a:buFontTx/>
              <a:buNone/>
              <a:tabLst/>
              <a:defRPr/>
            </a:pPr>
            <a:endParaRPr kumimoji="0" lang="en-GB" altLang="zh-CN"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25" name="文本框 24">
            <a:extLst>
              <a:ext uri="{FF2B5EF4-FFF2-40B4-BE49-F238E27FC236}">
                <a16:creationId xmlns:a16="http://schemas.microsoft.com/office/drawing/2014/main" id="{45F4005E-0BDC-2C2F-CFD3-9DA1906875D9}"/>
              </a:ext>
            </a:extLst>
          </p:cNvPr>
          <p:cNvSpPr txBox="1"/>
          <p:nvPr/>
        </p:nvSpPr>
        <p:spPr>
          <a:xfrm>
            <a:off x="14625299" y="11852846"/>
            <a:ext cx="13394870" cy="2061462"/>
          </a:xfrm>
          <a:prstGeom prst="rect">
            <a:avLst/>
          </a:prstGeom>
          <a:noFill/>
        </p:spPr>
        <p:txBody>
          <a:bodyPr wrap="square" rtlCol="0">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总结</a:t>
            </a:r>
            <a:endParaRPr kumimoji="0" lang="en-US" altLang="zh-CN"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MA-LMM</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引入的长期记忆银行，通过解决时序冗余、</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GPU</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内存限制等核心问题，为长视频理解研究提供了有价值的见解。本报告系统梳理了该模型的技术方案，整合了模型的优点，并且对实验进行了复现和相关改进。</a:t>
            </a:r>
          </a:p>
        </p:txBody>
      </p:sp>
      <p:sp>
        <p:nvSpPr>
          <p:cNvPr id="25744" name="Rectangle 144">
            <a:extLst>
              <a:ext uri="{FF2B5EF4-FFF2-40B4-BE49-F238E27FC236}">
                <a16:creationId xmlns:a16="http://schemas.microsoft.com/office/drawing/2014/main" id="{20047CAA-D27F-B527-AF5C-BAA4FB15CB2E}"/>
              </a:ext>
            </a:extLst>
          </p:cNvPr>
          <p:cNvSpPr>
            <a:spLocks noChangeArrowheads="1"/>
          </p:cNvSpPr>
          <p:nvPr/>
        </p:nvSpPr>
        <p:spPr bwMode="auto">
          <a:xfrm>
            <a:off x="7587724" y="2767536"/>
            <a:ext cx="6692400" cy="1114555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88967" tIns="188967" rIns="188967" bIns="188967"/>
          <a:lstStyle>
            <a:lvl1pPr marL="304800" indent="-304800" defTabSz="731838">
              <a:defRPr sz="2400">
                <a:solidFill>
                  <a:schemeClr val="tx1"/>
                </a:solidFill>
                <a:latin typeface="Times New Roman" panose="02020603050405020304" pitchFamily="18" charset="0"/>
              </a:defRPr>
            </a:lvl1pPr>
            <a:lvl2pPr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304800" marR="0" lvl="0" indent="-304800" algn="l" defTabSz="731838" rtl="0" eaLnBrk="1" fontAlgn="auto" latinLnBrk="0" hangingPunct="1">
              <a:lnSpc>
                <a:spcPct val="100000"/>
              </a:lnSpc>
              <a:spcBef>
                <a:spcPct val="50000"/>
              </a:spcBef>
              <a:spcAft>
                <a:spcPts val="0"/>
              </a:spcAft>
              <a:buClrTx/>
              <a:buSzTx/>
              <a:buFontTx/>
              <a:buNone/>
              <a:tabLst/>
              <a:defRPr/>
            </a:pPr>
            <a:endParaRPr kumimoji="0" lang="en-GB"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25602" name="Text Box 2">
            <a:extLst>
              <a:ext uri="{FF2B5EF4-FFF2-40B4-BE49-F238E27FC236}">
                <a16:creationId xmlns:a16="http://schemas.microsoft.com/office/drawing/2014/main" id="{67CDE0F7-05EE-65B4-0F51-EB0694E41EAC}"/>
              </a:ext>
            </a:extLst>
          </p:cNvPr>
          <p:cNvSpPr txBox="1">
            <a:spLocks noChangeArrowheads="1"/>
          </p:cNvSpPr>
          <p:nvPr/>
        </p:nvSpPr>
        <p:spPr bwMode="auto">
          <a:xfrm>
            <a:off x="-3893" y="0"/>
            <a:ext cx="28800425" cy="1873179"/>
          </a:xfrm>
          <a:prstGeom prst="rect">
            <a:avLst/>
          </a:prstGeom>
          <a:solidFill>
            <a:srgbClr val="FFFFCC"/>
          </a:solidFill>
          <a:ln>
            <a:noFill/>
          </a:ln>
          <a:effectLst/>
        </p:spPr>
        <p:txBody>
          <a:bodyPr wrap="square" lIns="283451" tIns="283451" rIns="283451" bIns="283451">
            <a:spAutoFit/>
          </a:bodyPr>
          <a:lstStyle>
            <a:lvl1pPr defTabSz="731838">
              <a:tabLst>
                <a:tab pos="4471988" algn="l"/>
              </a:tabLst>
              <a:defRPr sz="2400">
                <a:solidFill>
                  <a:schemeClr val="tx1"/>
                </a:solidFill>
                <a:latin typeface="Times New Roman" panose="02020603050405020304" pitchFamily="18" charset="0"/>
              </a:defRPr>
            </a:lvl1pPr>
            <a:lvl2pPr marL="366713" defTabSz="731838">
              <a:tabLst>
                <a:tab pos="4471988" algn="l"/>
              </a:tabLst>
              <a:defRPr sz="2400">
                <a:solidFill>
                  <a:schemeClr val="tx1"/>
                </a:solidFill>
                <a:latin typeface="Times New Roman" panose="02020603050405020304" pitchFamily="18" charset="0"/>
              </a:defRPr>
            </a:lvl2pPr>
            <a:lvl3pPr marL="731838" defTabSz="731838">
              <a:tabLst>
                <a:tab pos="4471988" algn="l"/>
              </a:tabLst>
              <a:defRPr sz="2400">
                <a:solidFill>
                  <a:schemeClr val="tx1"/>
                </a:solidFill>
                <a:latin typeface="Times New Roman" panose="02020603050405020304" pitchFamily="18" charset="0"/>
              </a:defRPr>
            </a:lvl3pPr>
            <a:lvl4pPr marL="1098550" defTabSz="731838">
              <a:tabLst>
                <a:tab pos="4471988" algn="l"/>
              </a:tabLst>
              <a:defRPr sz="2400">
                <a:solidFill>
                  <a:schemeClr val="tx1"/>
                </a:solidFill>
                <a:latin typeface="Times New Roman" panose="02020603050405020304" pitchFamily="18" charset="0"/>
              </a:defRPr>
            </a:lvl4pPr>
            <a:lvl5pPr marL="1462088" defTabSz="731838">
              <a:tabLst>
                <a:tab pos="4471988" algn="l"/>
              </a:tabLst>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9pPr>
          </a:lstStyle>
          <a:p>
            <a:pPr marL="0" marR="0" lvl="0" indent="0" algn="just" defTabSz="731838" rtl="0" eaLnBrk="1" fontAlgn="auto" latinLnBrk="0" hangingPunct="1">
              <a:lnSpc>
                <a:spcPct val="150000"/>
              </a:lnSpc>
              <a:spcBef>
                <a:spcPts val="0"/>
              </a:spcBef>
              <a:spcAft>
                <a:spcPts val="0"/>
              </a:spcAft>
              <a:buClrTx/>
              <a:buSzTx/>
              <a:buFontTx/>
              <a:buNone/>
              <a:tabLst>
                <a:tab pos="4471988" algn="l"/>
              </a:tabLst>
              <a:defRPr/>
            </a:pPr>
            <a:r>
              <a:rPr kumimoji="0" lang="en-GB" altLang="zh-CN" sz="6300" b="1" i="1" u="none" strike="noStrike" kern="1200" cap="none" spc="0" normalizeH="0" baseline="0" noProof="0" dirty="0">
                <a:ln>
                  <a:noFill/>
                </a:ln>
                <a:solidFill>
                  <a:srgbClr val="3399CC"/>
                </a:solidFill>
                <a:effectLst/>
                <a:uLnTx/>
                <a:uFillTx/>
                <a:latin typeface="Times New Roman" panose="02020603050405020304" pitchFamily="18" charset="0"/>
                <a:ea typeface="等线" panose="02010600030101010101" pitchFamily="2" charset="-122"/>
                <a:cs typeface="+mn-cs"/>
              </a:rPr>
              <a:t>                </a:t>
            </a:r>
            <a:r>
              <a:rPr kumimoji="0" lang="zh-CN" altLang="en-US"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rPr>
              <a:t>突破长视频处理瓶颈：</a:t>
            </a:r>
            <a:r>
              <a:rPr kumimoji="0" lang="en-US" altLang="zh-CN"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rPr>
              <a:t>MA-LMM</a:t>
            </a:r>
            <a:r>
              <a:rPr kumimoji="0" lang="zh-CN" altLang="en-US"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rPr>
              <a:t>长时记忆模型机制与效能</a:t>
            </a:r>
            <a:endParaRPr kumimoji="0" lang="en-AU" altLang="zh-CN"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endParaRPr>
          </a:p>
        </p:txBody>
      </p:sp>
      <p:sp>
        <p:nvSpPr>
          <p:cNvPr id="25604" name="Text Box 4">
            <a:extLst>
              <a:ext uri="{FF2B5EF4-FFF2-40B4-BE49-F238E27FC236}">
                <a16:creationId xmlns:a16="http://schemas.microsoft.com/office/drawing/2014/main" id="{813A3554-8916-E0E1-493A-88ABE7C93D7C}"/>
              </a:ext>
            </a:extLst>
          </p:cNvPr>
          <p:cNvSpPr txBox="1">
            <a:spLocks noChangeArrowheads="1"/>
          </p:cNvSpPr>
          <p:nvPr/>
        </p:nvSpPr>
        <p:spPr bwMode="auto">
          <a:xfrm>
            <a:off x="796167" y="1965749"/>
            <a:ext cx="12638479" cy="116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967" tIns="188967" rIns="188967" bIns="188967"/>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731838" rtl="0" eaLnBrk="1" fontAlgn="auto" latinLnBrk="0" hangingPunct="1">
              <a:lnSpc>
                <a:spcPct val="100000"/>
              </a:lnSpc>
              <a:spcBef>
                <a:spcPts val="0"/>
              </a:spcBef>
              <a:spcAft>
                <a:spcPts val="0"/>
              </a:spcAft>
              <a:buClrTx/>
              <a:buSzTx/>
              <a:buFontTx/>
              <a:buNone/>
              <a:tabLst/>
              <a:defRPr/>
            </a:pPr>
            <a:r>
              <a:rPr kumimoji="0" lang="zh-CN" altLang="en-US"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陈奕璇 </a:t>
            </a:r>
            <a:r>
              <a:rPr kumimoji="0" lang="en-US" altLang="zh-CN"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22330009</a:t>
            </a:r>
            <a:r>
              <a:rPr kumimoji="0" lang="zh-CN" altLang="en-US"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，张昕煜 </a:t>
            </a:r>
            <a:r>
              <a:rPr kumimoji="0" lang="en-US" altLang="zh-CN"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22330139</a:t>
            </a:r>
            <a:r>
              <a:rPr kumimoji="0" lang="zh-CN" altLang="en-US"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，朱丹仪 </a:t>
            </a:r>
            <a:r>
              <a:rPr kumimoji="0" lang="en-US" altLang="zh-CN"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22330156</a:t>
            </a:r>
          </a:p>
        </p:txBody>
      </p:sp>
      <p:pic>
        <p:nvPicPr>
          <p:cNvPr id="15" name="图片 14">
            <a:extLst>
              <a:ext uri="{FF2B5EF4-FFF2-40B4-BE49-F238E27FC236}">
                <a16:creationId xmlns:a16="http://schemas.microsoft.com/office/drawing/2014/main" id="{5F961E38-91BB-5AED-AEAC-9A8A6B128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375" y="4395363"/>
            <a:ext cx="6443756" cy="4357134"/>
          </a:xfrm>
          <a:prstGeom prst="rect">
            <a:avLst/>
          </a:prstGeom>
        </p:spPr>
      </p:pic>
      <p:pic>
        <p:nvPicPr>
          <p:cNvPr id="19" name="图片 18">
            <a:extLst>
              <a:ext uri="{FF2B5EF4-FFF2-40B4-BE49-F238E27FC236}">
                <a16:creationId xmlns:a16="http://schemas.microsoft.com/office/drawing/2014/main" id="{59C99A2A-9BE8-706D-ACC5-0FC165F17905}"/>
              </a:ext>
            </a:extLst>
          </p:cNvPr>
          <p:cNvPicPr>
            <a:picLocks noChangeAspect="1"/>
          </p:cNvPicPr>
          <p:nvPr/>
        </p:nvPicPr>
        <p:blipFill>
          <a:blip r:embed="rId4">
            <a:extLst>
              <a:ext uri="{28A0092B-C50C-407E-A947-70E740481C1C}">
                <a14:useLocalDpi xmlns:a14="http://schemas.microsoft.com/office/drawing/2010/main" val="0"/>
              </a:ext>
            </a:extLst>
          </a:blip>
          <a:srcRect l="2089" r="3885"/>
          <a:stretch>
            <a:fillRect/>
          </a:stretch>
        </p:blipFill>
        <p:spPr>
          <a:xfrm>
            <a:off x="7623004" y="9511089"/>
            <a:ext cx="6570607" cy="4179099"/>
          </a:xfrm>
          <a:prstGeom prst="rect">
            <a:avLst/>
          </a:prstGeom>
        </p:spPr>
      </p:pic>
      <p:sp>
        <p:nvSpPr>
          <p:cNvPr id="3" name="矩形 2">
            <a:extLst>
              <a:ext uri="{FF2B5EF4-FFF2-40B4-BE49-F238E27FC236}">
                <a16:creationId xmlns:a16="http://schemas.microsoft.com/office/drawing/2014/main" id="{F0869A04-701E-1605-E68E-4F29193660CF}"/>
              </a:ext>
            </a:extLst>
          </p:cNvPr>
          <p:cNvSpPr/>
          <p:nvPr/>
        </p:nvSpPr>
        <p:spPr>
          <a:xfrm>
            <a:off x="654421" y="2759294"/>
            <a:ext cx="6692400" cy="64020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30" name="文本框 29">
            <a:extLst>
              <a:ext uri="{FF2B5EF4-FFF2-40B4-BE49-F238E27FC236}">
                <a16:creationId xmlns:a16="http://schemas.microsoft.com/office/drawing/2014/main" id="{334354AF-7922-5369-7B5B-DC96EAFD9268}"/>
              </a:ext>
            </a:extLst>
          </p:cNvPr>
          <p:cNvSpPr txBox="1"/>
          <p:nvPr/>
        </p:nvSpPr>
        <p:spPr>
          <a:xfrm>
            <a:off x="664857" y="2767536"/>
            <a:ext cx="6671528" cy="32429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发现和思考</a:t>
            </a:r>
            <a:endParaRPr lang="en-US" altLang="zh-CN" sz="2559" b="1" dirty="0">
              <a:solidFill>
                <a:srgbClr val="4472C4">
                  <a:lumMod val="75000"/>
                </a:srgbClr>
              </a:solidFill>
              <a:latin typeface="Arial" panose="020B0604020202020204" pitchFamily="34" charset="0"/>
              <a:ea typeface="等线" panose="02010600030101010101" pitchFamily="2" charset="-122"/>
            </a:endParaRPr>
          </a:p>
          <a:p>
            <a:pPr lvl="0" algn="just">
              <a:defRPr/>
            </a:pPr>
            <a:r>
              <a:rPr lang="zh-CN" altLang="en-US" sz="2559" dirty="0">
                <a:solidFill>
                  <a:srgbClr val="4472C4">
                    <a:lumMod val="75000"/>
                  </a:srgbClr>
                </a:solidFill>
                <a:latin typeface="Arial" panose="020B0604020202020204" pitchFamily="34" charset="0"/>
              </a:rPr>
              <a:t>长视频处理领域面临时序冗余导致大量相似帧浪费资源，</a:t>
            </a:r>
            <a:r>
              <a:rPr lang="en-US" altLang="zh-CN" sz="2559" b="1" dirty="0">
                <a:solidFill>
                  <a:srgbClr val="4472C4">
                    <a:lumMod val="75000"/>
                  </a:srgbClr>
                </a:solidFill>
                <a:latin typeface="Arial" panose="020B0604020202020204" pitchFamily="34" charset="0"/>
              </a:rPr>
              <a:t>GPU</a:t>
            </a:r>
            <a:r>
              <a:rPr lang="zh-CN" altLang="en-US" sz="2559" b="1" dirty="0">
                <a:solidFill>
                  <a:srgbClr val="4472C4">
                    <a:lumMod val="75000"/>
                  </a:srgbClr>
                </a:solidFill>
                <a:latin typeface="Arial" panose="020B0604020202020204" pitchFamily="34" charset="0"/>
              </a:rPr>
              <a:t>内存有限难以处理长时间数据</a:t>
            </a:r>
            <a:r>
              <a:rPr lang="zh-CN" altLang="en-US" sz="2559" dirty="0">
                <a:solidFill>
                  <a:srgbClr val="4472C4">
                    <a:lumMod val="75000"/>
                  </a:srgbClr>
                </a:solidFill>
                <a:latin typeface="Arial" panose="020B0604020202020204" pitchFamily="34" charset="0"/>
              </a:rPr>
              <a:t>，上下文丢失影响语义连贯性等问题。于是，</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MA-LMM</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模型通过设计</a:t>
            </a: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长期记忆银行</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设计解决传统方法在处理长视频时面临的一系列问题，还通过</a:t>
            </a: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双重记忆库</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的设计实现了对视频信息的高效压缩和检索。</a:t>
            </a:r>
          </a:p>
        </p:txBody>
      </p:sp>
      <p:sp>
        <p:nvSpPr>
          <p:cNvPr id="10" name="Rectangle 31">
            <a:extLst>
              <a:ext uri="{FF2B5EF4-FFF2-40B4-BE49-F238E27FC236}">
                <a16:creationId xmlns:a16="http://schemas.microsoft.com/office/drawing/2014/main" id="{D9E3F2C5-A92E-DCB1-73B9-497881F1EB75}"/>
              </a:ext>
            </a:extLst>
          </p:cNvPr>
          <p:cNvSpPr>
            <a:spLocks noChangeArrowheads="1"/>
          </p:cNvSpPr>
          <p:nvPr/>
        </p:nvSpPr>
        <p:spPr bwMode="auto">
          <a:xfrm>
            <a:off x="14516817" y="2767534"/>
            <a:ext cx="13661036" cy="90853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967" tIns="188967" rIns="188967" bIns="188967"/>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731838" rtl="0" eaLnBrk="1" fontAlgn="auto" latinLnBrk="0" hangingPunct="1">
              <a:lnSpc>
                <a:spcPct val="100000"/>
              </a:lnSpc>
              <a:spcBef>
                <a:spcPct val="50000"/>
              </a:spcBef>
              <a:spcAft>
                <a:spcPts val="0"/>
              </a:spcAft>
              <a:buClrTx/>
              <a:buSzTx/>
              <a:buFontTx/>
              <a:buNone/>
              <a:tabLst/>
              <a:defRPr/>
            </a:pPr>
            <a:endParaRPr kumimoji="0" lang="en-US" altLang="zh-CN" sz="1903" b="1" i="0" u="none" strike="noStrike" kern="1200" cap="none" spc="0" normalizeH="0" baseline="0" noProof="0" dirty="0">
              <a:ln>
                <a:noFill/>
              </a:ln>
              <a:solidFill>
                <a:srgbClr val="006983"/>
              </a:solidFill>
              <a:effectLst/>
              <a:uLnTx/>
              <a:uFillTx/>
              <a:latin typeface="Arial" panose="020B0604020202020204" pitchFamily="34" charset="0"/>
              <a:ea typeface="宋体" panose="02010600030101010101" pitchFamily="2" charset="-122"/>
              <a:cs typeface="+mn-cs"/>
            </a:endParaRPr>
          </a:p>
        </p:txBody>
      </p:sp>
      <p:pic>
        <p:nvPicPr>
          <p:cNvPr id="12" name="图片 11">
            <a:extLst>
              <a:ext uri="{FF2B5EF4-FFF2-40B4-BE49-F238E27FC236}">
                <a16:creationId xmlns:a16="http://schemas.microsoft.com/office/drawing/2014/main" id="{C470D51E-E787-D66A-B729-3D59B9A3DD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537" y="5801248"/>
            <a:ext cx="5948168" cy="3216273"/>
          </a:xfrm>
          <a:prstGeom prst="rect">
            <a:avLst/>
          </a:prstGeom>
        </p:spPr>
      </p:pic>
      <p:sp>
        <p:nvSpPr>
          <p:cNvPr id="28" name="文本框 27">
            <a:extLst>
              <a:ext uri="{FF2B5EF4-FFF2-40B4-BE49-F238E27FC236}">
                <a16:creationId xmlns:a16="http://schemas.microsoft.com/office/drawing/2014/main" id="{C357821D-57DE-534B-0DBE-D5C1183D77FE}"/>
              </a:ext>
            </a:extLst>
          </p:cNvPr>
          <p:cNvSpPr txBox="1"/>
          <p:nvPr/>
        </p:nvSpPr>
        <p:spPr>
          <a:xfrm>
            <a:off x="7587724" y="2794310"/>
            <a:ext cx="6692400" cy="1667636"/>
          </a:xfrm>
          <a:prstGeom prst="rect">
            <a:avLst/>
          </a:prstGeom>
          <a:noFill/>
        </p:spPr>
        <p:txBody>
          <a:bodyPr wrap="square">
            <a:spAutoFit/>
          </a:bodyPr>
          <a:lstStyle/>
          <a:p>
            <a:pPr lvl="0" algn="just">
              <a:defRPr/>
            </a:pPr>
            <a:r>
              <a:rPr lang="zh-CN" altLang="en-US" sz="2559" dirty="0">
                <a:solidFill>
                  <a:srgbClr val="4472C4">
                    <a:lumMod val="75000"/>
                  </a:srgbClr>
                </a:solidFill>
                <a:latin typeface="Arial" panose="020B0604020202020204" pitchFamily="34" charset="0"/>
              </a:rPr>
              <a:t>识别冗余特征并进行平均，减少记忆库大小，</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保留关键特征和时间上下文。</a:t>
            </a: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第三阶段</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，经</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Q-Former</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输出融合历史信息，输入大语言模型生成最终理解结果。</a:t>
            </a:r>
          </a:p>
        </p:txBody>
      </p:sp>
      <p:sp>
        <p:nvSpPr>
          <p:cNvPr id="5" name="文本框 4">
            <a:extLst>
              <a:ext uri="{FF2B5EF4-FFF2-40B4-BE49-F238E27FC236}">
                <a16:creationId xmlns:a16="http://schemas.microsoft.com/office/drawing/2014/main" id="{80C07B71-2DE8-AF8B-4164-3843208F44AA}"/>
              </a:ext>
            </a:extLst>
          </p:cNvPr>
          <p:cNvSpPr txBox="1"/>
          <p:nvPr/>
        </p:nvSpPr>
        <p:spPr>
          <a:xfrm>
            <a:off x="7605660" y="8912836"/>
            <a:ext cx="6671528" cy="48615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实验改进</a:t>
            </a:r>
            <a:endParaRPr lang="en-US" altLang="zh-CN" sz="2559" b="1" dirty="0">
              <a:solidFill>
                <a:srgbClr val="4472C4">
                  <a:lumMod val="75000"/>
                </a:srgbClr>
              </a:solidFill>
              <a:latin typeface="Arial" panose="020B0604020202020204" pitchFamily="34" charset="0"/>
              <a:ea typeface="等线" panose="02010600030101010101" pitchFamily="2" charset="-122"/>
            </a:endParaRPr>
          </a:p>
        </p:txBody>
      </p:sp>
      <p:graphicFrame>
        <p:nvGraphicFramePr>
          <p:cNvPr id="7" name="图示 6">
            <a:extLst>
              <a:ext uri="{FF2B5EF4-FFF2-40B4-BE49-F238E27FC236}">
                <a16:creationId xmlns:a16="http://schemas.microsoft.com/office/drawing/2014/main" id="{DA4AD0C1-072E-4214-7CA5-7A69063F2437}"/>
              </a:ext>
            </a:extLst>
          </p:cNvPr>
          <p:cNvGraphicFramePr/>
          <p:nvPr>
            <p:extLst>
              <p:ext uri="{D42A27DB-BD31-4B8C-83A1-F6EECF244321}">
                <p14:modId xmlns:p14="http://schemas.microsoft.com/office/powerpoint/2010/main" val="4128124611"/>
              </p:ext>
            </p:extLst>
          </p:nvPr>
        </p:nvGraphicFramePr>
        <p:xfrm>
          <a:off x="13014492" y="7176634"/>
          <a:ext cx="2464253" cy="402176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 name="图片 5">
            <a:extLst>
              <a:ext uri="{FF2B5EF4-FFF2-40B4-BE49-F238E27FC236}">
                <a16:creationId xmlns:a16="http://schemas.microsoft.com/office/drawing/2014/main" id="{418DEA1B-4293-440D-84D5-4CEA5F70F68A}"/>
              </a:ext>
            </a:extLst>
          </p:cNvPr>
          <p:cNvPicPr>
            <a:picLocks noChangeAspect="1"/>
          </p:cNvPicPr>
          <p:nvPr/>
        </p:nvPicPr>
        <p:blipFill>
          <a:blip r:embed="rId11"/>
          <a:stretch>
            <a:fillRect/>
          </a:stretch>
        </p:blipFill>
        <p:spPr>
          <a:xfrm>
            <a:off x="21456690" y="4049500"/>
            <a:ext cx="6666282" cy="4492271"/>
          </a:xfrm>
          <a:prstGeom prst="rect">
            <a:avLst/>
          </a:prstGeom>
        </p:spPr>
      </p:pic>
      <p:graphicFrame>
        <p:nvGraphicFramePr>
          <p:cNvPr id="24" name="图表 23">
            <a:extLst>
              <a:ext uri="{FF2B5EF4-FFF2-40B4-BE49-F238E27FC236}">
                <a16:creationId xmlns:a16="http://schemas.microsoft.com/office/drawing/2014/main" id="{5E789A30-8CA3-792A-C3D8-44F67F5DC14A}"/>
              </a:ext>
            </a:extLst>
          </p:cNvPr>
          <p:cNvGraphicFramePr>
            <a:graphicFrameLocks/>
          </p:cNvGraphicFramePr>
          <p:nvPr/>
        </p:nvGraphicFramePr>
        <p:xfrm>
          <a:off x="14523970" y="4155797"/>
          <a:ext cx="6134100" cy="4107180"/>
        </p:xfrm>
        <a:graphic>
          <a:graphicData uri="http://schemas.openxmlformats.org/drawingml/2006/chart">
            <c:chart xmlns:c="http://schemas.openxmlformats.org/drawingml/2006/chart" xmlns:r="http://schemas.openxmlformats.org/officeDocument/2006/relationships" r:id="rId12"/>
          </a:graphicData>
        </a:graphic>
      </p:graphicFrame>
      <p:sp>
        <p:nvSpPr>
          <p:cNvPr id="4" name="文本框 3">
            <a:extLst>
              <a:ext uri="{FF2B5EF4-FFF2-40B4-BE49-F238E27FC236}">
                <a16:creationId xmlns:a16="http://schemas.microsoft.com/office/drawing/2014/main" id="{AB987FC8-B078-34A0-2FB3-90EEE1F864FE}"/>
              </a:ext>
            </a:extLst>
          </p:cNvPr>
          <p:cNvSpPr txBox="1"/>
          <p:nvPr/>
        </p:nvSpPr>
        <p:spPr>
          <a:xfrm>
            <a:off x="14657395" y="2826490"/>
            <a:ext cx="13362774" cy="166763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实验结果</a:t>
            </a:r>
            <a:endParaRPr lang="en-US" altLang="zh-CN" sz="2559" b="1" dirty="0">
              <a:solidFill>
                <a:srgbClr val="4472C4">
                  <a:lumMod val="75000"/>
                </a:srgbClr>
              </a:solidFill>
              <a:latin typeface="Arial" panose="020B0604020202020204" pitchFamily="34" charset="0"/>
              <a:ea typeface="等线" panose="02010600030101010101" pitchFamily="2" charset="-122"/>
            </a:endParaRPr>
          </a:p>
          <a:p>
            <a:pPr lvl="0" algn="just">
              <a:defRPr/>
            </a:pPr>
            <a:r>
              <a:rPr lang="zh-CN" altLang="en-US" sz="2559" dirty="0">
                <a:solidFill>
                  <a:srgbClr val="4472C4">
                    <a:lumMod val="75000"/>
                  </a:srgbClr>
                </a:solidFill>
                <a:latin typeface="Arial" panose="020B0604020202020204" pitchFamily="34" charset="0"/>
              </a:rPr>
              <a:t>以下柱状图表示</a:t>
            </a:r>
            <a:r>
              <a:rPr lang="en-US" altLang="zh-CN" sz="2559" dirty="0">
                <a:solidFill>
                  <a:srgbClr val="4472C4">
                    <a:lumMod val="75000"/>
                  </a:srgbClr>
                </a:solidFill>
                <a:latin typeface="Arial" panose="020B0604020202020204" pitchFamily="34" charset="0"/>
              </a:rPr>
              <a:t>MALMM</a:t>
            </a:r>
            <a:r>
              <a:rPr lang="zh-CN" altLang="en-US" sz="2559" dirty="0">
                <a:solidFill>
                  <a:srgbClr val="4472C4">
                    <a:lumMod val="75000"/>
                  </a:srgbClr>
                </a:solidFill>
                <a:latin typeface="Arial" panose="020B0604020202020204" pitchFamily="34" charset="0"/>
              </a:rPr>
              <a:t>模型在不同数据集上的复现结果比对，将结果可视化后可以直观看出复现结果的精度比模型原论文精度略小，但相差无几，部分差异可能源于硬件差异导致的随机性。</a:t>
            </a:r>
            <a:endParaRPr lang="zh-CN" altLang="zh-CN" sz="2559" dirty="0">
              <a:solidFill>
                <a:srgbClr val="4472C4">
                  <a:lumMod val="75000"/>
                </a:srgbClr>
              </a:solidFill>
              <a:latin typeface="Arial" panose="020B0604020202020204" pitchFamily="34" charset="0"/>
            </a:endParaRPr>
          </a:p>
        </p:txBody>
      </p:sp>
      <p:sp>
        <p:nvSpPr>
          <p:cNvPr id="11" name="文本框 10">
            <a:extLst>
              <a:ext uri="{FF2B5EF4-FFF2-40B4-BE49-F238E27FC236}">
                <a16:creationId xmlns:a16="http://schemas.microsoft.com/office/drawing/2014/main" id="{2032F9DA-FE5A-B5EC-98FF-8C537DFB8AB7}"/>
              </a:ext>
            </a:extLst>
          </p:cNvPr>
          <p:cNvSpPr txBox="1"/>
          <p:nvPr/>
        </p:nvSpPr>
        <p:spPr>
          <a:xfrm>
            <a:off x="14625299" y="10145365"/>
            <a:ext cx="13385580" cy="1667636"/>
          </a:xfrm>
          <a:prstGeom prst="rect">
            <a:avLst/>
          </a:prstGeom>
          <a:noFill/>
        </p:spPr>
        <p:txBody>
          <a:bodyPr wrap="square" rtlCol="0">
            <a:spAutoFit/>
          </a:bodyPr>
          <a:lstStyle/>
          <a:p>
            <a:pPr lvl="0" algn="just">
              <a:defRPr/>
            </a:pP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表格显示的数据是复现结果以及改进模型与</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LVU</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数据集上的最新方法比较，加粗表示排名第一的结果</a:t>
            </a:r>
            <a:r>
              <a:rPr lang="zh-CN" altLang="en-US" sz="2559" dirty="0">
                <a:solidFill>
                  <a:srgbClr val="4472C4">
                    <a:lumMod val="75000"/>
                  </a:srgbClr>
                </a:solidFill>
                <a:latin typeface="Arial" panose="020B0604020202020204" pitchFamily="34" charset="0"/>
              </a:rPr>
              <a:t>，结果显示，优化后的方法在</a:t>
            </a:r>
            <a:r>
              <a:rPr lang="en-US" altLang="zh-CN" sz="2559" dirty="0">
                <a:solidFill>
                  <a:srgbClr val="4472C4">
                    <a:lumMod val="75000"/>
                  </a:srgbClr>
                </a:solidFill>
                <a:latin typeface="Arial" panose="020B0604020202020204" pitchFamily="34" charset="0"/>
              </a:rPr>
              <a:t>LVU</a:t>
            </a:r>
            <a:r>
              <a:rPr lang="zh-CN" altLang="en-US" sz="2559" dirty="0">
                <a:solidFill>
                  <a:srgbClr val="4472C4">
                    <a:lumMod val="75000"/>
                  </a:srgbClr>
                </a:solidFill>
                <a:latin typeface="Arial" panose="020B0604020202020204" pitchFamily="34" charset="0"/>
              </a:rPr>
              <a:t>数据集上以</a:t>
            </a:r>
            <a:r>
              <a:rPr lang="en-US" altLang="zh-CN" sz="2559" dirty="0">
                <a:solidFill>
                  <a:srgbClr val="4472C4">
                    <a:lumMod val="75000"/>
                  </a:srgbClr>
                </a:solidFill>
                <a:latin typeface="Arial" panose="020B0604020202020204" pitchFamily="34" charset="0"/>
              </a:rPr>
              <a:t>65.0%</a:t>
            </a:r>
            <a:r>
              <a:rPr lang="zh-CN" altLang="en-US" sz="2559" dirty="0">
                <a:solidFill>
                  <a:srgbClr val="4472C4">
                    <a:lumMod val="75000"/>
                  </a:srgbClr>
                </a:solidFill>
                <a:latin typeface="Arial" panose="020B0604020202020204" pitchFamily="34" charset="0"/>
              </a:rPr>
              <a:t>的平均准确率取得最佳性能，略优于</a:t>
            </a:r>
            <a:r>
              <a:rPr lang="en-US" altLang="zh-CN" sz="2559" dirty="0">
                <a:solidFill>
                  <a:srgbClr val="4472C4">
                    <a:lumMod val="75000"/>
                  </a:srgbClr>
                </a:solidFill>
                <a:latin typeface="Arial" panose="020B0604020202020204" pitchFamily="34" charset="0"/>
              </a:rPr>
              <a:t>MALMM</a:t>
            </a:r>
            <a:r>
              <a:rPr lang="zh-CN" altLang="en-US" sz="2559" dirty="0">
                <a:solidFill>
                  <a:srgbClr val="4472C4">
                    <a:lumMod val="75000"/>
                  </a:srgbClr>
                </a:solidFill>
                <a:latin typeface="Arial" panose="020B0604020202020204" pitchFamily="34" charset="0"/>
              </a:rPr>
              <a:t>（</a:t>
            </a:r>
            <a:r>
              <a:rPr lang="en-US" altLang="zh-CN" sz="2559" dirty="0">
                <a:solidFill>
                  <a:srgbClr val="4472C4">
                    <a:lumMod val="75000"/>
                  </a:srgbClr>
                </a:solidFill>
                <a:latin typeface="Arial" panose="020B0604020202020204" pitchFamily="34" charset="0"/>
              </a:rPr>
              <a:t>63.0%</a:t>
            </a:r>
            <a:r>
              <a:rPr lang="zh-CN" altLang="en-US" sz="2559" dirty="0">
                <a:solidFill>
                  <a:srgbClr val="4472C4">
                    <a:lumMod val="75000"/>
                  </a:srgbClr>
                </a:solidFill>
                <a:latin typeface="Arial" panose="020B0604020202020204" pitchFamily="34" charset="0"/>
              </a:rPr>
              <a:t>）。在</a:t>
            </a:r>
            <a:r>
              <a:rPr lang="en-US" altLang="zh-CN" sz="2559" dirty="0">
                <a:solidFill>
                  <a:srgbClr val="4472C4">
                    <a:lumMod val="75000"/>
                  </a:srgbClr>
                </a:solidFill>
                <a:latin typeface="Arial" panose="020B0604020202020204" pitchFamily="34" charset="0"/>
              </a:rPr>
              <a:t>Metadata</a:t>
            </a:r>
            <a:r>
              <a:rPr lang="zh-CN" altLang="en-US" sz="2559" dirty="0">
                <a:solidFill>
                  <a:srgbClr val="4472C4">
                    <a:lumMod val="75000"/>
                  </a:srgbClr>
                </a:solidFill>
                <a:latin typeface="Arial" panose="020B0604020202020204" pitchFamily="34" charset="0"/>
              </a:rPr>
              <a:t>任务（如</a:t>
            </a:r>
            <a:r>
              <a:rPr lang="en-US" altLang="zh-CN" sz="2559" dirty="0">
                <a:solidFill>
                  <a:srgbClr val="4472C4">
                    <a:lumMod val="75000"/>
                  </a:srgbClr>
                </a:solidFill>
                <a:latin typeface="Arial" panose="020B0604020202020204" pitchFamily="34" charset="0"/>
              </a:rPr>
              <a:t>'Genre'</a:t>
            </a:r>
            <a:r>
              <a:rPr lang="zh-CN" altLang="en-US" sz="2559" dirty="0">
                <a:solidFill>
                  <a:srgbClr val="4472C4">
                    <a:lumMod val="75000"/>
                  </a:srgbClr>
                </a:solidFill>
                <a:latin typeface="Arial" panose="020B0604020202020204" pitchFamily="34" charset="0"/>
              </a:rPr>
              <a:t>、</a:t>
            </a:r>
            <a:r>
              <a:rPr lang="en-US" altLang="zh-CN" sz="2559" dirty="0">
                <a:solidFill>
                  <a:srgbClr val="4472C4">
                    <a:lumMod val="75000"/>
                  </a:srgbClr>
                </a:solidFill>
                <a:latin typeface="Arial" panose="020B0604020202020204" pitchFamily="34" charset="0"/>
              </a:rPr>
              <a:t>'Writer'</a:t>
            </a:r>
            <a:r>
              <a:rPr lang="zh-CN" altLang="en-US" sz="2559" dirty="0">
                <a:solidFill>
                  <a:srgbClr val="4472C4">
                    <a:lumMod val="75000"/>
                  </a:srgbClr>
                </a:solidFill>
                <a:latin typeface="Arial" panose="020B0604020202020204" pitchFamily="34" charset="0"/>
              </a:rPr>
              <a:t>、</a:t>
            </a:r>
            <a:r>
              <a:rPr lang="en-US" altLang="zh-CN" sz="2559" dirty="0">
                <a:solidFill>
                  <a:srgbClr val="4472C4">
                    <a:lumMod val="75000"/>
                  </a:srgbClr>
                </a:solidFill>
                <a:latin typeface="Arial" panose="020B0604020202020204" pitchFamily="34" charset="0"/>
              </a:rPr>
              <a:t>'Year'</a:t>
            </a:r>
            <a:r>
              <a:rPr lang="zh-CN" altLang="en-US" sz="2559" dirty="0">
                <a:solidFill>
                  <a:srgbClr val="4472C4">
                    <a:lumMod val="75000"/>
                  </a:srgbClr>
                </a:solidFill>
                <a:latin typeface="Arial" panose="020B0604020202020204" pitchFamily="34" charset="0"/>
              </a:rPr>
              <a:t>）上表现突出，同时在整体推理能力上验证了优化注意力机制的有效性，兼顾了精度与内存效率。</a:t>
            </a:r>
            <a:endParaRPr kumimoji="0" lang="zh-CN"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17" name="Rectangle 13">
            <a:extLst>
              <a:ext uri="{FF2B5EF4-FFF2-40B4-BE49-F238E27FC236}">
                <a16:creationId xmlns:a16="http://schemas.microsoft.com/office/drawing/2014/main" id="{47935890-6FC3-6BCE-4698-7B2BCCF73707}"/>
              </a:ext>
            </a:extLst>
          </p:cNvPr>
          <p:cNvSpPr>
            <a:spLocks noChangeArrowheads="1"/>
          </p:cNvSpPr>
          <p:nvPr/>
        </p:nvSpPr>
        <p:spPr bwMode="auto">
          <a:xfrm>
            <a:off x="14649900" y="8401480"/>
            <a:ext cx="13394870" cy="1574658"/>
          </a:xfrm>
          <a:prstGeom prst="rect">
            <a:avLst/>
          </a:prstGeom>
          <a:solidFill>
            <a:srgbClr val="EEEEEE"/>
          </a:solidFill>
          <a:ln w="9525">
            <a:solidFill>
              <a:srgbClr val="336699"/>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47998" tIns="23998" rIns="47998" bIns="23998"/>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731838" rtl="0" eaLnBrk="1" fontAlgn="auto" latinLnBrk="0" hangingPunct="1">
              <a:lnSpc>
                <a:spcPct val="100000"/>
              </a:lnSpc>
              <a:spcBef>
                <a:spcPts val="0"/>
              </a:spcBef>
              <a:spcAft>
                <a:spcPts val="0"/>
              </a:spcAft>
              <a:buClrTx/>
              <a:buSzTx/>
              <a:buFontTx/>
              <a:buNone/>
              <a:tabLst/>
              <a:defRPr/>
            </a:pPr>
            <a:endParaRPr kumimoji="0" lang="zh-CN" altLang="zh-CN" sz="1903"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mn-cs"/>
            </a:endParaRPr>
          </a:p>
        </p:txBody>
      </p:sp>
      <p:sp>
        <p:nvSpPr>
          <p:cNvPr id="32" name="文本框 31">
            <a:extLst>
              <a:ext uri="{FF2B5EF4-FFF2-40B4-BE49-F238E27FC236}">
                <a16:creationId xmlns:a16="http://schemas.microsoft.com/office/drawing/2014/main" id="{1CEEAF4C-6E67-A847-44E7-3C8DBDA269D1}"/>
              </a:ext>
            </a:extLst>
          </p:cNvPr>
          <p:cNvSpPr txBox="1"/>
          <p:nvPr/>
        </p:nvSpPr>
        <p:spPr>
          <a:xfrm>
            <a:off x="14702006" y="8553795"/>
            <a:ext cx="13232166" cy="12738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MA-LMM</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模型提出了视觉记忆库和查询记忆库，而它沿用了</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Q-former</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的</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Attention</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机制，我们认为通过压缩、滑动窗口和选定路径协同视觉和查询内存库，为长时间多模态推理提供高效、查询感知的稀疏注意力，可以改进</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Q-former</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的</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Attention</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机制。</a:t>
            </a:r>
          </a:p>
        </p:txBody>
      </p:sp>
    </p:spTree>
    <p:extLst>
      <p:ext uri="{BB962C8B-B14F-4D97-AF65-F5344CB8AC3E}">
        <p14:creationId xmlns:p14="http://schemas.microsoft.com/office/powerpoint/2010/main" val="3976098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18273E74-5D01-4E69-B17B-BE7575F03BB8}"/>
            </a:ext>
          </a:extLst>
        </p:cNvPr>
        <p:cNvGrpSpPr/>
        <p:nvPr/>
      </p:nvGrpSpPr>
      <p:grpSpPr>
        <a:xfrm>
          <a:off x="0" y="0"/>
          <a:ext cx="0" cy="0"/>
          <a:chOff x="0" y="0"/>
          <a:chExt cx="0" cy="0"/>
        </a:xfrm>
      </p:grpSpPr>
      <p:sp>
        <p:nvSpPr>
          <p:cNvPr id="25744" name="Rectangle 144">
            <a:extLst>
              <a:ext uri="{FF2B5EF4-FFF2-40B4-BE49-F238E27FC236}">
                <a16:creationId xmlns:a16="http://schemas.microsoft.com/office/drawing/2014/main" id="{51CC4E45-6B26-CBDE-C935-C22392CE2CA8}"/>
              </a:ext>
            </a:extLst>
          </p:cNvPr>
          <p:cNvSpPr>
            <a:spLocks noChangeArrowheads="1"/>
          </p:cNvSpPr>
          <p:nvPr/>
        </p:nvSpPr>
        <p:spPr bwMode="auto">
          <a:xfrm>
            <a:off x="643985" y="6213765"/>
            <a:ext cx="13622767" cy="769932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88967" tIns="188967" rIns="188967" bIns="188967"/>
          <a:lstStyle>
            <a:lvl1pPr marL="304800" indent="-304800" defTabSz="731838">
              <a:defRPr sz="2400">
                <a:solidFill>
                  <a:schemeClr val="tx1"/>
                </a:solidFill>
                <a:latin typeface="Times New Roman" panose="02020603050405020304" pitchFamily="18" charset="0"/>
              </a:defRPr>
            </a:lvl1pPr>
            <a:lvl2pPr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304800" marR="0" lvl="0" indent="-304800" algn="l" defTabSz="731838" rtl="0" eaLnBrk="1" fontAlgn="auto" latinLnBrk="0" hangingPunct="1">
              <a:lnSpc>
                <a:spcPct val="100000"/>
              </a:lnSpc>
              <a:spcBef>
                <a:spcPct val="50000"/>
              </a:spcBef>
              <a:spcAft>
                <a:spcPts val="0"/>
              </a:spcAft>
              <a:buClrTx/>
              <a:buSzTx/>
              <a:buFontTx/>
              <a:buNone/>
              <a:tabLst/>
              <a:defRPr/>
            </a:pPr>
            <a:endParaRPr kumimoji="0" lang="en-GB"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13" name="矩形 12">
            <a:extLst>
              <a:ext uri="{FF2B5EF4-FFF2-40B4-BE49-F238E27FC236}">
                <a16:creationId xmlns:a16="http://schemas.microsoft.com/office/drawing/2014/main" id="{F143AB0C-53F3-62C4-D008-6F3C2B26DA60}"/>
              </a:ext>
            </a:extLst>
          </p:cNvPr>
          <p:cNvSpPr/>
          <p:nvPr/>
        </p:nvSpPr>
        <p:spPr>
          <a:xfrm>
            <a:off x="643985" y="9434889"/>
            <a:ext cx="6702836" cy="447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2" name="文本框 1">
            <a:extLst>
              <a:ext uri="{FF2B5EF4-FFF2-40B4-BE49-F238E27FC236}">
                <a16:creationId xmlns:a16="http://schemas.microsoft.com/office/drawing/2014/main" id="{5F34921B-FB02-7EBC-B5E0-AA328C33D003}"/>
              </a:ext>
            </a:extLst>
          </p:cNvPr>
          <p:cNvSpPr txBox="1"/>
          <p:nvPr/>
        </p:nvSpPr>
        <p:spPr>
          <a:xfrm>
            <a:off x="715657" y="6217635"/>
            <a:ext cx="13331311" cy="36367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模型架构</a:t>
            </a:r>
            <a:endParaRPr lang="en-US" altLang="zh-CN" sz="2559" b="1" dirty="0">
              <a:solidFill>
                <a:srgbClr val="4472C4">
                  <a:lumMod val="75000"/>
                </a:srgbClr>
              </a:solidFill>
              <a:latin typeface="Arial" panose="020B0604020202020204" pitchFamily="34" charset="0"/>
              <a:ea typeface="等线" panose="02010600030101010101" pitchFamily="2" charset="-122"/>
            </a:endParaRPr>
          </a:p>
          <a:p>
            <a:pPr algn="just">
              <a:defRPr/>
            </a:pPr>
            <a:r>
              <a:rPr lang="en-US" altLang="zh-CN" sz="2559" dirty="0">
                <a:solidFill>
                  <a:srgbClr val="4472C4">
                    <a:lumMod val="75000"/>
                  </a:srgbClr>
                </a:solidFill>
                <a:latin typeface="Arial" panose="020B0604020202020204" pitchFamily="34" charset="0"/>
              </a:rPr>
              <a:t>MA-LMM</a:t>
            </a:r>
            <a:r>
              <a:rPr lang="zh-CN" altLang="en-US" sz="2559" dirty="0">
                <a:solidFill>
                  <a:srgbClr val="4472C4">
                    <a:lumMod val="75000"/>
                  </a:srgbClr>
                </a:solidFill>
                <a:latin typeface="Arial" panose="020B0604020202020204" pitchFamily="34" charset="0"/>
              </a:rPr>
              <a:t>模型采用三阶流水线设计：</a:t>
            </a:r>
            <a:r>
              <a:rPr lang="zh-CN" altLang="en-US" sz="2559" b="1" dirty="0">
                <a:solidFill>
                  <a:srgbClr val="4472C4">
                    <a:lumMod val="75000"/>
                  </a:srgbClr>
                </a:solidFill>
                <a:latin typeface="Arial" panose="020B0604020202020204" pitchFamily="34" charset="0"/>
              </a:rPr>
              <a:t>第一阶段</a:t>
            </a:r>
            <a:r>
              <a:rPr lang="zh-CN" altLang="en-US" sz="2559" dirty="0">
                <a:solidFill>
                  <a:srgbClr val="4472C4">
                    <a:lumMod val="75000"/>
                  </a:srgbClr>
                </a:solidFill>
                <a:latin typeface="Arial" panose="020B0604020202020204" pitchFamily="34" charset="0"/>
              </a:rPr>
              <a:t>，先通过预训练编码器提取帧特征，利用时间嵌入注入时序信息，得到融合时间信息的视觉特征。</a:t>
            </a:r>
            <a:r>
              <a:rPr lang="zh-CN" altLang="en-US" sz="2559" b="1" dirty="0">
                <a:solidFill>
                  <a:srgbClr val="4472C4">
                    <a:lumMod val="75000"/>
                  </a:srgbClr>
                </a:solidFill>
                <a:latin typeface="Arial" panose="020B0604020202020204" pitchFamily="34" charset="0"/>
              </a:rPr>
              <a:t>第二阶段</a:t>
            </a:r>
            <a:r>
              <a:rPr lang="zh-CN" altLang="en-US" sz="2559" dirty="0">
                <a:solidFill>
                  <a:srgbClr val="4472C4">
                    <a:lumMod val="75000"/>
                  </a:srgbClr>
                </a:solidFill>
                <a:latin typeface="Arial" panose="020B0604020202020204" pitchFamily="34" charset="0"/>
              </a:rPr>
              <a:t>，进入核心创新的</a:t>
            </a:r>
            <a:r>
              <a:rPr lang="zh-CN" altLang="en-US" sz="2559" b="1" dirty="0">
                <a:solidFill>
                  <a:srgbClr val="4472C4">
                    <a:lumMod val="75000"/>
                  </a:srgbClr>
                </a:solidFill>
                <a:latin typeface="Arial" panose="020B0604020202020204" pitchFamily="34" charset="0"/>
              </a:rPr>
              <a:t>长期记忆银行</a:t>
            </a:r>
            <a:r>
              <a:rPr lang="zh-CN" altLang="en-US" sz="2559" dirty="0">
                <a:solidFill>
                  <a:srgbClr val="4472C4">
                    <a:lumMod val="75000"/>
                  </a:srgbClr>
                </a:solidFill>
                <a:latin typeface="Arial" panose="020B0604020202020204" pitchFamily="34" charset="0"/>
              </a:rPr>
              <a:t>，其包含视觉和查询记忆库。视觉记忆库存储原始帧特征，作为交叉注意力的静态键</a:t>
            </a:r>
            <a:r>
              <a:rPr lang="en-US" altLang="zh-CN" sz="2559" dirty="0">
                <a:solidFill>
                  <a:srgbClr val="4472C4">
                    <a:lumMod val="75000"/>
                  </a:srgbClr>
                </a:solidFill>
                <a:latin typeface="Arial" panose="020B0604020202020204" pitchFamily="34" charset="0"/>
              </a:rPr>
              <a:t>-</a:t>
            </a:r>
            <a:r>
              <a:rPr lang="zh-CN" altLang="en-US" sz="2559" dirty="0">
                <a:solidFill>
                  <a:srgbClr val="4472C4">
                    <a:lumMod val="75000"/>
                  </a:srgbClr>
                </a:solidFill>
                <a:latin typeface="Arial" panose="020B0604020202020204" pitchFamily="34" charset="0"/>
              </a:rPr>
              <a:t>值对，提供全局视觉上下文；查询记忆库存储输入查询，作为自注意力的动态键</a:t>
            </a:r>
            <a:r>
              <a:rPr lang="en-US" altLang="zh-CN" sz="2559" dirty="0">
                <a:solidFill>
                  <a:srgbClr val="4472C4">
                    <a:lumMod val="75000"/>
                  </a:srgbClr>
                </a:solidFill>
                <a:latin typeface="Arial" panose="020B0604020202020204" pitchFamily="34" charset="0"/>
              </a:rPr>
              <a:t>-</a:t>
            </a:r>
            <a:r>
              <a:rPr lang="zh-CN" altLang="en-US" sz="2559" dirty="0">
                <a:solidFill>
                  <a:srgbClr val="4472C4">
                    <a:lumMod val="75000"/>
                  </a:srgbClr>
                </a:solidFill>
                <a:latin typeface="Arial" panose="020B0604020202020204" pitchFamily="34" charset="0"/>
              </a:rPr>
              <a:t>值对，捕获不同视频概念和模式。此外，记忆压缩算法通过计算相邻帧的余弦相似度，识别冗余特征并进行平均，减少记忆库大小，保留关键特征和时间上下文。</a:t>
            </a:r>
            <a:r>
              <a:rPr lang="zh-CN" altLang="en-US" sz="2559" b="1" dirty="0">
                <a:solidFill>
                  <a:srgbClr val="4472C4">
                    <a:lumMod val="75000"/>
                  </a:srgbClr>
                </a:solidFill>
                <a:latin typeface="Arial" panose="020B0604020202020204" pitchFamily="34" charset="0"/>
              </a:rPr>
              <a:t>第三阶段</a:t>
            </a:r>
            <a:r>
              <a:rPr lang="zh-CN" altLang="en-US" sz="2559" dirty="0">
                <a:solidFill>
                  <a:srgbClr val="4472C4">
                    <a:lumMod val="75000"/>
                  </a:srgbClr>
                </a:solidFill>
                <a:latin typeface="Arial" panose="020B0604020202020204" pitchFamily="34" charset="0"/>
              </a:rPr>
              <a:t>，经</a:t>
            </a:r>
            <a:r>
              <a:rPr lang="en-US" altLang="zh-CN" sz="2559" dirty="0">
                <a:solidFill>
                  <a:srgbClr val="4472C4">
                    <a:lumMod val="75000"/>
                  </a:srgbClr>
                </a:solidFill>
                <a:latin typeface="Arial" panose="020B0604020202020204" pitchFamily="34" charset="0"/>
              </a:rPr>
              <a:t>Q-Former</a:t>
            </a:r>
            <a:r>
              <a:rPr lang="zh-CN" altLang="en-US" sz="2559" dirty="0">
                <a:solidFill>
                  <a:srgbClr val="4472C4">
                    <a:lumMod val="75000"/>
                  </a:srgbClr>
                </a:solidFill>
                <a:latin typeface="Arial" panose="020B0604020202020204" pitchFamily="34" charset="0"/>
              </a:rPr>
              <a:t>输出融合历史信息，输入大语言模型生成最终理解结果。</a:t>
            </a:r>
          </a:p>
          <a:p>
            <a:pPr algn="just">
              <a:defRPr/>
            </a:pPr>
            <a:endParaRPr lang="zh-CN" altLang="en-US" sz="2559" dirty="0">
              <a:solidFill>
                <a:srgbClr val="4472C4">
                  <a:lumMod val="75000"/>
                </a:srgbClr>
              </a:solidFill>
              <a:latin typeface="Arial" panose="020B0604020202020204" pitchFamily="34" charset="0"/>
            </a:endParaRPr>
          </a:p>
        </p:txBody>
      </p:sp>
      <p:sp>
        <p:nvSpPr>
          <p:cNvPr id="25750" name="Rectangle 150">
            <a:extLst>
              <a:ext uri="{FF2B5EF4-FFF2-40B4-BE49-F238E27FC236}">
                <a16:creationId xmlns:a16="http://schemas.microsoft.com/office/drawing/2014/main" id="{E2967C09-A5FE-7F84-7165-B5E58AA41547}"/>
              </a:ext>
            </a:extLst>
          </p:cNvPr>
          <p:cNvSpPr>
            <a:spLocks noChangeArrowheads="1"/>
          </p:cNvSpPr>
          <p:nvPr/>
        </p:nvSpPr>
        <p:spPr bwMode="auto">
          <a:xfrm>
            <a:off x="21487291" y="11298800"/>
            <a:ext cx="6690562" cy="258847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FFFFF"/>
                  </a:outerShdw>
                </a:effectLst>
              </a14:hiddenEffects>
            </a:ext>
          </a:extLst>
        </p:spPr>
        <p:txBody>
          <a:bodyPr lIns="188967" tIns="188967" rIns="188967" bIns="188967"/>
          <a:lstStyle>
            <a:lvl1pPr marL="304800" indent="-304800" defTabSz="731838">
              <a:defRPr sz="2400">
                <a:solidFill>
                  <a:schemeClr val="tx1"/>
                </a:solidFill>
                <a:latin typeface="Times New Roman" panose="02020603050405020304" pitchFamily="18" charset="0"/>
              </a:defRPr>
            </a:lvl1pPr>
            <a:lvl2pPr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304800" marR="0" lvl="0" indent="-304800" algn="l" defTabSz="731838" rtl="0" eaLnBrk="1" fontAlgn="auto" latinLnBrk="0" hangingPunct="1">
              <a:lnSpc>
                <a:spcPct val="100000"/>
              </a:lnSpc>
              <a:spcBef>
                <a:spcPct val="50000"/>
              </a:spcBef>
              <a:spcAft>
                <a:spcPts val="0"/>
              </a:spcAft>
              <a:buClrTx/>
              <a:buSzTx/>
              <a:buFontTx/>
              <a:buNone/>
              <a:tabLst/>
              <a:defRPr/>
            </a:pPr>
            <a:endParaRPr kumimoji="0" lang="en-US" altLang="zh-CN"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a:p>
            <a:pPr marL="304800" marR="0" lvl="0" indent="-304800" algn="l" defTabSz="731838" rtl="0" eaLnBrk="1" fontAlgn="auto" latinLnBrk="0" hangingPunct="1">
              <a:lnSpc>
                <a:spcPct val="100000"/>
              </a:lnSpc>
              <a:spcBef>
                <a:spcPct val="50000"/>
              </a:spcBef>
              <a:spcAft>
                <a:spcPts val="0"/>
              </a:spcAft>
              <a:buClrTx/>
              <a:buSzTx/>
              <a:buFontTx/>
              <a:buNone/>
              <a:tabLst/>
              <a:defRPr/>
            </a:pPr>
            <a:endParaRPr kumimoji="0" lang="en-GB" altLang="zh-CN"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25" name="文本框 24">
            <a:extLst>
              <a:ext uri="{FF2B5EF4-FFF2-40B4-BE49-F238E27FC236}">
                <a16:creationId xmlns:a16="http://schemas.microsoft.com/office/drawing/2014/main" id="{EBC1F019-BD0F-7C1F-E7E8-43713BAB2EC6}"/>
              </a:ext>
            </a:extLst>
          </p:cNvPr>
          <p:cNvSpPr txBox="1"/>
          <p:nvPr/>
        </p:nvSpPr>
        <p:spPr>
          <a:xfrm>
            <a:off x="21487291" y="10999826"/>
            <a:ext cx="6690562" cy="2849113"/>
          </a:xfrm>
          <a:prstGeom prst="rect">
            <a:avLst/>
          </a:prstGeom>
          <a:noFill/>
        </p:spPr>
        <p:txBody>
          <a:bodyPr wrap="square" rtlCol="0">
            <a:spAutoFit/>
          </a:bodyPr>
          <a:lstStyle/>
          <a:p>
            <a:pPr marL="0" marR="0" lvl="0" indent="0" algn="l" defTabSz="457200" rtl="0" eaLnBrk="1" fontAlgn="auto" latinLnBrk="0" hangingPunct="1">
              <a:lnSpc>
                <a:spcPct val="200000"/>
              </a:lnSpc>
              <a:spcBef>
                <a:spcPts val="0"/>
              </a:spcBef>
              <a:spcAft>
                <a:spcPts val="0"/>
              </a:spcAft>
              <a:buClrTx/>
              <a:buSzTx/>
              <a:buFontTx/>
              <a:buNone/>
              <a:tabLst/>
              <a:defRPr/>
            </a:pP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总结</a:t>
            </a:r>
            <a:endParaRPr kumimoji="0" lang="en-US" altLang="zh-CN"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MA-LMM</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引入的长期记忆银行，通过解决时序冗余、</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GPU</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内存限制等核心问题，为长视频理解研究提供了有价值的见解。本报告系统梳理了该模型的技术方案，整合了模型的优点，并且对实验进行了复现和相关改进。</a:t>
            </a:r>
          </a:p>
        </p:txBody>
      </p:sp>
      <p:sp>
        <p:nvSpPr>
          <p:cNvPr id="25602" name="Text Box 2">
            <a:extLst>
              <a:ext uri="{FF2B5EF4-FFF2-40B4-BE49-F238E27FC236}">
                <a16:creationId xmlns:a16="http://schemas.microsoft.com/office/drawing/2014/main" id="{7247E4FF-DBC2-D5F0-080F-4A1A41AE2149}"/>
              </a:ext>
            </a:extLst>
          </p:cNvPr>
          <p:cNvSpPr txBox="1">
            <a:spLocks noChangeArrowheads="1"/>
          </p:cNvSpPr>
          <p:nvPr/>
        </p:nvSpPr>
        <p:spPr bwMode="auto">
          <a:xfrm>
            <a:off x="-3893" y="0"/>
            <a:ext cx="28800425" cy="1873179"/>
          </a:xfrm>
          <a:prstGeom prst="rect">
            <a:avLst/>
          </a:prstGeom>
          <a:solidFill>
            <a:srgbClr val="FFFFCC"/>
          </a:solidFill>
          <a:ln>
            <a:noFill/>
          </a:ln>
          <a:effectLst/>
        </p:spPr>
        <p:txBody>
          <a:bodyPr wrap="square" lIns="283451" tIns="283451" rIns="283451" bIns="283451">
            <a:spAutoFit/>
          </a:bodyPr>
          <a:lstStyle>
            <a:lvl1pPr defTabSz="731838">
              <a:tabLst>
                <a:tab pos="4471988" algn="l"/>
              </a:tabLst>
              <a:defRPr sz="2400">
                <a:solidFill>
                  <a:schemeClr val="tx1"/>
                </a:solidFill>
                <a:latin typeface="Times New Roman" panose="02020603050405020304" pitchFamily="18" charset="0"/>
              </a:defRPr>
            </a:lvl1pPr>
            <a:lvl2pPr marL="366713" defTabSz="731838">
              <a:tabLst>
                <a:tab pos="4471988" algn="l"/>
              </a:tabLst>
              <a:defRPr sz="2400">
                <a:solidFill>
                  <a:schemeClr val="tx1"/>
                </a:solidFill>
                <a:latin typeface="Times New Roman" panose="02020603050405020304" pitchFamily="18" charset="0"/>
              </a:defRPr>
            </a:lvl2pPr>
            <a:lvl3pPr marL="731838" defTabSz="731838">
              <a:tabLst>
                <a:tab pos="4471988" algn="l"/>
              </a:tabLst>
              <a:defRPr sz="2400">
                <a:solidFill>
                  <a:schemeClr val="tx1"/>
                </a:solidFill>
                <a:latin typeface="Times New Roman" panose="02020603050405020304" pitchFamily="18" charset="0"/>
              </a:defRPr>
            </a:lvl3pPr>
            <a:lvl4pPr marL="1098550" defTabSz="731838">
              <a:tabLst>
                <a:tab pos="4471988" algn="l"/>
              </a:tabLst>
              <a:defRPr sz="2400">
                <a:solidFill>
                  <a:schemeClr val="tx1"/>
                </a:solidFill>
                <a:latin typeface="Times New Roman" panose="02020603050405020304" pitchFamily="18" charset="0"/>
              </a:defRPr>
            </a:lvl4pPr>
            <a:lvl5pPr marL="1462088" defTabSz="731838">
              <a:tabLst>
                <a:tab pos="4471988" algn="l"/>
              </a:tabLst>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tabLst>
                <a:tab pos="4471988" algn="l"/>
              </a:tabLst>
              <a:defRPr sz="2400">
                <a:solidFill>
                  <a:schemeClr val="tx1"/>
                </a:solidFill>
                <a:latin typeface="Times New Roman" panose="02020603050405020304" pitchFamily="18" charset="0"/>
              </a:defRPr>
            </a:lvl9pPr>
          </a:lstStyle>
          <a:p>
            <a:pPr marL="0" marR="0" lvl="0" indent="0" algn="just" defTabSz="731838" rtl="0" eaLnBrk="1" fontAlgn="auto" latinLnBrk="0" hangingPunct="1">
              <a:lnSpc>
                <a:spcPct val="150000"/>
              </a:lnSpc>
              <a:spcBef>
                <a:spcPts val="0"/>
              </a:spcBef>
              <a:spcAft>
                <a:spcPts val="0"/>
              </a:spcAft>
              <a:buClrTx/>
              <a:buSzTx/>
              <a:buFontTx/>
              <a:buNone/>
              <a:tabLst>
                <a:tab pos="4471988" algn="l"/>
              </a:tabLst>
              <a:defRPr/>
            </a:pPr>
            <a:r>
              <a:rPr kumimoji="0" lang="en-GB" altLang="zh-CN" sz="6300" b="1" i="1" u="none" strike="noStrike" kern="1200" cap="none" spc="0" normalizeH="0" baseline="0" noProof="0" dirty="0">
                <a:ln>
                  <a:noFill/>
                </a:ln>
                <a:solidFill>
                  <a:srgbClr val="3399CC"/>
                </a:solidFill>
                <a:effectLst/>
                <a:uLnTx/>
                <a:uFillTx/>
                <a:latin typeface="Times New Roman" panose="02020603050405020304" pitchFamily="18" charset="0"/>
                <a:ea typeface="等线" panose="02010600030101010101" pitchFamily="2" charset="-122"/>
                <a:cs typeface="+mn-cs"/>
              </a:rPr>
              <a:t>                </a:t>
            </a:r>
            <a:r>
              <a:rPr kumimoji="0" lang="zh-CN" altLang="en-US"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rPr>
              <a:t>突破长视频处理瓶颈：</a:t>
            </a:r>
            <a:r>
              <a:rPr kumimoji="0" lang="en-US" altLang="zh-CN"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rPr>
              <a:t>MA-LMM</a:t>
            </a:r>
            <a:r>
              <a:rPr kumimoji="0" lang="zh-CN" altLang="en-US"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rPr>
              <a:t>长时记忆模型机制与效能</a:t>
            </a:r>
            <a:endParaRPr kumimoji="0" lang="en-AU" altLang="zh-CN" sz="6300" b="1" i="1" u="none" strike="noStrike" kern="1200" cap="none" spc="0" normalizeH="0" baseline="0" noProof="0" dirty="0">
              <a:ln>
                <a:noFill/>
              </a:ln>
              <a:solidFill>
                <a:srgbClr val="4472C4">
                  <a:lumMod val="75000"/>
                </a:srgbClr>
              </a:solidFill>
              <a:effectLst/>
              <a:uLnTx/>
              <a:uFillTx/>
              <a:latin typeface="Times New Roman" panose="02020603050405020304" pitchFamily="18" charset="0"/>
              <a:ea typeface="等线" panose="02010600030101010101" pitchFamily="2" charset="-122"/>
              <a:cs typeface="+mn-cs"/>
            </a:endParaRPr>
          </a:p>
        </p:txBody>
      </p:sp>
      <p:sp>
        <p:nvSpPr>
          <p:cNvPr id="25604" name="Text Box 4">
            <a:extLst>
              <a:ext uri="{FF2B5EF4-FFF2-40B4-BE49-F238E27FC236}">
                <a16:creationId xmlns:a16="http://schemas.microsoft.com/office/drawing/2014/main" id="{B8B4261B-1BF9-C50E-1B07-249B3D6EE2F4}"/>
              </a:ext>
            </a:extLst>
          </p:cNvPr>
          <p:cNvSpPr txBox="1">
            <a:spLocks noChangeArrowheads="1"/>
          </p:cNvSpPr>
          <p:nvPr/>
        </p:nvSpPr>
        <p:spPr bwMode="auto">
          <a:xfrm>
            <a:off x="796167" y="1965749"/>
            <a:ext cx="12638479" cy="116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967" tIns="188967" rIns="188967" bIns="188967"/>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731838" rtl="0" eaLnBrk="1" fontAlgn="auto" latinLnBrk="0" hangingPunct="1">
              <a:lnSpc>
                <a:spcPct val="100000"/>
              </a:lnSpc>
              <a:spcBef>
                <a:spcPts val="0"/>
              </a:spcBef>
              <a:spcAft>
                <a:spcPts val="0"/>
              </a:spcAft>
              <a:buClrTx/>
              <a:buSzTx/>
              <a:buFontTx/>
              <a:buNone/>
              <a:tabLst/>
              <a:defRPr/>
            </a:pPr>
            <a:r>
              <a:rPr kumimoji="0" lang="zh-CN" altLang="en-US"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陈奕璇 </a:t>
            </a:r>
            <a:r>
              <a:rPr kumimoji="0" lang="en-US" altLang="zh-CN"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22330009</a:t>
            </a:r>
            <a:r>
              <a:rPr kumimoji="0" lang="zh-CN" altLang="en-US"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，张昕煜 </a:t>
            </a:r>
            <a:r>
              <a:rPr kumimoji="0" lang="en-US" altLang="zh-CN"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22330139</a:t>
            </a:r>
            <a:r>
              <a:rPr kumimoji="0" lang="zh-CN" altLang="en-US"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，朱丹仪 </a:t>
            </a:r>
            <a:r>
              <a:rPr kumimoji="0" lang="en-US" altLang="zh-CN" sz="3281" b="1" i="0" u="none" strike="noStrike" kern="1200" cap="none" spc="0" normalizeH="0" baseline="0" noProof="0" dirty="0">
                <a:ln>
                  <a:noFill/>
                </a:ln>
                <a:solidFill>
                  <a:srgbClr val="FFC000">
                    <a:lumMod val="40000"/>
                    <a:lumOff val="60000"/>
                  </a:srgbClr>
                </a:solidFill>
                <a:effectLst/>
                <a:uLnTx/>
                <a:uFillTx/>
                <a:latin typeface="Arial" panose="020B0604020202020204" pitchFamily="34" charset="0"/>
                <a:ea typeface="等线" panose="02010600030101010101" pitchFamily="2" charset="-122"/>
                <a:cs typeface="+mn-cs"/>
              </a:rPr>
              <a:t>22330156</a:t>
            </a:r>
          </a:p>
        </p:txBody>
      </p:sp>
      <p:pic>
        <p:nvPicPr>
          <p:cNvPr id="15" name="图片 14">
            <a:extLst>
              <a:ext uri="{FF2B5EF4-FFF2-40B4-BE49-F238E27FC236}">
                <a16:creationId xmlns:a16="http://schemas.microsoft.com/office/drawing/2014/main" id="{B145891F-F98F-E623-7EB3-5B84684B5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525" y="9402840"/>
            <a:ext cx="6443756" cy="4357134"/>
          </a:xfrm>
          <a:prstGeom prst="rect">
            <a:avLst/>
          </a:prstGeom>
        </p:spPr>
      </p:pic>
      <p:pic>
        <p:nvPicPr>
          <p:cNvPr id="19" name="图片 18">
            <a:extLst>
              <a:ext uri="{FF2B5EF4-FFF2-40B4-BE49-F238E27FC236}">
                <a16:creationId xmlns:a16="http://schemas.microsoft.com/office/drawing/2014/main" id="{36D801AE-09C9-B88E-B9A8-0ED13A368F7E}"/>
              </a:ext>
            </a:extLst>
          </p:cNvPr>
          <p:cNvPicPr>
            <a:picLocks noChangeAspect="1"/>
          </p:cNvPicPr>
          <p:nvPr/>
        </p:nvPicPr>
        <p:blipFill>
          <a:blip r:embed="rId4">
            <a:extLst>
              <a:ext uri="{28A0092B-C50C-407E-A947-70E740481C1C}">
                <a14:useLocalDpi xmlns:a14="http://schemas.microsoft.com/office/drawing/2010/main" val="0"/>
              </a:ext>
            </a:extLst>
          </a:blip>
          <a:srcRect l="2089" r="3885"/>
          <a:stretch>
            <a:fillRect/>
          </a:stretch>
        </p:blipFill>
        <p:spPr>
          <a:xfrm>
            <a:off x="7476361" y="9523906"/>
            <a:ext cx="6570607" cy="4179099"/>
          </a:xfrm>
          <a:prstGeom prst="rect">
            <a:avLst/>
          </a:prstGeom>
        </p:spPr>
      </p:pic>
      <p:sp>
        <p:nvSpPr>
          <p:cNvPr id="3" name="矩形 2">
            <a:extLst>
              <a:ext uri="{FF2B5EF4-FFF2-40B4-BE49-F238E27FC236}">
                <a16:creationId xmlns:a16="http://schemas.microsoft.com/office/drawing/2014/main" id="{AD7E4274-C021-5B65-CF6D-D7235F87B537}"/>
              </a:ext>
            </a:extLst>
          </p:cNvPr>
          <p:cNvSpPr/>
          <p:nvPr/>
        </p:nvSpPr>
        <p:spPr>
          <a:xfrm>
            <a:off x="654420" y="2759294"/>
            <a:ext cx="13622767" cy="32982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sp>
        <p:nvSpPr>
          <p:cNvPr id="30" name="文本框 29">
            <a:extLst>
              <a:ext uri="{FF2B5EF4-FFF2-40B4-BE49-F238E27FC236}">
                <a16:creationId xmlns:a16="http://schemas.microsoft.com/office/drawing/2014/main" id="{240E8ECD-41C0-FEA7-5F8F-E56C19CA8890}"/>
              </a:ext>
            </a:extLst>
          </p:cNvPr>
          <p:cNvSpPr txBox="1"/>
          <p:nvPr/>
        </p:nvSpPr>
        <p:spPr>
          <a:xfrm>
            <a:off x="715657" y="2767536"/>
            <a:ext cx="6671528" cy="32429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发现和思考</a:t>
            </a:r>
            <a:endParaRPr lang="en-US" altLang="zh-CN" sz="2559" b="1" dirty="0">
              <a:solidFill>
                <a:srgbClr val="4472C4">
                  <a:lumMod val="75000"/>
                </a:srgbClr>
              </a:solidFill>
              <a:latin typeface="Arial" panose="020B0604020202020204" pitchFamily="34" charset="0"/>
              <a:ea typeface="等线" panose="02010600030101010101" pitchFamily="2" charset="-122"/>
            </a:endParaRPr>
          </a:p>
          <a:p>
            <a:pPr lvl="0" algn="just">
              <a:defRPr/>
            </a:pPr>
            <a:r>
              <a:rPr lang="zh-CN" altLang="en-US" sz="2559" dirty="0">
                <a:solidFill>
                  <a:srgbClr val="4472C4">
                    <a:lumMod val="75000"/>
                  </a:srgbClr>
                </a:solidFill>
                <a:latin typeface="Arial" panose="020B0604020202020204" pitchFamily="34" charset="0"/>
              </a:rPr>
              <a:t>长视频处理领域面临时序冗余导致大量相似帧浪费资源，</a:t>
            </a:r>
            <a:r>
              <a:rPr lang="en-US" altLang="zh-CN" sz="2559" b="1" dirty="0">
                <a:solidFill>
                  <a:srgbClr val="4472C4">
                    <a:lumMod val="75000"/>
                  </a:srgbClr>
                </a:solidFill>
                <a:latin typeface="Arial" panose="020B0604020202020204" pitchFamily="34" charset="0"/>
              </a:rPr>
              <a:t>GPU</a:t>
            </a:r>
            <a:r>
              <a:rPr lang="zh-CN" altLang="en-US" sz="2559" b="1" dirty="0">
                <a:solidFill>
                  <a:srgbClr val="4472C4">
                    <a:lumMod val="75000"/>
                  </a:srgbClr>
                </a:solidFill>
                <a:latin typeface="Arial" panose="020B0604020202020204" pitchFamily="34" charset="0"/>
              </a:rPr>
              <a:t>内存有限难以处理长时间数据</a:t>
            </a:r>
            <a:r>
              <a:rPr lang="zh-CN" altLang="en-US" sz="2559" dirty="0">
                <a:solidFill>
                  <a:srgbClr val="4472C4">
                    <a:lumMod val="75000"/>
                  </a:srgbClr>
                </a:solidFill>
                <a:latin typeface="Arial" panose="020B0604020202020204" pitchFamily="34" charset="0"/>
              </a:rPr>
              <a:t>，上下文丢失影响语义连贯性等问题。于是，</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MA-LMM</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模型通过设计</a:t>
            </a: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长期记忆银行</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设计解决传统方法在处理长视频时面临的一系列问题，还通过</a:t>
            </a:r>
            <a:r>
              <a:rPr kumimoji="0" lang="zh-CN" altLang="en-US" sz="2559"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双重记忆库</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的设计实现了对视频信息的高效压缩和检索。</a:t>
            </a:r>
          </a:p>
        </p:txBody>
      </p:sp>
      <p:sp>
        <p:nvSpPr>
          <p:cNvPr id="10" name="Rectangle 31">
            <a:extLst>
              <a:ext uri="{FF2B5EF4-FFF2-40B4-BE49-F238E27FC236}">
                <a16:creationId xmlns:a16="http://schemas.microsoft.com/office/drawing/2014/main" id="{209D6D73-3E9F-F792-EBE1-53C8A59AEB42}"/>
              </a:ext>
            </a:extLst>
          </p:cNvPr>
          <p:cNvSpPr>
            <a:spLocks noChangeArrowheads="1"/>
          </p:cNvSpPr>
          <p:nvPr/>
        </p:nvSpPr>
        <p:spPr bwMode="auto">
          <a:xfrm>
            <a:off x="14516817" y="2767534"/>
            <a:ext cx="13661036" cy="824162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8967" tIns="188967" rIns="188967" bIns="188967"/>
          <a:lstStyle>
            <a:lvl1pPr defTabSz="731838">
              <a:defRPr sz="2400">
                <a:solidFill>
                  <a:schemeClr val="tx1"/>
                </a:solidFill>
                <a:latin typeface="Times New Roman" panose="02020603050405020304" pitchFamily="18" charset="0"/>
              </a:defRPr>
            </a:lvl1pPr>
            <a:lvl2pPr marL="366713" defTabSz="731838">
              <a:defRPr sz="2400">
                <a:solidFill>
                  <a:schemeClr val="tx1"/>
                </a:solidFill>
                <a:latin typeface="Times New Roman" panose="02020603050405020304" pitchFamily="18" charset="0"/>
              </a:defRPr>
            </a:lvl2pPr>
            <a:lvl3pPr marL="731838" defTabSz="731838">
              <a:defRPr sz="2400">
                <a:solidFill>
                  <a:schemeClr val="tx1"/>
                </a:solidFill>
                <a:latin typeface="Times New Roman" panose="02020603050405020304" pitchFamily="18" charset="0"/>
              </a:defRPr>
            </a:lvl3pPr>
            <a:lvl4pPr marL="1098550" defTabSz="731838">
              <a:defRPr sz="2400">
                <a:solidFill>
                  <a:schemeClr val="tx1"/>
                </a:solidFill>
                <a:latin typeface="Times New Roman" panose="02020603050405020304" pitchFamily="18" charset="0"/>
              </a:defRPr>
            </a:lvl4pPr>
            <a:lvl5pPr marL="1462088" defTabSz="731838">
              <a:defRPr sz="2400">
                <a:solidFill>
                  <a:schemeClr val="tx1"/>
                </a:solidFill>
                <a:latin typeface="Times New Roman" panose="02020603050405020304" pitchFamily="18" charset="0"/>
              </a:defRPr>
            </a:lvl5pPr>
            <a:lvl6pPr marL="1919288" defTabSz="731838" eaLnBrk="0" fontAlgn="base" hangingPunct="0">
              <a:spcBef>
                <a:spcPct val="0"/>
              </a:spcBef>
              <a:spcAft>
                <a:spcPct val="0"/>
              </a:spcAft>
              <a:defRPr sz="2400">
                <a:solidFill>
                  <a:schemeClr val="tx1"/>
                </a:solidFill>
                <a:latin typeface="Times New Roman" panose="02020603050405020304" pitchFamily="18" charset="0"/>
              </a:defRPr>
            </a:lvl6pPr>
            <a:lvl7pPr marL="2376488" defTabSz="731838" eaLnBrk="0" fontAlgn="base" hangingPunct="0">
              <a:spcBef>
                <a:spcPct val="0"/>
              </a:spcBef>
              <a:spcAft>
                <a:spcPct val="0"/>
              </a:spcAft>
              <a:defRPr sz="2400">
                <a:solidFill>
                  <a:schemeClr val="tx1"/>
                </a:solidFill>
                <a:latin typeface="Times New Roman" panose="02020603050405020304" pitchFamily="18" charset="0"/>
              </a:defRPr>
            </a:lvl7pPr>
            <a:lvl8pPr marL="2833688" defTabSz="731838" eaLnBrk="0" fontAlgn="base" hangingPunct="0">
              <a:spcBef>
                <a:spcPct val="0"/>
              </a:spcBef>
              <a:spcAft>
                <a:spcPct val="0"/>
              </a:spcAft>
              <a:defRPr sz="2400">
                <a:solidFill>
                  <a:schemeClr val="tx1"/>
                </a:solidFill>
                <a:latin typeface="Times New Roman" panose="02020603050405020304" pitchFamily="18" charset="0"/>
              </a:defRPr>
            </a:lvl8pPr>
            <a:lvl9pPr marL="3290888" defTabSz="731838"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731838" rtl="0" eaLnBrk="1" fontAlgn="auto" latinLnBrk="0" hangingPunct="1">
              <a:lnSpc>
                <a:spcPct val="100000"/>
              </a:lnSpc>
              <a:spcBef>
                <a:spcPct val="50000"/>
              </a:spcBef>
              <a:spcAft>
                <a:spcPts val="0"/>
              </a:spcAft>
              <a:buClrTx/>
              <a:buSzTx/>
              <a:buFontTx/>
              <a:buNone/>
              <a:tabLst/>
              <a:defRPr/>
            </a:pPr>
            <a:endParaRPr kumimoji="0" lang="en-US" altLang="zh-CN" sz="1903" b="1" i="0" u="none" strike="noStrike" kern="1200" cap="none" spc="0" normalizeH="0" baseline="0" noProof="0" dirty="0">
              <a:ln>
                <a:noFill/>
              </a:ln>
              <a:solidFill>
                <a:srgbClr val="006983"/>
              </a:solidFill>
              <a:effectLst/>
              <a:uLnTx/>
              <a:uFillTx/>
              <a:latin typeface="Arial" panose="020B0604020202020204" pitchFamily="34" charset="0"/>
              <a:ea typeface="宋体" panose="02010600030101010101" pitchFamily="2" charset="-122"/>
              <a:cs typeface="+mn-cs"/>
            </a:endParaRPr>
          </a:p>
        </p:txBody>
      </p:sp>
      <p:pic>
        <p:nvPicPr>
          <p:cNvPr id="12" name="图片 11">
            <a:extLst>
              <a:ext uri="{FF2B5EF4-FFF2-40B4-BE49-F238E27FC236}">
                <a16:creationId xmlns:a16="http://schemas.microsoft.com/office/drawing/2014/main" id="{6E0DAE3E-A585-84EE-073E-7C25426CCB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0419" y="2767534"/>
            <a:ext cx="5948168" cy="3216273"/>
          </a:xfrm>
          <a:prstGeom prst="rect">
            <a:avLst/>
          </a:prstGeom>
        </p:spPr>
      </p:pic>
      <p:sp>
        <p:nvSpPr>
          <p:cNvPr id="8" name="文本框 7">
            <a:extLst>
              <a:ext uri="{FF2B5EF4-FFF2-40B4-BE49-F238E27FC236}">
                <a16:creationId xmlns:a16="http://schemas.microsoft.com/office/drawing/2014/main" id="{EA4E11E5-79F7-8543-43A8-1DC6198B52DC}"/>
              </a:ext>
            </a:extLst>
          </p:cNvPr>
          <p:cNvSpPr txBox="1"/>
          <p:nvPr/>
        </p:nvSpPr>
        <p:spPr>
          <a:xfrm>
            <a:off x="14657395" y="2826490"/>
            <a:ext cx="13362774" cy="166763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559" b="1" dirty="0">
                <a:solidFill>
                  <a:srgbClr val="4472C4">
                    <a:lumMod val="75000"/>
                  </a:srgbClr>
                </a:solidFill>
                <a:latin typeface="Arial" panose="020B0604020202020204" pitchFamily="34" charset="0"/>
                <a:ea typeface="等线" panose="02010600030101010101" pitchFamily="2" charset="-122"/>
              </a:rPr>
              <a:t>实验结果</a:t>
            </a:r>
            <a:endParaRPr lang="en-US" altLang="zh-CN" sz="2559" b="1" dirty="0">
              <a:solidFill>
                <a:srgbClr val="4472C4">
                  <a:lumMod val="75000"/>
                </a:srgbClr>
              </a:solidFill>
              <a:latin typeface="Arial" panose="020B0604020202020204" pitchFamily="34" charset="0"/>
              <a:ea typeface="等线" panose="02010600030101010101" pitchFamily="2" charset="-122"/>
            </a:endParaRPr>
          </a:p>
          <a:p>
            <a:pPr lvl="0" algn="just">
              <a:defRPr/>
            </a:pPr>
            <a:r>
              <a:rPr lang="zh-CN" altLang="en-US" sz="2559" dirty="0">
                <a:solidFill>
                  <a:srgbClr val="4472C4">
                    <a:lumMod val="75000"/>
                  </a:srgbClr>
                </a:solidFill>
                <a:latin typeface="Arial" panose="020B0604020202020204" pitchFamily="34" charset="0"/>
              </a:rPr>
              <a:t>以下柱状图表示</a:t>
            </a:r>
            <a:r>
              <a:rPr lang="en-US" altLang="zh-CN" sz="2559" dirty="0">
                <a:solidFill>
                  <a:srgbClr val="4472C4">
                    <a:lumMod val="75000"/>
                  </a:srgbClr>
                </a:solidFill>
                <a:latin typeface="Arial" panose="020B0604020202020204" pitchFamily="34" charset="0"/>
              </a:rPr>
              <a:t>MALMM</a:t>
            </a:r>
            <a:r>
              <a:rPr lang="zh-CN" altLang="en-US" sz="2559" dirty="0">
                <a:solidFill>
                  <a:srgbClr val="4472C4">
                    <a:lumMod val="75000"/>
                  </a:srgbClr>
                </a:solidFill>
                <a:latin typeface="Arial" panose="020B0604020202020204" pitchFamily="34" charset="0"/>
              </a:rPr>
              <a:t>模型在不同数据集上的复现结果比对，将结果可视化后可以直观看出复现结果的精度比模型原论文精度略小，但相差无几，部分差异可能源于硬件差异导致的随机性。</a:t>
            </a:r>
            <a:endParaRPr lang="zh-CN" altLang="zh-CN" sz="2559" dirty="0">
              <a:solidFill>
                <a:srgbClr val="4472C4">
                  <a:lumMod val="75000"/>
                </a:srgbClr>
              </a:solidFill>
              <a:latin typeface="Arial" panose="020B0604020202020204" pitchFamily="34" charset="0"/>
            </a:endParaRPr>
          </a:p>
        </p:txBody>
      </p:sp>
      <p:pic>
        <p:nvPicPr>
          <p:cNvPr id="6" name="图片 5">
            <a:extLst>
              <a:ext uri="{FF2B5EF4-FFF2-40B4-BE49-F238E27FC236}">
                <a16:creationId xmlns:a16="http://schemas.microsoft.com/office/drawing/2014/main" id="{242EDD8D-87E2-37F5-B361-5297607E5B2E}"/>
              </a:ext>
            </a:extLst>
          </p:cNvPr>
          <p:cNvPicPr>
            <a:picLocks noChangeAspect="1"/>
          </p:cNvPicPr>
          <p:nvPr/>
        </p:nvPicPr>
        <p:blipFill>
          <a:blip r:embed="rId6"/>
          <a:stretch>
            <a:fillRect/>
          </a:stretch>
        </p:blipFill>
        <p:spPr>
          <a:xfrm>
            <a:off x="21207553" y="4430775"/>
            <a:ext cx="6666282" cy="4492271"/>
          </a:xfrm>
          <a:prstGeom prst="rect">
            <a:avLst/>
          </a:prstGeom>
        </p:spPr>
      </p:pic>
      <p:sp>
        <p:nvSpPr>
          <p:cNvPr id="9" name="文本框 8">
            <a:extLst>
              <a:ext uri="{FF2B5EF4-FFF2-40B4-BE49-F238E27FC236}">
                <a16:creationId xmlns:a16="http://schemas.microsoft.com/office/drawing/2014/main" id="{D07152DD-EFBC-6D9C-9E80-B7337F929A55}"/>
              </a:ext>
            </a:extLst>
          </p:cNvPr>
          <p:cNvSpPr txBox="1"/>
          <p:nvPr/>
        </p:nvSpPr>
        <p:spPr>
          <a:xfrm>
            <a:off x="14634589" y="9081132"/>
            <a:ext cx="13385580" cy="1667636"/>
          </a:xfrm>
          <a:prstGeom prst="rect">
            <a:avLst/>
          </a:prstGeom>
          <a:noFill/>
        </p:spPr>
        <p:txBody>
          <a:bodyPr wrap="square" rtlCol="0">
            <a:spAutoFit/>
          </a:bodyPr>
          <a:lstStyle/>
          <a:p>
            <a:pPr lvl="0" algn="just">
              <a:defRPr/>
            </a:pP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表格显示的数据是复现结果以及改进模型与</a:t>
            </a:r>
            <a:r>
              <a:rPr kumimoji="0" lang="en-US"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LVU</a:t>
            </a:r>
            <a:r>
              <a:rPr kumimoji="0" lang="zh-CN" altLang="en-US"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rPr>
              <a:t>数据集上的最新方法比较，加粗表示排名第一的结果</a:t>
            </a:r>
            <a:r>
              <a:rPr lang="zh-CN" altLang="en-US" sz="2559" dirty="0">
                <a:solidFill>
                  <a:srgbClr val="4472C4">
                    <a:lumMod val="75000"/>
                  </a:srgbClr>
                </a:solidFill>
                <a:latin typeface="Arial" panose="020B0604020202020204" pitchFamily="34" charset="0"/>
              </a:rPr>
              <a:t>，结果显示，优化后的方法在</a:t>
            </a:r>
            <a:r>
              <a:rPr lang="en-US" altLang="zh-CN" sz="2559" dirty="0">
                <a:solidFill>
                  <a:srgbClr val="4472C4">
                    <a:lumMod val="75000"/>
                  </a:srgbClr>
                </a:solidFill>
                <a:latin typeface="Arial" panose="020B0604020202020204" pitchFamily="34" charset="0"/>
              </a:rPr>
              <a:t>LVU</a:t>
            </a:r>
            <a:r>
              <a:rPr lang="zh-CN" altLang="en-US" sz="2559" dirty="0">
                <a:solidFill>
                  <a:srgbClr val="4472C4">
                    <a:lumMod val="75000"/>
                  </a:srgbClr>
                </a:solidFill>
                <a:latin typeface="Arial" panose="020B0604020202020204" pitchFamily="34" charset="0"/>
              </a:rPr>
              <a:t>数据集上以</a:t>
            </a:r>
            <a:r>
              <a:rPr lang="en-US" altLang="zh-CN" sz="2559" dirty="0">
                <a:solidFill>
                  <a:srgbClr val="4472C4">
                    <a:lumMod val="75000"/>
                  </a:srgbClr>
                </a:solidFill>
                <a:latin typeface="Arial" panose="020B0604020202020204" pitchFamily="34" charset="0"/>
              </a:rPr>
              <a:t>65.0%</a:t>
            </a:r>
            <a:r>
              <a:rPr lang="zh-CN" altLang="en-US" sz="2559" dirty="0">
                <a:solidFill>
                  <a:srgbClr val="4472C4">
                    <a:lumMod val="75000"/>
                  </a:srgbClr>
                </a:solidFill>
                <a:latin typeface="Arial" panose="020B0604020202020204" pitchFamily="34" charset="0"/>
              </a:rPr>
              <a:t>的平均准确率取得最佳性能，略优于</a:t>
            </a:r>
            <a:r>
              <a:rPr lang="en-US" altLang="zh-CN" sz="2559" dirty="0">
                <a:solidFill>
                  <a:srgbClr val="4472C4">
                    <a:lumMod val="75000"/>
                  </a:srgbClr>
                </a:solidFill>
                <a:latin typeface="Arial" panose="020B0604020202020204" pitchFamily="34" charset="0"/>
              </a:rPr>
              <a:t>MALMM</a:t>
            </a:r>
            <a:r>
              <a:rPr lang="zh-CN" altLang="en-US" sz="2559" dirty="0">
                <a:solidFill>
                  <a:srgbClr val="4472C4">
                    <a:lumMod val="75000"/>
                  </a:srgbClr>
                </a:solidFill>
                <a:latin typeface="Arial" panose="020B0604020202020204" pitchFamily="34" charset="0"/>
              </a:rPr>
              <a:t>（</a:t>
            </a:r>
            <a:r>
              <a:rPr lang="en-US" altLang="zh-CN" sz="2559" dirty="0">
                <a:solidFill>
                  <a:srgbClr val="4472C4">
                    <a:lumMod val="75000"/>
                  </a:srgbClr>
                </a:solidFill>
                <a:latin typeface="Arial" panose="020B0604020202020204" pitchFamily="34" charset="0"/>
              </a:rPr>
              <a:t>63.0%</a:t>
            </a:r>
            <a:r>
              <a:rPr lang="zh-CN" altLang="en-US" sz="2559" dirty="0">
                <a:solidFill>
                  <a:srgbClr val="4472C4">
                    <a:lumMod val="75000"/>
                  </a:srgbClr>
                </a:solidFill>
                <a:latin typeface="Arial" panose="020B0604020202020204" pitchFamily="34" charset="0"/>
              </a:rPr>
              <a:t>）。在</a:t>
            </a:r>
            <a:r>
              <a:rPr lang="en-US" altLang="zh-CN" sz="2559" dirty="0">
                <a:solidFill>
                  <a:srgbClr val="4472C4">
                    <a:lumMod val="75000"/>
                  </a:srgbClr>
                </a:solidFill>
                <a:latin typeface="Arial" panose="020B0604020202020204" pitchFamily="34" charset="0"/>
              </a:rPr>
              <a:t>Metadata</a:t>
            </a:r>
            <a:r>
              <a:rPr lang="zh-CN" altLang="en-US" sz="2559" dirty="0">
                <a:solidFill>
                  <a:srgbClr val="4472C4">
                    <a:lumMod val="75000"/>
                  </a:srgbClr>
                </a:solidFill>
                <a:latin typeface="Arial" panose="020B0604020202020204" pitchFamily="34" charset="0"/>
              </a:rPr>
              <a:t>任务（如</a:t>
            </a:r>
            <a:r>
              <a:rPr lang="en-US" altLang="zh-CN" sz="2559" dirty="0">
                <a:solidFill>
                  <a:srgbClr val="4472C4">
                    <a:lumMod val="75000"/>
                  </a:srgbClr>
                </a:solidFill>
                <a:latin typeface="Arial" panose="020B0604020202020204" pitchFamily="34" charset="0"/>
              </a:rPr>
              <a:t>'Genre'</a:t>
            </a:r>
            <a:r>
              <a:rPr lang="zh-CN" altLang="en-US" sz="2559" dirty="0">
                <a:solidFill>
                  <a:srgbClr val="4472C4">
                    <a:lumMod val="75000"/>
                  </a:srgbClr>
                </a:solidFill>
                <a:latin typeface="Arial" panose="020B0604020202020204" pitchFamily="34" charset="0"/>
              </a:rPr>
              <a:t>、</a:t>
            </a:r>
            <a:r>
              <a:rPr lang="en-US" altLang="zh-CN" sz="2559" dirty="0">
                <a:solidFill>
                  <a:srgbClr val="4472C4">
                    <a:lumMod val="75000"/>
                  </a:srgbClr>
                </a:solidFill>
                <a:latin typeface="Arial" panose="020B0604020202020204" pitchFamily="34" charset="0"/>
              </a:rPr>
              <a:t>'Writer'</a:t>
            </a:r>
            <a:r>
              <a:rPr lang="zh-CN" altLang="en-US" sz="2559" dirty="0">
                <a:solidFill>
                  <a:srgbClr val="4472C4">
                    <a:lumMod val="75000"/>
                  </a:srgbClr>
                </a:solidFill>
                <a:latin typeface="Arial" panose="020B0604020202020204" pitchFamily="34" charset="0"/>
              </a:rPr>
              <a:t>、</a:t>
            </a:r>
            <a:r>
              <a:rPr lang="en-US" altLang="zh-CN" sz="2559" dirty="0">
                <a:solidFill>
                  <a:srgbClr val="4472C4">
                    <a:lumMod val="75000"/>
                  </a:srgbClr>
                </a:solidFill>
                <a:latin typeface="Arial" panose="020B0604020202020204" pitchFamily="34" charset="0"/>
              </a:rPr>
              <a:t>'Year'</a:t>
            </a:r>
            <a:r>
              <a:rPr lang="zh-CN" altLang="en-US" sz="2559" dirty="0">
                <a:solidFill>
                  <a:srgbClr val="4472C4">
                    <a:lumMod val="75000"/>
                  </a:srgbClr>
                </a:solidFill>
                <a:latin typeface="Arial" panose="020B0604020202020204" pitchFamily="34" charset="0"/>
              </a:rPr>
              <a:t>）上表现突出，同时在整体推理能力上验证了优化注意力机制的有效性，兼顾了精度与内存效率。</a:t>
            </a:r>
            <a:endParaRPr kumimoji="0" lang="zh-CN" altLang="zh-CN" sz="2559" b="0" i="0" u="none" strike="noStrike" kern="1200" cap="none" spc="0" normalizeH="0" baseline="0" noProof="0" dirty="0">
              <a:ln>
                <a:noFill/>
              </a:ln>
              <a:solidFill>
                <a:srgbClr val="4472C4">
                  <a:lumMod val="75000"/>
                </a:srgbClr>
              </a:solidFill>
              <a:effectLst/>
              <a:uLnTx/>
              <a:uFillTx/>
              <a:latin typeface="Arial" panose="020B0604020202020204" pitchFamily="34" charset="0"/>
              <a:ea typeface="等线" panose="02010600030101010101" pitchFamily="2" charset="-122"/>
              <a:cs typeface="+mn-cs"/>
            </a:endParaRPr>
          </a:p>
        </p:txBody>
      </p:sp>
      <p:graphicFrame>
        <p:nvGraphicFramePr>
          <p:cNvPr id="24" name="图表 23">
            <a:extLst>
              <a:ext uri="{FF2B5EF4-FFF2-40B4-BE49-F238E27FC236}">
                <a16:creationId xmlns:a16="http://schemas.microsoft.com/office/drawing/2014/main" id="{2F2CEEFC-64B6-13AF-8400-4C288BCF08EF}"/>
              </a:ext>
            </a:extLst>
          </p:cNvPr>
          <p:cNvGraphicFramePr>
            <a:graphicFrameLocks/>
          </p:cNvGraphicFramePr>
          <p:nvPr>
            <p:extLst>
              <p:ext uri="{D42A27DB-BD31-4B8C-83A1-F6EECF244321}">
                <p14:modId xmlns:p14="http://schemas.microsoft.com/office/powerpoint/2010/main" val="1387027589"/>
              </p:ext>
            </p:extLst>
          </p:nvPr>
        </p:nvGraphicFramePr>
        <p:xfrm>
          <a:off x="14516815" y="4623321"/>
          <a:ext cx="6134100" cy="41071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 name="图示 3">
            <a:extLst>
              <a:ext uri="{FF2B5EF4-FFF2-40B4-BE49-F238E27FC236}">
                <a16:creationId xmlns:a16="http://schemas.microsoft.com/office/drawing/2014/main" id="{0848AF2D-1009-2E98-C2DE-B687AE35B615}"/>
              </a:ext>
            </a:extLst>
          </p:cNvPr>
          <p:cNvGraphicFramePr/>
          <p:nvPr>
            <p:extLst>
              <p:ext uri="{D42A27DB-BD31-4B8C-83A1-F6EECF244321}">
                <p14:modId xmlns:p14="http://schemas.microsoft.com/office/powerpoint/2010/main" val="221444558"/>
              </p:ext>
            </p:extLst>
          </p:nvPr>
        </p:nvGraphicFramePr>
        <p:xfrm>
          <a:off x="6729547" y="9984312"/>
          <a:ext cx="1605137" cy="31763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文本框 10">
            <a:extLst>
              <a:ext uri="{FF2B5EF4-FFF2-40B4-BE49-F238E27FC236}">
                <a16:creationId xmlns:a16="http://schemas.microsoft.com/office/drawing/2014/main" id="{74262825-BEE2-24AF-2C66-E9513FCA1858}"/>
              </a:ext>
            </a:extLst>
          </p:cNvPr>
          <p:cNvSpPr txBox="1"/>
          <p:nvPr/>
        </p:nvSpPr>
        <p:spPr>
          <a:xfrm>
            <a:off x="7027056" y="11232332"/>
            <a:ext cx="902811" cy="523220"/>
          </a:xfrm>
          <a:prstGeom prst="rect">
            <a:avLst/>
          </a:prstGeom>
          <a:noFill/>
          <a:ln>
            <a:noFill/>
          </a:ln>
        </p:spPr>
        <p:txBody>
          <a:bodyPr wrap="none" rtlCol="0">
            <a:spAutoFit/>
          </a:bodyPr>
          <a:lstStyle/>
          <a:p>
            <a:r>
              <a:rPr lang="zh-CN" altLang="en-US" sz="2800" b="1" i="1" dirty="0">
                <a:latin typeface="Arial" panose="020B0604020202020204" pitchFamily="34" charset="0"/>
              </a:rPr>
              <a:t>改进</a:t>
            </a:r>
          </a:p>
        </p:txBody>
      </p:sp>
      <p:sp>
        <p:nvSpPr>
          <p:cNvPr id="33" name="文本框 32">
            <a:extLst>
              <a:ext uri="{FF2B5EF4-FFF2-40B4-BE49-F238E27FC236}">
                <a16:creationId xmlns:a16="http://schemas.microsoft.com/office/drawing/2014/main" id="{7332E42F-F11A-D6D4-C2B4-26D6FAAB34E1}"/>
              </a:ext>
            </a:extLst>
          </p:cNvPr>
          <p:cNvSpPr txBox="1"/>
          <p:nvPr/>
        </p:nvSpPr>
        <p:spPr>
          <a:xfrm>
            <a:off x="18892003" y="8439681"/>
            <a:ext cx="2315550" cy="486159"/>
          </a:xfrm>
          <a:prstGeom prst="rect">
            <a:avLst/>
          </a:prstGeom>
          <a:noFill/>
        </p:spPr>
        <p:txBody>
          <a:bodyPr wrap="square" rtlCol="0">
            <a:spAutoFit/>
          </a:bodyPr>
          <a:lstStyle/>
          <a:p>
            <a:r>
              <a:rPr lang="zh-CN" altLang="en-US" sz="2559" dirty="0">
                <a:solidFill>
                  <a:schemeClr val="accent4"/>
                </a:solidFill>
                <a:latin typeface="Arial" panose="020B0604020202020204" pitchFamily="34" charset="0"/>
              </a:rPr>
              <a:t>误差小于</a:t>
            </a:r>
            <a:r>
              <a:rPr lang="en-US" altLang="zh-CN" sz="2559" dirty="0">
                <a:solidFill>
                  <a:schemeClr val="accent4"/>
                </a:solidFill>
                <a:latin typeface="Arial" panose="020B0604020202020204" pitchFamily="34" charset="0"/>
              </a:rPr>
              <a:t>1%</a:t>
            </a:r>
            <a:endParaRPr lang="zh-CN" altLang="en-US" sz="2559" dirty="0">
              <a:solidFill>
                <a:schemeClr val="accent4"/>
              </a:solidFill>
              <a:latin typeface="Arial" panose="020B0604020202020204" pitchFamily="34" charset="0"/>
            </a:endParaRPr>
          </a:p>
        </p:txBody>
      </p:sp>
      <p:sp>
        <p:nvSpPr>
          <p:cNvPr id="31" name="对话气泡: 矩形 30">
            <a:extLst>
              <a:ext uri="{FF2B5EF4-FFF2-40B4-BE49-F238E27FC236}">
                <a16:creationId xmlns:a16="http://schemas.microsoft.com/office/drawing/2014/main" id="{1C4ABD8C-81E7-9E55-6E1A-0A4006C6D96E}"/>
              </a:ext>
            </a:extLst>
          </p:cNvPr>
          <p:cNvSpPr/>
          <p:nvPr/>
        </p:nvSpPr>
        <p:spPr>
          <a:xfrm>
            <a:off x="14516815" y="11321453"/>
            <a:ext cx="6750693" cy="2556357"/>
          </a:xfrm>
          <a:prstGeom prst="wedgeRectCallout">
            <a:avLst>
              <a:gd name="adj1" fmla="val -66198"/>
              <a:gd name="adj2" fmla="val 31227"/>
            </a:avLst>
          </a:prstGeom>
          <a:solidFill>
            <a:srgbClr val="2F5597"/>
          </a:solidFill>
          <a:ln w="63500">
            <a:solidFill>
              <a:srgbClr val="FF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文本框 31">
            <a:extLst>
              <a:ext uri="{FF2B5EF4-FFF2-40B4-BE49-F238E27FC236}">
                <a16:creationId xmlns:a16="http://schemas.microsoft.com/office/drawing/2014/main" id="{58C01124-D8C4-C0DC-C75D-BCE81CEDF25A}"/>
              </a:ext>
            </a:extLst>
          </p:cNvPr>
          <p:cNvSpPr txBox="1"/>
          <p:nvPr/>
        </p:nvSpPr>
        <p:spPr>
          <a:xfrm>
            <a:off x="14657395" y="11422522"/>
            <a:ext cx="6610112" cy="24552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MA-LMM</a:t>
            </a:r>
            <a:r>
              <a:rPr kumimoji="0" lang="zh-CN" altLang="en-US"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模型提出了视觉记忆库和查询记忆库，而它沿用了</a:t>
            </a:r>
            <a:r>
              <a:rPr kumimoji="0" lang="en-US" altLang="zh-CN"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Q-former</a:t>
            </a:r>
            <a:r>
              <a:rPr kumimoji="0" lang="zh-CN" altLang="en-US"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的</a:t>
            </a:r>
            <a:r>
              <a:rPr kumimoji="0" lang="en-US" altLang="zh-CN"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Attention</a:t>
            </a:r>
            <a:r>
              <a:rPr kumimoji="0" lang="zh-CN" altLang="en-US"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机制，我们认为通过压缩、滑动窗口和选定路径协同视觉和查询内存库，为长时间多模态推理提供高效、查询感知的稀疏注意力，可以改进</a:t>
            </a:r>
            <a:r>
              <a:rPr kumimoji="0" lang="en-US" altLang="zh-CN"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Q-former</a:t>
            </a:r>
            <a:r>
              <a:rPr kumimoji="0" lang="zh-CN" altLang="en-US"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的</a:t>
            </a:r>
            <a:r>
              <a:rPr kumimoji="0" lang="en-US" altLang="zh-CN"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Attention</a:t>
            </a:r>
            <a:r>
              <a:rPr kumimoji="0" lang="zh-CN" altLang="en-US" sz="2559" b="0" i="0" u="none" strike="noStrike" kern="1200" cap="none" spc="0" normalizeH="0" baseline="0" noProof="0" dirty="0">
                <a:ln>
                  <a:noFill/>
                </a:ln>
                <a:solidFill>
                  <a:schemeClr val="accent4">
                    <a:lumMod val="20000"/>
                    <a:lumOff val="80000"/>
                  </a:schemeClr>
                </a:solidFill>
                <a:effectLst/>
                <a:uLnTx/>
                <a:uFillTx/>
                <a:latin typeface="Arial" panose="020B0604020202020204" pitchFamily="34" charset="0"/>
                <a:ea typeface="等线" panose="02010600030101010101" pitchFamily="2" charset="-122"/>
                <a:cs typeface="+mn-cs"/>
              </a:rPr>
              <a:t>机制。</a:t>
            </a:r>
          </a:p>
        </p:txBody>
      </p:sp>
    </p:spTree>
    <p:extLst>
      <p:ext uri="{BB962C8B-B14F-4D97-AF65-F5344CB8AC3E}">
        <p14:creationId xmlns:p14="http://schemas.microsoft.com/office/powerpoint/2010/main" val="67286982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2204</TotalTime>
  <Words>1981</Words>
  <Application>Microsoft Office PowerPoint</Application>
  <PresentationFormat>自定义</PresentationFormat>
  <Paragraphs>106</Paragraphs>
  <Slides>4</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等线</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•火日立 钮祜禄</dc:creator>
  <cp:lastModifiedBy>丹仪 朱</cp:lastModifiedBy>
  <cp:revision>11</cp:revision>
  <dcterms:created xsi:type="dcterms:W3CDTF">2025-05-27T09:56:58Z</dcterms:created>
  <dcterms:modified xsi:type="dcterms:W3CDTF">2025-06-17T17:23:44Z</dcterms:modified>
</cp:coreProperties>
</file>