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59" r:id="rId6"/>
    <p:sldId id="319" r:id="rId7"/>
    <p:sldId id="263" r:id="rId8"/>
    <p:sldId id="321" r:id="rId9"/>
    <p:sldId id="265" r:id="rId10"/>
    <p:sldId id="322" r:id="rId11"/>
    <p:sldId id="279" r:id="rId12"/>
    <p:sldId id="320" r:id="rId13"/>
    <p:sldId id="318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91FA"/>
    <a:srgbClr val="BB6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9"/>
    <p:restoredTop sz="94762"/>
  </p:normalViewPr>
  <p:slideViewPr>
    <p:cSldViewPr snapToGrid="0">
      <p:cViewPr varScale="1">
        <p:scale>
          <a:sx n="121" d="100"/>
          <a:sy n="121" d="100"/>
        </p:scale>
        <p:origin x="1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2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6871-53CA-466E-BBC0-AB664D5A49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6C8E-0725-4124-8DD3-0DB5A1CD48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6871-53CA-466E-BBC0-AB664D5A49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6C8E-0725-4124-8DD3-0DB5A1CD48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6871-53CA-466E-BBC0-AB664D5A49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6C8E-0725-4124-8DD3-0DB5A1CD48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6871-53CA-466E-BBC0-AB664D5A49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6C8E-0725-4124-8DD3-0DB5A1CD48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6871-53CA-466E-BBC0-AB664D5A49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6C8E-0725-4124-8DD3-0DB5A1CD48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6871-53CA-466E-BBC0-AB664D5A49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6C8E-0725-4124-8DD3-0DB5A1CD48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6871-53CA-466E-BBC0-AB664D5A49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6C8E-0725-4124-8DD3-0DB5A1CD48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6871-53CA-466E-BBC0-AB664D5A49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6C8E-0725-4124-8DD3-0DB5A1CD48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6871-53CA-466E-BBC0-AB664D5A49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6C8E-0725-4124-8DD3-0DB5A1CD48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6871-53CA-466E-BBC0-AB664D5A49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6C8E-0725-4124-8DD3-0DB5A1CD48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6871-53CA-466E-BBC0-AB664D5A49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6C8E-0725-4124-8DD3-0DB5A1CD48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96871-53CA-466E-BBC0-AB664D5A49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C6C8E-0725-4124-8DD3-0DB5A1CD489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/>
          <p:cNvSpPr/>
          <p:nvPr/>
        </p:nvSpPr>
        <p:spPr>
          <a:xfrm>
            <a:off x="814095" y="1167320"/>
            <a:ext cx="10563810" cy="348249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4070" y="1846580"/>
            <a:ext cx="10764520" cy="2123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sz="4000" b="1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GQKVA: Efficient Pre-training of Transformers by</a:t>
            </a:r>
            <a:endParaRPr sz="4000" b="1" dirty="0">
              <a:latin typeface="LXGW WenKai" pitchFamily="2" charset="-120"/>
              <a:ea typeface="LXGW WenKai" pitchFamily="2" charset="-120"/>
              <a:cs typeface="Calibri" panose="020F0502020204030204" pitchFamily="34" charset="0"/>
            </a:endParaRPr>
          </a:p>
          <a:p>
            <a:pPr algn="ctr"/>
            <a:r>
              <a:rPr sz="4000" b="1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Grouping Queries, Keys, and Values</a:t>
            </a:r>
            <a:endParaRPr sz="4000" b="1" dirty="0">
              <a:latin typeface="LXGW WenKai" pitchFamily="2" charset="-120"/>
              <a:ea typeface="LXGW WenKai" pitchFamily="2" charset="-120"/>
              <a:cs typeface="Calibri" panose="020F0502020204030204" pitchFamily="34" charset="0"/>
            </a:endParaRPr>
          </a:p>
        </p:txBody>
      </p:sp>
      <p:sp>
        <p:nvSpPr>
          <p:cNvPr id="46" name="powerpoint template design by DAJU_PPT正版来源小红书大橘PPT微信DAJU_PPT请勿抄袭搬运！盗版必究！"/>
          <p:cNvSpPr txBox="1"/>
          <p:nvPr>
            <p:custDataLst>
              <p:tags r:id="rId1"/>
            </p:custDataLst>
          </p:nvPr>
        </p:nvSpPr>
        <p:spPr>
          <a:xfrm>
            <a:off x="4267200" y="5027260"/>
            <a:ext cx="3657600" cy="39162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/>
            <a:r>
              <a:rPr lang="zh-CN" altLang="en-US" sz="18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报告人：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霍鑫壮</a:t>
            </a:r>
            <a:endParaRPr lang="zh-CN" altLang="en-US" sz="1800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5" name="powerpoint template design by DAJU_PPT正版来源小红书大橘PPT微信DAJU_PPT请勿抄袭搬运！盗版必究！"/>
          <p:cNvSpPr txBox="1"/>
          <p:nvPr>
            <p:custDataLst>
              <p:tags r:id="rId2"/>
            </p:custDataLst>
          </p:nvPr>
        </p:nvSpPr>
        <p:spPr>
          <a:xfrm>
            <a:off x="4267200" y="5599464"/>
            <a:ext cx="3657600" cy="39162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/>
            <a:r>
              <a:rPr lang="zh-CN" altLang="en-US" sz="18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报告时间：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2023/12/11</a:t>
            </a:r>
            <a:endParaRPr lang="en-US" altLang="zh-CN" sz="1800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200739" y="826850"/>
            <a:ext cx="2464126" cy="12645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200739" y="77822"/>
            <a:ext cx="105670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00" b="1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结论</a:t>
            </a:r>
            <a:endParaRPr lang="zh-CN" altLang="en-US" sz="3400" b="1" dirty="0">
              <a:latin typeface="LXGW WenKai" pitchFamily="2" charset="-120"/>
              <a:ea typeface="LXGW WenKai" pitchFamily="2" charset="-120"/>
              <a:cs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372" y="1952920"/>
            <a:ext cx="11827139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引入通用解决方案</a:t>
            </a:r>
            <a:r>
              <a:rPr lang="en-US" altLang="zh-CN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GQKVA</a:t>
            </a:r>
            <a:endParaRPr lang="en-US" altLang="zh-CN" sz="2500" dirty="0">
              <a:latin typeface="LXGW WenKai" pitchFamily="2" charset="-120"/>
              <a:ea typeface="LXGW WenKai" pitchFamily="2" charset="-12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通过</a:t>
            </a:r>
            <a:r>
              <a:rPr lang="zh-CN" altLang="en-US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实验揭示了模型大小与性能之间明显的</a:t>
            </a:r>
            <a:r>
              <a:rPr lang="zh-CN" altLang="en-US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权衡</a:t>
            </a:r>
            <a:endParaRPr lang="zh-CN" altLang="en-US" sz="2500" dirty="0">
              <a:latin typeface="LXGW WenKai" pitchFamily="2" charset="-120"/>
              <a:ea typeface="LXGW WenKai" pitchFamily="2" charset="-12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传统的</a:t>
            </a:r>
            <a:r>
              <a:rPr lang="en-US" altLang="zh-CN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MHA</a:t>
            </a:r>
            <a:r>
              <a:rPr lang="zh-CN" altLang="en-US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并非总是最佳选择</a:t>
            </a:r>
            <a:endParaRPr lang="zh-CN" altLang="en-US" sz="2500" dirty="0">
              <a:latin typeface="LXGW WenKai" pitchFamily="2" charset="-120"/>
              <a:ea typeface="LXGW WenKai" pitchFamily="2" charset="-12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提出的</a:t>
            </a:r>
            <a:r>
              <a:rPr lang="en-US" altLang="zh-CN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GQKVA</a:t>
            </a:r>
            <a:r>
              <a:rPr lang="zh-CN" altLang="en-US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方法</a:t>
            </a:r>
            <a:r>
              <a:rPr lang="zh-CN" altLang="en-US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是通用的</a:t>
            </a:r>
            <a:endParaRPr lang="zh-CN" altLang="en-US" sz="2500" dirty="0">
              <a:latin typeface="LXGW WenKai" pitchFamily="2" charset="-120"/>
              <a:ea typeface="LXGW WenKai" pitchFamily="2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200739" y="826850"/>
            <a:ext cx="2464126" cy="12645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LXGW WenKai" pitchFamily="2" charset="-120"/>
              <a:ea typeface="LXGW WenKai" pitchFamily="2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0739" y="77822"/>
            <a:ext cx="2785110" cy="614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00" b="1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创新点与</a:t>
            </a:r>
            <a:r>
              <a:rPr lang="zh-CN" altLang="en-US" sz="3400" b="1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不足</a:t>
            </a:r>
            <a:endParaRPr lang="zh-CN" altLang="en-US" sz="3400" b="1" dirty="0">
              <a:latin typeface="LXGW WenKai" pitchFamily="2" charset="-120"/>
              <a:ea typeface="LXGW WenKai" pitchFamily="2" charset="-120"/>
              <a:cs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0738" y="1086780"/>
            <a:ext cx="10723424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创新点：</a:t>
            </a:r>
            <a:endParaRPr lang="en-US" altLang="zh-CN" sz="2000" dirty="0">
              <a:latin typeface="LXGW WenKai" pitchFamily="2" charset="-120"/>
              <a:ea typeface="LXGW WenKai" pitchFamily="2" charset="-12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提出了一种高效的通用注意力计算机制GQKVA，该机制涉及将Query、Key和Value分组</a:t>
            </a:r>
            <a:endParaRPr lang="zh-CN" altLang="en-US" sz="2000" dirty="0">
              <a:latin typeface="LXGW WenKai" pitchFamily="2" charset="-12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在预训练阶段，作者深入探索了各种将Q、K、V矩阵分组的方式，包括MQA、GQA、MKVA、GKVA等</a:t>
            </a:r>
            <a:endParaRPr sz="2000" dirty="0">
              <a:latin typeface="LXGW WenKai" pitchFamily="2" charset="-12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通过在性能与模型大小和TPS之间获得明确的权衡，允许根据资源和时间的限制进行自定义选择。</a:t>
            </a:r>
            <a:endParaRPr lang="zh-CN" altLang="en-US" sz="2000" dirty="0">
              <a:latin typeface="LXGW WenKai" pitchFamily="2" charset="-12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00738" y="4710090"/>
            <a:ext cx="10723424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不足：</a:t>
            </a:r>
            <a:endParaRPr lang="en-US" altLang="zh-CN" sz="2000" dirty="0">
              <a:latin typeface="LXGW WenKai" pitchFamily="2" charset="-120"/>
              <a:ea typeface="LXGW WenKai" pitchFamily="2" charset="-12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作者仅限于探索ViT-small模型。未来的研究应将这些技术扩展到更大的Transformer，以发现更大的速度提升和内存节省的潜力。</a:t>
            </a:r>
            <a:endParaRPr sz="2000" dirty="0">
              <a:latin typeface="LXGW WenKai" pitchFamily="2" charset="-12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/>
          <p:cNvSpPr/>
          <p:nvPr/>
        </p:nvSpPr>
        <p:spPr>
          <a:xfrm>
            <a:off x="814095" y="1701279"/>
            <a:ext cx="10563810" cy="348249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13790" y="2566114"/>
            <a:ext cx="107644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zh-CN" sz="5400">
                <a:solidFill>
                  <a:schemeClr val="tx1"/>
                </a:solidFill>
                <a:latin typeface="造字工房朗倩（非商用）常规体" charset="-122"/>
                <a:ea typeface="造字工房朗倩（非商用）常规体" charset="-122"/>
                <a:cs typeface="+mj-cs"/>
                <a:sym typeface="+mn-ea"/>
              </a:rPr>
              <a:t>感谢观看</a:t>
            </a:r>
            <a:br>
              <a:rPr lang="zh-CN" altLang="zh-CN" sz="540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</a:br>
            <a:r>
              <a:rPr lang="zh-CN" altLang="zh-CN" sz="54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Bauhaus 93" panose="04030905020B02020C02" charset="0"/>
                <a:ea typeface="+mj-ea"/>
                <a:cs typeface="Bauhaus 93" panose="04030905020B02020C02" charset="0"/>
                <a:sym typeface="+mn-ea"/>
              </a:rPr>
              <a:t>Thank</a:t>
            </a:r>
            <a:r>
              <a:rPr lang="en-US" altLang="zh-CN" sz="54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Bauhaus 93" panose="04030905020B02020C02" charset="0"/>
                <a:ea typeface="+mj-ea"/>
                <a:cs typeface="Bauhaus 93" panose="04030905020B02020C02" charset="0"/>
                <a:sym typeface="+mn-ea"/>
              </a:rPr>
              <a:t>s For your listening</a:t>
            </a:r>
            <a:endParaRPr lang="en-US" altLang="zh-CN" sz="540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Bauhaus 93" panose="04030905020B02020C02" charset="0"/>
              <a:ea typeface="+mj-ea"/>
              <a:cs typeface="Bauhaus 93" panose="04030905020B02020C02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200739" y="826850"/>
            <a:ext cx="2464126" cy="12645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200739" y="77822"/>
            <a:ext cx="192873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00" b="1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文章信息</a:t>
            </a:r>
            <a:endParaRPr lang="zh-CN" altLang="en-US" sz="3400" b="1" dirty="0">
              <a:latin typeface="LXGW WenKai" pitchFamily="2" charset="-120"/>
              <a:ea typeface="LXGW WenKai" pitchFamily="2" charset="-120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0740" y="2487563"/>
            <a:ext cx="6345976" cy="182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500" b="1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出版时间</a:t>
            </a:r>
            <a:r>
              <a:rPr lang="en-US" altLang="zh-CN" sz="2500" b="1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:	2023/11</a:t>
            </a:r>
            <a:endParaRPr lang="en-US" altLang="zh-CN" sz="2500" dirty="0">
              <a:latin typeface="LXGW WenKai" pitchFamily="2" charset="-120"/>
              <a:ea typeface="LXGW WenKai" pitchFamily="2" charset="-12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500" b="1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来源</a:t>
            </a:r>
            <a:r>
              <a:rPr lang="en-US" altLang="zh-CN" sz="2500" b="1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:		arXiv</a:t>
            </a:r>
            <a:endParaRPr lang="en-US" altLang="zh-CN" sz="2500" dirty="0">
              <a:latin typeface="LXGW WenKai" pitchFamily="2" charset="-120"/>
              <a:ea typeface="LXGW WenKai" pitchFamily="2" charset="-12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500" b="1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研究设计</a:t>
            </a:r>
            <a:r>
              <a:rPr lang="en-US" altLang="zh-CN" sz="2500" b="1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:	Transformer</a:t>
            </a:r>
            <a:r>
              <a:rPr lang="zh-CN" altLang="en-US" sz="2500" b="1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优化</a:t>
            </a:r>
            <a:endParaRPr lang="zh-CN" altLang="en-US" sz="2500" b="1" dirty="0">
              <a:latin typeface="LXGW WenKai" pitchFamily="2" charset="-120"/>
              <a:ea typeface="LXGW WenKai" pitchFamily="2" charset="-120"/>
              <a:cs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96735" y="-20320"/>
            <a:ext cx="5295265" cy="68783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200739" y="826850"/>
            <a:ext cx="2464126" cy="12645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200739" y="77822"/>
            <a:ext cx="120898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00" b="1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简介</a:t>
            </a:r>
            <a:r>
              <a:rPr lang="en-US" altLang="zh-CN" sz="3400" b="1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 </a:t>
            </a:r>
            <a:endParaRPr lang="zh-CN" altLang="en-US" sz="3400" b="1" dirty="0">
              <a:latin typeface="LXGW WenKai" pitchFamily="2" charset="-120"/>
              <a:ea typeface="LXGW WenKai" pitchFamily="2" charset="-120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0738" y="1086780"/>
            <a:ext cx="11686461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❓</a:t>
            </a:r>
            <a:r>
              <a:rPr lang="zh-CN" altLang="en-US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 </a:t>
            </a:r>
            <a:r>
              <a:rPr lang="zh-CN" altLang="en-US" sz="2500" b="1" dirty="0">
                <a:solidFill>
                  <a:srgbClr val="00B0F0"/>
                </a:solidFill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研究空白</a:t>
            </a:r>
            <a:endParaRPr lang="en-US" altLang="zh-CN" sz="2500" b="1" dirty="0">
              <a:solidFill>
                <a:srgbClr val="00B0F0"/>
              </a:solidFill>
              <a:latin typeface="LXGW WenKai" pitchFamily="2" charset="-120"/>
              <a:ea typeface="LXGW WenKai" pitchFamily="2" charset="-12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降低多头自注意力计算时间复杂度</a:t>
            </a:r>
            <a:endParaRPr lang="zh-CN" altLang="en-US" sz="2500" dirty="0">
              <a:latin typeface="LXGW WenKai" pitchFamily="2" charset="-120"/>
              <a:ea typeface="LXGW WenKai" pitchFamily="2" charset="-12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减少输入到</a:t>
            </a:r>
            <a:r>
              <a:rPr lang="en-US" altLang="zh-CN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Transformer</a:t>
            </a:r>
            <a:r>
              <a:rPr lang="zh-CN" altLang="en-US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中</a:t>
            </a:r>
            <a:r>
              <a:rPr lang="en-US" altLang="zh-CN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Token</a:t>
            </a:r>
            <a:r>
              <a:rPr lang="zh-CN" altLang="en-US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数量</a:t>
            </a:r>
            <a:endParaRPr lang="en-US" altLang="zh-CN" sz="2500" dirty="0">
              <a:latin typeface="LXGW WenKai" pitchFamily="2" charset="-120"/>
              <a:ea typeface="LXGW WenKai" pitchFamily="2" charset="-12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Transformer</a:t>
            </a:r>
            <a:r>
              <a:rPr lang="zh-CN" altLang="en-US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模型预训练加速的研究中并未解决过度参数化</a:t>
            </a:r>
            <a:r>
              <a:rPr lang="zh-CN" altLang="en-US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的问题</a:t>
            </a:r>
            <a:endParaRPr lang="zh-CN" altLang="en-US" sz="2500" dirty="0">
              <a:latin typeface="LXGW WenKai" pitchFamily="2" charset="-120"/>
              <a:ea typeface="LXGW WenKai" pitchFamily="2" charset="-12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500" dirty="0">
              <a:latin typeface="LXGW WenKai" pitchFamily="2" charset="-120"/>
              <a:ea typeface="LXGW WenKai" pitchFamily="2" charset="-12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500" b="1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🎯</a:t>
            </a:r>
            <a:r>
              <a:rPr lang="zh-CN" altLang="en-US" sz="2500" b="1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 </a:t>
            </a:r>
            <a:r>
              <a:rPr lang="zh-CN" altLang="en-US" sz="2500" b="1" dirty="0">
                <a:solidFill>
                  <a:srgbClr val="00B0F0"/>
                </a:solidFill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研究目标</a:t>
            </a:r>
            <a:endParaRPr lang="en-US" altLang="zh-CN" sz="2500" b="1" dirty="0">
              <a:solidFill>
                <a:srgbClr val="00B0F0"/>
              </a:solidFill>
              <a:latin typeface="LXGW WenKai" pitchFamily="2" charset="-120"/>
              <a:ea typeface="LXGW WenKai" pitchFamily="2" charset="-12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对同时加速</a:t>
            </a:r>
            <a:r>
              <a:rPr lang="en-US" altLang="zh-CN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Transformer</a:t>
            </a:r>
            <a:r>
              <a:rPr lang="zh-CN" altLang="en-US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的预训练速度和减少模型大小做贡献，提出了</a:t>
            </a:r>
            <a:r>
              <a:rPr lang="en-US" altLang="zh-CN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GQKVA</a:t>
            </a:r>
            <a:endParaRPr lang="en-US" altLang="zh-CN" sz="2500" dirty="0">
              <a:latin typeface="LXGW WenKai" pitchFamily="2" charset="-120"/>
              <a:ea typeface="LXGW WenKai" pitchFamily="2" charset="-12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深入分析将</a:t>
            </a:r>
            <a:r>
              <a:rPr lang="en-US" altLang="zh-CN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Q</a:t>
            </a: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，</a:t>
            </a:r>
            <a:r>
              <a:rPr lang="en-US" altLang="zh-CN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K</a:t>
            </a: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和</a:t>
            </a:r>
            <a:r>
              <a:rPr lang="en-US" altLang="zh-CN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V</a:t>
            </a: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分组的做法，揭示其对模型收敛和参数数量的</a:t>
            </a: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影响</a:t>
            </a:r>
            <a:endParaRPr lang="zh-CN" altLang="en-US" sz="2500" dirty="0">
              <a:latin typeface="LXGW WenKai" pitchFamily="2" charset="-12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200739" y="826850"/>
            <a:ext cx="2464126" cy="12645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200739" y="77822"/>
            <a:ext cx="1917700" cy="614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00" b="1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前置知识</a:t>
            </a:r>
            <a:endParaRPr lang="zh-CN" altLang="en-US" sz="3400" b="1" dirty="0">
              <a:latin typeface="LXGW WenKai" pitchFamily="2" charset="-120"/>
              <a:ea typeface="LXGW WenKai" pitchFamily="2" charset="-120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0738" y="1086780"/>
            <a:ext cx="11686461" cy="297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多头自注意力（</a:t>
            </a:r>
            <a:r>
              <a:rPr lang="en-US" altLang="zh-CN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MHA</a:t>
            </a: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  <a:endParaRPr lang="zh-CN" altLang="en-US" sz="2500" dirty="0">
              <a:latin typeface="LXGW WenKai" pitchFamily="2" charset="-12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使用一组</a:t>
            </a:r>
            <a:r>
              <a:rPr lang="en-US" altLang="zh-CN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h</a:t>
            </a:r>
            <a:r>
              <a:rPr lang="zh-CN" altLang="en-US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个不同的注意力头</a:t>
            </a:r>
            <a:endParaRPr lang="zh-CN" altLang="en-US" sz="2500" dirty="0">
              <a:latin typeface="LXGW WenKai" pitchFamily="2" charset="-120"/>
              <a:ea typeface="LXGW WenKai" pitchFamily="2" charset="-12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将输入</a:t>
            </a:r>
            <a:r>
              <a:rPr lang="en-US" altLang="zh-CN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x</a:t>
            </a:r>
            <a:r>
              <a:rPr lang="zh-CN" altLang="en-US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通过一个线性层（维度为</a:t>
            </a:r>
            <a:r>
              <a:rPr lang="en-US" altLang="zh-CN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d</a:t>
            </a:r>
            <a:r>
              <a:rPr lang="zh-CN" altLang="en-US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×</a:t>
            </a:r>
            <a:r>
              <a:rPr lang="en-US" altLang="zh-CN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3d</a:t>
            </a: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）进行处理，该线性层被称为</a:t>
            </a:r>
            <a:r>
              <a:rPr lang="en-US" altLang="zh-CN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qkv</a:t>
            </a: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层（</a:t>
            </a:r>
            <a:r>
              <a:rPr lang="en-US" altLang="zh-CN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d</a:t>
            </a: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代表</a:t>
            </a: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嵌入大小）</a:t>
            </a:r>
            <a:endParaRPr lang="zh-CN" altLang="en-US" sz="2500" dirty="0">
              <a:latin typeface="LXGW WenKai" pitchFamily="2" charset="-12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使用公式计算每个头的点积注意力，得到每个头独特的</a:t>
            </a: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输出。</a:t>
            </a:r>
            <a:endParaRPr lang="zh-CN" altLang="en-US" sz="2500" dirty="0">
              <a:latin typeface="LXGW WenKai" pitchFamily="2" charset="-12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61415" y="4457700"/>
            <a:ext cx="9576435" cy="15093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200739" y="826850"/>
            <a:ext cx="2464126" cy="12645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200739" y="77822"/>
            <a:ext cx="1917700" cy="614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00" b="1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前置知识</a:t>
            </a:r>
            <a:endParaRPr lang="zh-CN" altLang="en-US" sz="3400" b="1" dirty="0">
              <a:latin typeface="LXGW WenKai" pitchFamily="2" charset="-120"/>
              <a:ea typeface="LXGW WenKai" pitchFamily="2" charset="-120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0738" y="1086780"/>
            <a:ext cx="11686461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多</a:t>
            </a:r>
            <a:r>
              <a:rPr lang="en-US" altLang="zh-CN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Quary</a:t>
            </a:r>
            <a:r>
              <a:rPr lang="zh-CN" altLang="en-US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注意力（</a:t>
            </a:r>
            <a:r>
              <a:rPr lang="en-US" altLang="zh-CN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M</a:t>
            </a:r>
            <a:r>
              <a:rPr lang="en-US" altLang="zh-CN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QA</a:t>
            </a: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  <a:endParaRPr lang="zh-CN" altLang="en-US" sz="2500" dirty="0">
              <a:latin typeface="LXGW WenKai" pitchFamily="2" charset="-12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使用一组</a:t>
            </a:r>
            <a:r>
              <a:rPr lang="en-US" altLang="zh-CN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h</a:t>
            </a:r>
            <a:r>
              <a:rPr lang="zh-CN" altLang="en-US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个不同的注意力头</a:t>
            </a:r>
            <a:endParaRPr lang="zh-CN" altLang="en-US" sz="2500" dirty="0">
              <a:latin typeface="LXGW WenKai" pitchFamily="2" charset="-120"/>
              <a:ea typeface="LXGW WenKai" pitchFamily="2" charset="-12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每个头配备一个单独的</a:t>
            </a:r>
            <a:r>
              <a:rPr lang="en-US" altLang="zh-CN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Q</a:t>
            </a: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矩阵，使用单个共享的</a:t>
            </a:r>
            <a:r>
              <a:rPr lang="en-US" altLang="zh-CN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K</a:t>
            </a: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和</a:t>
            </a:r>
            <a:r>
              <a:rPr lang="en-US" altLang="zh-CN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V</a:t>
            </a: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矩阵来处理</a:t>
            </a: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所有头</a:t>
            </a:r>
            <a:endParaRPr lang="zh-CN" altLang="en-US" sz="2500" dirty="0">
              <a:latin typeface="LXGW WenKai" pitchFamily="2" charset="-12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qkv</a:t>
            </a: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层的参数数量减少到</a:t>
            </a:r>
            <a:r>
              <a:rPr lang="en-US" altLang="zh-CN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d</a:t>
            </a: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×（</a:t>
            </a:r>
            <a:r>
              <a:rPr lang="en-US" altLang="zh-CN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d+2</a:t>
            </a: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×</a:t>
            </a:r>
            <a:r>
              <a:rPr lang="en-US" altLang="zh-CN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head-dim</a:t>
            </a: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），</a:t>
            </a:r>
            <a:r>
              <a:rPr lang="en-US" altLang="zh-CN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head-dim=d/</a:t>
            </a:r>
            <a:r>
              <a:rPr lang="en-US" altLang="zh-CN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h</a:t>
            </a:r>
            <a:endParaRPr lang="en-US" altLang="zh-CN" sz="2500" dirty="0">
              <a:latin typeface="LXGW WenKai" pitchFamily="2" charset="-12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00738" y="3767115"/>
            <a:ext cx="11686461" cy="297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分组</a:t>
            </a:r>
            <a:r>
              <a:rPr lang="en-US" altLang="zh-CN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Quary</a:t>
            </a:r>
            <a:r>
              <a:rPr lang="zh-CN" altLang="en-US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注意力（</a:t>
            </a:r>
            <a:r>
              <a:rPr lang="en-US" altLang="zh-CN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GQA</a:t>
            </a: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  <a:endParaRPr lang="zh-CN" altLang="en-US" sz="2500" dirty="0">
              <a:latin typeface="LXGW WenKai" pitchFamily="2" charset="-12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将</a:t>
            </a:r>
            <a:r>
              <a:rPr lang="en-US" altLang="zh-CN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Quary</a:t>
            </a: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分成</a:t>
            </a:r>
            <a:r>
              <a:rPr lang="en-US" altLang="zh-CN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g</a:t>
            </a: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个不同的组，每个组共享一个</a:t>
            </a:r>
            <a:r>
              <a:rPr lang="en-US" altLang="zh-CN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K</a:t>
            </a: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和</a:t>
            </a:r>
            <a:r>
              <a:rPr lang="en-US" altLang="zh-CN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V</a:t>
            </a:r>
            <a:endParaRPr lang="en-US" altLang="zh-CN" sz="2500" dirty="0">
              <a:latin typeface="LXGW WenKai" pitchFamily="2" charset="-12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h</a:t>
            </a: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个</a:t>
            </a:r>
            <a:r>
              <a:rPr lang="en-US" altLang="zh-CN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Q</a:t>
            </a: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矩阵，</a:t>
            </a:r>
            <a:r>
              <a:rPr lang="en-US" altLang="zh-CN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g</a:t>
            </a: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个共享的</a:t>
            </a:r>
            <a:r>
              <a:rPr lang="en-US" altLang="zh-CN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K</a:t>
            </a: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和</a:t>
            </a:r>
            <a:r>
              <a:rPr lang="en-US" altLang="zh-CN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V</a:t>
            </a: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矩阵</a:t>
            </a:r>
            <a:endParaRPr lang="zh-CN" altLang="en-US" sz="2500" dirty="0">
              <a:latin typeface="LXGW WenKai" pitchFamily="2" charset="-12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当</a:t>
            </a:r>
            <a:r>
              <a:rPr lang="en-US" altLang="zh-CN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g=1</a:t>
            </a: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时，当</a:t>
            </a:r>
            <a:r>
              <a:rPr lang="en-US" altLang="zh-CN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g=h</a:t>
            </a: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时</a:t>
            </a:r>
            <a:endParaRPr lang="zh-CN" altLang="en-US" sz="2500" dirty="0">
              <a:latin typeface="LXGW WenKai" pitchFamily="2" charset="-12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参数数量：</a:t>
            </a:r>
            <a:r>
              <a:rPr lang="en-US" altLang="zh-CN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  <a:sym typeface="+mn-ea"/>
              </a:rPr>
              <a:t>d</a:t>
            </a: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  <a:sym typeface="+mn-ea"/>
              </a:rPr>
              <a:t>×（</a:t>
            </a:r>
            <a:r>
              <a:rPr lang="en-US" altLang="zh-CN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  <a:sym typeface="+mn-ea"/>
              </a:rPr>
              <a:t>d+2</a:t>
            </a: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  <a:sym typeface="+mn-ea"/>
              </a:rPr>
              <a:t>×</a:t>
            </a:r>
            <a:r>
              <a:rPr lang="en-US" altLang="zh-CN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  <a:sym typeface="+mn-ea"/>
              </a:rPr>
              <a:t>g</a:t>
            </a: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  <a:sym typeface="+mn-ea"/>
              </a:rPr>
              <a:t>×</a:t>
            </a:r>
            <a:r>
              <a:rPr lang="en-US" altLang="zh-CN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  <a:sym typeface="+mn-ea"/>
              </a:rPr>
              <a:t>head-dim</a:t>
            </a: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  <a:sym typeface="+mn-ea"/>
              </a:rPr>
              <a:t>），</a:t>
            </a:r>
            <a:r>
              <a:rPr lang="en-US" altLang="zh-CN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  <a:sym typeface="+mn-ea"/>
              </a:rPr>
              <a:t>head-dim=d/h</a:t>
            </a:r>
            <a:endParaRPr lang="en-US" altLang="zh-CN" sz="2500" dirty="0">
              <a:latin typeface="LXGW WenKai" pitchFamily="2" charset="-12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200739" y="826850"/>
            <a:ext cx="2464126" cy="12645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LXGW WenKai" pitchFamily="2" charset="-120"/>
              <a:ea typeface="LXGW WenKai" pitchFamily="2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0739" y="77822"/>
            <a:ext cx="105670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00" b="1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方法</a:t>
            </a:r>
            <a:endParaRPr lang="zh-CN" altLang="en-US" sz="3400" b="1" dirty="0">
              <a:latin typeface="LXGW WenKai" pitchFamily="2" charset="-120"/>
              <a:ea typeface="LXGW WenKai" pitchFamily="2" charset="-120"/>
              <a:cs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8960" y="1210310"/>
            <a:ext cx="11054080" cy="53727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200739" y="826850"/>
            <a:ext cx="2464126" cy="12645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LXGW WenKai" pitchFamily="2" charset="-120"/>
              <a:ea typeface="LXGW WenKai" pitchFamily="2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0739" y="77822"/>
            <a:ext cx="105670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00" b="1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方法</a:t>
            </a:r>
            <a:endParaRPr lang="zh-CN" altLang="en-US" sz="3400" b="1" dirty="0">
              <a:latin typeface="LXGW WenKai" pitchFamily="2" charset="-120"/>
              <a:ea typeface="LXGW WenKai" pitchFamily="2" charset="-120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00738" y="1086780"/>
            <a:ext cx="11686461" cy="297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MKVA</a:t>
            </a: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，</a:t>
            </a:r>
            <a:r>
              <a:rPr lang="en-US" altLang="zh-CN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GKVA</a:t>
            </a:r>
            <a:endParaRPr lang="en-US" altLang="zh-CN" sz="2500" dirty="0">
              <a:latin typeface="LXGW WenKai" pitchFamily="2" charset="-120"/>
              <a:ea typeface="LXGW WenKai" pitchFamily="2" charset="-12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GQKVA</a:t>
            </a:r>
            <a:endParaRPr lang="zh-CN" altLang="en-US" sz="2500" dirty="0">
              <a:latin typeface="LXGW WenKai" pitchFamily="2" charset="-12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作者将Q矩阵分成g_q组，将K、V矩阵分成g_kv组</a:t>
            </a: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，其中</a:t>
            </a:r>
            <a:r>
              <a:rPr lang="en-US" altLang="zh-CN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h=g_q</a:t>
            </a: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×</a:t>
            </a:r>
            <a:r>
              <a:rPr lang="en-US" altLang="zh-CN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g_kv</a:t>
            </a:r>
            <a:endParaRPr lang="en-US" altLang="zh-CN" sz="2500" dirty="0">
              <a:latin typeface="LXGW WenKai" pitchFamily="2" charset="-12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对每个组合（</a:t>
            </a:r>
            <a:r>
              <a:rPr lang="en-US" altLang="zh-CN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Q_i,KV_j</a:t>
            </a: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  <a:r>
              <a:rPr lang="en-US" altLang="zh-CN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,i∈[1,g_q],j∈[1,g_kv]</a:t>
            </a: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进行点积注意力计算，得到</a:t>
            </a:r>
            <a:r>
              <a:rPr lang="en-US" altLang="zh-CN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h</a:t>
            </a: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个不同的输出，类似于</a:t>
            </a:r>
            <a:r>
              <a:rPr lang="en-US" altLang="zh-CN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MHA</a:t>
            </a:r>
            <a:endParaRPr lang="en-US" altLang="zh-CN" sz="2500" dirty="0">
              <a:latin typeface="LXGW WenKai" pitchFamily="2" charset="-12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00738" y="4471330"/>
            <a:ext cx="11686461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注意！无重复</a:t>
            </a: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对</a:t>
            </a:r>
            <a:endParaRPr lang="zh-CN" altLang="en-US" sz="2500" dirty="0">
              <a:latin typeface="LXGW WenKai" pitchFamily="2" charset="-12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LXGW WenKai" pitchFamily="2" charset="-120"/>
                <a:ea typeface="宋体" panose="02010600030101010101" pitchFamily="2" charset="-122"/>
                <a:cs typeface="Calibri" panose="020F0502020204030204" pitchFamily="34" charset="0"/>
              </a:rPr>
              <a:t>统一泛化</a:t>
            </a:r>
            <a:endParaRPr lang="zh-CN" altLang="en-US" sz="2500" dirty="0">
              <a:latin typeface="LXGW WenKai" pitchFamily="2" charset="-12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200739" y="826850"/>
            <a:ext cx="2464126" cy="12645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200739" y="77822"/>
            <a:ext cx="1917700" cy="614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00" b="1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实验结果</a:t>
            </a:r>
            <a:endParaRPr lang="zh-CN" altLang="en-US" sz="3400" b="1" dirty="0">
              <a:latin typeface="LXGW WenKai" pitchFamily="2" charset="-120"/>
              <a:ea typeface="LXGW WenKai" pitchFamily="2" charset="-12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57605" y="1655445"/>
            <a:ext cx="9916160" cy="36995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200739" y="826850"/>
            <a:ext cx="2464126" cy="12645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200739" y="77822"/>
            <a:ext cx="1917700" cy="614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00" b="1" dirty="0">
                <a:latin typeface="LXGW WenKai" pitchFamily="2" charset="-120"/>
                <a:ea typeface="LXGW WenKai" pitchFamily="2" charset="-120"/>
                <a:cs typeface="Calibri" panose="020F0502020204030204" pitchFamily="34" charset="0"/>
              </a:rPr>
              <a:t>实验结果</a:t>
            </a:r>
            <a:endParaRPr lang="zh-CN" altLang="en-US" sz="3400" b="1" dirty="0">
              <a:latin typeface="LXGW WenKai" pitchFamily="2" charset="-120"/>
              <a:ea typeface="LXGW WenKai" pitchFamily="2" charset="-120"/>
              <a:cs typeface="Calibri" panose="020F050202020403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5690" y="1543050"/>
            <a:ext cx="10040620" cy="45542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commondata" val="eyJoZGlkIjoiZjQ1MjQ3ZmM2Mjc4ZDEzZTY4YjRiYzIxNWM2NTMzNzI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1071</Words>
  <Application>WPS 演示</Application>
  <PresentationFormat>宽屏</PresentationFormat>
  <Paragraphs>79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LXGW WenKai</vt:lpstr>
      <vt:lpstr>MingLiU-ExtB</vt:lpstr>
      <vt:lpstr>Calibri</vt:lpstr>
      <vt:lpstr>造字工房朗倩（非商用）常规体</vt:lpstr>
      <vt:lpstr>Bauhaus 93</vt:lpstr>
      <vt:lpstr>等线</vt:lpstr>
      <vt:lpstr>微软雅黑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 JANUS</dc:creator>
  <cp:lastModifiedBy>麟五五</cp:lastModifiedBy>
  <cp:revision>9</cp:revision>
  <dcterms:created xsi:type="dcterms:W3CDTF">2022-07-30T09:42:00Z</dcterms:created>
  <dcterms:modified xsi:type="dcterms:W3CDTF">2023-12-11T07:52:53Z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1815A3E68C9440D79988D2FD189F0034_13</vt:lpwstr>
  </property>
  <property fmtid="{D5CDD505-2E9C-101B-9397-08002B2CF9AE}" pid="3" name="KSOProductBuildVer">
    <vt:lpwstr>2052-12.1.0.15712</vt:lpwstr>
  </property>
</Properties>
</file>