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639" r:id="rId2"/>
    <p:sldId id="745" r:id="rId3"/>
    <p:sldId id="734" r:id="rId4"/>
    <p:sldId id="746" r:id="rId5"/>
    <p:sldId id="730" r:id="rId6"/>
    <p:sldId id="740" r:id="rId7"/>
    <p:sldId id="735" r:id="rId8"/>
    <p:sldId id="736" r:id="rId9"/>
    <p:sldId id="737" r:id="rId10"/>
    <p:sldId id="738" r:id="rId11"/>
    <p:sldId id="739" r:id="rId12"/>
    <p:sldId id="268" r:id="rId13"/>
    <p:sldId id="283" r:id="rId14"/>
    <p:sldId id="267" r:id="rId15"/>
    <p:sldId id="277" r:id="rId16"/>
    <p:sldId id="278" r:id="rId17"/>
    <p:sldId id="280" r:id="rId18"/>
    <p:sldId id="281" r:id="rId19"/>
    <p:sldId id="733" r:id="rId20"/>
    <p:sldId id="747" r:id="rId21"/>
    <p:sldId id="731" r:id="rId22"/>
    <p:sldId id="744" r:id="rId23"/>
    <p:sldId id="742" r:id="rId24"/>
    <p:sldId id="743" r:id="rId25"/>
    <p:sldId id="732" r:id="rId26"/>
    <p:sldId id="683"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4EBE3"/>
    <a:srgbClr val="538B4B"/>
    <a:srgbClr val="E8FAE5"/>
    <a:srgbClr val="9DA953"/>
    <a:srgbClr val="285023"/>
    <a:srgbClr val="FFD1CD"/>
    <a:srgbClr val="FFE3E1"/>
    <a:srgbClr val="096590"/>
    <a:srgbClr val="479F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53" autoAdjust="0"/>
    <p:restoredTop sz="87615" autoAdjust="0"/>
  </p:normalViewPr>
  <p:slideViewPr>
    <p:cSldViewPr snapToGrid="0">
      <p:cViewPr varScale="1">
        <p:scale>
          <a:sx n="97" d="100"/>
          <a:sy n="97" d="100"/>
        </p:scale>
        <p:origin x="106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7B469C68-B96B-4B00-A936-4ED691395EEA}" type="datetimeFigureOut">
              <a:rPr lang="zh-CN" altLang="en-US" smtClean="0"/>
              <a:t>2023/10/3</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78957953-4CC8-4E4A-AD2D-7A5A0B36E814}"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957953-4CC8-4E4A-AD2D-7A5A0B36E814}" type="slidenum">
              <a:rPr lang="zh-CN" altLang="en-US" smtClean="0"/>
              <a:t>1</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957953-4CC8-4E4A-AD2D-7A5A0B36E814}" type="slidenum">
              <a:rPr lang="zh-CN" altLang="en-US" smtClean="0"/>
              <a:t>26</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103"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CB708-664F-4770-AECF-BA1A1B220D57}" type="datetimeFigureOut">
              <a:rPr lang="zh-CN" altLang="en-US" smtClean="0"/>
              <a:t>2023/10/3</a:t>
            </a:fld>
            <a:endParaRPr lang="zh-CN" altLang="en-US"/>
          </a:p>
        </p:txBody>
      </p:sp>
      <p:sp>
        <p:nvSpPr>
          <p:cNvPr id="10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DFDCD-830D-4E78-9097-B6B92A67D61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chemeClr val="bg1"/>
        </a:solidFill>
        <a:effectLst/>
      </p:bgPr>
    </p:bg>
    <p:spTree>
      <p:nvGrpSpPr>
        <p:cNvPr id="1" name=""/>
        <p:cNvGrpSpPr/>
        <p:nvPr/>
      </p:nvGrpSpPr>
      <p:grpSpPr>
        <a:xfrm>
          <a:off x="0" y="0"/>
          <a:ext cx="0" cy="0"/>
          <a:chOff x="0" y="0"/>
          <a:chExt cx="0" cy="0"/>
        </a:xfrm>
      </p:grpSpPr>
      <p:sp>
        <p:nvSpPr>
          <p:cNvPr id="59" name="graduation-hat-front-view_27483"/>
          <p:cNvSpPr/>
          <p:nvPr userDrawn="1"/>
        </p:nvSpPr>
        <p:spPr>
          <a:xfrm>
            <a:off x="4399419" y="1426435"/>
            <a:ext cx="3393162" cy="2144082"/>
          </a:xfrm>
          <a:custGeom>
            <a:avLst/>
            <a:gdLst>
              <a:gd name="connsiteX0" fmla="*/ 104550 w 604718"/>
              <a:gd name="connsiteY0" fmla="*/ 208330 h 382112"/>
              <a:gd name="connsiteX1" fmla="*/ 156180 w 604718"/>
              <a:gd name="connsiteY1" fmla="*/ 208330 h 382112"/>
              <a:gd name="connsiteX2" fmla="*/ 261642 w 604718"/>
              <a:gd name="connsiteY2" fmla="*/ 248878 h 382112"/>
              <a:gd name="connsiteX3" fmla="*/ 298947 w 604718"/>
              <a:gd name="connsiteY3" fmla="*/ 255007 h 382112"/>
              <a:gd name="connsiteX4" fmla="*/ 340187 w 604718"/>
              <a:gd name="connsiteY4" fmla="*/ 247621 h 382112"/>
              <a:gd name="connsiteX5" fmla="*/ 433687 w 604718"/>
              <a:gd name="connsiteY5" fmla="*/ 208330 h 382112"/>
              <a:gd name="connsiteX6" fmla="*/ 490825 w 604718"/>
              <a:gd name="connsiteY6" fmla="*/ 208330 h 382112"/>
              <a:gd name="connsiteX7" fmla="*/ 490825 w 604718"/>
              <a:gd name="connsiteY7" fmla="*/ 271509 h 382112"/>
              <a:gd name="connsiteX8" fmla="*/ 458400 w 604718"/>
              <a:gd name="connsiteY8" fmla="*/ 320701 h 382112"/>
              <a:gd name="connsiteX9" fmla="*/ 329326 w 604718"/>
              <a:gd name="connsiteY9" fmla="*/ 376337 h 382112"/>
              <a:gd name="connsiteX10" fmla="*/ 264632 w 604718"/>
              <a:gd name="connsiteY10" fmla="*/ 376337 h 382112"/>
              <a:gd name="connsiteX11" fmla="*/ 136819 w 604718"/>
              <a:gd name="connsiteY11" fmla="*/ 320701 h 382112"/>
              <a:gd name="connsiteX12" fmla="*/ 104550 w 604718"/>
              <a:gd name="connsiteY12" fmla="*/ 271509 h 382112"/>
              <a:gd name="connsiteX13" fmla="*/ 300973 w 604718"/>
              <a:gd name="connsiteY13" fmla="*/ 5 h 382112"/>
              <a:gd name="connsiteX14" fmla="*/ 334162 w 604718"/>
              <a:gd name="connsiteY14" fmla="*/ 4701 h 382112"/>
              <a:gd name="connsiteX15" fmla="*/ 581267 w 604718"/>
              <a:gd name="connsiteY15" fmla="*/ 92552 h 382112"/>
              <a:gd name="connsiteX16" fmla="*/ 588822 w 604718"/>
              <a:gd name="connsiteY16" fmla="*/ 114398 h 382112"/>
              <a:gd name="connsiteX17" fmla="*/ 589136 w 604718"/>
              <a:gd name="connsiteY17" fmla="*/ 114398 h 382112"/>
              <a:gd name="connsiteX18" fmla="*/ 589136 w 604718"/>
              <a:gd name="connsiteY18" fmla="*/ 270771 h 382112"/>
              <a:gd name="connsiteX19" fmla="*/ 604718 w 604718"/>
              <a:gd name="connsiteY19" fmla="*/ 321376 h 382112"/>
              <a:gd name="connsiteX20" fmla="*/ 561278 w 604718"/>
              <a:gd name="connsiteY20" fmla="*/ 321376 h 382112"/>
              <a:gd name="connsiteX21" fmla="*/ 576388 w 604718"/>
              <a:gd name="connsiteY21" fmla="*/ 271242 h 382112"/>
              <a:gd name="connsiteX22" fmla="*/ 576388 w 604718"/>
              <a:gd name="connsiteY22" fmla="*/ 120370 h 382112"/>
              <a:gd name="connsiteX23" fmla="*/ 333376 w 604718"/>
              <a:gd name="connsiteY23" fmla="*/ 222680 h 382112"/>
              <a:gd name="connsiteX24" fmla="*/ 268058 w 604718"/>
              <a:gd name="connsiteY24" fmla="*/ 223780 h 382112"/>
              <a:gd name="connsiteX25" fmla="*/ 13556 w 604718"/>
              <a:gd name="connsiteY25" fmla="*/ 125870 h 382112"/>
              <a:gd name="connsiteX26" fmla="*/ 13714 w 604718"/>
              <a:gd name="connsiteY26" fmla="*/ 100882 h 382112"/>
              <a:gd name="connsiteX27" fmla="*/ 267901 w 604718"/>
              <a:gd name="connsiteY27" fmla="*/ 5329 h 382112"/>
              <a:gd name="connsiteX28" fmla="*/ 300973 w 604718"/>
              <a:gd name="connsiteY28" fmla="*/ 5 h 38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4718" h="382112">
                <a:moveTo>
                  <a:pt x="104550" y="208330"/>
                </a:moveTo>
                <a:lnTo>
                  <a:pt x="156180" y="208330"/>
                </a:lnTo>
                <a:lnTo>
                  <a:pt x="261642" y="248878"/>
                </a:lnTo>
                <a:cubicBezTo>
                  <a:pt x="274864" y="253907"/>
                  <a:pt x="289188" y="255007"/>
                  <a:pt x="298947" y="255007"/>
                </a:cubicBezTo>
                <a:cubicBezTo>
                  <a:pt x="314373" y="255007"/>
                  <a:pt x="329012" y="252493"/>
                  <a:pt x="340187" y="247621"/>
                </a:cubicBezTo>
                <a:lnTo>
                  <a:pt x="433687" y="208330"/>
                </a:lnTo>
                <a:lnTo>
                  <a:pt x="490825" y="208330"/>
                </a:lnTo>
                <a:lnTo>
                  <a:pt x="490825" y="271509"/>
                </a:lnTo>
                <a:cubicBezTo>
                  <a:pt x="490825" y="290998"/>
                  <a:pt x="476344" y="313000"/>
                  <a:pt x="458400" y="320701"/>
                </a:cubicBezTo>
                <a:lnTo>
                  <a:pt x="329326" y="376337"/>
                </a:lnTo>
                <a:cubicBezTo>
                  <a:pt x="311382" y="384038"/>
                  <a:pt x="282419" y="384038"/>
                  <a:pt x="264632" y="376337"/>
                </a:cubicBezTo>
                <a:lnTo>
                  <a:pt x="136819" y="320701"/>
                </a:lnTo>
                <a:cubicBezTo>
                  <a:pt x="119032" y="313000"/>
                  <a:pt x="104550" y="290998"/>
                  <a:pt x="104550" y="271509"/>
                </a:cubicBezTo>
                <a:close/>
                <a:moveTo>
                  <a:pt x="300973" y="5"/>
                </a:moveTo>
                <a:cubicBezTo>
                  <a:pt x="312954" y="-93"/>
                  <a:pt x="324955" y="1479"/>
                  <a:pt x="334162" y="4701"/>
                </a:cubicBezTo>
                <a:lnTo>
                  <a:pt x="581267" y="92552"/>
                </a:lnTo>
                <a:cubicBezTo>
                  <a:pt x="596849" y="98053"/>
                  <a:pt x="599210" y="107168"/>
                  <a:pt x="588822" y="114398"/>
                </a:cubicBezTo>
                <a:lnTo>
                  <a:pt x="589136" y="114398"/>
                </a:lnTo>
                <a:lnTo>
                  <a:pt x="589136" y="270771"/>
                </a:lnTo>
                <a:lnTo>
                  <a:pt x="604718" y="321376"/>
                </a:lnTo>
                <a:lnTo>
                  <a:pt x="561278" y="321376"/>
                </a:lnTo>
                <a:lnTo>
                  <a:pt x="576388" y="271242"/>
                </a:lnTo>
                <a:lnTo>
                  <a:pt x="576388" y="120370"/>
                </a:lnTo>
                <a:lnTo>
                  <a:pt x="333376" y="222680"/>
                </a:lnTo>
                <a:cubicBezTo>
                  <a:pt x="315433" y="230224"/>
                  <a:pt x="286158" y="230695"/>
                  <a:pt x="268058" y="223780"/>
                </a:cubicBezTo>
                <a:lnTo>
                  <a:pt x="13556" y="125870"/>
                </a:lnTo>
                <a:cubicBezTo>
                  <a:pt x="-4544" y="118798"/>
                  <a:pt x="-4544" y="107640"/>
                  <a:pt x="13714" y="100882"/>
                </a:cubicBezTo>
                <a:lnTo>
                  <a:pt x="267901" y="5329"/>
                </a:lnTo>
                <a:cubicBezTo>
                  <a:pt x="277030" y="1872"/>
                  <a:pt x="288991" y="104"/>
                  <a:pt x="300973" y="5"/>
                </a:cubicBezTo>
                <a:close/>
              </a:path>
            </a:pathLst>
          </a:custGeom>
          <a:solidFill>
            <a:schemeClr val="accent2">
              <a:lumMod val="20000"/>
              <a:lumOff val="8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直接连接符 59"/>
          <p:cNvCxnSpPr/>
          <p:nvPr userDrawn="1"/>
        </p:nvCxnSpPr>
        <p:spPr>
          <a:xfrm>
            <a:off x="3522388" y="4530266"/>
            <a:ext cx="514722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文本占位符 13"/>
          <p:cNvSpPr>
            <a:spLocks noGrp="1"/>
          </p:cNvSpPr>
          <p:nvPr userDrawn="1">
            <p:ph type="body" sz="quarter" idx="12" hasCustomPrompt="1"/>
          </p:nvPr>
        </p:nvSpPr>
        <p:spPr>
          <a:xfrm>
            <a:off x="3522388" y="3642379"/>
            <a:ext cx="5147224" cy="830997"/>
          </a:xfrm>
          <a:prstGeom prst="rect">
            <a:avLst/>
          </a:prstGeom>
        </p:spPr>
        <p:txBody>
          <a:bodyPr wrap="square" lIns="0" tIns="0" rIns="0" bIns="0">
            <a:spAutoFit/>
          </a:bodyPr>
          <a:lstStyle>
            <a:lvl1pPr marL="0" indent="0" algn="ctr">
              <a:buNone/>
              <a:defRPr lang="zh-CN" altLang="en-US" sz="6000" b="1" spc="600" dirty="0">
                <a:solidFill>
                  <a:schemeClr val="accent1"/>
                </a:solidFill>
                <a:latin typeface="+mj-ea"/>
                <a:ea typeface="+mj-ea"/>
              </a:defRPr>
            </a:lvl1pPr>
          </a:lstStyle>
          <a:p>
            <a:pPr marL="0" lvl="0" algn="dist" fontAlgn="base"/>
            <a:r>
              <a:rPr lang="zh-CN" altLang="en-US" dirty="0"/>
              <a:t>输入标题</a:t>
            </a:r>
          </a:p>
        </p:txBody>
      </p:sp>
      <p:sp>
        <p:nvSpPr>
          <p:cNvPr id="4" name="文本占位符 3"/>
          <p:cNvSpPr>
            <a:spLocks noGrp="1"/>
          </p:cNvSpPr>
          <p:nvPr userDrawn="1">
            <p:ph type="body" sz="quarter" idx="14" hasCustomPrompt="1"/>
          </p:nvPr>
        </p:nvSpPr>
        <p:spPr>
          <a:xfrm>
            <a:off x="3808179" y="4688846"/>
            <a:ext cx="4575642" cy="263525"/>
          </a:xfrm>
          <a:prstGeom prst="rect">
            <a:avLst/>
          </a:prstGeom>
        </p:spPr>
        <p:txBody>
          <a:bodyPr lIns="0" tIns="0" rIns="0" bIns="0"/>
          <a:lstStyle>
            <a:lvl1pPr marL="0" indent="0" algn="ctr">
              <a:buNone/>
              <a:defRPr sz="1200" spc="3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altLang="zh-CN" dirty="0"/>
              <a:t>PART ONE</a:t>
            </a:r>
            <a:endParaRPr lang="zh-CN" altLang="en-US" dirty="0"/>
          </a:p>
        </p:txBody>
      </p:sp>
      <p:sp>
        <p:nvSpPr>
          <p:cNvPr id="16" name="文本占位符 15"/>
          <p:cNvSpPr>
            <a:spLocks noGrp="1"/>
          </p:cNvSpPr>
          <p:nvPr>
            <p:ph type="body" sz="quarter" idx="10" hasCustomPrompt="1"/>
          </p:nvPr>
        </p:nvSpPr>
        <p:spPr>
          <a:xfrm>
            <a:off x="5058857" y="1542830"/>
            <a:ext cx="2074286" cy="1911292"/>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wrap="none" lIns="0" tIns="0" rIns="0" bIns="0">
            <a:spAutoFit/>
          </a:bodyPr>
          <a:lstStyle>
            <a:lvl1pPr marL="0" indent="0" algn="ctr">
              <a:buNone/>
              <a:defRPr lang="zh-CN" altLang="en-US" sz="13800" spc="0" dirty="0">
                <a:solidFill>
                  <a:schemeClr val="tx1"/>
                </a:solidFill>
                <a:latin typeface="+mn-ea"/>
                <a:ea typeface="+mn-ea"/>
              </a:defRPr>
            </a:lvl1pPr>
          </a:lstStyle>
          <a:p>
            <a:pPr marL="0" lvl="0" algn="dist" fontAlgn="base"/>
            <a:r>
              <a:rPr lang="en-US" altLang="zh-CN" dirty="0"/>
              <a:t>01</a:t>
            </a:r>
            <a:endParaRPr lang="zh-CN" altLang="en-US" dirty="0"/>
          </a:p>
        </p:txBody>
      </p:sp>
      <p:sp>
        <p:nvSpPr>
          <p:cNvPr id="12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CB708-664F-4770-AECF-BA1A1B220D57}" type="datetimeFigureOut">
              <a:rPr lang="zh-CN" altLang="en-US" smtClean="0"/>
              <a:t>2023/10/3</a:t>
            </a:fld>
            <a:endParaRPr lang="zh-CN" altLang="en-US"/>
          </a:p>
        </p:txBody>
      </p:sp>
      <p:sp>
        <p:nvSpPr>
          <p:cNvPr id="12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22"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DFDCD-830D-4E78-9097-B6B92A67D61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chemeClr val="bg1"/>
        </a:solidFill>
        <a:effectLst/>
      </p:bgPr>
    </p:bg>
    <p:spTree>
      <p:nvGrpSpPr>
        <p:cNvPr id="1" name=""/>
        <p:cNvGrpSpPr/>
        <p:nvPr/>
      </p:nvGrpSpPr>
      <p:grpSpPr>
        <a:xfrm>
          <a:off x="0" y="0"/>
          <a:ext cx="0" cy="0"/>
          <a:chOff x="0" y="0"/>
          <a:chExt cx="0" cy="0"/>
        </a:xfrm>
      </p:grpSpPr>
      <p:grpSp>
        <p:nvGrpSpPr>
          <p:cNvPr id="10" name="组合 9"/>
          <p:cNvGrpSpPr/>
          <p:nvPr userDrawn="1"/>
        </p:nvGrpSpPr>
        <p:grpSpPr>
          <a:xfrm flipV="1">
            <a:off x="11623041" y="6303058"/>
            <a:ext cx="568960" cy="554941"/>
            <a:chOff x="-3067387" y="5853843"/>
            <a:chExt cx="763656" cy="744840"/>
          </a:xfrm>
          <a:solidFill>
            <a:schemeClr val="bg1">
              <a:lumMod val="95000"/>
            </a:schemeClr>
          </a:solidFill>
        </p:grpSpPr>
        <p:sp>
          <p:nvSpPr>
            <p:cNvPr id="71" name="任意多边形: 形状 70"/>
            <p:cNvSpPr/>
            <p:nvPr/>
          </p:nvSpPr>
          <p:spPr>
            <a:xfrm>
              <a:off x="-3067387" y="5853843"/>
              <a:ext cx="37375" cy="37375"/>
            </a:xfrm>
            <a:custGeom>
              <a:avLst/>
              <a:gdLst>
                <a:gd name="connsiteX0" fmla="*/ 13335 w 13335"/>
                <a:gd name="connsiteY0" fmla="*/ 6668 h 13335"/>
                <a:gd name="connsiteX1" fmla="*/ 6668 w 13335"/>
                <a:gd name="connsiteY1" fmla="*/ 13335 h 13335"/>
                <a:gd name="connsiteX2" fmla="*/ 0 w 13335"/>
                <a:gd name="connsiteY2" fmla="*/ 6668 h 13335"/>
                <a:gd name="connsiteX3" fmla="*/ 6668 w 13335"/>
                <a:gd name="connsiteY3" fmla="*/ 0 h 13335"/>
                <a:gd name="connsiteX4" fmla="*/ 13335 w 13335"/>
                <a:gd name="connsiteY4" fmla="*/ 6668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8"/>
                  </a:moveTo>
                  <a:cubicBezTo>
                    <a:pt x="13335" y="10478"/>
                    <a:pt x="10477" y="13335"/>
                    <a:pt x="6668" y="13335"/>
                  </a:cubicBezTo>
                  <a:cubicBezTo>
                    <a:pt x="2857" y="13335"/>
                    <a:pt x="0" y="10478"/>
                    <a:pt x="0" y="6668"/>
                  </a:cubicBezTo>
                  <a:cubicBezTo>
                    <a:pt x="0" y="2858"/>
                    <a:pt x="2857" y="0"/>
                    <a:pt x="6668" y="0"/>
                  </a:cubicBezTo>
                  <a:cubicBezTo>
                    <a:pt x="10477" y="0"/>
                    <a:pt x="13335" y="2858"/>
                    <a:pt x="13335" y="6668"/>
                  </a:cubicBezTo>
                  <a:close/>
                </a:path>
              </a:pathLst>
            </a:custGeom>
            <a:grpFill/>
            <a:ln w="9525" cap="flat">
              <a:noFill/>
              <a:prstDash val="solid"/>
              <a:miter/>
            </a:ln>
          </p:spPr>
          <p:txBody>
            <a:bodyPr rtlCol="0" anchor="ctr"/>
            <a:lstStyle/>
            <a:p>
              <a:endParaRPr lang="zh-CN" altLang="en-US"/>
            </a:p>
          </p:txBody>
        </p:sp>
        <p:sp>
          <p:nvSpPr>
            <p:cNvPr id="72" name="任意多边形: 形状 71"/>
            <p:cNvSpPr/>
            <p:nvPr/>
          </p:nvSpPr>
          <p:spPr>
            <a:xfrm>
              <a:off x="-3067387" y="5973977"/>
              <a:ext cx="37375" cy="37375"/>
            </a:xfrm>
            <a:custGeom>
              <a:avLst/>
              <a:gdLst>
                <a:gd name="connsiteX0" fmla="*/ 13335 w 13335"/>
                <a:gd name="connsiteY0" fmla="*/ 6668 h 13335"/>
                <a:gd name="connsiteX1" fmla="*/ 6668 w 13335"/>
                <a:gd name="connsiteY1" fmla="*/ 13335 h 13335"/>
                <a:gd name="connsiteX2" fmla="*/ 0 w 13335"/>
                <a:gd name="connsiteY2" fmla="*/ 6668 h 13335"/>
                <a:gd name="connsiteX3" fmla="*/ 6668 w 13335"/>
                <a:gd name="connsiteY3" fmla="*/ 0 h 13335"/>
                <a:gd name="connsiteX4" fmla="*/ 13335 w 13335"/>
                <a:gd name="connsiteY4" fmla="*/ 6668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8"/>
                  </a:moveTo>
                  <a:cubicBezTo>
                    <a:pt x="13335" y="10478"/>
                    <a:pt x="10477" y="13335"/>
                    <a:pt x="6668" y="13335"/>
                  </a:cubicBezTo>
                  <a:cubicBezTo>
                    <a:pt x="2857" y="13335"/>
                    <a:pt x="0" y="10478"/>
                    <a:pt x="0" y="6668"/>
                  </a:cubicBezTo>
                  <a:cubicBezTo>
                    <a:pt x="0" y="2858"/>
                    <a:pt x="2857" y="0"/>
                    <a:pt x="6668" y="0"/>
                  </a:cubicBezTo>
                  <a:cubicBezTo>
                    <a:pt x="10477" y="0"/>
                    <a:pt x="13335" y="2858"/>
                    <a:pt x="13335" y="6668"/>
                  </a:cubicBezTo>
                  <a:close/>
                </a:path>
              </a:pathLst>
            </a:custGeom>
            <a:grpFill/>
            <a:ln w="9525" cap="flat">
              <a:noFill/>
              <a:prstDash val="solid"/>
              <a:miter/>
            </a:ln>
          </p:spPr>
          <p:txBody>
            <a:bodyPr rtlCol="0" anchor="ctr"/>
            <a:lstStyle/>
            <a:p>
              <a:endParaRPr lang="zh-CN" altLang="en-US"/>
            </a:p>
          </p:txBody>
        </p:sp>
        <p:sp>
          <p:nvSpPr>
            <p:cNvPr id="73" name="任意多边形: 形状 72"/>
            <p:cNvSpPr/>
            <p:nvPr/>
          </p:nvSpPr>
          <p:spPr>
            <a:xfrm>
              <a:off x="-3067387" y="6091445"/>
              <a:ext cx="37375" cy="37373"/>
            </a:xfrm>
            <a:custGeom>
              <a:avLst/>
              <a:gdLst>
                <a:gd name="connsiteX0" fmla="*/ 13335 w 13335"/>
                <a:gd name="connsiteY0" fmla="*/ 6667 h 13334"/>
                <a:gd name="connsiteX1" fmla="*/ 6668 w 13335"/>
                <a:gd name="connsiteY1" fmla="*/ 13335 h 13334"/>
                <a:gd name="connsiteX2" fmla="*/ 0 w 13335"/>
                <a:gd name="connsiteY2" fmla="*/ 6667 h 13334"/>
                <a:gd name="connsiteX3" fmla="*/ 6668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8" y="13335"/>
                  </a:cubicBezTo>
                  <a:cubicBezTo>
                    <a:pt x="2857" y="13335"/>
                    <a:pt x="0" y="10477"/>
                    <a:pt x="0" y="6667"/>
                  </a:cubicBezTo>
                  <a:cubicBezTo>
                    <a:pt x="0" y="2858"/>
                    <a:pt x="2857" y="0"/>
                    <a:pt x="6668"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74" name="任意多边形: 形状 73"/>
            <p:cNvSpPr/>
            <p:nvPr/>
          </p:nvSpPr>
          <p:spPr>
            <a:xfrm>
              <a:off x="-3067387" y="6208908"/>
              <a:ext cx="37375" cy="37375"/>
            </a:xfrm>
            <a:custGeom>
              <a:avLst/>
              <a:gdLst>
                <a:gd name="connsiteX0" fmla="*/ 13335 w 13335"/>
                <a:gd name="connsiteY0" fmla="*/ 6667 h 13335"/>
                <a:gd name="connsiteX1" fmla="*/ 6668 w 13335"/>
                <a:gd name="connsiteY1" fmla="*/ 13335 h 13335"/>
                <a:gd name="connsiteX2" fmla="*/ 0 w 13335"/>
                <a:gd name="connsiteY2" fmla="*/ 6667 h 13335"/>
                <a:gd name="connsiteX3" fmla="*/ 6668 w 13335"/>
                <a:gd name="connsiteY3" fmla="*/ 0 h 13335"/>
                <a:gd name="connsiteX4" fmla="*/ 13335 w 13335"/>
                <a:gd name="connsiteY4" fmla="*/ 6667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7"/>
                  </a:moveTo>
                  <a:cubicBezTo>
                    <a:pt x="13335" y="10478"/>
                    <a:pt x="10477" y="13335"/>
                    <a:pt x="6668" y="13335"/>
                  </a:cubicBezTo>
                  <a:cubicBezTo>
                    <a:pt x="2857" y="13335"/>
                    <a:pt x="0" y="10478"/>
                    <a:pt x="0" y="6667"/>
                  </a:cubicBezTo>
                  <a:cubicBezTo>
                    <a:pt x="0" y="2858"/>
                    <a:pt x="2857" y="0"/>
                    <a:pt x="6668"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75" name="任意多边形: 形状 74"/>
            <p:cNvSpPr/>
            <p:nvPr/>
          </p:nvSpPr>
          <p:spPr>
            <a:xfrm>
              <a:off x="-3067387" y="6326376"/>
              <a:ext cx="37375" cy="37373"/>
            </a:xfrm>
            <a:custGeom>
              <a:avLst/>
              <a:gdLst>
                <a:gd name="connsiteX0" fmla="*/ 13335 w 13335"/>
                <a:gd name="connsiteY0" fmla="*/ 6667 h 13334"/>
                <a:gd name="connsiteX1" fmla="*/ 6668 w 13335"/>
                <a:gd name="connsiteY1" fmla="*/ 13335 h 13334"/>
                <a:gd name="connsiteX2" fmla="*/ 0 w 13335"/>
                <a:gd name="connsiteY2" fmla="*/ 6667 h 13334"/>
                <a:gd name="connsiteX3" fmla="*/ 6668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8" y="13335"/>
                  </a:cubicBezTo>
                  <a:cubicBezTo>
                    <a:pt x="2857" y="13335"/>
                    <a:pt x="0" y="10477"/>
                    <a:pt x="0" y="6667"/>
                  </a:cubicBezTo>
                  <a:cubicBezTo>
                    <a:pt x="0" y="2857"/>
                    <a:pt x="2857" y="0"/>
                    <a:pt x="6668" y="0"/>
                  </a:cubicBezTo>
                  <a:cubicBezTo>
                    <a:pt x="10477" y="0"/>
                    <a:pt x="13335" y="2857"/>
                    <a:pt x="13335" y="6667"/>
                  </a:cubicBezTo>
                  <a:close/>
                </a:path>
              </a:pathLst>
            </a:custGeom>
            <a:grpFill/>
            <a:ln w="9525" cap="flat">
              <a:noFill/>
              <a:prstDash val="solid"/>
              <a:miter/>
            </a:ln>
          </p:spPr>
          <p:txBody>
            <a:bodyPr rtlCol="0" anchor="ctr"/>
            <a:lstStyle/>
            <a:p>
              <a:endParaRPr lang="zh-CN" altLang="en-US"/>
            </a:p>
          </p:txBody>
        </p:sp>
        <p:sp>
          <p:nvSpPr>
            <p:cNvPr id="76" name="任意多边形: 形状 75"/>
            <p:cNvSpPr/>
            <p:nvPr/>
          </p:nvSpPr>
          <p:spPr>
            <a:xfrm>
              <a:off x="-3067387" y="6443842"/>
              <a:ext cx="37375" cy="37373"/>
            </a:xfrm>
            <a:custGeom>
              <a:avLst/>
              <a:gdLst>
                <a:gd name="connsiteX0" fmla="*/ 13335 w 13335"/>
                <a:gd name="connsiteY0" fmla="*/ 6667 h 13334"/>
                <a:gd name="connsiteX1" fmla="*/ 6668 w 13335"/>
                <a:gd name="connsiteY1" fmla="*/ 13335 h 13334"/>
                <a:gd name="connsiteX2" fmla="*/ 0 w 13335"/>
                <a:gd name="connsiteY2" fmla="*/ 6667 h 13334"/>
                <a:gd name="connsiteX3" fmla="*/ 6668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8"/>
                    <a:pt x="10477" y="13335"/>
                    <a:pt x="6668" y="13335"/>
                  </a:cubicBezTo>
                  <a:cubicBezTo>
                    <a:pt x="2857" y="13335"/>
                    <a:pt x="0" y="10478"/>
                    <a:pt x="0" y="6667"/>
                  </a:cubicBezTo>
                  <a:cubicBezTo>
                    <a:pt x="0" y="2858"/>
                    <a:pt x="2857" y="0"/>
                    <a:pt x="6668"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77" name="任意多边形: 形状 76"/>
            <p:cNvSpPr/>
            <p:nvPr/>
          </p:nvSpPr>
          <p:spPr>
            <a:xfrm>
              <a:off x="-3067387" y="6561305"/>
              <a:ext cx="37375" cy="37375"/>
            </a:xfrm>
            <a:custGeom>
              <a:avLst/>
              <a:gdLst>
                <a:gd name="connsiteX0" fmla="*/ 13335 w 13335"/>
                <a:gd name="connsiteY0" fmla="*/ 6668 h 13335"/>
                <a:gd name="connsiteX1" fmla="*/ 6668 w 13335"/>
                <a:gd name="connsiteY1" fmla="*/ 13335 h 13335"/>
                <a:gd name="connsiteX2" fmla="*/ 0 w 13335"/>
                <a:gd name="connsiteY2" fmla="*/ 6668 h 13335"/>
                <a:gd name="connsiteX3" fmla="*/ 6668 w 13335"/>
                <a:gd name="connsiteY3" fmla="*/ 0 h 13335"/>
                <a:gd name="connsiteX4" fmla="*/ 13335 w 13335"/>
                <a:gd name="connsiteY4" fmla="*/ 6668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8"/>
                  </a:moveTo>
                  <a:cubicBezTo>
                    <a:pt x="13335" y="10478"/>
                    <a:pt x="10477" y="13335"/>
                    <a:pt x="6668" y="13335"/>
                  </a:cubicBezTo>
                  <a:cubicBezTo>
                    <a:pt x="2857" y="13335"/>
                    <a:pt x="0" y="10478"/>
                    <a:pt x="0" y="6668"/>
                  </a:cubicBezTo>
                  <a:cubicBezTo>
                    <a:pt x="0" y="2858"/>
                    <a:pt x="2857" y="0"/>
                    <a:pt x="6668" y="0"/>
                  </a:cubicBezTo>
                  <a:cubicBezTo>
                    <a:pt x="10477" y="0"/>
                    <a:pt x="13335" y="2858"/>
                    <a:pt x="13335" y="6668"/>
                  </a:cubicBezTo>
                  <a:close/>
                </a:path>
              </a:pathLst>
            </a:custGeom>
            <a:grpFill/>
            <a:ln w="9525" cap="flat">
              <a:noFill/>
              <a:prstDash val="solid"/>
              <a:miter/>
            </a:ln>
          </p:spPr>
          <p:txBody>
            <a:bodyPr rtlCol="0" anchor="ctr"/>
            <a:lstStyle/>
            <a:p>
              <a:endParaRPr lang="zh-CN" altLang="en-US"/>
            </a:p>
          </p:txBody>
        </p:sp>
        <p:sp>
          <p:nvSpPr>
            <p:cNvPr id="78" name="任意多边形: 形状 77"/>
            <p:cNvSpPr/>
            <p:nvPr/>
          </p:nvSpPr>
          <p:spPr>
            <a:xfrm>
              <a:off x="-2922131" y="5853843"/>
              <a:ext cx="37375" cy="37375"/>
            </a:xfrm>
            <a:custGeom>
              <a:avLst/>
              <a:gdLst>
                <a:gd name="connsiteX0" fmla="*/ 13335 w 13335"/>
                <a:gd name="connsiteY0" fmla="*/ 6668 h 13335"/>
                <a:gd name="connsiteX1" fmla="*/ 6667 w 13335"/>
                <a:gd name="connsiteY1" fmla="*/ 13335 h 13335"/>
                <a:gd name="connsiteX2" fmla="*/ 0 w 13335"/>
                <a:gd name="connsiteY2" fmla="*/ 6668 h 13335"/>
                <a:gd name="connsiteX3" fmla="*/ 6667 w 13335"/>
                <a:gd name="connsiteY3" fmla="*/ 0 h 13335"/>
                <a:gd name="connsiteX4" fmla="*/ 13335 w 13335"/>
                <a:gd name="connsiteY4" fmla="*/ 6668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8"/>
                  </a:moveTo>
                  <a:cubicBezTo>
                    <a:pt x="13335" y="10478"/>
                    <a:pt x="10477" y="13335"/>
                    <a:pt x="6667" y="13335"/>
                  </a:cubicBezTo>
                  <a:cubicBezTo>
                    <a:pt x="2857" y="13335"/>
                    <a:pt x="0" y="10478"/>
                    <a:pt x="0" y="6668"/>
                  </a:cubicBezTo>
                  <a:cubicBezTo>
                    <a:pt x="0" y="2858"/>
                    <a:pt x="2857" y="0"/>
                    <a:pt x="6667" y="0"/>
                  </a:cubicBezTo>
                  <a:cubicBezTo>
                    <a:pt x="10477" y="0"/>
                    <a:pt x="13335" y="2858"/>
                    <a:pt x="13335" y="6668"/>
                  </a:cubicBezTo>
                  <a:close/>
                </a:path>
              </a:pathLst>
            </a:custGeom>
            <a:grpFill/>
            <a:ln w="9525" cap="flat">
              <a:noFill/>
              <a:prstDash val="solid"/>
              <a:miter/>
            </a:ln>
          </p:spPr>
          <p:txBody>
            <a:bodyPr rtlCol="0" anchor="ctr"/>
            <a:lstStyle/>
            <a:p>
              <a:endParaRPr lang="zh-CN" altLang="en-US"/>
            </a:p>
          </p:txBody>
        </p:sp>
        <p:sp>
          <p:nvSpPr>
            <p:cNvPr id="79" name="任意多边形: 形状 78"/>
            <p:cNvSpPr/>
            <p:nvPr/>
          </p:nvSpPr>
          <p:spPr>
            <a:xfrm>
              <a:off x="-2922131" y="5971311"/>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7" y="13335"/>
                  </a:cubicBezTo>
                  <a:cubicBezTo>
                    <a:pt x="2857" y="13335"/>
                    <a:pt x="0" y="10477"/>
                    <a:pt x="0" y="6667"/>
                  </a:cubicBezTo>
                  <a:cubicBezTo>
                    <a:pt x="0" y="2858"/>
                    <a:pt x="2857" y="0"/>
                    <a:pt x="6667"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80" name="任意多边形: 形状 79"/>
            <p:cNvSpPr/>
            <p:nvPr/>
          </p:nvSpPr>
          <p:spPr>
            <a:xfrm>
              <a:off x="-2922131" y="6088774"/>
              <a:ext cx="37375" cy="37375"/>
            </a:xfrm>
            <a:custGeom>
              <a:avLst/>
              <a:gdLst>
                <a:gd name="connsiteX0" fmla="*/ 13335 w 13335"/>
                <a:gd name="connsiteY0" fmla="*/ 6667 h 13335"/>
                <a:gd name="connsiteX1" fmla="*/ 6667 w 13335"/>
                <a:gd name="connsiteY1" fmla="*/ 13335 h 13335"/>
                <a:gd name="connsiteX2" fmla="*/ 0 w 13335"/>
                <a:gd name="connsiteY2" fmla="*/ 6667 h 13335"/>
                <a:gd name="connsiteX3" fmla="*/ 6667 w 13335"/>
                <a:gd name="connsiteY3" fmla="*/ 0 h 13335"/>
                <a:gd name="connsiteX4" fmla="*/ 13335 w 13335"/>
                <a:gd name="connsiteY4" fmla="*/ 6667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7"/>
                  </a:moveTo>
                  <a:cubicBezTo>
                    <a:pt x="13335" y="10478"/>
                    <a:pt x="10477" y="13335"/>
                    <a:pt x="6667" y="13335"/>
                  </a:cubicBezTo>
                  <a:cubicBezTo>
                    <a:pt x="2857" y="13335"/>
                    <a:pt x="0" y="10478"/>
                    <a:pt x="0" y="6667"/>
                  </a:cubicBezTo>
                  <a:cubicBezTo>
                    <a:pt x="0" y="2858"/>
                    <a:pt x="2857" y="0"/>
                    <a:pt x="6667"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81" name="任意多边形: 形状 80"/>
            <p:cNvSpPr/>
            <p:nvPr/>
          </p:nvSpPr>
          <p:spPr>
            <a:xfrm>
              <a:off x="-2922131" y="6206243"/>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7" y="13335"/>
                  </a:cubicBezTo>
                  <a:cubicBezTo>
                    <a:pt x="2857" y="13335"/>
                    <a:pt x="0" y="10477"/>
                    <a:pt x="0" y="6667"/>
                  </a:cubicBezTo>
                  <a:cubicBezTo>
                    <a:pt x="0" y="2857"/>
                    <a:pt x="2857" y="0"/>
                    <a:pt x="6667" y="0"/>
                  </a:cubicBezTo>
                  <a:cubicBezTo>
                    <a:pt x="10477" y="0"/>
                    <a:pt x="13335" y="3810"/>
                    <a:pt x="13335" y="6667"/>
                  </a:cubicBezTo>
                  <a:close/>
                </a:path>
              </a:pathLst>
            </a:custGeom>
            <a:grpFill/>
            <a:ln w="9525" cap="flat">
              <a:noFill/>
              <a:prstDash val="solid"/>
              <a:miter/>
            </a:ln>
          </p:spPr>
          <p:txBody>
            <a:bodyPr rtlCol="0" anchor="ctr"/>
            <a:lstStyle/>
            <a:p>
              <a:endParaRPr lang="zh-CN" altLang="en-US"/>
            </a:p>
          </p:txBody>
        </p:sp>
        <p:sp>
          <p:nvSpPr>
            <p:cNvPr id="82" name="任意多边形: 形状 81"/>
            <p:cNvSpPr/>
            <p:nvPr/>
          </p:nvSpPr>
          <p:spPr>
            <a:xfrm>
              <a:off x="-2922131" y="6326376"/>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7" y="13335"/>
                  </a:cubicBezTo>
                  <a:cubicBezTo>
                    <a:pt x="2857" y="13335"/>
                    <a:pt x="0" y="10477"/>
                    <a:pt x="0" y="6667"/>
                  </a:cubicBezTo>
                  <a:cubicBezTo>
                    <a:pt x="0" y="2857"/>
                    <a:pt x="2857" y="0"/>
                    <a:pt x="6667" y="0"/>
                  </a:cubicBezTo>
                  <a:cubicBezTo>
                    <a:pt x="10477" y="0"/>
                    <a:pt x="13335" y="2857"/>
                    <a:pt x="13335" y="6667"/>
                  </a:cubicBezTo>
                  <a:close/>
                </a:path>
              </a:pathLst>
            </a:custGeom>
            <a:grpFill/>
            <a:ln w="9525" cap="flat">
              <a:noFill/>
              <a:prstDash val="solid"/>
              <a:miter/>
            </a:ln>
          </p:spPr>
          <p:txBody>
            <a:bodyPr rtlCol="0" anchor="ctr"/>
            <a:lstStyle/>
            <a:p>
              <a:endParaRPr lang="zh-CN" altLang="en-US"/>
            </a:p>
          </p:txBody>
        </p:sp>
        <p:sp>
          <p:nvSpPr>
            <p:cNvPr id="83" name="任意多边形: 形状 82"/>
            <p:cNvSpPr/>
            <p:nvPr/>
          </p:nvSpPr>
          <p:spPr>
            <a:xfrm>
              <a:off x="-2922131" y="6443842"/>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8"/>
                    <a:pt x="10477" y="13335"/>
                    <a:pt x="6667" y="13335"/>
                  </a:cubicBezTo>
                  <a:cubicBezTo>
                    <a:pt x="2857" y="13335"/>
                    <a:pt x="0" y="10478"/>
                    <a:pt x="0" y="6667"/>
                  </a:cubicBezTo>
                  <a:cubicBezTo>
                    <a:pt x="0" y="2858"/>
                    <a:pt x="2857" y="0"/>
                    <a:pt x="6667"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84" name="任意多边形: 形状 83"/>
            <p:cNvSpPr/>
            <p:nvPr/>
          </p:nvSpPr>
          <p:spPr>
            <a:xfrm>
              <a:off x="-2922131" y="6561308"/>
              <a:ext cx="37375" cy="37375"/>
            </a:xfrm>
            <a:custGeom>
              <a:avLst/>
              <a:gdLst>
                <a:gd name="connsiteX0" fmla="*/ 13335 w 13335"/>
                <a:gd name="connsiteY0" fmla="*/ 6668 h 13335"/>
                <a:gd name="connsiteX1" fmla="*/ 6667 w 13335"/>
                <a:gd name="connsiteY1" fmla="*/ 13335 h 13335"/>
                <a:gd name="connsiteX2" fmla="*/ 0 w 13335"/>
                <a:gd name="connsiteY2" fmla="*/ 6668 h 13335"/>
                <a:gd name="connsiteX3" fmla="*/ 6667 w 13335"/>
                <a:gd name="connsiteY3" fmla="*/ 0 h 13335"/>
                <a:gd name="connsiteX4" fmla="*/ 13335 w 13335"/>
                <a:gd name="connsiteY4" fmla="*/ 6668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8"/>
                  </a:moveTo>
                  <a:cubicBezTo>
                    <a:pt x="13335" y="10478"/>
                    <a:pt x="10477" y="13335"/>
                    <a:pt x="6667" y="13335"/>
                  </a:cubicBezTo>
                  <a:cubicBezTo>
                    <a:pt x="2857" y="13335"/>
                    <a:pt x="0" y="10478"/>
                    <a:pt x="0" y="6668"/>
                  </a:cubicBezTo>
                  <a:cubicBezTo>
                    <a:pt x="0" y="2858"/>
                    <a:pt x="2857" y="0"/>
                    <a:pt x="6667" y="0"/>
                  </a:cubicBezTo>
                  <a:cubicBezTo>
                    <a:pt x="10477" y="0"/>
                    <a:pt x="13335" y="2858"/>
                    <a:pt x="13335" y="6668"/>
                  </a:cubicBezTo>
                  <a:close/>
                </a:path>
              </a:pathLst>
            </a:custGeom>
            <a:grpFill/>
            <a:ln w="9525" cap="flat">
              <a:noFill/>
              <a:prstDash val="solid"/>
              <a:miter/>
            </a:ln>
          </p:spPr>
          <p:txBody>
            <a:bodyPr rtlCol="0" anchor="ctr"/>
            <a:lstStyle/>
            <a:p>
              <a:endParaRPr lang="zh-CN" altLang="en-US"/>
            </a:p>
          </p:txBody>
        </p:sp>
        <p:sp>
          <p:nvSpPr>
            <p:cNvPr id="85" name="任意多边形: 形状 84"/>
            <p:cNvSpPr/>
            <p:nvPr/>
          </p:nvSpPr>
          <p:spPr>
            <a:xfrm>
              <a:off x="-2776875" y="5853843"/>
              <a:ext cx="37375" cy="37375"/>
            </a:xfrm>
            <a:custGeom>
              <a:avLst/>
              <a:gdLst>
                <a:gd name="connsiteX0" fmla="*/ 13335 w 13335"/>
                <a:gd name="connsiteY0" fmla="*/ 6668 h 13335"/>
                <a:gd name="connsiteX1" fmla="*/ 6667 w 13335"/>
                <a:gd name="connsiteY1" fmla="*/ 13335 h 13335"/>
                <a:gd name="connsiteX2" fmla="*/ 0 w 13335"/>
                <a:gd name="connsiteY2" fmla="*/ 6668 h 13335"/>
                <a:gd name="connsiteX3" fmla="*/ 6667 w 13335"/>
                <a:gd name="connsiteY3" fmla="*/ 0 h 13335"/>
                <a:gd name="connsiteX4" fmla="*/ 13335 w 13335"/>
                <a:gd name="connsiteY4" fmla="*/ 6668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8"/>
                  </a:moveTo>
                  <a:cubicBezTo>
                    <a:pt x="13335" y="10478"/>
                    <a:pt x="10477" y="13335"/>
                    <a:pt x="6667" y="13335"/>
                  </a:cubicBezTo>
                  <a:cubicBezTo>
                    <a:pt x="2857" y="13335"/>
                    <a:pt x="0" y="10478"/>
                    <a:pt x="0" y="6668"/>
                  </a:cubicBezTo>
                  <a:cubicBezTo>
                    <a:pt x="0" y="2858"/>
                    <a:pt x="2857" y="0"/>
                    <a:pt x="6667" y="0"/>
                  </a:cubicBezTo>
                  <a:cubicBezTo>
                    <a:pt x="10477" y="0"/>
                    <a:pt x="13335" y="2858"/>
                    <a:pt x="13335" y="6668"/>
                  </a:cubicBezTo>
                  <a:close/>
                </a:path>
              </a:pathLst>
            </a:custGeom>
            <a:grpFill/>
            <a:ln w="9525" cap="flat">
              <a:noFill/>
              <a:prstDash val="solid"/>
              <a:miter/>
            </a:ln>
          </p:spPr>
          <p:txBody>
            <a:bodyPr rtlCol="0" anchor="ctr"/>
            <a:lstStyle/>
            <a:p>
              <a:endParaRPr lang="zh-CN" altLang="en-US"/>
            </a:p>
          </p:txBody>
        </p:sp>
        <p:sp>
          <p:nvSpPr>
            <p:cNvPr id="86" name="任意多边形: 形状 85"/>
            <p:cNvSpPr/>
            <p:nvPr/>
          </p:nvSpPr>
          <p:spPr>
            <a:xfrm>
              <a:off x="-2776875" y="5971311"/>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7" y="13335"/>
                  </a:cubicBezTo>
                  <a:cubicBezTo>
                    <a:pt x="2857" y="13335"/>
                    <a:pt x="0" y="10477"/>
                    <a:pt x="0" y="6667"/>
                  </a:cubicBezTo>
                  <a:cubicBezTo>
                    <a:pt x="0" y="2858"/>
                    <a:pt x="2857" y="0"/>
                    <a:pt x="6667"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87" name="任意多边形: 形状 86"/>
            <p:cNvSpPr/>
            <p:nvPr/>
          </p:nvSpPr>
          <p:spPr>
            <a:xfrm>
              <a:off x="-2776875" y="6088774"/>
              <a:ext cx="37375" cy="37375"/>
            </a:xfrm>
            <a:custGeom>
              <a:avLst/>
              <a:gdLst>
                <a:gd name="connsiteX0" fmla="*/ 13335 w 13335"/>
                <a:gd name="connsiteY0" fmla="*/ 6667 h 13335"/>
                <a:gd name="connsiteX1" fmla="*/ 6667 w 13335"/>
                <a:gd name="connsiteY1" fmla="*/ 13335 h 13335"/>
                <a:gd name="connsiteX2" fmla="*/ 0 w 13335"/>
                <a:gd name="connsiteY2" fmla="*/ 6667 h 13335"/>
                <a:gd name="connsiteX3" fmla="*/ 6667 w 13335"/>
                <a:gd name="connsiteY3" fmla="*/ 0 h 13335"/>
                <a:gd name="connsiteX4" fmla="*/ 13335 w 13335"/>
                <a:gd name="connsiteY4" fmla="*/ 6667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7"/>
                  </a:moveTo>
                  <a:cubicBezTo>
                    <a:pt x="13335" y="10478"/>
                    <a:pt x="10477" y="13335"/>
                    <a:pt x="6667" y="13335"/>
                  </a:cubicBezTo>
                  <a:cubicBezTo>
                    <a:pt x="2857" y="13335"/>
                    <a:pt x="0" y="10478"/>
                    <a:pt x="0" y="6667"/>
                  </a:cubicBezTo>
                  <a:cubicBezTo>
                    <a:pt x="0" y="2858"/>
                    <a:pt x="2857" y="0"/>
                    <a:pt x="6667"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88" name="任意多边形: 形状 87"/>
            <p:cNvSpPr/>
            <p:nvPr/>
          </p:nvSpPr>
          <p:spPr>
            <a:xfrm>
              <a:off x="-2776875" y="6206243"/>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7" y="13335"/>
                  </a:cubicBezTo>
                  <a:cubicBezTo>
                    <a:pt x="2857" y="13335"/>
                    <a:pt x="0" y="10477"/>
                    <a:pt x="0" y="6667"/>
                  </a:cubicBezTo>
                  <a:cubicBezTo>
                    <a:pt x="0" y="2857"/>
                    <a:pt x="2857" y="0"/>
                    <a:pt x="6667" y="0"/>
                  </a:cubicBezTo>
                  <a:cubicBezTo>
                    <a:pt x="10477" y="0"/>
                    <a:pt x="13335" y="3810"/>
                    <a:pt x="13335" y="6667"/>
                  </a:cubicBezTo>
                  <a:close/>
                </a:path>
              </a:pathLst>
            </a:custGeom>
            <a:grpFill/>
            <a:ln w="9525" cap="flat">
              <a:noFill/>
              <a:prstDash val="solid"/>
              <a:miter/>
            </a:ln>
          </p:spPr>
          <p:txBody>
            <a:bodyPr rtlCol="0" anchor="ctr"/>
            <a:lstStyle/>
            <a:p>
              <a:endParaRPr lang="zh-CN" altLang="en-US"/>
            </a:p>
          </p:txBody>
        </p:sp>
        <p:sp>
          <p:nvSpPr>
            <p:cNvPr id="89" name="任意多边形: 形状 88"/>
            <p:cNvSpPr/>
            <p:nvPr/>
          </p:nvSpPr>
          <p:spPr>
            <a:xfrm>
              <a:off x="-2776875" y="6326376"/>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7" y="13335"/>
                  </a:cubicBezTo>
                  <a:cubicBezTo>
                    <a:pt x="2857" y="13335"/>
                    <a:pt x="0" y="10477"/>
                    <a:pt x="0" y="6667"/>
                  </a:cubicBezTo>
                  <a:cubicBezTo>
                    <a:pt x="0" y="2857"/>
                    <a:pt x="2857" y="0"/>
                    <a:pt x="6667" y="0"/>
                  </a:cubicBezTo>
                  <a:cubicBezTo>
                    <a:pt x="10477" y="0"/>
                    <a:pt x="13335" y="2857"/>
                    <a:pt x="13335" y="6667"/>
                  </a:cubicBezTo>
                  <a:close/>
                </a:path>
              </a:pathLst>
            </a:custGeom>
            <a:grpFill/>
            <a:ln w="9525" cap="flat">
              <a:noFill/>
              <a:prstDash val="solid"/>
              <a:miter/>
            </a:ln>
          </p:spPr>
          <p:txBody>
            <a:bodyPr rtlCol="0" anchor="ctr"/>
            <a:lstStyle/>
            <a:p>
              <a:endParaRPr lang="zh-CN" altLang="en-US"/>
            </a:p>
          </p:txBody>
        </p:sp>
        <p:sp>
          <p:nvSpPr>
            <p:cNvPr id="90" name="任意多边形: 形状 89"/>
            <p:cNvSpPr/>
            <p:nvPr/>
          </p:nvSpPr>
          <p:spPr>
            <a:xfrm>
              <a:off x="-2776875" y="6443842"/>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8"/>
                    <a:pt x="10477" y="13335"/>
                    <a:pt x="6667" y="13335"/>
                  </a:cubicBezTo>
                  <a:cubicBezTo>
                    <a:pt x="2857" y="13335"/>
                    <a:pt x="0" y="10478"/>
                    <a:pt x="0" y="6667"/>
                  </a:cubicBezTo>
                  <a:cubicBezTo>
                    <a:pt x="0" y="2858"/>
                    <a:pt x="2857" y="0"/>
                    <a:pt x="6667"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91" name="任意多边形: 形状 90"/>
            <p:cNvSpPr/>
            <p:nvPr/>
          </p:nvSpPr>
          <p:spPr>
            <a:xfrm>
              <a:off x="-2776875" y="6561308"/>
              <a:ext cx="37375" cy="37375"/>
            </a:xfrm>
            <a:custGeom>
              <a:avLst/>
              <a:gdLst>
                <a:gd name="connsiteX0" fmla="*/ 13335 w 13335"/>
                <a:gd name="connsiteY0" fmla="*/ 6668 h 13335"/>
                <a:gd name="connsiteX1" fmla="*/ 6667 w 13335"/>
                <a:gd name="connsiteY1" fmla="*/ 13335 h 13335"/>
                <a:gd name="connsiteX2" fmla="*/ 0 w 13335"/>
                <a:gd name="connsiteY2" fmla="*/ 6668 h 13335"/>
                <a:gd name="connsiteX3" fmla="*/ 6667 w 13335"/>
                <a:gd name="connsiteY3" fmla="*/ 0 h 13335"/>
                <a:gd name="connsiteX4" fmla="*/ 13335 w 13335"/>
                <a:gd name="connsiteY4" fmla="*/ 6668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8"/>
                  </a:moveTo>
                  <a:cubicBezTo>
                    <a:pt x="13335" y="10478"/>
                    <a:pt x="10477" y="13335"/>
                    <a:pt x="6667" y="13335"/>
                  </a:cubicBezTo>
                  <a:cubicBezTo>
                    <a:pt x="2857" y="13335"/>
                    <a:pt x="0" y="10478"/>
                    <a:pt x="0" y="6668"/>
                  </a:cubicBezTo>
                  <a:cubicBezTo>
                    <a:pt x="0" y="2858"/>
                    <a:pt x="2857" y="0"/>
                    <a:pt x="6667" y="0"/>
                  </a:cubicBezTo>
                  <a:cubicBezTo>
                    <a:pt x="10477" y="0"/>
                    <a:pt x="13335" y="2858"/>
                    <a:pt x="13335" y="6668"/>
                  </a:cubicBezTo>
                  <a:close/>
                </a:path>
              </a:pathLst>
            </a:custGeom>
            <a:grpFill/>
            <a:ln w="9525" cap="flat">
              <a:noFill/>
              <a:prstDash val="solid"/>
              <a:miter/>
            </a:ln>
          </p:spPr>
          <p:txBody>
            <a:bodyPr rtlCol="0" anchor="ctr"/>
            <a:lstStyle/>
            <a:p>
              <a:endParaRPr lang="zh-CN" altLang="en-US"/>
            </a:p>
          </p:txBody>
        </p:sp>
        <p:sp>
          <p:nvSpPr>
            <p:cNvPr id="92" name="任意多边形: 形状 91"/>
            <p:cNvSpPr/>
            <p:nvPr/>
          </p:nvSpPr>
          <p:spPr>
            <a:xfrm>
              <a:off x="-2631618" y="5853843"/>
              <a:ext cx="37375" cy="37375"/>
            </a:xfrm>
            <a:custGeom>
              <a:avLst/>
              <a:gdLst>
                <a:gd name="connsiteX0" fmla="*/ 13335 w 13335"/>
                <a:gd name="connsiteY0" fmla="*/ 6668 h 13335"/>
                <a:gd name="connsiteX1" fmla="*/ 6667 w 13335"/>
                <a:gd name="connsiteY1" fmla="*/ 13335 h 13335"/>
                <a:gd name="connsiteX2" fmla="*/ 0 w 13335"/>
                <a:gd name="connsiteY2" fmla="*/ 6668 h 13335"/>
                <a:gd name="connsiteX3" fmla="*/ 6667 w 13335"/>
                <a:gd name="connsiteY3" fmla="*/ 0 h 13335"/>
                <a:gd name="connsiteX4" fmla="*/ 13335 w 13335"/>
                <a:gd name="connsiteY4" fmla="*/ 6668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8"/>
                  </a:moveTo>
                  <a:cubicBezTo>
                    <a:pt x="13335" y="10478"/>
                    <a:pt x="10477" y="13335"/>
                    <a:pt x="6667" y="13335"/>
                  </a:cubicBezTo>
                  <a:cubicBezTo>
                    <a:pt x="2857" y="13335"/>
                    <a:pt x="0" y="10478"/>
                    <a:pt x="0" y="6668"/>
                  </a:cubicBezTo>
                  <a:cubicBezTo>
                    <a:pt x="0" y="2858"/>
                    <a:pt x="2857" y="0"/>
                    <a:pt x="6667" y="0"/>
                  </a:cubicBezTo>
                  <a:cubicBezTo>
                    <a:pt x="10477" y="0"/>
                    <a:pt x="13335" y="2858"/>
                    <a:pt x="13335" y="6668"/>
                  </a:cubicBezTo>
                  <a:close/>
                </a:path>
              </a:pathLst>
            </a:custGeom>
            <a:grpFill/>
            <a:ln w="9525" cap="flat">
              <a:noFill/>
              <a:prstDash val="solid"/>
              <a:miter/>
            </a:ln>
          </p:spPr>
          <p:txBody>
            <a:bodyPr rtlCol="0" anchor="ctr"/>
            <a:lstStyle/>
            <a:p>
              <a:endParaRPr lang="zh-CN" altLang="en-US"/>
            </a:p>
          </p:txBody>
        </p:sp>
        <p:sp>
          <p:nvSpPr>
            <p:cNvPr id="93" name="任意多边形: 形状 92"/>
            <p:cNvSpPr/>
            <p:nvPr/>
          </p:nvSpPr>
          <p:spPr>
            <a:xfrm>
              <a:off x="-2631618" y="5971311"/>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7" y="13335"/>
                  </a:cubicBezTo>
                  <a:cubicBezTo>
                    <a:pt x="2857" y="13335"/>
                    <a:pt x="0" y="10477"/>
                    <a:pt x="0" y="6667"/>
                  </a:cubicBezTo>
                  <a:cubicBezTo>
                    <a:pt x="0" y="2858"/>
                    <a:pt x="2857" y="0"/>
                    <a:pt x="6667"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94" name="任意多边形: 形状 93"/>
            <p:cNvSpPr/>
            <p:nvPr/>
          </p:nvSpPr>
          <p:spPr>
            <a:xfrm>
              <a:off x="-2631618" y="6088774"/>
              <a:ext cx="37375" cy="37375"/>
            </a:xfrm>
            <a:custGeom>
              <a:avLst/>
              <a:gdLst>
                <a:gd name="connsiteX0" fmla="*/ 13335 w 13335"/>
                <a:gd name="connsiteY0" fmla="*/ 6667 h 13335"/>
                <a:gd name="connsiteX1" fmla="*/ 6667 w 13335"/>
                <a:gd name="connsiteY1" fmla="*/ 13335 h 13335"/>
                <a:gd name="connsiteX2" fmla="*/ 0 w 13335"/>
                <a:gd name="connsiteY2" fmla="*/ 6667 h 13335"/>
                <a:gd name="connsiteX3" fmla="*/ 6667 w 13335"/>
                <a:gd name="connsiteY3" fmla="*/ 0 h 13335"/>
                <a:gd name="connsiteX4" fmla="*/ 13335 w 13335"/>
                <a:gd name="connsiteY4" fmla="*/ 6667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7"/>
                  </a:moveTo>
                  <a:cubicBezTo>
                    <a:pt x="13335" y="10478"/>
                    <a:pt x="10477" y="13335"/>
                    <a:pt x="6667" y="13335"/>
                  </a:cubicBezTo>
                  <a:cubicBezTo>
                    <a:pt x="2857" y="13335"/>
                    <a:pt x="0" y="10478"/>
                    <a:pt x="0" y="6667"/>
                  </a:cubicBezTo>
                  <a:cubicBezTo>
                    <a:pt x="0" y="2858"/>
                    <a:pt x="2857" y="0"/>
                    <a:pt x="6667"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95" name="任意多边形: 形状 94"/>
            <p:cNvSpPr/>
            <p:nvPr/>
          </p:nvSpPr>
          <p:spPr>
            <a:xfrm>
              <a:off x="-2631618" y="6206243"/>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7" y="13335"/>
                  </a:cubicBezTo>
                  <a:cubicBezTo>
                    <a:pt x="2857" y="13335"/>
                    <a:pt x="0" y="10477"/>
                    <a:pt x="0" y="6667"/>
                  </a:cubicBezTo>
                  <a:cubicBezTo>
                    <a:pt x="0" y="2857"/>
                    <a:pt x="2857" y="0"/>
                    <a:pt x="6667" y="0"/>
                  </a:cubicBezTo>
                  <a:cubicBezTo>
                    <a:pt x="10477" y="0"/>
                    <a:pt x="13335" y="3810"/>
                    <a:pt x="13335" y="6667"/>
                  </a:cubicBezTo>
                  <a:close/>
                </a:path>
              </a:pathLst>
            </a:custGeom>
            <a:grpFill/>
            <a:ln w="9525" cap="flat">
              <a:noFill/>
              <a:prstDash val="solid"/>
              <a:miter/>
            </a:ln>
          </p:spPr>
          <p:txBody>
            <a:bodyPr rtlCol="0" anchor="ctr"/>
            <a:lstStyle/>
            <a:p>
              <a:endParaRPr lang="zh-CN" altLang="en-US"/>
            </a:p>
          </p:txBody>
        </p:sp>
        <p:sp>
          <p:nvSpPr>
            <p:cNvPr id="96" name="任意多边形: 形状 95"/>
            <p:cNvSpPr/>
            <p:nvPr/>
          </p:nvSpPr>
          <p:spPr>
            <a:xfrm>
              <a:off x="-2631618" y="6326376"/>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7" y="13335"/>
                  </a:cubicBezTo>
                  <a:cubicBezTo>
                    <a:pt x="2857" y="13335"/>
                    <a:pt x="0" y="10477"/>
                    <a:pt x="0" y="6667"/>
                  </a:cubicBezTo>
                  <a:cubicBezTo>
                    <a:pt x="0" y="2857"/>
                    <a:pt x="2857" y="0"/>
                    <a:pt x="6667" y="0"/>
                  </a:cubicBezTo>
                  <a:cubicBezTo>
                    <a:pt x="10477" y="0"/>
                    <a:pt x="13335" y="2857"/>
                    <a:pt x="13335" y="6667"/>
                  </a:cubicBezTo>
                  <a:close/>
                </a:path>
              </a:pathLst>
            </a:custGeom>
            <a:grpFill/>
            <a:ln w="9525" cap="flat">
              <a:noFill/>
              <a:prstDash val="solid"/>
              <a:miter/>
            </a:ln>
          </p:spPr>
          <p:txBody>
            <a:bodyPr rtlCol="0" anchor="ctr"/>
            <a:lstStyle/>
            <a:p>
              <a:endParaRPr lang="zh-CN" altLang="en-US"/>
            </a:p>
          </p:txBody>
        </p:sp>
        <p:sp>
          <p:nvSpPr>
            <p:cNvPr id="97" name="任意多边形: 形状 96"/>
            <p:cNvSpPr/>
            <p:nvPr/>
          </p:nvSpPr>
          <p:spPr>
            <a:xfrm>
              <a:off x="-2631618" y="6443842"/>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8"/>
                    <a:pt x="10477" y="13335"/>
                    <a:pt x="6667" y="13335"/>
                  </a:cubicBezTo>
                  <a:cubicBezTo>
                    <a:pt x="2857" y="13335"/>
                    <a:pt x="0" y="10478"/>
                    <a:pt x="0" y="6667"/>
                  </a:cubicBezTo>
                  <a:cubicBezTo>
                    <a:pt x="0" y="2858"/>
                    <a:pt x="2857" y="0"/>
                    <a:pt x="6667"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98" name="任意多边形: 形状 97"/>
            <p:cNvSpPr/>
            <p:nvPr/>
          </p:nvSpPr>
          <p:spPr>
            <a:xfrm>
              <a:off x="-2631618" y="6561308"/>
              <a:ext cx="37375" cy="37375"/>
            </a:xfrm>
            <a:custGeom>
              <a:avLst/>
              <a:gdLst>
                <a:gd name="connsiteX0" fmla="*/ 13335 w 13335"/>
                <a:gd name="connsiteY0" fmla="*/ 6668 h 13335"/>
                <a:gd name="connsiteX1" fmla="*/ 6667 w 13335"/>
                <a:gd name="connsiteY1" fmla="*/ 13335 h 13335"/>
                <a:gd name="connsiteX2" fmla="*/ 0 w 13335"/>
                <a:gd name="connsiteY2" fmla="*/ 6668 h 13335"/>
                <a:gd name="connsiteX3" fmla="*/ 6667 w 13335"/>
                <a:gd name="connsiteY3" fmla="*/ 0 h 13335"/>
                <a:gd name="connsiteX4" fmla="*/ 13335 w 13335"/>
                <a:gd name="connsiteY4" fmla="*/ 6668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8"/>
                  </a:moveTo>
                  <a:cubicBezTo>
                    <a:pt x="13335" y="10478"/>
                    <a:pt x="10477" y="13335"/>
                    <a:pt x="6667" y="13335"/>
                  </a:cubicBezTo>
                  <a:cubicBezTo>
                    <a:pt x="2857" y="13335"/>
                    <a:pt x="0" y="10478"/>
                    <a:pt x="0" y="6668"/>
                  </a:cubicBezTo>
                  <a:cubicBezTo>
                    <a:pt x="0" y="2858"/>
                    <a:pt x="2857" y="0"/>
                    <a:pt x="6667" y="0"/>
                  </a:cubicBezTo>
                  <a:cubicBezTo>
                    <a:pt x="10477" y="0"/>
                    <a:pt x="13335" y="2858"/>
                    <a:pt x="13335" y="6668"/>
                  </a:cubicBezTo>
                  <a:close/>
                </a:path>
              </a:pathLst>
            </a:custGeom>
            <a:grpFill/>
            <a:ln w="9525" cap="flat">
              <a:noFill/>
              <a:prstDash val="solid"/>
              <a:miter/>
            </a:ln>
          </p:spPr>
          <p:txBody>
            <a:bodyPr rtlCol="0" anchor="ctr"/>
            <a:lstStyle/>
            <a:p>
              <a:endParaRPr lang="zh-CN" altLang="en-US"/>
            </a:p>
          </p:txBody>
        </p:sp>
        <p:sp>
          <p:nvSpPr>
            <p:cNvPr id="99" name="任意多边形: 形状 98"/>
            <p:cNvSpPr/>
            <p:nvPr/>
          </p:nvSpPr>
          <p:spPr>
            <a:xfrm>
              <a:off x="-2486362" y="5853843"/>
              <a:ext cx="37375" cy="37375"/>
            </a:xfrm>
            <a:custGeom>
              <a:avLst/>
              <a:gdLst>
                <a:gd name="connsiteX0" fmla="*/ 13335 w 13335"/>
                <a:gd name="connsiteY0" fmla="*/ 6668 h 13335"/>
                <a:gd name="connsiteX1" fmla="*/ 6667 w 13335"/>
                <a:gd name="connsiteY1" fmla="*/ 13335 h 13335"/>
                <a:gd name="connsiteX2" fmla="*/ 0 w 13335"/>
                <a:gd name="connsiteY2" fmla="*/ 6668 h 13335"/>
                <a:gd name="connsiteX3" fmla="*/ 6667 w 13335"/>
                <a:gd name="connsiteY3" fmla="*/ 0 h 13335"/>
                <a:gd name="connsiteX4" fmla="*/ 13335 w 13335"/>
                <a:gd name="connsiteY4" fmla="*/ 6668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8"/>
                  </a:moveTo>
                  <a:cubicBezTo>
                    <a:pt x="13335" y="10478"/>
                    <a:pt x="10477" y="13335"/>
                    <a:pt x="6667" y="13335"/>
                  </a:cubicBezTo>
                  <a:cubicBezTo>
                    <a:pt x="2857" y="13335"/>
                    <a:pt x="0" y="10478"/>
                    <a:pt x="0" y="6668"/>
                  </a:cubicBezTo>
                  <a:cubicBezTo>
                    <a:pt x="0" y="2858"/>
                    <a:pt x="2857" y="0"/>
                    <a:pt x="6667" y="0"/>
                  </a:cubicBezTo>
                  <a:cubicBezTo>
                    <a:pt x="10477" y="0"/>
                    <a:pt x="13335" y="2858"/>
                    <a:pt x="13335" y="6668"/>
                  </a:cubicBezTo>
                  <a:close/>
                </a:path>
              </a:pathLst>
            </a:custGeom>
            <a:grpFill/>
            <a:ln w="9525" cap="flat">
              <a:noFill/>
              <a:prstDash val="solid"/>
              <a:miter/>
            </a:ln>
          </p:spPr>
          <p:txBody>
            <a:bodyPr rtlCol="0" anchor="ctr"/>
            <a:lstStyle/>
            <a:p>
              <a:endParaRPr lang="zh-CN" altLang="en-US"/>
            </a:p>
          </p:txBody>
        </p:sp>
        <p:sp>
          <p:nvSpPr>
            <p:cNvPr id="100" name="任意多边形: 形状 99"/>
            <p:cNvSpPr/>
            <p:nvPr/>
          </p:nvSpPr>
          <p:spPr>
            <a:xfrm>
              <a:off x="-2486362" y="5971311"/>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7" y="13335"/>
                  </a:cubicBezTo>
                  <a:cubicBezTo>
                    <a:pt x="2857" y="13335"/>
                    <a:pt x="0" y="10477"/>
                    <a:pt x="0" y="6667"/>
                  </a:cubicBezTo>
                  <a:cubicBezTo>
                    <a:pt x="0" y="2858"/>
                    <a:pt x="2857" y="0"/>
                    <a:pt x="6667"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101" name="任意多边形: 形状 100"/>
            <p:cNvSpPr/>
            <p:nvPr/>
          </p:nvSpPr>
          <p:spPr>
            <a:xfrm>
              <a:off x="-2486362" y="6088774"/>
              <a:ext cx="37375" cy="37375"/>
            </a:xfrm>
            <a:custGeom>
              <a:avLst/>
              <a:gdLst>
                <a:gd name="connsiteX0" fmla="*/ 13335 w 13335"/>
                <a:gd name="connsiteY0" fmla="*/ 6667 h 13335"/>
                <a:gd name="connsiteX1" fmla="*/ 6667 w 13335"/>
                <a:gd name="connsiteY1" fmla="*/ 13335 h 13335"/>
                <a:gd name="connsiteX2" fmla="*/ 0 w 13335"/>
                <a:gd name="connsiteY2" fmla="*/ 6667 h 13335"/>
                <a:gd name="connsiteX3" fmla="*/ 6667 w 13335"/>
                <a:gd name="connsiteY3" fmla="*/ 0 h 13335"/>
                <a:gd name="connsiteX4" fmla="*/ 13335 w 13335"/>
                <a:gd name="connsiteY4" fmla="*/ 6667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7"/>
                  </a:moveTo>
                  <a:cubicBezTo>
                    <a:pt x="13335" y="10478"/>
                    <a:pt x="10477" y="13335"/>
                    <a:pt x="6667" y="13335"/>
                  </a:cubicBezTo>
                  <a:cubicBezTo>
                    <a:pt x="2857" y="13335"/>
                    <a:pt x="0" y="10478"/>
                    <a:pt x="0" y="6667"/>
                  </a:cubicBezTo>
                  <a:cubicBezTo>
                    <a:pt x="0" y="2858"/>
                    <a:pt x="2857" y="0"/>
                    <a:pt x="6667"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102" name="任意多边形: 形状 101"/>
            <p:cNvSpPr/>
            <p:nvPr/>
          </p:nvSpPr>
          <p:spPr>
            <a:xfrm>
              <a:off x="-2486362" y="6206243"/>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7" y="13335"/>
                  </a:cubicBezTo>
                  <a:cubicBezTo>
                    <a:pt x="2857" y="13335"/>
                    <a:pt x="0" y="10477"/>
                    <a:pt x="0" y="6667"/>
                  </a:cubicBezTo>
                  <a:cubicBezTo>
                    <a:pt x="0" y="2857"/>
                    <a:pt x="2857" y="0"/>
                    <a:pt x="6667" y="0"/>
                  </a:cubicBezTo>
                  <a:cubicBezTo>
                    <a:pt x="10477" y="0"/>
                    <a:pt x="13335" y="3810"/>
                    <a:pt x="13335" y="6667"/>
                  </a:cubicBezTo>
                  <a:close/>
                </a:path>
              </a:pathLst>
            </a:custGeom>
            <a:grpFill/>
            <a:ln w="9525" cap="flat">
              <a:noFill/>
              <a:prstDash val="solid"/>
              <a:miter/>
            </a:ln>
          </p:spPr>
          <p:txBody>
            <a:bodyPr rtlCol="0" anchor="ctr"/>
            <a:lstStyle/>
            <a:p>
              <a:endParaRPr lang="zh-CN" altLang="en-US"/>
            </a:p>
          </p:txBody>
        </p:sp>
        <p:sp>
          <p:nvSpPr>
            <p:cNvPr id="103" name="任意多边形: 形状 102"/>
            <p:cNvSpPr/>
            <p:nvPr/>
          </p:nvSpPr>
          <p:spPr>
            <a:xfrm>
              <a:off x="-2486362" y="6326376"/>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7" y="13335"/>
                  </a:cubicBezTo>
                  <a:cubicBezTo>
                    <a:pt x="2857" y="13335"/>
                    <a:pt x="0" y="10477"/>
                    <a:pt x="0" y="6667"/>
                  </a:cubicBezTo>
                  <a:cubicBezTo>
                    <a:pt x="0" y="2857"/>
                    <a:pt x="2857" y="0"/>
                    <a:pt x="6667" y="0"/>
                  </a:cubicBezTo>
                  <a:cubicBezTo>
                    <a:pt x="10477" y="0"/>
                    <a:pt x="13335" y="2857"/>
                    <a:pt x="13335" y="6667"/>
                  </a:cubicBezTo>
                  <a:close/>
                </a:path>
              </a:pathLst>
            </a:custGeom>
            <a:grpFill/>
            <a:ln w="9525" cap="flat">
              <a:noFill/>
              <a:prstDash val="solid"/>
              <a:miter/>
            </a:ln>
          </p:spPr>
          <p:txBody>
            <a:bodyPr rtlCol="0" anchor="ctr"/>
            <a:lstStyle/>
            <a:p>
              <a:endParaRPr lang="zh-CN" altLang="en-US"/>
            </a:p>
          </p:txBody>
        </p:sp>
        <p:sp>
          <p:nvSpPr>
            <p:cNvPr id="104" name="任意多边形: 形状 103"/>
            <p:cNvSpPr/>
            <p:nvPr/>
          </p:nvSpPr>
          <p:spPr>
            <a:xfrm>
              <a:off x="-2486362" y="6443842"/>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8"/>
                    <a:pt x="10477" y="13335"/>
                    <a:pt x="6667" y="13335"/>
                  </a:cubicBezTo>
                  <a:cubicBezTo>
                    <a:pt x="2857" y="13335"/>
                    <a:pt x="0" y="10478"/>
                    <a:pt x="0" y="6667"/>
                  </a:cubicBezTo>
                  <a:cubicBezTo>
                    <a:pt x="0" y="2858"/>
                    <a:pt x="2857" y="0"/>
                    <a:pt x="6667"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105" name="任意多边形: 形状 104"/>
            <p:cNvSpPr/>
            <p:nvPr/>
          </p:nvSpPr>
          <p:spPr>
            <a:xfrm>
              <a:off x="-2486362" y="6561308"/>
              <a:ext cx="37375" cy="37375"/>
            </a:xfrm>
            <a:custGeom>
              <a:avLst/>
              <a:gdLst>
                <a:gd name="connsiteX0" fmla="*/ 13335 w 13335"/>
                <a:gd name="connsiteY0" fmla="*/ 6668 h 13335"/>
                <a:gd name="connsiteX1" fmla="*/ 6667 w 13335"/>
                <a:gd name="connsiteY1" fmla="*/ 13335 h 13335"/>
                <a:gd name="connsiteX2" fmla="*/ 0 w 13335"/>
                <a:gd name="connsiteY2" fmla="*/ 6668 h 13335"/>
                <a:gd name="connsiteX3" fmla="*/ 6667 w 13335"/>
                <a:gd name="connsiteY3" fmla="*/ 0 h 13335"/>
                <a:gd name="connsiteX4" fmla="*/ 13335 w 13335"/>
                <a:gd name="connsiteY4" fmla="*/ 6668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8"/>
                  </a:moveTo>
                  <a:cubicBezTo>
                    <a:pt x="13335" y="10478"/>
                    <a:pt x="10477" y="13335"/>
                    <a:pt x="6667" y="13335"/>
                  </a:cubicBezTo>
                  <a:cubicBezTo>
                    <a:pt x="2857" y="13335"/>
                    <a:pt x="0" y="10478"/>
                    <a:pt x="0" y="6668"/>
                  </a:cubicBezTo>
                  <a:cubicBezTo>
                    <a:pt x="0" y="2858"/>
                    <a:pt x="2857" y="0"/>
                    <a:pt x="6667" y="0"/>
                  </a:cubicBezTo>
                  <a:cubicBezTo>
                    <a:pt x="10477" y="0"/>
                    <a:pt x="13335" y="2858"/>
                    <a:pt x="13335" y="6668"/>
                  </a:cubicBezTo>
                  <a:close/>
                </a:path>
              </a:pathLst>
            </a:custGeom>
            <a:grpFill/>
            <a:ln w="9525" cap="flat">
              <a:noFill/>
              <a:prstDash val="solid"/>
              <a:miter/>
            </a:ln>
          </p:spPr>
          <p:txBody>
            <a:bodyPr rtlCol="0" anchor="ctr"/>
            <a:lstStyle/>
            <a:p>
              <a:endParaRPr lang="zh-CN" altLang="en-US"/>
            </a:p>
          </p:txBody>
        </p:sp>
        <p:sp>
          <p:nvSpPr>
            <p:cNvPr id="106" name="任意多边形: 形状 105"/>
            <p:cNvSpPr/>
            <p:nvPr/>
          </p:nvSpPr>
          <p:spPr>
            <a:xfrm>
              <a:off x="-2341106" y="5853843"/>
              <a:ext cx="37375" cy="37375"/>
            </a:xfrm>
            <a:custGeom>
              <a:avLst/>
              <a:gdLst>
                <a:gd name="connsiteX0" fmla="*/ 13335 w 13335"/>
                <a:gd name="connsiteY0" fmla="*/ 6668 h 13335"/>
                <a:gd name="connsiteX1" fmla="*/ 6667 w 13335"/>
                <a:gd name="connsiteY1" fmla="*/ 13335 h 13335"/>
                <a:gd name="connsiteX2" fmla="*/ 0 w 13335"/>
                <a:gd name="connsiteY2" fmla="*/ 6668 h 13335"/>
                <a:gd name="connsiteX3" fmla="*/ 6667 w 13335"/>
                <a:gd name="connsiteY3" fmla="*/ 0 h 13335"/>
                <a:gd name="connsiteX4" fmla="*/ 13335 w 13335"/>
                <a:gd name="connsiteY4" fmla="*/ 6668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8"/>
                  </a:moveTo>
                  <a:cubicBezTo>
                    <a:pt x="13335" y="10478"/>
                    <a:pt x="10477" y="13335"/>
                    <a:pt x="6667" y="13335"/>
                  </a:cubicBezTo>
                  <a:cubicBezTo>
                    <a:pt x="2857" y="13335"/>
                    <a:pt x="0" y="10478"/>
                    <a:pt x="0" y="6668"/>
                  </a:cubicBezTo>
                  <a:cubicBezTo>
                    <a:pt x="0" y="2858"/>
                    <a:pt x="2857" y="0"/>
                    <a:pt x="6667" y="0"/>
                  </a:cubicBezTo>
                  <a:cubicBezTo>
                    <a:pt x="10477" y="0"/>
                    <a:pt x="13335" y="2858"/>
                    <a:pt x="13335" y="6668"/>
                  </a:cubicBezTo>
                  <a:close/>
                </a:path>
              </a:pathLst>
            </a:custGeom>
            <a:grpFill/>
            <a:ln w="9525" cap="flat">
              <a:noFill/>
              <a:prstDash val="solid"/>
              <a:miter/>
            </a:ln>
          </p:spPr>
          <p:txBody>
            <a:bodyPr rtlCol="0" anchor="ctr"/>
            <a:lstStyle/>
            <a:p>
              <a:endParaRPr lang="zh-CN" altLang="en-US"/>
            </a:p>
          </p:txBody>
        </p:sp>
        <p:sp>
          <p:nvSpPr>
            <p:cNvPr id="107" name="任意多边形: 形状 106"/>
            <p:cNvSpPr/>
            <p:nvPr/>
          </p:nvSpPr>
          <p:spPr>
            <a:xfrm>
              <a:off x="-2341106" y="5971311"/>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7" y="13335"/>
                  </a:cubicBezTo>
                  <a:cubicBezTo>
                    <a:pt x="2857" y="13335"/>
                    <a:pt x="0" y="10477"/>
                    <a:pt x="0" y="6667"/>
                  </a:cubicBezTo>
                  <a:cubicBezTo>
                    <a:pt x="0" y="2858"/>
                    <a:pt x="2857" y="0"/>
                    <a:pt x="6667"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108" name="任意多边形: 形状 107"/>
            <p:cNvSpPr/>
            <p:nvPr/>
          </p:nvSpPr>
          <p:spPr>
            <a:xfrm>
              <a:off x="-2341106" y="6088774"/>
              <a:ext cx="37375" cy="37375"/>
            </a:xfrm>
            <a:custGeom>
              <a:avLst/>
              <a:gdLst>
                <a:gd name="connsiteX0" fmla="*/ 13335 w 13335"/>
                <a:gd name="connsiteY0" fmla="*/ 6667 h 13335"/>
                <a:gd name="connsiteX1" fmla="*/ 6667 w 13335"/>
                <a:gd name="connsiteY1" fmla="*/ 13335 h 13335"/>
                <a:gd name="connsiteX2" fmla="*/ 0 w 13335"/>
                <a:gd name="connsiteY2" fmla="*/ 6667 h 13335"/>
                <a:gd name="connsiteX3" fmla="*/ 6667 w 13335"/>
                <a:gd name="connsiteY3" fmla="*/ 0 h 13335"/>
                <a:gd name="connsiteX4" fmla="*/ 13335 w 13335"/>
                <a:gd name="connsiteY4" fmla="*/ 6667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7"/>
                  </a:moveTo>
                  <a:cubicBezTo>
                    <a:pt x="13335" y="10478"/>
                    <a:pt x="10477" y="13335"/>
                    <a:pt x="6667" y="13335"/>
                  </a:cubicBezTo>
                  <a:cubicBezTo>
                    <a:pt x="2857" y="13335"/>
                    <a:pt x="0" y="10478"/>
                    <a:pt x="0" y="6667"/>
                  </a:cubicBezTo>
                  <a:cubicBezTo>
                    <a:pt x="0" y="2858"/>
                    <a:pt x="2857" y="0"/>
                    <a:pt x="6667"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109" name="任意多边形: 形状 108"/>
            <p:cNvSpPr/>
            <p:nvPr/>
          </p:nvSpPr>
          <p:spPr>
            <a:xfrm>
              <a:off x="-2341106" y="6206243"/>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7" y="13335"/>
                  </a:cubicBezTo>
                  <a:cubicBezTo>
                    <a:pt x="2857" y="13335"/>
                    <a:pt x="0" y="10477"/>
                    <a:pt x="0" y="6667"/>
                  </a:cubicBezTo>
                  <a:cubicBezTo>
                    <a:pt x="0" y="2857"/>
                    <a:pt x="2857" y="0"/>
                    <a:pt x="6667" y="0"/>
                  </a:cubicBezTo>
                  <a:cubicBezTo>
                    <a:pt x="10477" y="0"/>
                    <a:pt x="13335" y="3810"/>
                    <a:pt x="13335" y="6667"/>
                  </a:cubicBezTo>
                  <a:close/>
                </a:path>
              </a:pathLst>
            </a:custGeom>
            <a:grpFill/>
            <a:ln w="9525" cap="flat">
              <a:noFill/>
              <a:prstDash val="solid"/>
              <a:miter/>
            </a:ln>
          </p:spPr>
          <p:txBody>
            <a:bodyPr rtlCol="0" anchor="ctr"/>
            <a:lstStyle/>
            <a:p>
              <a:endParaRPr lang="zh-CN" altLang="en-US"/>
            </a:p>
          </p:txBody>
        </p:sp>
        <p:sp>
          <p:nvSpPr>
            <p:cNvPr id="110" name="任意多边形: 形状 109"/>
            <p:cNvSpPr/>
            <p:nvPr/>
          </p:nvSpPr>
          <p:spPr>
            <a:xfrm>
              <a:off x="-2341106" y="6326376"/>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7"/>
                    <a:pt x="10477" y="13335"/>
                    <a:pt x="6667" y="13335"/>
                  </a:cubicBezTo>
                  <a:cubicBezTo>
                    <a:pt x="2857" y="13335"/>
                    <a:pt x="0" y="10477"/>
                    <a:pt x="0" y="6667"/>
                  </a:cubicBezTo>
                  <a:cubicBezTo>
                    <a:pt x="0" y="2857"/>
                    <a:pt x="2857" y="0"/>
                    <a:pt x="6667" y="0"/>
                  </a:cubicBezTo>
                  <a:cubicBezTo>
                    <a:pt x="10477" y="0"/>
                    <a:pt x="13335" y="2857"/>
                    <a:pt x="13335" y="6667"/>
                  </a:cubicBezTo>
                  <a:close/>
                </a:path>
              </a:pathLst>
            </a:custGeom>
            <a:grpFill/>
            <a:ln w="9525" cap="flat">
              <a:noFill/>
              <a:prstDash val="solid"/>
              <a:miter/>
            </a:ln>
          </p:spPr>
          <p:txBody>
            <a:bodyPr rtlCol="0" anchor="ctr"/>
            <a:lstStyle/>
            <a:p>
              <a:endParaRPr lang="zh-CN" altLang="en-US"/>
            </a:p>
          </p:txBody>
        </p:sp>
        <p:sp>
          <p:nvSpPr>
            <p:cNvPr id="111" name="任意多边形: 形状 110"/>
            <p:cNvSpPr/>
            <p:nvPr/>
          </p:nvSpPr>
          <p:spPr>
            <a:xfrm>
              <a:off x="-2341106" y="6443842"/>
              <a:ext cx="37375" cy="37373"/>
            </a:xfrm>
            <a:custGeom>
              <a:avLst/>
              <a:gdLst>
                <a:gd name="connsiteX0" fmla="*/ 13335 w 13335"/>
                <a:gd name="connsiteY0" fmla="*/ 6667 h 13334"/>
                <a:gd name="connsiteX1" fmla="*/ 6667 w 13335"/>
                <a:gd name="connsiteY1" fmla="*/ 13335 h 13334"/>
                <a:gd name="connsiteX2" fmla="*/ 0 w 13335"/>
                <a:gd name="connsiteY2" fmla="*/ 6667 h 13334"/>
                <a:gd name="connsiteX3" fmla="*/ 6667 w 13335"/>
                <a:gd name="connsiteY3" fmla="*/ 0 h 13334"/>
                <a:gd name="connsiteX4" fmla="*/ 13335 w 13335"/>
                <a:gd name="connsiteY4" fmla="*/ 6667 h 1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4">
                  <a:moveTo>
                    <a:pt x="13335" y="6667"/>
                  </a:moveTo>
                  <a:cubicBezTo>
                    <a:pt x="13335" y="10478"/>
                    <a:pt x="10477" y="13335"/>
                    <a:pt x="6667" y="13335"/>
                  </a:cubicBezTo>
                  <a:cubicBezTo>
                    <a:pt x="2857" y="13335"/>
                    <a:pt x="0" y="10478"/>
                    <a:pt x="0" y="6667"/>
                  </a:cubicBezTo>
                  <a:cubicBezTo>
                    <a:pt x="0" y="2858"/>
                    <a:pt x="2857" y="0"/>
                    <a:pt x="6667" y="0"/>
                  </a:cubicBezTo>
                  <a:cubicBezTo>
                    <a:pt x="10477" y="0"/>
                    <a:pt x="13335" y="2858"/>
                    <a:pt x="13335" y="6667"/>
                  </a:cubicBezTo>
                  <a:close/>
                </a:path>
              </a:pathLst>
            </a:custGeom>
            <a:grpFill/>
            <a:ln w="9525" cap="flat">
              <a:noFill/>
              <a:prstDash val="solid"/>
              <a:miter/>
            </a:ln>
          </p:spPr>
          <p:txBody>
            <a:bodyPr rtlCol="0" anchor="ctr"/>
            <a:lstStyle/>
            <a:p>
              <a:endParaRPr lang="zh-CN" altLang="en-US"/>
            </a:p>
          </p:txBody>
        </p:sp>
        <p:sp>
          <p:nvSpPr>
            <p:cNvPr id="112" name="任意多边形: 形状 111"/>
            <p:cNvSpPr/>
            <p:nvPr/>
          </p:nvSpPr>
          <p:spPr>
            <a:xfrm>
              <a:off x="-2341106" y="6561308"/>
              <a:ext cx="37375" cy="37375"/>
            </a:xfrm>
            <a:custGeom>
              <a:avLst/>
              <a:gdLst>
                <a:gd name="connsiteX0" fmla="*/ 13335 w 13335"/>
                <a:gd name="connsiteY0" fmla="*/ 6668 h 13335"/>
                <a:gd name="connsiteX1" fmla="*/ 6667 w 13335"/>
                <a:gd name="connsiteY1" fmla="*/ 13335 h 13335"/>
                <a:gd name="connsiteX2" fmla="*/ 0 w 13335"/>
                <a:gd name="connsiteY2" fmla="*/ 6668 h 13335"/>
                <a:gd name="connsiteX3" fmla="*/ 6667 w 13335"/>
                <a:gd name="connsiteY3" fmla="*/ 0 h 13335"/>
                <a:gd name="connsiteX4" fmla="*/ 13335 w 13335"/>
                <a:gd name="connsiteY4" fmla="*/ 6668 h 1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 h="13335">
                  <a:moveTo>
                    <a:pt x="13335" y="6668"/>
                  </a:moveTo>
                  <a:cubicBezTo>
                    <a:pt x="13335" y="10478"/>
                    <a:pt x="10477" y="13335"/>
                    <a:pt x="6667" y="13335"/>
                  </a:cubicBezTo>
                  <a:cubicBezTo>
                    <a:pt x="2857" y="13335"/>
                    <a:pt x="0" y="10478"/>
                    <a:pt x="0" y="6668"/>
                  </a:cubicBezTo>
                  <a:cubicBezTo>
                    <a:pt x="0" y="2858"/>
                    <a:pt x="2857" y="0"/>
                    <a:pt x="6667" y="0"/>
                  </a:cubicBezTo>
                  <a:cubicBezTo>
                    <a:pt x="10477" y="0"/>
                    <a:pt x="13335" y="2858"/>
                    <a:pt x="13335" y="6668"/>
                  </a:cubicBezTo>
                  <a:close/>
                </a:path>
              </a:pathLst>
            </a:custGeom>
            <a:grpFill/>
            <a:ln w="9525" cap="flat">
              <a:noFill/>
              <a:prstDash val="solid"/>
              <a:miter/>
            </a:ln>
          </p:spPr>
          <p:txBody>
            <a:bodyPr rtlCol="0" anchor="ctr"/>
            <a:lstStyle/>
            <a:p>
              <a:endParaRPr lang="zh-CN" altLang="en-US"/>
            </a:p>
          </p:txBody>
        </p:sp>
      </p:grpSp>
      <p:sp>
        <p:nvSpPr>
          <p:cNvPr id="4" name="标题 1"/>
          <p:cNvSpPr>
            <a:spLocks noGrp="1"/>
          </p:cNvSpPr>
          <p:nvPr>
            <p:ph type="title" hasCustomPrompt="1"/>
          </p:nvPr>
        </p:nvSpPr>
        <p:spPr>
          <a:xfrm>
            <a:off x="3089564" y="575872"/>
            <a:ext cx="6012872" cy="405102"/>
          </a:xfrm>
          <a:prstGeom prst="rect">
            <a:avLst/>
          </a:prstGeom>
        </p:spPr>
        <p:txBody>
          <a:bodyPr wrap="square" lIns="72000" tIns="36000" rIns="72000" bIns="36000">
            <a:spAutoFit/>
          </a:bodyPr>
          <a:lstStyle>
            <a:lvl1pPr algn="ctr">
              <a:defRPr lang="zh-CN" altLang="en-US" sz="2400" b="1" spc="300" dirty="0">
                <a:solidFill>
                  <a:schemeClr val="accent1"/>
                </a:solidFill>
                <a:latin typeface="+mj-ea"/>
                <a:ea typeface="+mj-ea"/>
                <a:cs typeface="+mn-cs"/>
              </a:defRPr>
            </a:lvl1pPr>
          </a:lstStyle>
          <a:p>
            <a:pPr marL="0" lvl="0" algn="dist" fontAlgn="base"/>
            <a:r>
              <a:rPr lang="zh-CN" altLang="en-US" dirty="0"/>
              <a:t>单击此处标题</a:t>
            </a:r>
          </a:p>
        </p:txBody>
      </p:sp>
      <p:cxnSp>
        <p:nvCxnSpPr>
          <p:cNvPr id="113" name="直接连接符 112"/>
          <p:cNvCxnSpPr/>
          <p:nvPr userDrawn="1"/>
        </p:nvCxnSpPr>
        <p:spPr>
          <a:xfrm>
            <a:off x="5754592" y="1088856"/>
            <a:ext cx="682817"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1"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CB708-664F-4770-AECF-BA1A1B220D57}" type="datetimeFigureOut">
              <a:rPr lang="zh-CN" altLang="en-US" smtClean="0"/>
              <a:t>2023/10/3</a:t>
            </a:fld>
            <a:endParaRPr lang="zh-CN" altLang="en-US"/>
          </a:p>
        </p:txBody>
      </p:sp>
      <p:sp>
        <p:nvSpPr>
          <p:cNvPr id="122"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2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DFDCD-830D-4E78-9097-B6B92A67D61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标题幻灯片">
    <p:spTree>
      <p:nvGrpSpPr>
        <p:cNvPr id="1" name=""/>
        <p:cNvGrpSpPr/>
        <p:nvPr/>
      </p:nvGrpSpPr>
      <p:grpSpPr>
        <a:xfrm>
          <a:off x="0" y="0"/>
          <a:ext cx="0" cy="0"/>
          <a:chOff x="0" y="0"/>
          <a:chExt cx="0" cy="0"/>
        </a:xfrm>
      </p:grpSpPr>
      <p:sp>
        <p:nvSpPr>
          <p:cNvPr id="103"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CB708-664F-4770-AECF-BA1A1B220D57}" type="datetimeFigureOut">
              <a:rPr lang="zh-CN" altLang="en-US" smtClean="0"/>
              <a:t>2023/10/3</a:t>
            </a:fld>
            <a:endParaRPr lang="zh-CN" altLang="en-US"/>
          </a:p>
        </p:txBody>
      </p:sp>
      <p:sp>
        <p:nvSpPr>
          <p:cNvPr id="10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DFDCD-830D-4E78-9097-B6B92A67D61F}"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7209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组合 4"/>
          <p:cNvGrpSpPr/>
          <p:nvPr userDrawn="1"/>
        </p:nvGrpSpPr>
        <p:grpSpPr>
          <a:xfrm>
            <a:off x="0" y="0"/>
            <a:ext cx="12192000" cy="6858000"/>
            <a:chOff x="0" y="0"/>
            <a:chExt cx="12192000" cy="6858000"/>
          </a:xfrm>
        </p:grpSpPr>
        <p:sp>
          <p:nvSpPr>
            <p:cNvPr id="6" name="任意多边形: 形状 5"/>
            <p:cNvSpPr/>
            <p:nvPr/>
          </p:nvSpPr>
          <p:spPr>
            <a:xfrm>
              <a:off x="0" y="0"/>
              <a:ext cx="1224280" cy="1224280"/>
            </a:xfrm>
            <a:custGeom>
              <a:avLst/>
              <a:gdLst>
                <a:gd name="connsiteX0" fmla="*/ 0 w 1224280"/>
                <a:gd name="connsiteY0" fmla="*/ 0 h 1224280"/>
                <a:gd name="connsiteX1" fmla="*/ 1224280 w 1224280"/>
                <a:gd name="connsiteY1" fmla="*/ 0 h 1224280"/>
                <a:gd name="connsiteX2" fmla="*/ 0 w 1224280"/>
                <a:gd name="connsiteY2" fmla="*/ 1224280 h 1224280"/>
              </a:gdLst>
              <a:ahLst/>
              <a:cxnLst>
                <a:cxn ang="0">
                  <a:pos x="connsiteX0" y="connsiteY0"/>
                </a:cxn>
                <a:cxn ang="0">
                  <a:pos x="connsiteX1" y="connsiteY1"/>
                </a:cxn>
                <a:cxn ang="0">
                  <a:pos x="connsiteX2" y="connsiteY2"/>
                </a:cxn>
              </a:cxnLst>
              <a:rect l="l" t="t" r="r" b="b"/>
              <a:pathLst>
                <a:path w="1224280" h="1224280">
                  <a:moveTo>
                    <a:pt x="0" y="0"/>
                  </a:moveTo>
                  <a:lnTo>
                    <a:pt x="1224280" y="0"/>
                  </a:lnTo>
                  <a:cubicBezTo>
                    <a:pt x="1224280" y="676151"/>
                    <a:pt x="676151" y="1224280"/>
                    <a:pt x="0" y="1224280"/>
                  </a:cubicBez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p:cNvSpPr/>
            <p:nvPr/>
          </p:nvSpPr>
          <p:spPr>
            <a:xfrm flipH="1">
              <a:off x="10967720" y="0"/>
              <a:ext cx="1224280" cy="1224280"/>
            </a:xfrm>
            <a:custGeom>
              <a:avLst/>
              <a:gdLst>
                <a:gd name="connsiteX0" fmla="*/ 0 w 1224280"/>
                <a:gd name="connsiteY0" fmla="*/ 0 h 1224280"/>
                <a:gd name="connsiteX1" fmla="*/ 1224280 w 1224280"/>
                <a:gd name="connsiteY1" fmla="*/ 0 h 1224280"/>
                <a:gd name="connsiteX2" fmla="*/ 0 w 1224280"/>
                <a:gd name="connsiteY2" fmla="*/ 1224280 h 1224280"/>
              </a:gdLst>
              <a:ahLst/>
              <a:cxnLst>
                <a:cxn ang="0">
                  <a:pos x="connsiteX0" y="connsiteY0"/>
                </a:cxn>
                <a:cxn ang="0">
                  <a:pos x="connsiteX1" y="connsiteY1"/>
                </a:cxn>
                <a:cxn ang="0">
                  <a:pos x="connsiteX2" y="connsiteY2"/>
                </a:cxn>
              </a:cxnLst>
              <a:rect l="l" t="t" r="r" b="b"/>
              <a:pathLst>
                <a:path w="1224280" h="1224280">
                  <a:moveTo>
                    <a:pt x="0" y="0"/>
                  </a:moveTo>
                  <a:lnTo>
                    <a:pt x="1224280" y="0"/>
                  </a:lnTo>
                  <a:cubicBezTo>
                    <a:pt x="1224280" y="676151"/>
                    <a:pt x="676151" y="1224280"/>
                    <a:pt x="0" y="1224280"/>
                  </a:cubicBez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flipV="1">
              <a:off x="0" y="5633720"/>
              <a:ext cx="1224280" cy="1224280"/>
            </a:xfrm>
            <a:custGeom>
              <a:avLst/>
              <a:gdLst>
                <a:gd name="connsiteX0" fmla="*/ 0 w 1224280"/>
                <a:gd name="connsiteY0" fmla="*/ 0 h 1224280"/>
                <a:gd name="connsiteX1" fmla="*/ 1224280 w 1224280"/>
                <a:gd name="connsiteY1" fmla="*/ 0 h 1224280"/>
                <a:gd name="connsiteX2" fmla="*/ 0 w 1224280"/>
                <a:gd name="connsiteY2" fmla="*/ 1224280 h 1224280"/>
              </a:gdLst>
              <a:ahLst/>
              <a:cxnLst>
                <a:cxn ang="0">
                  <a:pos x="connsiteX0" y="connsiteY0"/>
                </a:cxn>
                <a:cxn ang="0">
                  <a:pos x="connsiteX1" y="connsiteY1"/>
                </a:cxn>
                <a:cxn ang="0">
                  <a:pos x="connsiteX2" y="connsiteY2"/>
                </a:cxn>
              </a:cxnLst>
              <a:rect l="l" t="t" r="r" b="b"/>
              <a:pathLst>
                <a:path w="1224280" h="1224280">
                  <a:moveTo>
                    <a:pt x="0" y="0"/>
                  </a:moveTo>
                  <a:lnTo>
                    <a:pt x="1224280" y="0"/>
                  </a:lnTo>
                  <a:cubicBezTo>
                    <a:pt x="1224280" y="676151"/>
                    <a:pt x="676151" y="1224280"/>
                    <a:pt x="0" y="1224280"/>
                  </a:cubicBez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flipH="1" flipV="1">
              <a:off x="10967720" y="5633720"/>
              <a:ext cx="1224280" cy="1224280"/>
            </a:xfrm>
            <a:custGeom>
              <a:avLst/>
              <a:gdLst>
                <a:gd name="connsiteX0" fmla="*/ 0 w 1224280"/>
                <a:gd name="connsiteY0" fmla="*/ 0 h 1224280"/>
                <a:gd name="connsiteX1" fmla="*/ 1224280 w 1224280"/>
                <a:gd name="connsiteY1" fmla="*/ 0 h 1224280"/>
                <a:gd name="connsiteX2" fmla="*/ 0 w 1224280"/>
                <a:gd name="connsiteY2" fmla="*/ 1224280 h 1224280"/>
              </a:gdLst>
              <a:ahLst/>
              <a:cxnLst>
                <a:cxn ang="0">
                  <a:pos x="connsiteX0" y="connsiteY0"/>
                </a:cxn>
                <a:cxn ang="0">
                  <a:pos x="connsiteX1" y="connsiteY1"/>
                </a:cxn>
                <a:cxn ang="0">
                  <a:pos x="connsiteX2" y="connsiteY2"/>
                </a:cxn>
              </a:cxnLst>
              <a:rect l="l" t="t" r="r" b="b"/>
              <a:pathLst>
                <a:path w="1224280" h="1224280">
                  <a:moveTo>
                    <a:pt x="0" y="0"/>
                  </a:moveTo>
                  <a:lnTo>
                    <a:pt x="1224280" y="0"/>
                  </a:lnTo>
                  <a:cubicBezTo>
                    <a:pt x="1224280" y="676151"/>
                    <a:pt x="676151" y="1224280"/>
                    <a:pt x="0" y="1224280"/>
                  </a:cubicBezTo>
                  <a:close/>
                </a:path>
              </a:pathLst>
            </a:cu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userDrawn="1"/>
        </p:nvSpPr>
        <p:spPr>
          <a:xfrm>
            <a:off x="213360" y="205740"/>
            <a:ext cx="11765280" cy="6446520"/>
          </a:xfrm>
          <a:prstGeom prst="rect">
            <a:avLst/>
          </a:prstGeom>
          <a:solidFill>
            <a:schemeClr val="bg1"/>
          </a:solidFill>
          <a:ln w="12700" cap="flat" cmpd="sng" algn="ctr">
            <a:noFill/>
            <a:prstDash val="solid"/>
            <a:miter lim="800000"/>
          </a:ln>
          <a:effectLst>
            <a:outerShdw blurRad="228600" sx="98000" sy="98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userDrawn="1"/>
        </p:nvSpPr>
        <p:spPr>
          <a:xfrm>
            <a:off x="314960" y="304800"/>
            <a:ext cx="11562080" cy="6248400"/>
          </a:xfrm>
          <a:prstGeom prst="roundRect">
            <a:avLst>
              <a:gd name="adj" fmla="val 0"/>
            </a:avLst>
          </a:prstGeom>
          <a:noFill/>
          <a:ln w="254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CB708-664F-4770-AECF-BA1A1B220D57}" type="datetimeFigureOut">
              <a:rPr lang="zh-CN" altLang="en-US" smtClean="0"/>
              <a:t>2023/10/3</a:t>
            </a:fld>
            <a:endParaRPr lang="zh-CN" altLang="en-US"/>
          </a:p>
        </p:txBody>
      </p:sp>
      <p:sp>
        <p:nvSpPr>
          <p:cNvPr id="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4"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DFDCD-830D-4E78-9097-B6B92A67D61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www.bilibili.com/video/BV1TT4y1B7AD?p=12&amp;vd_source=26af0425c9a2551258a3b13b1d1ebba2"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bilibili.com/video/BV1Jh411Y7WQ/?spm_id_from=333.788.recommend_more_video.0&amp;vd_source=26af0425c9a2551258a3b13b1d1ebba2" TargetMode="External"/><Relationship Id="rId2" Type="http://schemas.openxmlformats.org/officeDocument/2006/relationships/hyperlink" Target="https://arxiv.org/abs/2010.11929" TargetMode="External"/><Relationship Id="rId1" Type="http://schemas.openxmlformats.org/officeDocument/2006/relationships/slideLayout" Target="../slideLayouts/slideLayout3.xml"/><Relationship Id="rId5" Type="http://schemas.openxmlformats.org/officeDocument/2006/relationships/hyperlink" Target="https://blog.csdn.net/qq_37541097/article/details/118242600" TargetMode="External"/><Relationship Id="rId4" Type="http://schemas.openxmlformats.org/officeDocument/2006/relationships/hyperlink" Target="https://www.bilibili.com/video/BV1Uu411o7oY/?spm_id_from=333.337.search-card.all.click&amp;vd_source=26af0425c9a2551258a3b13b1d1ebba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powerpoint template design by DAJU_PPT正版来源小红书大橘PPT微信DAJU_PPT请勿抄袭搬运！盗版必究！"/>
          <p:cNvSpPr txBox="1"/>
          <p:nvPr/>
        </p:nvSpPr>
        <p:spPr>
          <a:xfrm>
            <a:off x="4267200" y="4833654"/>
            <a:ext cx="3657600" cy="391626"/>
          </a:xfrm>
          <a:prstGeom prst="roundRect">
            <a:avLst>
              <a:gd name="adj" fmla="val 50000"/>
            </a:avLst>
          </a:prstGeom>
          <a:noFill/>
          <a:ln>
            <a:solidFill>
              <a:schemeClr val="accent2"/>
            </a:solidFill>
          </a:ln>
        </p:spPr>
        <p:txBody>
          <a:bodyPr wrap="square" lIns="0" tIns="0" rIns="0" bIns="0" anchor="ctr" anchorCtr="0">
            <a:noAutofit/>
          </a:bodyPr>
          <a:lstStyle>
            <a:defPPr>
              <a:defRPr lang="zh-CN"/>
            </a:defPPr>
            <a:lvl1pPr algn="dist" fontAlgn="base">
              <a:defRPr sz="1600" b="0" i="0">
                <a:solidFill>
                  <a:schemeClr val="accent5">
                    <a:lumMod val="50000"/>
                  </a:schemeClr>
                </a:solidFill>
                <a:effectLst/>
                <a:latin typeface="+mn-ea"/>
              </a:defRPr>
            </a:lvl1pPr>
          </a:lstStyle>
          <a:p>
            <a:pPr algn="ctr"/>
            <a:r>
              <a:rPr lang="zh-CN" altLang="en-US" sz="1800" dirty="0">
                <a:solidFill>
                  <a:schemeClr val="tx1"/>
                </a:solidFill>
                <a:latin typeface="+mn-lt"/>
                <a:cs typeface="+mn-ea"/>
                <a:sym typeface="+mn-lt"/>
              </a:rPr>
              <a:t>报告时间：</a:t>
            </a:r>
            <a:r>
              <a:rPr lang="en-US" altLang="zh-CN" sz="1800" dirty="0">
                <a:solidFill>
                  <a:schemeClr val="tx1"/>
                </a:solidFill>
                <a:latin typeface="+mn-lt"/>
                <a:cs typeface="+mn-ea"/>
                <a:sym typeface="+mn-lt"/>
              </a:rPr>
              <a:t>2023/10/03</a:t>
            </a:r>
            <a:endParaRPr lang="zh-CN" altLang="en-US" sz="1800" dirty="0">
              <a:solidFill>
                <a:schemeClr val="tx1"/>
              </a:solidFill>
              <a:latin typeface="+mn-lt"/>
              <a:cs typeface="+mn-ea"/>
              <a:sym typeface="+mn-lt"/>
            </a:endParaRPr>
          </a:p>
        </p:txBody>
      </p:sp>
      <p:sp>
        <p:nvSpPr>
          <p:cNvPr id="46" name="powerpoint template design by DAJU_PPT正版来源小红书大橘PPT微信DAJU_PPT请勿抄袭搬运！盗版必究！"/>
          <p:cNvSpPr txBox="1"/>
          <p:nvPr/>
        </p:nvSpPr>
        <p:spPr>
          <a:xfrm>
            <a:off x="4267200" y="4322410"/>
            <a:ext cx="3657600" cy="391626"/>
          </a:xfrm>
          <a:prstGeom prst="roundRect">
            <a:avLst>
              <a:gd name="adj" fmla="val 50000"/>
            </a:avLst>
          </a:prstGeom>
          <a:noFill/>
          <a:ln>
            <a:solidFill>
              <a:schemeClr val="accent2"/>
            </a:solidFill>
          </a:ln>
        </p:spPr>
        <p:txBody>
          <a:bodyPr wrap="square" lIns="0" tIns="0" rIns="0" bIns="0" anchor="ctr" anchorCtr="0">
            <a:noAutofit/>
          </a:bodyPr>
          <a:lstStyle>
            <a:defPPr>
              <a:defRPr lang="zh-CN"/>
            </a:defPPr>
            <a:lvl1pPr algn="dist" fontAlgn="base">
              <a:defRPr sz="1600" b="0" i="0">
                <a:solidFill>
                  <a:schemeClr val="accent5">
                    <a:lumMod val="50000"/>
                  </a:schemeClr>
                </a:solidFill>
                <a:effectLst/>
                <a:latin typeface="+mn-ea"/>
              </a:defRPr>
            </a:lvl1pPr>
          </a:lstStyle>
          <a:p>
            <a:pPr algn="ctr"/>
            <a:r>
              <a:rPr lang="zh-CN" altLang="en-US" sz="1800" dirty="0">
                <a:solidFill>
                  <a:schemeClr val="tx1"/>
                </a:solidFill>
                <a:latin typeface="+mn-lt"/>
                <a:cs typeface="+mn-ea"/>
                <a:sym typeface="+mn-lt"/>
              </a:rPr>
              <a:t>报告人：吴广鑫</a:t>
            </a:r>
          </a:p>
        </p:txBody>
      </p:sp>
      <p:sp>
        <p:nvSpPr>
          <p:cNvPr id="4" name="标题 2">
            <a:extLst>
              <a:ext uri="{FF2B5EF4-FFF2-40B4-BE49-F238E27FC236}">
                <a16:creationId xmlns:a16="http://schemas.microsoft.com/office/drawing/2014/main" id="{707A519B-0EA5-BFD6-315A-071168EDA802}"/>
              </a:ext>
            </a:extLst>
          </p:cNvPr>
          <p:cNvSpPr txBox="1">
            <a:spLocks/>
          </p:cNvSpPr>
          <p:nvPr/>
        </p:nvSpPr>
        <p:spPr>
          <a:xfrm>
            <a:off x="3296041" y="1529602"/>
            <a:ext cx="6012872" cy="161672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solidFill>
                  <a:schemeClr val="accent1"/>
                </a:solidFill>
              </a:rPr>
              <a:t>Transformer</a:t>
            </a:r>
            <a:r>
              <a:rPr lang="zh-CN" altLang="en-US" dirty="0">
                <a:solidFill>
                  <a:schemeClr val="accent1"/>
                </a:solidFill>
              </a:rPr>
              <a:t>在</a:t>
            </a:r>
            <a:r>
              <a:rPr lang="en-US" altLang="zh-CN" dirty="0">
                <a:solidFill>
                  <a:schemeClr val="accent1"/>
                </a:solidFill>
              </a:rPr>
              <a:t>CV</a:t>
            </a:r>
            <a:r>
              <a:rPr lang="zh-CN" altLang="en-US" dirty="0">
                <a:solidFill>
                  <a:schemeClr val="accent1"/>
                </a:solidFill>
              </a:rPr>
              <a:t>领域的应用</a:t>
            </a:r>
            <a:endParaRPr lang="en-US" altLang="zh-CN" dirty="0">
              <a:solidFill>
                <a:schemeClr val="accent1"/>
              </a:solidFill>
            </a:endParaRPr>
          </a:p>
        </p:txBody>
      </p:sp>
    </p:spTree>
    <p:custDataLst>
      <p:tags r:id="rId1"/>
    </p:custData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89564" y="575872"/>
            <a:ext cx="6012872" cy="403225"/>
          </a:xfrm>
        </p:spPr>
        <p:txBody>
          <a:bodyPr/>
          <a:lstStyle/>
          <a:p>
            <a:r>
              <a:rPr lang="en-US" altLang="zh-CN" dirty="0"/>
              <a:t>Transformer</a:t>
            </a:r>
            <a:r>
              <a:rPr lang="zh-CN" altLang="en-US" dirty="0"/>
              <a:t> </a:t>
            </a:r>
            <a:r>
              <a:rPr lang="en-US" altLang="zh-CN" dirty="0"/>
              <a:t>in cv VIT</a:t>
            </a:r>
          </a:p>
        </p:txBody>
      </p:sp>
      <p:sp>
        <p:nvSpPr>
          <p:cNvPr id="2" name="textbox 100">
            <a:extLst>
              <a:ext uri="{FF2B5EF4-FFF2-40B4-BE49-F238E27FC236}">
                <a16:creationId xmlns:a16="http://schemas.microsoft.com/office/drawing/2014/main" id="{35D0FB8E-F909-2587-C4BA-03DCC3B7A36F}"/>
              </a:ext>
            </a:extLst>
          </p:cNvPr>
          <p:cNvSpPr/>
          <p:nvPr/>
        </p:nvSpPr>
        <p:spPr>
          <a:xfrm>
            <a:off x="4308305" y="5548084"/>
            <a:ext cx="5187315" cy="410844"/>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ts val="3030"/>
              </a:lnSpc>
            </a:pPr>
            <a:r>
              <a:rPr sz="2400" b="1" kern="0" spc="-30" dirty="0">
                <a:solidFill>
                  <a:srgbClr val="000000">
                    <a:alpha val="100000"/>
                  </a:srgbClr>
                </a:solidFill>
                <a:latin typeface="Arial" panose="020B0604020202020204"/>
                <a:ea typeface="Arial" panose="020B0604020202020204"/>
                <a:cs typeface="Arial" panose="020B0604020202020204"/>
              </a:rPr>
              <a:t>BERT</a:t>
            </a:r>
            <a:r>
              <a:rPr sz="2400" b="1"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的最大长度是</a:t>
            </a:r>
            <a:r>
              <a:rPr sz="2400" b="1" kern="0" spc="-30" dirty="0">
                <a:solidFill>
                  <a:srgbClr val="000000">
                    <a:alpha val="100000"/>
                  </a:srgbClr>
                </a:solidFill>
                <a:latin typeface="Arial" panose="020B0604020202020204"/>
                <a:ea typeface="Arial" panose="020B0604020202020204"/>
                <a:cs typeface="Arial" panose="020B0604020202020204"/>
              </a:rPr>
              <a:t>512</a:t>
            </a:r>
            <a:r>
              <a:rPr sz="2400" b="1" kern="0" spc="-30" dirty="0">
                <a:solidFill>
                  <a:srgbClr val="000000">
                    <a:alpha val="100000"/>
                  </a:srgbClr>
                </a:solidFill>
                <a:latin typeface="微软雅黑" panose="020B0503020204020204" charset="-122"/>
                <a:ea typeface="微软雅黑" panose="020B0503020204020204" charset="-122"/>
                <a:cs typeface="微软雅黑" panose="020B0503020204020204" charset="-122"/>
              </a:rPr>
              <a:t>，相当于</a:t>
            </a:r>
            <a:r>
              <a:rPr sz="2400" b="1" kern="0" spc="-41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2400" b="1" kern="0" spc="-30" dirty="0">
                <a:solidFill>
                  <a:srgbClr val="000000">
                    <a:alpha val="100000"/>
                  </a:srgbClr>
                </a:solidFill>
                <a:latin typeface="Arial" panose="020B0604020202020204"/>
                <a:ea typeface="Arial" panose="020B0604020202020204"/>
                <a:cs typeface="Arial" panose="020B0604020202020204"/>
              </a:rPr>
              <a:t>10</a:t>
            </a:r>
            <a:r>
              <a:rPr sz="2400" b="1" kern="0" spc="-40" dirty="0">
                <a:solidFill>
                  <a:srgbClr val="000000">
                    <a:alpha val="100000"/>
                  </a:srgbClr>
                </a:solidFill>
                <a:latin typeface="Arial" panose="020B0604020202020204"/>
                <a:ea typeface="Arial" panose="020B0604020202020204"/>
                <a:cs typeface="Arial" panose="020B0604020202020204"/>
              </a:rPr>
              <a:t>0</a:t>
            </a:r>
            <a:r>
              <a:rPr sz="2400" b="1"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倍</a:t>
            </a:r>
            <a:endParaRPr lang="en-US" altLang="en-US" sz="2400" dirty="0"/>
          </a:p>
        </p:txBody>
      </p:sp>
      <p:sp>
        <p:nvSpPr>
          <p:cNvPr id="5" name="textbox 102">
            <a:extLst>
              <a:ext uri="{FF2B5EF4-FFF2-40B4-BE49-F238E27FC236}">
                <a16:creationId xmlns:a16="http://schemas.microsoft.com/office/drawing/2014/main" id="{0F6EF98E-A0A0-DC8C-7FC3-BAD406ECCF85}"/>
              </a:ext>
            </a:extLst>
          </p:cNvPr>
          <p:cNvSpPr/>
          <p:nvPr/>
        </p:nvSpPr>
        <p:spPr>
          <a:xfrm>
            <a:off x="4228444" y="4746244"/>
            <a:ext cx="2881629" cy="266065"/>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ts val="1895"/>
              </a:lnSpc>
              <a:tabLst>
                <a:tab pos="321945" algn="l"/>
              </a:tabLst>
            </a:pPr>
            <a:r>
              <a:rPr sz="1500" strike="sngStrike"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1500" b="1" kern="0" spc="5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1500" b="1"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序列长度</a:t>
            </a:r>
            <a:r>
              <a:rPr sz="1500" b="1" kern="0" spc="0" dirty="0">
                <a:solidFill>
                  <a:srgbClr val="000000">
                    <a:alpha val="100000"/>
                  </a:srgbClr>
                </a:solidFill>
                <a:latin typeface="Arial" panose="020B0604020202020204"/>
                <a:ea typeface="Arial" panose="020B0604020202020204"/>
                <a:cs typeface="Arial" panose="020B0604020202020204"/>
              </a:rPr>
              <a:t>=224*224=50</a:t>
            </a:r>
            <a:r>
              <a:rPr sz="1500" b="1" kern="0" spc="-10" dirty="0">
                <a:solidFill>
                  <a:srgbClr val="000000">
                    <a:alpha val="100000"/>
                  </a:srgbClr>
                </a:solidFill>
                <a:latin typeface="Arial" panose="020B0604020202020204"/>
                <a:ea typeface="Arial" panose="020B0604020202020204"/>
                <a:cs typeface="Arial" panose="020B0604020202020204"/>
              </a:rPr>
              <a:t>176</a:t>
            </a:r>
            <a:endParaRPr lang="en-US" altLang="en-US" sz="1500" dirty="0"/>
          </a:p>
        </p:txBody>
      </p:sp>
      <p:pic>
        <p:nvPicPr>
          <p:cNvPr id="6" name="picture 104">
            <a:extLst>
              <a:ext uri="{FF2B5EF4-FFF2-40B4-BE49-F238E27FC236}">
                <a16:creationId xmlns:a16="http://schemas.microsoft.com/office/drawing/2014/main" id="{54894431-0686-A637-30B8-0725AEC9A0FD}"/>
              </a:ext>
            </a:extLst>
          </p:cNvPr>
          <p:cNvPicPr>
            <a:picLocks noChangeAspect="1"/>
          </p:cNvPicPr>
          <p:nvPr/>
        </p:nvPicPr>
        <p:blipFill>
          <a:blip r:embed="rId2"/>
          <a:stretch>
            <a:fillRect/>
          </a:stretch>
        </p:blipFill>
        <p:spPr>
          <a:xfrm>
            <a:off x="4551024" y="4815840"/>
            <a:ext cx="121920" cy="121919"/>
          </a:xfrm>
          <a:prstGeom prst="rect">
            <a:avLst/>
          </a:prstGeom>
        </p:spPr>
      </p:pic>
      <p:grpSp>
        <p:nvGrpSpPr>
          <p:cNvPr id="7" name="group 4">
            <a:extLst>
              <a:ext uri="{FF2B5EF4-FFF2-40B4-BE49-F238E27FC236}">
                <a16:creationId xmlns:a16="http://schemas.microsoft.com/office/drawing/2014/main" id="{2B0E44C3-73CF-E6D8-E1EC-EB983D9C6010}"/>
              </a:ext>
            </a:extLst>
          </p:cNvPr>
          <p:cNvGrpSpPr/>
          <p:nvPr/>
        </p:nvGrpSpPr>
        <p:grpSpPr>
          <a:xfrm rot="21600000">
            <a:off x="1447800" y="3942843"/>
            <a:ext cx="2552893" cy="2123672"/>
            <a:chOff x="0" y="0"/>
            <a:chExt cx="2552893" cy="2123672"/>
          </a:xfrm>
        </p:grpSpPr>
        <p:sp>
          <p:nvSpPr>
            <p:cNvPr id="8" name="rect">
              <a:extLst>
                <a:ext uri="{FF2B5EF4-FFF2-40B4-BE49-F238E27FC236}">
                  <a16:creationId xmlns:a16="http://schemas.microsoft.com/office/drawing/2014/main" id="{D9ED1377-0F6C-46C3-BE24-13185DA3742C}"/>
                </a:ext>
              </a:extLst>
            </p:cNvPr>
            <p:cNvSpPr/>
            <p:nvPr/>
          </p:nvSpPr>
          <p:spPr>
            <a:xfrm>
              <a:off x="0" y="0"/>
              <a:ext cx="2477244" cy="2123672"/>
            </a:xfrm>
            <a:prstGeom prst="rect">
              <a:avLst/>
            </a:prstGeom>
            <a:solidFill>
              <a:srgbClr val="D6D5D5">
                <a:alpha val="100000"/>
              </a:srgbClr>
            </a:solidFill>
            <a:ln cap="flat">
              <a:noFill/>
              <a:prstDash val="solid"/>
              <a:miter lim="0"/>
            </a:ln>
          </p:spPr>
          <p:txBody>
            <a:bodyPr rtlCol="0"/>
            <a:lstStyle/>
            <a:p>
              <a:pPr algn="ctr"/>
              <a:endParaRPr lang="zh-CN" altLang="en-US"/>
            </a:p>
          </p:txBody>
        </p:sp>
        <p:sp>
          <p:nvSpPr>
            <p:cNvPr id="9" name="path">
              <a:extLst>
                <a:ext uri="{FF2B5EF4-FFF2-40B4-BE49-F238E27FC236}">
                  <a16:creationId xmlns:a16="http://schemas.microsoft.com/office/drawing/2014/main" id="{D4ADF5F5-598A-473C-3E8A-887C5569A5C7}"/>
                </a:ext>
              </a:extLst>
            </p:cNvPr>
            <p:cNvSpPr/>
            <p:nvPr/>
          </p:nvSpPr>
          <p:spPr>
            <a:xfrm>
              <a:off x="551" y="76005"/>
              <a:ext cx="2552341" cy="2022459"/>
            </a:xfrm>
            <a:custGeom>
              <a:avLst/>
              <a:gdLst/>
              <a:ahLst/>
              <a:cxnLst/>
              <a:rect l="0" t="0" r="0" b="0"/>
              <a:pathLst>
                <a:path w="4019" h="3184">
                  <a:moveTo>
                    <a:pt x="0" y="251"/>
                  </a:moveTo>
                  <a:lnTo>
                    <a:pt x="3899" y="251"/>
                  </a:lnTo>
                  <a:moveTo>
                    <a:pt x="120" y="731"/>
                  </a:moveTo>
                  <a:lnTo>
                    <a:pt x="4019" y="731"/>
                  </a:lnTo>
                  <a:moveTo>
                    <a:pt x="120" y="1311"/>
                  </a:moveTo>
                  <a:lnTo>
                    <a:pt x="4019" y="1311"/>
                  </a:lnTo>
                  <a:moveTo>
                    <a:pt x="754" y="3184"/>
                  </a:moveTo>
                  <a:lnTo>
                    <a:pt x="754" y="0"/>
                  </a:lnTo>
                  <a:moveTo>
                    <a:pt x="1499" y="3184"/>
                  </a:moveTo>
                  <a:lnTo>
                    <a:pt x="1499" y="0"/>
                  </a:lnTo>
                  <a:moveTo>
                    <a:pt x="2069" y="3184"/>
                  </a:moveTo>
                  <a:lnTo>
                    <a:pt x="2069" y="0"/>
                  </a:lnTo>
                </a:path>
              </a:pathLst>
            </a:custGeom>
            <a:noFill/>
            <a:ln w="25400" cap="flat">
              <a:solidFill>
                <a:srgbClr val="000000">
                  <a:alpha val="100000"/>
                </a:srgbClr>
              </a:solidFill>
              <a:prstDash val="solid"/>
              <a:miter lim="400000"/>
            </a:ln>
          </p:spPr>
          <p:txBody>
            <a:bodyPr rtlCol="0"/>
            <a:lstStyle/>
            <a:p>
              <a:pPr algn="ctr"/>
              <a:endParaRPr lang="zh-CN" altLang="en-US"/>
            </a:p>
          </p:txBody>
        </p:sp>
        <p:sp>
          <p:nvSpPr>
            <p:cNvPr id="10" name="textbox 110">
              <a:extLst>
                <a:ext uri="{FF2B5EF4-FFF2-40B4-BE49-F238E27FC236}">
                  <a16:creationId xmlns:a16="http://schemas.microsoft.com/office/drawing/2014/main" id="{CFE7EC1C-5478-6D2A-6B92-AA4B66B23284}"/>
                </a:ext>
              </a:extLst>
            </p:cNvPr>
            <p:cNvSpPr/>
            <p:nvPr/>
          </p:nvSpPr>
          <p:spPr>
            <a:xfrm>
              <a:off x="115722" y="75843"/>
              <a:ext cx="2272029" cy="1734820"/>
            </a:xfrm>
            <a:prstGeom prst="rect">
              <a:avLst/>
            </a:prstGeom>
          </p:spPr>
          <p:txBody>
            <a:bodyPr vert="horz" wrap="square" lIns="0" tIns="0" rIns="0" bIns="0"/>
            <a:lstStyle/>
            <a:p>
              <a:pPr algn="l" rtl="0" eaLnBrk="0">
                <a:lnSpc>
                  <a:spcPct val="89000"/>
                </a:lnSpc>
              </a:pPr>
              <a:endParaRPr lang="en-US" altLang="en-US" sz="100" dirty="0"/>
            </a:p>
            <a:p>
              <a:pPr marL="902335" algn="l" rtl="0" eaLnBrk="0">
                <a:lnSpc>
                  <a:spcPct val="79000"/>
                </a:lnSpc>
              </a:pPr>
              <a:r>
                <a:rPr sz="1200" b="1" kern="0" spc="-10" dirty="0">
                  <a:solidFill>
                    <a:srgbClr val="000000">
                      <a:alpha val="100000"/>
                    </a:srgbClr>
                  </a:solidFill>
                  <a:latin typeface="Arial" panose="020B0604020202020204"/>
                  <a:ea typeface="Arial" panose="020B0604020202020204"/>
                  <a:cs typeface="Arial" panose="020B0604020202020204"/>
                </a:rPr>
                <a:t>39</a:t>
              </a:r>
              <a:endParaRPr lang="en-US" altLang="en-US" sz="1200" dirty="0"/>
            </a:p>
            <a:p>
              <a:pPr marL="998220" algn="l" rtl="0" eaLnBrk="0">
                <a:lnSpc>
                  <a:spcPct val="78000"/>
                </a:lnSpc>
                <a:spcBef>
                  <a:spcPts val="1215"/>
                </a:spcBef>
              </a:pPr>
              <a:r>
                <a:rPr sz="1000" b="1" kern="0" spc="-30" dirty="0">
                  <a:solidFill>
                    <a:srgbClr val="000000">
                      <a:alpha val="100000"/>
                    </a:srgbClr>
                  </a:solidFill>
                  <a:latin typeface="Arial" panose="020B0604020202020204"/>
                  <a:ea typeface="Arial" panose="020B0604020202020204"/>
                  <a:cs typeface="Arial" panose="020B0604020202020204"/>
                </a:rPr>
                <a:t>11</a:t>
              </a:r>
              <a:endParaRPr lang="en-US" altLang="en-US" sz="1000" dirty="0"/>
            </a:p>
            <a:p>
              <a:pPr algn="l" rtl="0" eaLnBrk="0">
                <a:lnSpc>
                  <a:spcPct val="119000"/>
                </a:lnSpc>
              </a:pPr>
              <a:endParaRPr lang="en-US" altLang="en-US" sz="1000" dirty="0"/>
            </a:p>
            <a:p>
              <a:pPr marL="1017270" algn="l" rtl="0" eaLnBrk="0">
                <a:lnSpc>
                  <a:spcPct val="80000"/>
                </a:lnSpc>
                <a:spcBef>
                  <a:spcPts val="370"/>
                </a:spcBef>
              </a:pPr>
              <a:r>
                <a:rPr sz="1200" b="1" kern="0" spc="-10" dirty="0">
                  <a:solidFill>
                    <a:srgbClr val="000000">
                      <a:alpha val="100000"/>
                    </a:srgbClr>
                  </a:solidFill>
                  <a:latin typeface="Arial" panose="020B0604020202020204"/>
                  <a:ea typeface="Arial" panose="020B0604020202020204"/>
                  <a:cs typeface="Arial" panose="020B0604020202020204"/>
                </a:rPr>
                <a:t>2</a:t>
              </a:r>
              <a:endParaRPr lang="en-US" altLang="en-US" sz="1200" dirty="0"/>
            </a:p>
            <a:p>
              <a:pPr algn="l" rtl="0" eaLnBrk="0">
                <a:lnSpc>
                  <a:spcPct val="112000"/>
                </a:lnSpc>
              </a:pPr>
              <a:endParaRPr lang="en-US" altLang="en-US" sz="1000" dirty="0"/>
            </a:p>
            <a:p>
              <a:pPr algn="l" rtl="0" eaLnBrk="0">
                <a:lnSpc>
                  <a:spcPct val="112000"/>
                </a:lnSpc>
              </a:pPr>
              <a:endParaRPr lang="en-US" altLang="en-US" sz="1000" dirty="0"/>
            </a:p>
            <a:p>
              <a:pPr algn="l" rtl="0" eaLnBrk="0">
                <a:lnSpc>
                  <a:spcPct val="112000"/>
                </a:lnSpc>
              </a:pPr>
              <a:endParaRPr lang="en-US" altLang="en-US" sz="1000" dirty="0"/>
            </a:p>
            <a:p>
              <a:pPr algn="l" rtl="0" eaLnBrk="0">
                <a:lnSpc>
                  <a:spcPct val="113000"/>
                </a:lnSpc>
              </a:pPr>
              <a:endParaRPr lang="en-US" altLang="en-US" sz="1000" dirty="0"/>
            </a:p>
            <a:p>
              <a:pPr algn="l" rtl="0" eaLnBrk="0">
                <a:lnSpc>
                  <a:spcPct val="113000"/>
                </a:lnSpc>
              </a:pPr>
              <a:endParaRPr lang="en-US" altLang="en-US" sz="1000" dirty="0"/>
            </a:p>
            <a:p>
              <a:pPr algn="l" rtl="0" eaLnBrk="0">
                <a:lnSpc>
                  <a:spcPct val="83000"/>
                </a:lnSpc>
              </a:pPr>
              <a:endParaRPr lang="en-US" altLang="en-US" sz="100" dirty="0"/>
            </a:p>
            <a:p>
              <a:pPr marL="12700" algn="l" rtl="0" eaLnBrk="0">
                <a:lnSpc>
                  <a:spcPts val="370"/>
                </a:lnSpc>
              </a:pPr>
              <a:r>
                <a:rPr sz="300" b="1" kern="0" spc="1880" dirty="0">
                  <a:solidFill>
                    <a:srgbClr val="000000">
                      <a:alpha val="100000"/>
                    </a:srgbClr>
                  </a:solidFill>
                  <a:latin typeface="Arial" panose="020B0604020202020204"/>
                  <a:ea typeface="Arial" panose="020B0604020202020204"/>
                  <a:cs typeface="Arial" panose="020B0604020202020204"/>
                </a:rPr>
                <a:t>…</a:t>
              </a:r>
              <a:r>
                <a:rPr sz="300" b="1" kern="0" spc="0" dirty="0">
                  <a:solidFill>
                    <a:srgbClr val="000000">
                      <a:alpha val="100000"/>
                    </a:srgbClr>
                  </a:solidFill>
                  <a:latin typeface="Arial" panose="020B0604020202020204"/>
                  <a:ea typeface="Arial" panose="020B0604020202020204"/>
                  <a:cs typeface="Arial" panose="020B0604020202020204"/>
                </a:rPr>
                <a:t>                                                                                                                                                        </a:t>
              </a:r>
              <a:r>
                <a:rPr sz="300" b="1" kern="0" spc="1880" dirty="0">
                  <a:solidFill>
                    <a:srgbClr val="000000">
                      <a:alpha val="100000"/>
                    </a:srgbClr>
                  </a:solidFill>
                  <a:latin typeface="Arial" panose="020B0604020202020204"/>
                  <a:ea typeface="Arial" panose="020B0604020202020204"/>
                  <a:cs typeface="Arial" panose="020B0604020202020204"/>
                </a:rPr>
                <a:t>…</a:t>
              </a:r>
              <a:endParaRPr lang="en-US" altLang="en-US" sz="300" dirty="0"/>
            </a:p>
          </p:txBody>
        </p:sp>
      </p:grpSp>
      <p:sp>
        <p:nvSpPr>
          <p:cNvPr id="11" name="textbox 114">
            <a:extLst>
              <a:ext uri="{FF2B5EF4-FFF2-40B4-BE49-F238E27FC236}">
                <a16:creationId xmlns:a16="http://schemas.microsoft.com/office/drawing/2014/main" id="{549E2BDB-23F7-D284-7A65-69445D0681E7}"/>
              </a:ext>
            </a:extLst>
          </p:cNvPr>
          <p:cNvSpPr/>
          <p:nvPr/>
        </p:nvSpPr>
        <p:spPr>
          <a:xfrm>
            <a:off x="916939" y="1132230"/>
            <a:ext cx="2003425" cy="1468755"/>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ts val="3030"/>
              </a:lnSpc>
            </a:pPr>
            <a:r>
              <a:rPr sz="2400" b="1" kern="0" spc="-20" dirty="0" err="1">
                <a:solidFill>
                  <a:srgbClr val="000000">
                    <a:alpha val="100000"/>
                  </a:srgbClr>
                </a:solidFill>
                <a:latin typeface="微软雅黑" panose="020B0503020204020204" charset="-122"/>
                <a:ea typeface="微软雅黑" panose="020B0503020204020204" charset="-122"/>
                <a:cs typeface="微软雅黑" panose="020B0503020204020204" charset="-122"/>
              </a:rPr>
              <a:t>复杂度的问题</a:t>
            </a:r>
            <a:endParaRPr lang="en-US" altLang="en-US" sz="1000" dirty="0"/>
          </a:p>
          <a:p>
            <a:pPr algn="l" rtl="0" eaLnBrk="0">
              <a:lnSpc>
                <a:spcPct val="100000"/>
              </a:lnSpc>
            </a:pPr>
            <a:endParaRPr lang="en-US" altLang="en-US" sz="600" dirty="0"/>
          </a:p>
          <a:p>
            <a:pPr algn="r" rtl="0" eaLnBrk="0">
              <a:lnSpc>
                <a:spcPct val="80000"/>
              </a:lnSpc>
              <a:spcBef>
                <a:spcPts val="5"/>
              </a:spcBef>
            </a:pPr>
            <a:r>
              <a:rPr sz="2400" b="1" kern="0" spc="-10" dirty="0">
                <a:solidFill>
                  <a:srgbClr val="000000">
                    <a:alpha val="100000"/>
                  </a:srgbClr>
                </a:solidFill>
                <a:latin typeface="Arial" panose="020B0604020202020204"/>
                <a:ea typeface="Arial" panose="020B0604020202020204"/>
                <a:cs typeface="Arial" panose="020B0604020202020204"/>
              </a:rPr>
              <a:t>224*224*1</a:t>
            </a:r>
            <a:endParaRPr lang="en-US" altLang="en-US" sz="2400" dirty="0"/>
          </a:p>
        </p:txBody>
      </p:sp>
      <p:sp>
        <p:nvSpPr>
          <p:cNvPr id="12" name="textbox 116">
            <a:extLst>
              <a:ext uri="{FF2B5EF4-FFF2-40B4-BE49-F238E27FC236}">
                <a16:creationId xmlns:a16="http://schemas.microsoft.com/office/drawing/2014/main" id="{164C9A7F-08E1-E6F7-ED32-903C7CBAFC08}"/>
              </a:ext>
            </a:extLst>
          </p:cNvPr>
          <p:cNvSpPr/>
          <p:nvPr/>
        </p:nvSpPr>
        <p:spPr>
          <a:xfrm>
            <a:off x="1602790" y="4018686"/>
            <a:ext cx="192404" cy="755015"/>
          </a:xfrm>
          <a:prstGeom prst="rect">
            <a:avLst/>
          </a:prstGeom>
        </p:spPr>
        <p:txBody>
          <a:bodyPr vert="horz" wrap="square" lIns="0" tIns="0" rIns="0" bIns="0"/>
          <a:lstStyle/>
          <a:p>
            <a:pPr algn="l" rtl="0" eaLnBrk="0">
              <a:lnSpc>
                <a:spcPct val="77000"/>
              </a:lnSpc>
            </a:pPr>
            <a:endParaRPr lang="en-US" altLang="en-US" sz="100" dirty="0"/>
          </a:p>
          <a:p>
            <a:pPr marL="63500" algn="l" rtl="0" eaLnBrk="0">
              <a:lnSpc>
                <a:spcPct val="80000"/>
              </a:lnSpc>
            </a:pPr>
            <a:r>
              <a:rPr sz="1200" b="1" kern="0" spc="-10" dirty="0">
                <a:solidFill>
                  <a:srgbClr val="000000">
                    <a:alpha val="100000"/>
                  </a:srgbClr>
                </a:solidFill>
                <a:latin typeface="Arial" panose="020B0604020202020204"/>
                <a:ea typeface="Arial" panose="020B0604020202020204"/>
                <a:cs typeface="Arial" panose="020B0604020202020204"/>
              </a:rPr>
              <a:t>2</a:t>
            </a:r>
            <a:endParaRPr lang="en-US" altLang="en-US" sz="1200" dirty="0"/>
          </a:p>
          <a:p>
            <a:pPr marL="31750" algn="l" rtl="0" eaLnBrk="0">
              <a:lnSpc>
                <a:spcPct val="79000"/>
              </a:lnSpc>
              <a:spcBef>
                <a:spcPts val="1205"/>
              </a:spcBef>
            </a:pPr>
            <a:r>
              <a:rPr sz="1000" b="1" kern="0" spc="-30" dirty="0">
                <a:solidFill>
                  <a:srgbClr val="000000">
                    <a:alpha val="100000"/>
                  </a:srgbClr>
                </a:solidFill>
                <a:latin typeface="Arial" panose="020B0604020202020204"/>
                <a:ea typeface="Arial" panose="020B0604020202020204"/>
                <a:cs typeface="Arial" panose="020B0604020202020204"/>
              </a:rPr>
              <a:t>13</a:t>
            </a:r>
            <a:endParaRPr lang="en-US" altLang="en-US" sz="1000" dirty="0"/>
          </a:p>
          <a:p>
            <a:pPr algn="l" rtl="0" eaLnBrk="0">
              <a:lnSpc>
                <a:spcPct val="109000"/>
              </a:lnSpc>
            </a:pPr>
            <a:endParaRPr lang="en-US" altLang="en-US" sz="1000" dirty="0"/>
          </a:p>
          <a:p>
            <a:pPr marL="12700" algn="l" rtl="0" eaLnBrk="0">
              <a:lnSpc>
                <a:spcPct val="79000"/>
              </a:lnSpc>
              <a:spcBef>
                <a:spcPts val="0"/>
              </a:spcBef>
            </a:pPr>
            <a:r>
              <a:rPr sz="1200" b="1" kern="0" spc="-10" dirty="0">
                <a:solidFill>
                  <a:srgbClr val="000000">
                    <a:alpha val="100000"/>
                  </a:srgbClr>
                </a:solidFill>
                <a:latin typeface="Arial" panose="020B0604020202020204"/>
                <a:ea typeface="Arial" panose="020B0604020202020204"/>
                <a:cs typeface="Arial" panose="020B0604020202020204"/>
              </a:rPr>
              <a:t>39</a:t>
            </a:r>
            <a:endParaRPr lang="en-US" altLang="en-US" sz="1200" dirty="0"/>
          </a:p>
        </p:txBody>
      </p:sp>
      <p:sp>
        <p:nvSpPr>
          <p:cNvPr id="13" name="textbox 118">
            <a:extLst>
              <a:ext uri="{FF2B5EF4-FFF2-40B4-BE49-F238E27FC236}">
                <a16:creationId xmlns:a16="http://schemas.microsoft.com/office/drawing/2014/main" id="{EE253974-09FD-F9E0-0DDF-81829C9E3DA0}"/>
              </a:ext>
            </a:extLst>
          </p:cNvPr>
          <p:cNvSpPr/>
          <p:nvPr/>
        </p:nvSpPr>
        <p:spPr>
          <a:xfrm>
            <a:off x="2317800" y="3224072"/>
            <a:ext cx="527684" cy="316229"/>
          </a:xfrm>
          <a:prstGeom prst="rect">
            <a:avLst/>
          </a:prstGeom>
        </p:spPr>
        <p:txBody>
          <a:bodyPr vert="horz" wrap="square" lIns="0" tIns="0" rIns="0" bIns="0"/>
          <a:lstStyle/>
          <a:p>
            <a:pPr algn="l" rtl="0" eaLnBrk="0">
              <a:lnSpc>
                <a:spcPct val="71000"/>
              </a:lnSpc>
            </a:pPr>
            <a:endParaRPr lang="en-US" altLang="en-US" sz="100" dirty="0"/>
          </a:p>
          <a:p>
            <a:pPr marL="12700" algn="l" rtl="0" eaLnBrk="0">
              <a:lnSpc>
                <a:spcPct val="80000"/>
              </a:lnSpc>
            </a:pPr>
            <a:r>
              <a:rPr sz="2400" b="1" kern="0" spc="-20" dirty="0">
                <a:solidFill>
                  <a:srgbClr val="000000">
                    <a:alpha val="100000"/>
                  </a:srgbClr>
                </a:solidFill>
                <a:latin typeface="Arial" panose="020B0604020202020204"/>
                <a:ea typeface="Arial" panose="020B0604020202020204"/>
                <a:cs typeface="Arial" panose="020B0604020202020204"/>
              </a:rPr>
              <a:t>224</a:t>
            </a:r>
            <a:endParaRPr lang="en-US" altLang="en-US" sz="2400" dirty="0"/>
          </a:p>
        </p:txBody>
      </p:sp>
      <p:sp>
        <p:nvSpPr>
          <p:cNvPr id="14" name="textbox 120">
            <a:extLst>
              <a:ext uri="{FF2B5EF4-FFF2-40B4-BE49-F238E27FC236}">
                <a16:creationId xmlns:a16="http://schemas.microsoft.com/office/drawing/2014/main" id="{866014F9-1DD3-FEA8-C672-5B99BFEF23D0}"/>
              </a:ext>
            </a:extLst>
          </p:cNvPr>
          <p:cNvSpPr/>
          <p:nvPr/>
        </p:nvSpPr>
        <p:spPr>
          <a:xfrm>
            <a:off x="806500" y="5014772"/>
            <a:ext cx="527684" cy="316229"/>
          </a:xfrm>
          <a:prstGeom prst="rect">
            <a:avLst/>
          </a:prstGeom>
        </p:spPr>
        <p:txBody>
          <a:bodyPr vert="horz" wrap="square" lIns="0" tIns="0" rIns="0" bIns="0"/>
          <a:lstStyle/>
          <a:p>
            <a:pPr algn="l" rtl="0" eaLnBrk="0">
              <a:lnSpc>
                <a:spcPct val="71000"/>
              </a:lnSpc>
            </a:pPr>
            <a:endParaRPr lang="en-US" altLang="en-US" sz="100" dirty="0"/>
          </a:p>
          <a:p>
            <a:pPr marL="12700" algn="l" rtl="0" eaLnBrk="0">
              <a:lnSpc>
                <a:spcPct val="80000"/>
              </a:lnSpc>
            </a:pPr>
            <a:r>
              <a:rPr sz="2400" b="1" kern="0" spc="-20" dirty="0">
                <a:solidFill>
                  <a:srgbClr val="000000">
                    <a:alpha val="100000"/>
                  </a:srgbClr>
                </a:solidFill>
                <a:latin typeface="Arial" panose="020B0604020202020204"/>
                <a:ea typeface="Arial" panose="020B0604020202020204"/>
                <a:cs typeface="Arial" panose="020B0604020202020204"/>
              </a:rPr>
              <a:t>224</a:t>
            </a:r>
            <a:endParaRPr lang="en-US" altLang="en-US" sz="2400" dirty="0"/>
          </a:p>
        </p:txBody>
      </p:sp>
      <p:sp>
        <p:nvSpPr>
          <p:cNvPr id="15" name="textbox 122">
            <a:extLst>
              <a:ext uri="{FF2B5EF4-FFF2-40B4-BE49-F238E27FC236}">
                <a16:creationId xmlns:a16="http://schemas.microsoft.com/office/drawing/2014/main" id="{0C2F1F95-012D-D665-42CB-844AB338DC98}"/>
              </a:ext>
            </a:extLst>
          </p:cNvPr>
          <p:cNvSpPr/>
          <p:nvPr/>
        </p:nvSpPr>
        <p:spPr>
          <a:xfrm>
            <a:off x="2072767" y="4265421"/>
            <a:ext cx="164464" cy="146685"/>
          </a:xfrm>
          <a:prstGeom prst="rect">
            <a:avLst/>
          </a:prstGeom>
        </p:spPr>
        <p:txBody>
          <a:bodyPr vert="horz" wrap="square" lIns="0" tIns="0" rIns="0" bIns="0"/>
          <a:lstStyle/>
          <a:p>
            <a:pPr algn="l" rtl="0" eaLnBrk="0">
              <a:lnSpc>
                <a:spcPct val="78000"/>
              </a:lnSpc>
            </a:pPr>
            <a:endParaRPr lang="en-US" altLang="en-US" sz="100" dirty="0"/>
          </a:p>
          <a:p>
            <a:pPr marL="12700" algn="l" rtl="0" eaLnBrk="0">
              <a:lnSpc>
                <a:spcPct val="80000"/>
              </a:lnSpc>
            </a:pPr>
            <a:r>
              <a:rPr sz="1000" b="1" kern="0" spc="-10" dirty="0">
                <a:solidFill>
                  <a:srgbClr val="000000">
                    <a:alpha val="100000"/>
                  </a:srgbClr>
                </a:solidFill>
                <a:latin typeface="Arial" panose="020B0604020202020204"/>
                <a:ea typeface="Arial" panose="020B0604020202020204"/>
                <a:cs typeface="Arial" panose="020B0604020202020204"/>
              </a:rPr>
              <a:t>27</a:t>
            </a:r>
            <a:endParaRPr lang="en-US" altLang="en-US" sz="1000" dirty="0"/>
          </a:p>
        </p:txBody>
      </p:sp>
      <p:sp>
        <p:nvSpPr>
          <p:cNvPr id="16" name="textbox 124">
            <a:extLst>
              <a:ext uri="{FF2B5EF4-FFF2-40B4-BE49-F238E27FC236}">
                <a16:creationId xmlns:a16="http://schemas.microsoft.com/office/drawing/2014/main" id="{915B15CE-F880-E4DD-E423-18A1188A38BE}"/>
              </a:ext>
            </a:extLst>
          </p:cNvPr>
          <p:cNvSpPr/>
          <p:nvPr/>
        </p:nvSpPr>
        <p:spPr>
          <a:xfrm>
            <a:off x="2050643" y="4020820"/>
            <a:ext cx="104775" cy="168910"/>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78000"/>
              </a:lnSpc>
            </a:pPr>
            <a:r>
              <a:rPr sz="1200" b="1" kern="0" spc="-10" dirty="0">
                <a:solidFill>
                  <a:srgbClr val="000000">
                    <a:alpha val="100000"/>
                  </a:srgbClr>
                </a:solidFill>
                <a:latin typeface="Arial" panose="020B0604020202020204"/>
                <a:ea typeface="Arial" panose="020B0604020202020204"/>
                <a:cs typeface="Arial" panose="020B0604020202020204"/>
              </a:rPr>
              <a:t>7</a:t>
            </a:r>
            <a:endParaRPr lang="en-US" altLang="en-US" sz="1200" dirty="0"/>
          </a:p>
        </p:txBody>
      </p:sp>
      <p:sp>
        <p:nvSpPr>
          <p:cNvPr id="17" name="textbox 126">
            <a:extLst>
              <a:ext uri="{FF2B5EF4-FFF2-40B4-BE49-F238E27FC236}">
                <a16:creationId xmlns:a16="http://schemas.microsoft.com/office/drawing/2014/main" id="{360EE648-B433-D3C2-6E39-EC3ACC0C8534}"/>
              </a:ext>
            </a:extLst>
          </p:cNvPr>
          <p:cNvSpPr/>
          <p:nvPr/>
        </p:nvSpPr>
        <p:spPr>
          <a:xfrm>
            <a:off x="2152243" y="4554220"/>
            <a:ext cx="104775" cy="168910"/>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78000"/>
              </a:lnSpc>
            </a:pPr>
            <a:r>
              <a:rPr sz="1200" b="1" kern="0" spc="-10" dirty="0">
                <a:solidFill>
                  <a:srgbClr val="000000">
                    <a:alpha val="100000"/>
                  </a:srgbClr>
                </a:solidFill>
                <a:latin typeface="Arial" panose="020B0604020202020204"/>
                <a:ea typeface="Arial" panose="020B0604020202020204"/>
                <a:cs typeface="Arial" panose="020B0604020202020204"/>
              </a:rPr>
              <a:t>7</a:t>
            </a:r>
            <a:endParaRPr lang="en-US" altLang="en-US" sz="1200" dirty="0"/>
          </a:p>
        </p:txBody>
      </p:sp>
      <p:sp>
        <p:nvSpPr>
          <p:cNvPr id="18" name="textbox 132">
            <a:extLst>
              <a:ext uri="{FF2B5EF4-FFF2-40B4-BE49-F238E27FC236}">
                <a16:creationId xmlns:a16="http://schemas.microsoft.com/office/drawing/2014/main" id="{E2D0A177-9763-8BC0-3BFE-30F7731A7DAC}"/>
              </a:ext>
            </a:extLst>
          </p:cNvPr>
          <p:cNvSpPr/>
          <p:nvPr/>
        </p:nvSpPr>
        <p:spPr>
          <a:xfrm>
            <a:off x="3925044" y="1725065"/>
            <a:ext cx="6703627" cy="1468755"/>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ts val="3030"/>
              </a:lnSpc>
            </a:pPr>
            <a:r>
              <a:rPr sz="2400" b="1" kern="0" spc="-40" dirty="0" err="1">
                <a:solidFill>
                  <a:srgbClr val="000000">
                    <a:alpha val="100000"/>
                  </a:srgbClr>
                </a:solidFill>
                <a:latin typeface="微软雅黑" panose="020B0503020204020204" charset="-122"/>
                <a:ea typeface="微软雅黑" panose="020B0503020204020204" charset="-122"/>
                <a:cs typeface="微软雅黑" panose="020B0503020204020204" charset="-122"/>
              </a:rPr>
              <a:t>如何处理复杂度的问题</a:t>
            </a:r>
            <a:r>
              <a:rPr sz="2400" b="1" kern="0" spc="-5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sz="2400" b="1" kern="0" spc="-50" dirty="0">
              <a:solidFill>
                <a:srgbClr val="000000">
                  <a:alpha val="100000"/>
                </a:srgbClr>
              </a:solidFill>
              <a:latin typeface="微软雅黑" panose="020B0503020204020204" charset="-122"/>
              <a:ea typeface="微软雅黑" panose="020B0503020204020204" charset="-122"/>
              <a:cs typeface="微软雅黑" panose="020B0503020204020204" charset="-122"/>
            </a:endParaRPr>
          </a:p>
          <a:p>
            <a:pPr marL="12700" eaLnBrk="0">
              <a:lnSpc>
                <a:spcPts val="3030"/>
              </a:lnSpc>
            </a:pPr>
            <a:r>
              <a:rPr lang="zh-CN" altLang="en-US" sz="2400" b="1"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本质上是去解决随着像素增加</a:t>
            </a:r>
            <a:r>
              <a:rPr lang="zh-CN" altLang="en-US" sz="2400" b="1" kern="0" spc="-50" dirty="0">
                <a:solidFill>
                  <a:srgbClr val="000000">
                    <a:alpha val="100000"/>
                  </a:srgbClr>
                </a:solidFill>
                <a:latin typeface="微软雅黑" panose="020B0503020204020204" charset="-122"/>
                <a:ea typeface="微软雅黑" panose="020B0503020204020204" charset="-122"/>
                <a:cs typeface="微软雅黑" panose="020B0503020204020204" charset="-122"/>
              </a:rPr>
              <a:t>，复杂度平方级增长的问题；</a:t>
            </a:r>
            <a:endParaRPr lang="zh-CN" altLang="en-US" sz="2400" dirty="0"/>
          </a:p>
          <a:p>
            <a:pPr marL="12700" algn="l" rtl="0" eaLnBrk="0">
              <a:lnSpc>
                <a:spcPts val="3030"/>
              </a:lnSpc>
            </a:pPr>
            <a:endParaRPr lang="en-US" sz="2400" b="1" kern="0" spc="-50" dirty="0">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327525822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89564" y="575872"/>
            <a:ext cx="6012872" cy="403225"/>
          </a:xfrm>
        </p:spPr>
        <p:txBody>
          <a:bodyPr/>
          <a:lstStyle/>
          <a:p>
            <a:r>
              <a:rPr lang="en-US" altLang="zh-CN" dirty="0"/>
              <a:t>Transformer</a:t>
            </a:r>
            <a:r>
              <a:rPr lang="zh-CN" altLang="en-US" dirty="0"/>
              <a:t> </a:t>
            </a:r>
            <a:r>
              <a:rPr lang="en-US" altLang="zh-CN" dirty="0"/>
              <a:t>in cv VIT</a:t>
            </a:r>
          </a:p>
        </p:txBody>
      </p:sp>
      <p:sp>
        <p:nvSpPr>
          <p:cNvPr id="7" name="textbox 134">
            <a:extLst>
              <a:ext uri="{FF2B5EF4-FFF2-40B4-BE49-F238E27FC236}">
                <a16:creationId xmlns:a16="http://schemas.microsoft.com/office/drawing/2014/main" id="{8B5B4427-D916-7AFD-A857-07C3B7BE3CE7}"/>
              </a:ext>
            </a:extLst>
          </p:cNvPr>
          <p:cNvSpPr/>
          <p:nvPr/>
        </p:nvSpPr>
        <p:spPr>
          <a:xfrm>
            <a:off x="1014882" y="1805330"/>
            <a:ext cx="6629400" cy="1765300"/>
          </a:xfrm>
          <a:prstGeom prst="rect">
            <a:avLst/>
          </a:prstGeom>
        </p:spPr>
        <p:txBody>
          <a:bodyPr vert="horz" wrap="square" lIns="0" tIns="0" rIns="0" bIns="0"/>
          <a:lstStyle/>
          <a:p>
            <a:pPr algn="l" rtl="0" eaLnBrk="0">
              <a:lnSpc>
                <a:spcPct val="83000"/>
              </a:lnSpc>
            </a:pPr>
            <a:endParaRPr lang="en-US" altLang="en-US" sz="100" dirty="0"/>
          </a:p>
          <a:p>
            <a:pPr marL="14605" algn="l" rtl="0" eaLnBrk="0">
              <a:lnSpc>
                <a:spcPts val="2895"/>
              </a:lnSpc>
            </a:pPr>
            <a:r>
              <a:rPr sz="2400" b="1"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一个简单的改进方式：图像化整为零，切分</a:t>
            </a:r>
            <a:r>
              <a:rPr sz="2400" b="1" kern="0" spc="0" dirty="0">
                <a:solidFill>
                  <a:srgbClr val="000000">
                    <a:alpha val="100000"/>
                  </a:srgbClr>
                </a:solidFill>
                <a:latin typeface="Arial" panose="020B0604020202020204"/>
                <a:ea typeface="Arial" panose="020B0604020202020204"/>
                <a:cs typeface="Arial" panose="020B0604020202020204"/>
              </a:rPr>
              <a:t>p</a:t>
            </a:r>
            <a:r>
              <a:rPr sz="2400" b="1" kern="0" spc="-10" dirty="0">
                <a:solidFill>
                  <a:srgbClr val="000000">
                    <a:alpha val="100000"/>
                  </a:srgbClr>
                </a:solidFill>
                <a:latin typeface="Arial" panose="020B0604020202020204"/>
                <a:ea typeface="Arial" panose="020B0604020202020204"/>
                <a:cs typeface="Arial" panose="020B0604020202020204"/>
              </a:rPr>
              <a:t>atch</a:t>
            </a:r>
            <a:endParaRPr lang="en-US" altLang="en-US" sz="2400" dirty="0"/>
          </a:p>
          <a:p>
            <a:pPr algn="l" rtl="0" eaLnBrk="0">
              <a:lnSpc>
                <a:spcPct val="105000"/>
              </a:lnSpc>
            </a:pPr>
            <a:endParaRPr lang="en-US" altLang="en-US" sz="1000" dirty="0"/>
          </a:p>
          <a:p>
            <a:pPr algn="l" rtl="0" eaLnBrk="0">
              <a:lnSpc>
                <a:spcPct val="105000"/>
              </a:lnSpc>
            </a:pPr>
            <a:endParaRPr lang="en-US" altLang="en-US" sz="1000" dirty="0"/>
          </a:p>
          <a:p>
            <a:pPr algn="l" rtl="0" eaLnBrk="0">
              <a:lnSpc>
                <a:spcPct val="105000"/>
              </a:lnSpc>
            </a:pPr>
            <a:endParaRPr lang="en-US" altLang="en-US" sz="1000" dirty="0"/>
          </a:p>
          <a:p>
            <a:pPr marL="380365" algn="l" rtl="0" eaLnBrk="0">
              <a:lnSpc>
                <a:spcPts val="3030"/>
              </a:lnSpc>
              <a:spcBef>
                <a:spcPts val="725"/>
              </a:spcBef>
            </a:pPr>
            <a:r>
              <a:rPr sz="2400" b="1"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也就说原来是一个像素点代表一个</a:t>
            </a:r>
            <a:r>
              <a:rPr sz="2400" b="1" kern="0" spc="0" dirty="0">
                <a:solidFill>
                  <a:srgbClr val="000000">
                    <a:alpha val="100000"/>
                  </a:srgbClr>
                </a:solidFill>
                <a:latin typeface="Arial" panose="020B0604020202020204"/>
                <a:ea typeface="Arial" panose="020B0604020202020204"/>
                <a:cs typeface="Arial" panose="020B0604020202020204"/>
              </a:rPr>
              <a:t>toke</a:t>
            </a:r>
            <a:r>
              <a:rPr sz="2400" b="1" kern="0" spc="-10" dirty="0">
                <a:solidFill>
                  <a:srgbClr val="000000">
                    <a:alpha val="100000"/>
                  </a:srgbClr>
                </a:solidFill>
                <a:latin typeface="Arial" panose="020B0604020202020204"/>
                <a:ea typeface="Arial" panose="020B0604020202020204"/>
                <a:cs typeface="Arial" panose="020B0604020202020204"/>
              </a:rPr>
              <a:t>n</a:t>
            </a:r>
            <a:r>
              <a:rPr sz="2400" b="1"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2400" dirty="0"/>
          </a:p>
          <a:p>
            <a:pPr marL="12700" algn="l" rtl="0" eaLnBrk="0">
              <a:lnSpc>
                <a:spcPts val="2895"/>
              </a:lnSpc>
              <a:spcBef>
                <a:spcPts val="370"/>
              </a:spcBef>
            </a:pPr>
            <a:r>
              <a:rPr sz="2400" b="1"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现在是一大块的</a:t>
            </a:r>
            <a:r>
              <a:rPr sz="2400" b="1" kern="0" spc="0" dirty="0">
                <a:solidFill>
                  <a:srgbClr val="000000">
                    <a:alpha val="100000"/>
                  </a:srgbClr>
                </a:solidFill>
                <a:latin typeface="Arial" panose="020B0604020202020204"/>
                <a:ea typeface="Arial" panose="020B0604020202020204"/>
                <a:cs typeface="Arial" panose="020B0604020202020204"/>
              </a:rPr>
              <a:t>token</a:t>
            </a:r>
            <a:r>
              <a:rPr sz="2400" b="1"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一个</a:t>
            </a:r>
            <a:r>
              <a:rPr sz="2400" b="1" kern="0" spc="0" dirty="0">
                <a:solidFill>
                  <a:srgbClr val="000000">
                    <a:alpha val="100000"/>
                  </a:srgbClr>
                </a:solidFill>
                <a:latin typeface="Arial" panose="020B0604020202020204"/>
                <a:ea typeface="Arial" panose="020B0604020202020204"/>
                <a:cs typeface="Arial" panose="020B0604020202020204"/>
              </a:rPr>
              <a:t>patch</a:t>
            </a:r>
            <a:r>
              <a:rPr sz="2400" b="1"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作为一个</a:t>
            </a:r>
            <a:r>
              <a:rPr sz="2400" b="1" kern="0" spc="0" dirty="0">
                <a:solidFill>
                  <a:srgbClr val="000000">
                    <a:alpha val="100000"/>
                  </a:srgbClr>
                </a:solidFill>
                <a:latin typeface="Arial" panose="020B0604020202020204"/>
                <a:ea typeface="Arial" panose="020B0604020202020204"/>
                <a:cs typeface="Arial" panose="020B0604020202020204"/>
              </a:rPr>
              <a:t>token</a:t>
            </a:r>
            <a:endParaRPr lang="en-US" altLang="en-US" sz="2400" dirty="0"/>
          </a:p>
        </p:txBody>
      </p:sp>
      <p:pic>
        <p:nvPicPr>
          <p:cNvPr id="8" name="picture 136">
            <a:extLst>
              <a:ext uri="{FF2B5EF4-FFF2-40B4-BE49-F238E27FC236}">
                <a16:creationId xmlns:a16="http://schemas.microsoft.com/office/drawing/2014/main" id="{FA1F5A52-F1CF-1993-1AD0-CE1E2A9C1763}"/>
              </a:ext>
            </a:extLst>
          </p:cNvPr>
          <p:cNvPicPr>
            <a:picLocks noChangeAspect="1"/>
          </p:cNvPicPr>
          <p:nvPr/>
        </p:nvPicPr>
        <p:blipFill>
          <a:blip r:embed="rId2"/>
          <a:stretch>
            <a:fillRect/>
          </a:stretch>
        </p:blipFill>
        <p:spPr>
          <a:xfrm>
            <a:off x="1251442" y="3946640"/>
            <a:ext cx="9334500" cy="2095499"/>
          </a:xfrm>
          <a:prstGeom prst="rect">
            <a:avLst/>
          </a:prstGeom>
        </p:spPr>
      </p:pic>
    </p:spTree>
    <p:extLst>
      <p:ext uri="{BB962C8B-B14F-4D97-AF65-F5344CB8AC3E}">
        <p14:creationId xmlns:p14="http://schemas.microsoft.com/office/powerpoint/2010/main" val="14526946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box 158"/>
          <p:cNvSpPr/>
          <p:nvPr/>
        </p:nvSpPr>
        <p:spPr>
          <a:xfrm>
            <a:off x="5347478" y="2079402"/>
            <a:ext cx="371028" cy="222796"/>
          </a:xfrm>
          <a:prstGeom prst="rect">
            <a:avLst/>
          </a:prstGeom>
        </p:spPr>
        <p:txBody>
          <a:bodyPr vert="horz" wrap="square" lIns="0" tIns="0" rIns="0" bIns="0"/>
          <a:lstStyle/>
          <a:p>
            <a:pPr algn="l" rtl="0" eaLnBrk="0">
              <a:lnSpc>
                <a:spcPct val="73000"/>
              </a:lnSpc>
            </a:pPr>
            <a:endParaRPr lang="en-US" altLang="en-US" sz="100" dirty="0"/>
          </a:p>
          <a:p>
            <a:pPr marL="8929" eaLnBrk="0">
              <a:lnSpc>
                <a:spcPct val="80000"/>
              </a:lnSpc>
            </a:pPr>
            <a:r>
              <a:rPr sz="1687" b="1" kern="0" spc="-14" dirty="0">
                <a:solidFill>
                  <a:srgbClr val="000000">
                    <a:alpha val="100000"/>
                  </a:srgbClr>
                </a:solidFill>
                <a:latin typeface="Arial" panose="020B0604020202020204"/>
                <a:ea typeface="Arial" panose="020B0604020202020204"/>
                <a:cs typeface="Arial" panose="020B0604020202020204"/>
              </a:rPr>
              <a:t>256</a:t>
            </a:r>
            <a:endParaRPr lang="en-US" altLang="en-US" sz="1687" dirty="0"/>
          </a:p>
        </p:txBody>
      </p:sp>
      <p:sp>
        <p:nvSpPr>
          <p:cNvPr id="160" name="textbox 160"/>
          <p:cNvSpPr/>
          <p:nvPr/>
        </p:nvSpPr>
        <p:spPr>
          <a:xfrm>
            <a:off x="7162134" y="2204418"/>
            <a:ext cx="572839" cy="222796"/>
          </a:xfrm>
          <a:prstGeom prst="rect">
            <a:avLst/>
          </a:prstGeom>
        </p:spPr>
        <p:txBody>
          <a:bodyPr vert="horz" wrap="square" lIns="0" tIns="0" rIns="0" bIns="0"/>
          <a:lstStyle/>
          <a:p>
            <a:pPr algn="l" rtl="0" eaLnBrk="0">
              <a:lnSpc>
                <a:spcPct val="72000"/>
              </a:lnSpc>
            </a:pPr>
            <a:endParaRPr lang="en-US" altLang="en-US" sz="100" dirty="0"/>
          </a:p>
          <a:p>
            <a:pPr marL="8929" eaLnBrk="0">
              <a:lnSpc>
                <a:spcPct val="80000"/>
              </a:lnSpc>
            </a:pPr>
            <a:r>
              <a:rPr sz="1687" b="1" kern="0" spc="-21" dirty="0">
                <a:solidFill>
                  <a:srgbClr val="000000">
                    <a:alpha val="100000"/>
                  </a:srgbClr>
                </a:solidFill>
                <a:latin typeface="Arial" panose="020B0604020202020204"/>
                <a:ea typeface="Arial" panose="020B0604020202020204"/>
                <a:cs typeface="Arial" panose="020B0604020202020204"/>
              </a:rPr>
              <a:t>linear</a:t>
            </a:r>
            <a:endParaRPr lang="en-US" altLang="en-US" sz="1687" dirty="0"/>
          </a:p>
        </p:txBody>
      </p:sp>
      <p:sp>
        <p:nvSpPr>
          <p:cNvPr id="162" name="rect"/>
          <p:cNvSpPr/>
          <p:nvPr/>
        </p:nvSpPr>
        <p:spPr>
          <a:xfrm>
            <a:off x="4125515" y="2499305"/>
            <a:ext cx="2759415" cy="407697"/>
          </a:xfrm>
          <a:prstGeom prst="rect">
            <a:avLst/>
          </a:prstGeom>
          <a:solidFill>
            <a:srgbClr val="D6D5D5">
              <a:alpha val="100000"/>
            </a:srgbClr>
          </a:solidFill>
          <a:ln cap="flat">
            <a:noFill/>
            <a:prstDash val="solid"/>
            <a:miter lim="0"/>
          </a:ln>
        </p:spPr>
        <p:txBody>
          <a:bodyPr rtlCol="0"/>
          <a:lstStyle/>
          <a:p>
            <a:pPr algn="ctr"/>
            <a:endParaRPr lang="zh-CN" altLang="en-US" sz="1266"/>
          </a:p>
        </p:txBody>
      </p:sp>
      <p:pic>
        <p:nvPicPr>
          <p:cNvPr id="164" name="picture 164"/>
          <p:cNvPicPr>
            <a:picLocks noChangeAspect="1"/>
          </p:cNvPicPr>
          <p:nvPr/>
        </p:nvPicPr>
        <p:blipFill>
          <a:blip r:embed="rId2"/>
          <a:stretch>
            <a:fillRect/>
          </a:stretch>
        </p:blipFill>
        <p:spPr>
          <a:xfrm rot="21600000">
            <a:off x="7138152" y="2660292"/>
            <a:ext cx="789482" cy="85725"/>
          </a:xfrm>
          <a:prstGeom prst="rect">
            <a:avLst/>
          </a:prstGeom>
        </p:spPr>
      </p:pic>
      <p:pic>
        <p:nvPicPr>
          <p:cNvPr id="168" name="picture 168"/>
          <p:cNvPicPr>
            <a:picLocks noChangeAspect="1"/>
          </p:cNvPicPr>
          <p:nvPr/>
        </p:nvPicPr>
        <p:blipFill>
          <a:blip r:embed="rId3"/>
          <a:stretch>
            <a:fillRect/>
          </a:stretch>
        </p:blipFill>
        <p:spPr>
          <a:xfrm rot="21600000">
            <a:off x="2256234" y="2081548"/>
            <a:ext cx="1084505" cy="1243213"/>
          </a:xfrm>
          <a:prstGeom prst="rect">
            <a:avLst/>
          </a:prstGeom>
        </p:spPr>
      </p:pic>
      <p:sp>
        <p:nvSpPr>
          <p:cNvPr id="170" name="rect"/>
          <p:cNvSpPr/>
          <p:nvPr/>
        </p:nvSpPr>
        <p:spPr>
          <a:xfrm>
            <a:off x="7997599" y="2499305"/>
            <a:ext cx="2670401" cy="407697"/>
          </a:xfrm>
          <a:prstGeom prst="rect">
            <a:avLst/>
          </a:prstGeom>
          <a:solidFill>
            <a:srgbClr val="D6D5D5">
              <a:alpha val="100000"/>
            </a:srgbClr>
          </a:solidFill>
          <a:ln cap="flat">
            <a:noFill/>
            <a:prstDash val="solid"/>
            <a:miter lim="0"/>
          </a:ln>
        </p:spPr>
        <p:txBody>
          <a:bodyPr rtlCol="0"/>
          <a:lstStyle/>
          <a:p>
            <a:pPr algn="ctr"/>
            <a:endParaRPr lang="zh-CN" altLang="en-US" sz="1266"/>
          </a:p>
        </p:txBody>
      </p:sp>
      <p:sp>
        <p:nvSpPr>
          <p:cNvPr id="172" name="textbox 172"/>
          <p:cNvSpPr/>
          <p:nvPr/>
        </p:nvSpPr>
        <p:spPr>
          <a:xfrm>
            <a:off x="9378625" y="2079402"/>
            <a:ext cx="367009" cy="222349"/>
          </a:xfrm>
          <a:prstGeom prst="rect">
            <a:avLst/>
          </a:prstGeom>
        </p:spPr>
        <p:txBody>
          <a:bodyPr vert="horz" wrap="square" lIns="0" tIns="0" rIns="0" bIns="0"/>
          <a:lstStyle/>
          <a:p>
            <a:pPr algn="l" rtl="0" eaLnBrk="0">
              <a:lnSpc>
                <a:spcPct val="94000"/>
              </a:lnSpc>
            </a:pPr>
            <a:endParaRPr lang="en-US" altLang="en-US" sz="100" dirty="0"/>
          </a:p>
          <a:p>
            <a:pPr marL="8929" eaLnBrk="0">
              <a:lnSpc>
                <a:spcPct val="79000"/>
              </a:lnSpc>
            </a:pPr>
            <a:r>
              <a:rPr sz="1687" b="1" kern="0" spc="-21" dirty="0">
                <a:solidFill>
                  <a:srgbClr val="000000">
                    <a:alpha val="100000"/>
                  </a:srgbClr>
                </a:solidFill>
                <a:latin typeface="Arial" panose="020B0604020202020204"/>
                <a:ea typeface="Arial" panose="020B0604020202020204"/>
                <a:cs typeface="Arial" panose="020B0604020202020204"/>
              </a:rPr>
              <a:t>768</a:t>
            </a:r>
            <a:endParaRPr lang="en-US" altLang="en-US" sz="1687" dirty="0"/>
          </a:p>
        </p:txBody>
      </p:sp>
      <p:sp>
        <p:nvSpPr>
          <p:cNvPr id="174" name="textbox 174"/>
          <p:cNvSpPr/>
          <p:nvPr/>
        </p:nvSpPr>
        <p:spPr>
          <a:xfrm>
            <a:off x="2754297" y="1704355"/>
            <a:ext cx="240655" cy="222349"/>
          </a:xfrm>
          <a:prstGeom prst="rect">
            <a:avLst/>
          </a:prstGeom>
        </p:spPr>
        <p:txBody>
          <a:bodyPr vert="horz" wrap="square" lIns="0" tIns="0" rIns="0" bIns="0"/>
          <a:lstStyle/>
          <a:p>
            <a:pPr algn="l" rtl="0" eaLnBrk="0">
              <a:lnSpc>
                <a:spcPct val="95000"/>
              </a:lnSpc>
            </a:pPr>
            <a:endParaRPr lang="en-US" altLang="en-US" sz="100" dirty="0"/>
          </a:p>
          <a:p>
            <a:pPr algn="r" rtl="0" eaLnBrk="0">
              <a:lnSpc>
                <a:spcPct val="79000"/>
              </a:lnSpc>
            </a:pPr>
            <a:r>
              <a:rPr sz="1687" b="1" kern="0" spc="-42" dirty="0">
                <a:solidFill>
                  <a:srgbClr val="000000">
                    <a:alpha val="100000"/>
                  </a:srgbClr>
                </a:solidFill>
                <a:latin typeface="Arial" panose="020B0604020202020204"/>
                <a:ea typeface="Arial" panose="020B0604020202020204"/>
                <a:cs typeface="Arial" panose="020B0604020202020204"/>
              </a:rPr>
              <a:t>16</a:t>
            </a:r>
            <a:endParaRPr lang="en-US" altLang="en-US" sz="1687" dirty="0"/>
          </a:p>
        </p:txBody>
      </p:sp>
      <p:sp>
        <p:nvSpPr>
          <p:cNvPr id="176" name="textbox 176"/>
          <p:cNvSpPr/>
          <p:nvPr/>
        </p:nvSpPr>
        <p:spPr>
          <a:xfrm>
            <a:off x="1897047" y="2516957"/>
            <a:ext cx="240655" cy="222349"/>
          </a:xfrm>
          <a:prstGeom prst="rect">
            <a:avLst/>
          </a:prstGeom>
        </p:spPr>
        <p:txBody>
          <a:bodyPr vert="horz" wrap="square" lIns="0" tIns="0" rIns="0" bIns="0"/>
          <a:lstStyle/>
          <a:p>
            <a:pPr algn="l" rtl="0" eaLnBrk="0">
              <a:lnSpc>
                <a:spcPct val="95000"/>
              </a:lnSpc>
            </a:pPr>
            <a:endParaRPr lang="en-US" altLang="en-US" sz="100" dirty="0"/>
          </a:p>
          <a:p>
            <a:pPr algn="r" rtl="0" eaLnBrk="0">
              <a:lnSpc>
                <a:spcPct val="79000"/>
              </a:lnSpc>
            </a:pPr>
            <a:r>
              <a:rPr sz="1687" b="1" kern="0" spc="-42" dirty="0">
                <a:solidFill>
                  <a:srgbClr val="000000">
                    <a:alpha val="100000"/>
                  </a:srgbClr>
                </a:solidFill>
                <a:latin typeface="Arial" panose="020B0604020202020204"/>
                <a:ea typeface="Arial" panose="020B0604020202020204"/>
                <a:cs typeface="Arial" panose="020B0604020202020204"/>
              </a:rPr>
              <a:t>16</a:t>
            </a:r>
            <a:endParaRPr lang="en-US" altLang="en-US" sz="1687" dirty="0"/>
          </a:p>
        </p:txBody>
      </p:sp>
      <p:sp>
        <p:nvSpPr>
          <p:cNvPr id="178" name="rect"/>
          <p:cNvSpPr/>
          <p:nvPr/>
        </p:nvSpPr>
        <p:spPr>
          <a:xfrm>
            <a:off x="3338640" y="2693477"/>
            <a:ext cx="721617" cy="17859"/>
          </a:xfrm>
          <a:prstGeom prst="rect">
            <a:avLst/>
          </a:prstGeom>
          <a:solidFill>
            <a:srgbClr val="000000">
              <a:alpha val="100000"/>
            </a:srgbClr>
          </a:solidFill>
          <a:ln cap="flat">
            <a:noFill/>
            <a:prstDash val="solid"/>
            <a:miter lim="0"/>
          </a:ln>
        </p:spPr>
        <p:txBody>
          <a:bodyPr rtlCol="0"/>
          <a:lstStyle/>
          <a:p>
            <a:pPr algn="ctr"/>
            <a:endParaRPr lang="zh-CN" altLang="en-US" sz="1266"/>
          </a:p>
        </p:txBody>
      </p:sp>
      <p:pic>
        <p:nvPicPr>
          <p:cNvPr id="180" name="picture 180"/>
          <p:cNvPicPr>
            <a:picLocks noChangeAspect="1"/>
          </p:cNvPicPr>
          <p:nvPr/>
        </p:nvPicPr>
        <p:blipFill>
          <a:blip r:embed="rId4"/>
          <a:stretch>
            <a:fillRect/>
          </a:stretch>
        </p:blipFill>
        <p:spPr>
          <a:xfrm rot="21600000">
            <a:off x="4042398" y="2659544"/>
            <a:ext cx="85725" cy="85725"/>
          </a:xfrm>
          <a:prstGeom prst="rect">
            <a:avLst/>
          </a:prstGeom>
        </p:spPr>
      </p:pic>
      <p:sp>
        <p:nvSpPr>
          <p:cNvPr id="2" name="文本框 1">
            <a:extLst>
              <a:ext uri="{FF2B5EF4-FFF2-40B4-BE49-F238E27FC236}">
                <a16:creationId xmlns:a16="http://schemas.microsoft.com/office/drawing/2014/main" id="{967EA774-3F61-985B-115B-DDCAFBA6473A}"/>
              </a:ext>
            </a:extLst>
          </p:cNvPr>
          <p:cNvSpPr txBox="1"/>
          <p:nvPr/>
        </p:nvSpPr>
        <p:spPr>
          <a:xfrm>
            <a:off x="3089564" y="633393"/>
            <a:ext cx="6096000" cy="461665"/>
          </a:xfrm>
          <a:prstGeom prst="rect">
            <a:avLst/>
          </a:prstGeom>
          <a:noFill/>
        </p:spPr>
        <p:txBody>
          <a:bodyPr wrap="square">
            <a:spAutoFit/>
          </a:bodyPr>
          <a:lstStyle/>
          <a:p>
            <a:pPr algn="ctr"/>
            <a:r>
              <a:rPr kumimoji="0" lang="en-US" altLang="zh-CN" sz="2400" b="1" i="0" u="none" strike="noStrike" kern="1200" cap="none" spc="300" normalizeH="0" baseline="0" noProof="0" dirty="0">
                <a:ln>
                  <a:noFill/>
                </a:ln>
                <a:solidFill>
                  <a:srgbClr val="2455A4"/>
                </a:solidFill>
                <a:effectLst/>
                <a:uLnTx/>
                <a:uFillTx/>
                <a:latin typeface="微软雅黑"/>
                <a:ea typeface="微软雅黑"/>
                <a:cs typeface="+mn-cs"/>
              </a:rPr>
              <a:t>Transformer</a:t>
            </a:r>
            <a:r>
              <a:rPr kumimoji="0" lang="zh-CN" altLang="en-US" sz="2400" b="1" i="0" u="none" strike="noStrike" kern="1200" cap="none" spc="300" normalizeH="0" baseline="0" noProof="0" dirty="0">
                <a:ln>
                  <a:noFill/>
                </a:ln>
                <a:solidFill>
                  <a:srgbClr val="2455A4"/>
                </a:solidFill>
                <a:effectLst/>
                <a:uLnTx/>
                <a:uFillTx/>
                <a:latin typeface="微软雅黑"/>
                <a:ea typeface="微软雅黑"/>
                <a:cs typeface="+mn-cs"/>
              </a:rPr>
              <a:t> </a:t>
            </a:r>
            <a:r>
              <a:rPr kumimoji="0" lang="en-US" altLang="zh-CN" sz="2400" b="1" i="0" u="none" strike="noStrike" kern="1200" cap="none" spc="300" normalizeH="0" baseline="0" noProof="0" dirty="0">
                <a:ln>
                  <a:noFill/>
                </a:ln>
                <a:solidFill>
                  <a:srgbClr val="2455A4"/>
                </a:solidFill>
                <a:effectLst/>
                <a:uLnTx/>
                <a:uFillTx/>
                <a:latin typeface="微软雅黑"/>
                <a:ea typeface="微软雅黑"/>
                <a:cs typeface="+mn-cs"/>
              </a:rPr>
              <a:t>in cv VIT</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E532796-3ECA-896E-C9C0-74EDDB721FA1}"/>
              </a:ext>
            </a:extLst>
          </p:cNvPr>
          <p:cNvPicPr>
            <a:picLocks noChangeAspect="1"/>
          </p:cNvPicPr>
          <p:nvPr/>
        </p:nvPicPr>
        <p:blipFill>
          <a:blip r:embed="rId2"/>
          <a:stretch>
            <a:fillRect/>
          </a:stretch>
        </p:blipFill>
        <p:spPr>
          <a:xfrm>
            <a:off x="2158656" y="681381"/>
            <a:ext cx="7619048" cy="5495238"/>
          </a:xfrm>
          <a:prstGeom prst="rect">
            <a:avLst/>
          </a:prstGeom>
        </p:spPr>
      </p:pic>
      <p:sp>
        <p:nvSpPr>
          <p:cNvPr id="4" name="文本框 3">
            <a:extLst>
              <a:ext uri="{FF2B5EF4-FFF2-40B4-BE49-F238E27FC236}">
                <a16:creationId xmlns:a16="http://schemas.microsoft.com/office/drawing/2014/main" id="{EEB2082F-F275-CE2C-CFCD-294DCE9A33A9}"/>
              </a:ext>
            </a:extLst>
          </p:cNvPr>
          <p:cNvSpPr txBox="1"/>
          <p:nvPr/>
        </p:nvSpPr>
        <p:spPr>
          <a:xfrm>
            <a:off x="2963997" y="539335"/>
            <a:ext cx="6096000" cy="461665"/>
          </a:xfrm>
          <a:prstGeom prst="rect">
            <a:avLst/>
          </a:prstGeom>
          <a:noFill/>
        </p:spPr>
        <p:txBody>
          <a:bodyPr wrap="square">
            <a:spAutoFit/>
          </a:bodyPr>
          <a:lstStyle/>
          <a:p>
            <a:pPr algn="ctr"/>
            <a:r>
              <a:rPr kumimoji="0" lang="en-US" altLang="zh-CN" sz="2400" b="1" i="0" u="none" strike="noStrike" kern="1200" cap="none" spc="300" normalizeH="0" baseline="0" noProof="0" dirty="0">
                <a:ln>
                  <a:noFill/>
                </a:ln>
                <a:solidFill>
                  <a:srgbClr val="2455A4"/>
                </a:solidFill>
                <a:effectLst/>
                <a:uLnTx/>
                <a:uFillTx/>
                <a:latin typeface="微软雅黑"/>
                <a:ea typeface="微软雅黑"/>
                <a:cs typeface="+mn-cs"/>
              </a:rPr>
              <a:t>Transformer</a:t>
            </a:r>
            <a:r>
              <a:rPr kumimoji="0" lang="zh-CN" altLang="en-US" sz="2400" b="1" i="0" u="none" strike="noStrike" kern="1200" cap="none" spc="300" normalizeH="0" baseline="0" noProof="0" dirty="0">
                <a:ln>
                  <a:noFill/>
                </a:ln>
                <a:solidFill>
                  <a:srgbClr val="2455A4"/>
                </a:solidFill>
                <a:effectLst/>
                <a:uLnTx/>
                <a:uFillTx/>
                <a:latin typeface="微软雅黑"/>
                <a:ea typeface="微软雅黑"/>
                <a:cs typeface="+mn-cs"/>
              </a:rPr>
              <a:t> </a:t>
            </a:r>
            <a:r>
              <a:rPr kumimoji="0" lang="en-US" altLang="zh-CN" sz="2400" b="1" i="0" u="none" strike="noStrike" kern="1200" cap="none" spc="300" normalizeH="0" baseline="0" noProof="0" dirty="0">
                <a:ln>
                  <a:noFill/>
                </a:ln>
                <a:solidFill>
                  <a:srgbClr val="2455A4"/>
                </a:solidFill>
                <a:effectLst/>
                <a:uLnTx/>
                <a:uFillTx/>
                <a:latin typeface="微软雅黑"/>
                <a:ea typeface="微软雅黑"/>
                <a:cs typeface="+mn-cs"/>
              </a:rPr>
              <a:t>in cv VIT</a:t>
            </a:r>
            <a:endParaRPr lang="zh-CN" altLang="en-US" dirty="0"/>
          </a:p>
        </p:txBody>
      </p:sp>
    </p:spTree>
    <p:extLst>
      <p:ext uri="{BB962C8B-B14F-4D97-AF65-F5344CB8AC3E}">
        <p14:creationId xmlns:p14="http://schemas.microsoft.com/office/powerpoint/2010/main" val="1870860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 name="picture 146"/>
          <p:cNvPicPr>
            <a:picLocks noChangeAspect="1"/>
          </p:cNvPicPr>
          <p:nvPr/>
        </p:nvPicPr>
        <p:blipFill>
          <a:blip r:embed="rId2"/>
          <a:stretch>
            <a:fillRect/>
          </a:stretch>
        </p:blipFill>
        <p:spPr>
          <a:xfrm rot="21600000">
            <a:off x="1526616" y="1464469"/>
            <a:ext cx="5679281" cy="4375547"/>
          </a:xfrm>
          <a:prstGeom prst="rect">
            <a:avLst/>
          </a:prstGeom>
        </p:spPr>
      </p:pic>
      <p:sp>
        <p:nvSpPr>
          <p:cNvPr id="148" name="textbox 148"/>
          <p:cNvSpPr/>
          <p:nvPr/>
        </p:nvSpPr>
        <p:spPr>
          <a:xfrm>
            <a:off x="2895063" y="2437805"/>
            <a:ext cx="3323183" cy="2761059"/>
          </a:xfrm>
          <a:prstGeom prst="rect">
            <a:avLst/>
          </a:prstGeom>
        </p:spPr>
        <p:txBody>
          <a:bodyPr vert="horz" wrap="square" lIns="0" tIns="0" rIns="0" bIns="0"/>
          <a:lstStyle/>
          <a:p>
            <a:pPr algn="l" rtl="0" eaLnBrk="0">
              <a:lnSpc>
                <a:spcPct val="95000"/>
              </a:lnSpc>
            </a:pPr>
            <a:endParaRPr lang="en-US" altLang="en-US" sz="100" dirty="0"/>
          </a:p>
          <a:p>
            <a:pPr marL="8929" eaLnBrk="0">
              <a:lnSpc>
                <a:spcPct val="78000"/>
              </a:lnSpc>
            </a:pPr>
            <a:r>
              <a:rPr sz="2109" b="1" kern="0" spc="-14" dirty="0">
                <a:solidFill>
                  <a:srgbClr val="FF644E">
                    <a:alpha val="100000"/>
                  </a:srgbClr>
                </a:solidFill>
                <a:latin typeface="Arial" panose="020B0604020202020204"/>
                <a:ea typeface="Arial" panose="020B0604020202020204"/>
                <a:cs typeface="Arial" panose="020B0604020202020204"/>
              </a:rPr>
              <a:t>5</a:t>
            </a:r>
            <a:endParaRPr lang="en-US" altLang="en-US" sz="2109" dirty="0"/>
          </a:p>
          <a:p>
            <a:pPr algn="l" rtl="0" eaLnBrk="0">
              <a:lnSpc>
                <a:spcPct val="112000"/>
              </a:lnSpc>
            </a:pPr>
            <a:endParaRPr lang="en-US" altLang="en-US" sz="703" dirty="0"/>
          </a:p>
          <a:p>
            <a:pPr algn="l" rtl="0" eaLnBrk="0">
              <a:lnSpc>
                <a:spcPct val="112000"/>
              </a:lnSpc>
            </a:pPr>
            <a:endParaRPr lang="en-US" altLang="en-US" sz="703" dirty="0"/>
          </a:p>
          <a:p>
            <a:pPr algn="l" rtl="0" eaLnBrk="0">
              <a:lnSpc>
                <a:spcPct val="112000"/>
              </a:lnSpc>
            </a:pPr>
            <a:endParaRPr lang="en-US" altLang="en-US" sz="703" dirty="0"/>
          </a:p>
          <a:p>
            <a:pPr algn="l" rtl="0" eaLnBrk="0">
              <a:lnSpc>
                <a:spcPct val="113000"/>
              </a:lnSpc>
            </a:pPr>
            <a:endParaRPr lang="en-US" altLang="en-US" sz="703" dirty="0"/>
          </a:p>
          <a:p>
            <a:pPr algn="r" eaLnBrk="0">
              <a:lnSpc>
                <a:spcPct val="78000"/>
              </a:lnSpc>
              <a:spcBef>
                <a:spcPts val="633"/>
              </a:spcBef>
            </a:pPr>
            <a:r>
              <a:rPr sz="2109" b="1" kern="0" spc="-14" dirty="0">
                <a:solidFill>
                  <a:srgbClr val="FF644E">
                    <a:alpha val="100000"/>
                  </a:srgbClr>
                </a:solidFill>
                <a:latin typeface="Arial" panose="020B0604020202020204"/>
                <a:ea typeface="Arial" panose="020B0604020202020204"/>
                <a:cs typeface="Arial" panose="020B0604020202020204"/>
              </a:rPr>
              <a:t>4</a:t>
            </a:r>
            <a:endParaRPr lang="en-US" altLang="en-US" sz="2109" dirty="0"/>
          </a:p>
          <a:p>
            <a:pPr algn="l" rtl="0" eaLnBrk="0">
              <a:lnSpc>
                <a:spcPct val="104000"/>
              </a:lnSpc>
            </a:pPr>
            <a:endParaRPr lang="en-US" altLang="en-US" sz="703" dirty="0"/>
          </a:p>
          <a:p>
            <a:pPr algn="l" rtl="0" eaLnBrk="0">
              <a:lnSpc>
                <a:spcPct val="104000"/>
              </a:lnSpc>
            </a:pPr>
            <a:endParaRPr lang="en-US" altLang="en-US" sz="703" dirty="0"/>
          </a:p>
          <a:p>
            <a:pPr algn="l" rtl="0" eaLnBrk="0">
              <a:lnSpc>
                <a:spcPct val="104000"/>
              </a:lnSpc>
            </a:pPr>
            <a:endParaRPr lang="en-US" altLang="en-US" sz="703" dirty="0"/>
          </a:p>
          <a:p>
            <a:pPr algn="l" rtl="0" eaLnBrk="0">
              <a:lnSpc>
                <a:spcPct val="105000"/>
              </a:lnSpc>
            </a:pPr>
            <a:endParaRPr lang="en-US" altLang="en-US" sz="703" dirty="0"/>
          </a:p>
          <a:p>
            <a:pPr algn="l" rtl="0" eaLnBrk="0">
              <a:lnSpc>
                <a:spcPct val="105000"/>
              </a:lnSpc>
            </a:pPr>
            <a:endParaRPr lang="en-US" altLang="en-US" sz="703" dirty="0"/>
          </a:p>
          <a:p>
            <a:pPr algn="l" rtl="0" eaLnBrk="0">
              <a:lnSpc>
                <a:spcPct val="105000"/>
              </a:lnSpc>
            </a:pPr>
            <a:endParaRPr lang="en-US" altLang="en-US" sz="703" dirty="0"/>
          </a:p>
          <a:p>
            <a:pPr algn="l" rtl="0" eaLnBrk="0">
              <a:lnSpc>
                <a:spcPct val="105000"/>
              </a:lnSpc>
            </a:pPr>
            <a:endParaRPr lang="en-US" altLang="en-US" sz="703" dirty="0"/>
          </a:p>
          <a:p>
            <a:pPr algn="l" rtl="0" eaLnBrk="0">
              <a:lnSpc>
                <a:spcPct val="105000"/>
              </a:lnSpc>
            </a:pPr>
            <a:endParaRPr lang="en-US" altLang="en-US" sz="703" dirty="0"/>
          </a:p>
          <a:p>
            <a:pPr algn="l" rtl="0" eaLnBrk="0">
              <a:lnSpc>
                <a:spcPct val="105000"/>
              </a:lnSpc>
            </a:pPr>
            <a:endParaRPr lang="en-US" altLang="en-US" sz="703" dirty="0"/>
          </a:p>
          <a:p>
            <a:pPr algn="l" rtl="0" eaLnBrk="0">
              <a:lnSpc>
                <a:spcPct val="105000"/>
              </a:lnSpc>
            </a:pPr>
            <a:endParaRPr lang="en-US" altLang="en-US" sz="703" dirty="0"/>
          </a:p>
          <a:p>
            <a:pPr algn="l" rtl="0" eaLnBrk="0">
              <a:lnSpc>
                <a:spcPct val="105000"/>
              </a:lnSpc>
            </a:pPr>
            <a:endParaRPr lang="en-US" altLang="en-US" sz="703" dirty="0"/>
          </a:p>
          <a:p>
            <a:pPr algn="l" rtl="0" eaLnBrk="0">
              <a:lnSpc>
                <a:spcPct val="105000"/>
              </a:lnSpc>
            </a:pPr>
            <a:endParaRPr lang="en-US" altLang="en-US" sz="703" dirty="0"/>
          </a:p>
          <a:p>
            <a:pPr algn="l" rtl="0" eaLnBrk="0">
              <a:lnSpc>
                <a:spcPct val="108000"/>
              </a:lnSpc>
            </a:pPr>
            <a:endParaRPr lang="en-US" altLang="en-US" sz="492" dirty="0"/>
          </a:p>
          <a:p>
            <a:pPr marL="309403" eaLnBrk="0">
              <a:lnSpc>
                <a:spcPct val="78000"/>
              </a:lnSpc>
              <a:spcBef>
                <a:spcPts val="4"/>
              </a:spcBef>
            </a:pPr>
            <a:r>
              <a:rPr sz="2109" b="1" kern="0" spc="-14" dirty="0">
                <a:solidFill>
                  <a:srgbClr val="FF644E">
                    <a:alpha val="100000"/>
                  </a:srgbClr>
                </a:solidFill>
                <a:latin typeface="Arial" panose="020B0604020202020204"/>
                <a:ea typeface="Arial" panose="020B0604020202020204"/>
                <a:cs typeface="Arial" panose="020B0604020202020204"/>
              </a:rPr>
              <a:t>1</a:t>
            </a:r>
            <a:endParaRPr lang="en-US" altLang="en-US" sz="2109" dirty="0"/>
          </a:p>
        </p:txBody>
      </p:sp>
      <p:sp>
        <p:nvSpPr>
          <p:cNvPr id="150" name="textbox 150"/>
          <p:cNvSpPr/>
          <p:nvPr/>
        </p:nvSpPr>
        <p:spPr>
          <a:xfrm>
            <a:off x="7011383" y="3082100"/>
            <a:ext cx="382475" cy="1554212"/>
          </a:xfrm>
          <a:prstGeom prst="rect">
            <a:avLst/>
          </a:prstGeom>
        </p:spPr>
        <p:txBody>
          <a:bodyPr vert="horz" wrap="square" lIns="0" tIns="0" rIns="0" bIns="0"/>
          <a:lstStyle/>
          <a:p>
            <a:pPr algn="l" rtl="0" eaLnBrk="0">
              <a:lnSpc>
                <a:spcPct val="83000"/>
              </a:lnSpc>
            </a:pPr>
            <a:endParaRPr lang="en-US" altLang="en-US" sz="100" dirty="0"/>
          </a:p>
          <a:p>
            <a:pPr algn="r" eaLnBrk="0">
              <a:lnSpc>
                <a:spcPts val="2141"/>
              </a:lnSpc>
            </a:pPr>
            <a:r>
              <a:rPr lang="en-US" sz="1687" b="1" kern="0" spc="-7" dirty="0">
                <a:solidFill>
                  <a:srgbClr val="000000">
                    <a:alpha val="100000"/>
                  </a:srgbClr>
                </a:solidFill>
                <a:latin typeface="Arial" panose="020B0604020202020204"/>
                <a:ea typeface="Arial" panose="020B0604020202020204"/>
                <a:cs typeface="Arial" panose="020B0604020202020204"/>
              </a:rPr>
              <a:t> </a:t>
            </a:r>
            <a:endParaRPr lang="en-US" altLang="en-US" sz="1687" dirty="0"/>
          </a:p>
          <a:p>
            <a:pPr marL="355835" eaLnBrk="0">
              <a:lnSpc>
                <a:spcPts val="2134"/>
              </a:lnSpc>
              <a:spcBef>
                <a:spcPts val="1234"/>
              </a:spcBef>
            </a:pPr>
            <a:r>
              <a:rPr lang="en-US" altLang="zh-CN" sz="1687" b="1" kern="0" spc="-7" dirty="0">
                <a:solidFill>
                  <a:srgbClr val="000000">
                    <a:alpha val="100000"/>
                  </a:srgbClr>
                </a:solidFill>
                <a:latin typeface="Arial" panose="020B0604020202020204"/>
                <a:ea typeface="Arial" panose="020B0604020202020204"/>
                <a:cs typeface="Arial" panose="020B0604020202020204"/>
              </a:rPr>
              <a:t> </a:t>
            </a:r>
            <a:endParaRPr lang="zh-CN" altLang="en-US" sz="1687" dirty="0"/>
          </a:p>
          <a:p>
            <a:pPr marL="8929" eaLnBrk="0">
              <a:lnSpc>
                <a:spcPct val="89000"/>
              </a:lnSpc>
              <a:spcBef>
                <a:spcPts val="1230"/>
              </a:spcBef>
            </a:pPr>
            <a:r>
              <a:rPr sz="2109" b="1" kern="0" dirty="0">
                <a:solidFill>
                  <a:srgbClr val="FF644E">
                    <a:alpha val="100000"/>
                  </a:srgbClr>
                </a:solidFill>
                <a:latin typeface="Arial" panose="020B0604020202020204"/>
                <a:ea typeface="Arial" panose="020B0604020202020204"/>
                <a:cs typeface="Arial" panose="020B0604020202020204"/>
              </a:rPr>
              <a:t>3</a:t>
            </a:r>
            <a:endParaRPr lang="en-US" altLang="en-US" sz="844" dirty="0"/>
          </a:p>
          <a:p>
            <a:pPr algn="l" rtl="0" eaLnBrk="0">
              <a:lnSpc>
                <a:spcPct val="8000"/>
              </a:lnSpc>
            </a:pPr>
            <a:endParaRPr lang="en-US" altLang="en-US" sz="100" dirty="0"/>
          </a:p>
          <a:p>
            <a:pPr marL="90187" eaLnBrk="0">
              <a:lnSpc>
                <a:spcPct val="80000"/>
              </a:lnSpc>
            </a:pPr>
            <a:r>
              <a:rPr sz="2109" b="1" kern="0" spc="-14" dirty="0">
                <a:solidFill>
                  <a:srgbClr val="FF644E">
                    <a:alpha val="100000"/>
                  </a:srgbClr>
                </a:solidFill>
                <a:latin typeface="Arial" panose="020B0604020202020204"/>
                <a:ea typeface="Arial" panose="020B0604020202020204"/>
                <a:cs typeface="Arial" panose="020B0604020202020204"/>
              </a:rPr>
              <a:t>2</a:t>
            </a:r>
            <a:endParaRPr lang="en-US" altLang="en-US" sz="2109" dirty="0"/>
          </a:p>
        </p:txBody>
      </p:sp>
      <p:sp>
        <p:nvSpPr>
          <p:cNvPr id="152" name="textbox 152"/>
          <p:cNvSpPr/>
          <p:nvPr/>
        </p:nvSpPr>
        <p:spPr>
          <a:xfrm>
            <a:off x="7045842" y="1071329"/>
            <a:ext cx="4502190" cy="1818968"/>
          </a:xfrm>
          <a:prstGeom prst="rect">
            <a:avLst/>
          </a:prstGeom>
        </p:spPr>
        <p:txBody>
          <a:bodyPr vert="horz" wrap="square" lIns="0" tIns="0" rIns="0" bIns="0"/>
          <a:lstStyle/>
          <a:p>
            <a:pPr marL="16966" eaLnBrk="0">
              <a:lnSpc>
                <a:spcPts val="1600"/>
              </a:lnSpc>
              <a:spcBef>
                <a:spcPts val="383"/>
              </a:spcBef>
            </a:pPr>
            <a:endParaRPr lang="en-US" altLang="zh-CN" sz="2000" b="1" dirty="0">
              <a:latin typeface="+mj-ea"/>
              <a:ea typeface="+mj-ea"/>
            </a:endParaRPr>
          </a:p>
          <a:p>
            <a:pPr marL="16966" eaLnBrk="0">
              <a:lnSpc>
                <a:spcPts val="1600"/>
              </a:lnSpc>
              <a:spcBef>
                <a:spcPts val="383"/>
              </a:spcBef>
            </a:pPr>
            <a:r>
              <a:rPr lang="en-US" altLang="zh-CN" sz="1600" b="1" dirty="0">
                <a:latin typeface="+mj-ea"/>
                <a:ea typeface="+mj-ea"/>
              </a:rPr>
              <a:t>1.</a:t>
            </a:r>
            <a:r>
              <a:rPr lang="zh-CN" altLang="en-US" sz="1600" b="1" dirty="0">
                <a:latin typeface="+mj-ea"/>
                <a:ea typeface="+mj-ea"/>
              </a:rPr>
              <a:t>图片切分为</a:t>
            </a:r>
            <a:r>
              <a:rPr lang="en-US" altLang="en-US" sz="1600" b="1" dirty="0">
                <a:latin typeface="+mj-ea"/>
                <a:ea typeface="+mj-ea"/>
              </a:rPr>
              <a:t>patch</a:t>
            </a:r>
          </a:p>
          <a:p>
            <a:pPr marL="16966" eaLnBrk="0">
              <a:lnSpc>
                <a:spcPts val="1600"/>
              </a:lnSpc>
              <a:spcBef>
                <a:spcPts val="383"/>
              </a:spcBef>
            </a:pPr>
            <a:r>
              <a:rPr lang="en-US" altLang="en-US" sz="1600" b="1" dirty="0">
                <a:latin typeface="+mj-ea"/>
                <a:ea typeface="+mj-ea"/>
              </a:rPr>
              <a:t>2.patch</a:t>
            </a:r>
            <a:r>
              <a:rPr lang="zh-CN" altLang="en-US" sz="1600" b="1" dirty="0">
                <a:latin typeface="+mj-ea"/>
                <a:ea typeface="+mj-ea"/>
              </a:rPr>
              <a:t>转化为</a:t>
            </a:r>
            <a:r>
              <a:rPr lang="en-US" altLang="en-US" sz="1600" b="1" dirty="0">
                <a:latin typeface="+mj-ea"/>
                <a:ea typeface="+mj-ea"/>
              </a:rPr>
              <a:t>embedding</a:t>
            </a:r>
          </a:p>
          <a:p>
            <a:pPr marL="16966" eaLnBrk="0">
              <a:lnSpc>
                <a:spcPts val="1600"/>
              </a:lnSpc>
              <a:spcBef>
                <a:spcPts val="383"/>
              </a:spcBef>
            </a:pPr>
            <a:r>
              <a:rPr lang="en-US" altLang="en-US" sz="1600" b="1" dirty="0">
                <a:latin typeface="+mj-ea"/>
                <a:ea typeface="+mj-ea"/>
              </a:rPr>
              <a:t>3.</a:t>
            </a:r>
            <a:r>
              <a:rPr lang="zh-CN" altLang="en-US" sz="1600" b="1" dirty="0">
                <a:latin typeface="+mj-ea"/>
                <a:ea typeface="+mj-ea"/>
              </a:rPr>
              <a:t>位置</a:t>
            </a:r>
            <a:r>
              <a:rPr lang="en-US" altLang="en-US" sz="1600" b="1" dirty="0">
                <a:latin typeface="+mj-ea"/>
                <a:ea typeface="+mj-ea"/>
              </a:rPr>
              <a:t>embedding</a:t>
            </a:r>
            <a:r>
              <a:rPr lang="zh-CN" altLang="en-US" sz="1600" b="1" dirty="0">
                <a:latin typeface="+mj-ea"/>
                <a:ea typeface="+mj-ea"/>
              </a:rPr>
              <a:t>和</a:t>
            </a:r>
            <a:r>
              <a:rPr lang="en-US" altLang="en-US" sz="1600" b="1" dirty="0" err="1">
                <a:latin typeface="+mj-ea"/>
                <a:ea typeface="+mj-ea"/>
              </a:rPr>
              <a:t>tokensembeddina</a:t>
            </a:r>
            <a:r>
              <a:rPr lang="zh-CN" altLang="en-US" sz="1600" b="1" dirty="0">
                <a:latin typeface="+mj-ea"/>
                <a:ea typeface="+mj-ea"/>
              </a:rPr>
              <a:t>相加</a:t>
            </a:r>
            <a:endParaRPr lang="en-US" altLang="zh-CN" sz="1600" b="1" dirty="0">
              <a:latin typeface="+mj-ea"/>
              <a:ea typeface="+mj-ea"/>
            </a:endParaRPr>
          </a:p>
          <a:p>
            <a:pPr marL="16966" eaLnBrk="0">
              <a:lnSpc>
                <a:spcPts val="1600"/>
              </a:lnSpc>
              <a:spcBef>
                <a:spcPts val="383"/>
              </a:spcBef>
            </a:pPr>
            <a:r>
              <a:rPr lang="en-US" altLang="en-US" sz="1600" b="1" dirty="0">
                <a:latin typeface="+mj-ea"/>
                <a:ea typeface="+mj-ea"/>
              </a:rPr>
              <a:t>4.</a:t>
            </a:r>
            <a:r>
              <a:rPr lang="zh-CN" altLang="en-US" sz="1600" b="1" dirty="0">
                <a:latin typeface="+mj-ea"/>
                <a:ea typeface="+mj-ea"/>
              </a:rPr>
              <a:t>输入到</a:t>
            </a:r>
            <a:r>
              <a:rPr lang="en-US" altLang="en-US" sz="1600" b="1" dirty="0">
                <a:latin typeface="+mj-ea"/>
                <a:ea typeface="+mj-ea"/>
              </a:rPr>
              <a:t>TRM</a:t>
            </a:r>
            <a:r>
              <a:rPr lang="zh-CN" altLang="en-US" sz="1600" b="1" dirty="0">
                <a:latin typeface="+mj-ea"/>
                <a:ea typeface="+mj-ea"/>
              </a:rPr>
              <a:t>模型</a:t>
            </a:r>
            <a:endParaRPr lang="en-US" altLang="zh-CN" sz="1600" b="1" dirty="0">
              <a:latin typeface="+mj-ea"/>
              <a:ea typeface="+mj-ea"/>
            </a:endParaRPr>
          </a:p>
          <a:p>
            <a:pPr marL="16966" eaLnBrk="0">
              <a:lnSpc>
                <a:spcPts val="1600"/>
              </a:lnSpc>
              <a:spcBef>
                <a:spcPts val="383"/>
              </a:spcBef>
            </a:pPr>
            <a:r>
              <a:rPr lang="en-US" altLang="zh-CN" sz="1600" b="1" dirty="0">
                <a:latin typeface="+mj-ea"/>
                <a:ea typeface="+mj-ea"/>
              </a:rPr>
              <a:t>5.</a:t>
            </a:r>
            <a:r>
              <a:rPr lang="en-US" altLang="en-US" sz="1600" b="1" dirty="0">
                <a:latin typeface="+mj-ea"/>
                <a:ea typeface="+mj-ea"/>
              </a:rPr>
              <a:t>CLS</a:t>
            </a:r>
            <a:r>
              <a:rPr lang="zh-CN" altLang="en-US" sz="1600" b="1" dirty="0">
                <a:latin typeface="+mj-ea"/>
                <a:ea typeface="+mj-ea"/>
              </a:rPr>
              <a:t>输出做多分类任务</a:t>
            </a:r>
            <a:endParaRPr lang="en-US" altLang="en-US" sz="1600" b="1" dirty="0">
              <a:latin typeface="+mj-ea"/>
              <a:ea typeface="+mj-ea"/>
            </a:endParaRPr>
          </a:p>
          <a:p>
            <a:pPr algn="l" rtl="0" eaLnBrk="0">
              <a:lnSpc>
                <a:spcPct val="140000"/>
              </a:lnSpc>
            </a:pPr>
            <a:endParaRPr lang="en-US" altLang="en-US" sz="1100" dirty="0">
              <a:latin typeface="+mj-ea"/>
              <a:ea typeface="+mj-ea"/>
            </a:endParaRPr>
          </a:p>
          <a:p>
            <a:pPr algn="l" rtl="0" eaLnBrk="0">
              <a:lnSpc>
                <a:spcPct val="113000"/>
              </a:lnSpc>
            </a:pPr>
            <a:endParaRPr lang="en-US" altLang="en-US" sz="1100" dirty="0">
              <a:latin typeface="+mj-ea"/>
              <a:ea typeface="+mj-ea"/>
            </a:endParaRPr>
          </a:p>
        </p:txBody>
      </p:sp>
      <p:sp>
        <p:nvSpPr>
          <p:cNvPr id="156" name="textbox 156"/>
          <p:cNvSpPr/>
          <p:nvPr/>
        </p:nvSpPr>
        <p:spPr>
          <a:xfrm>
            <a:off x="2487121" y="511277"/>
            <a:ext cx="6371744" cy="382146"/>
          </a:xfrm>
          <a:prstGeom prst="rect">
            <a:avLst/>
          </a:prstGeom>
        </p:spPr>
        <p:txBody>
          <a:bodyPr vert="horz" wrap="square" lIns="0" tIns="0" rIns="0" bIns="0"/>
          <a:lstStyle/>
          <a:p>
            <a:pPr algn="l" rtl="0" eaLnBrk="0">
              <a:lnSpc>
                <a:spcPct val="165000"/>
              </a:lnSpc>
            </a:pPr>
            <a:endParaRPr lang="en-US" altLang="en-US" sz="703" dirty="0"/>
          </a:p>
        </p:txBody>
      </p:sp>
      <p:sp>
        <p:nvSpPr>
          <p:cNvPr id="2" name="文本框 1">
            <a:extLst>
              <a:ext uri="{FF2B5EF4-FFF2-40B4-BE49-F238E27FC236}">
                <a16:creationId xmlns:a16="http://schemas.microsoft.com/office/drawing/2014/main" id="{1C631BE3-169D-7385-8D52-1E2FF2A9E6F7}"/>
              </a:ext>
            </a:extLst>
          </p:cNvPr>
          <p:cNvSpPr txBox="1"/>
          <p:nvPr/>
        </p:nvSpPr>
        <p:spPr>
          <a:xfrm>
            <a:off x="1577637" y="1052072"/>
            <a:ext cx="1818967" cy="461665"/>
          </a:xfrm>
          <a:prstGeom prst="rect">
            <a:avLst/>
          </a:prstGeom>
          <a:noFill/>
        </p:spPr>
        <p:txBody>
          <a:bodyPr wrap="square" rtlCol="0">
            <a:spAutoFit/>
          </a:bodyPr>
          <a:lstStyle/>
          <a:p>
            <a:r>
              <a:rPr lang="en-US" altLang="zh-CN" sz="2400" b="1" kern="0" spc="-7" baseline="-5000" dirty="0">
                <a:solidFill>
                  <a:srgbClr val="000000">
                    <a:alpha val="100000"/>
                  </a:srgbClr>
                </a:solidFill>
                <a:latin typeface="Arial" panose="020B0604020202020204"/>
                <a:ea typeface="Arial" panose="020B0604020202020204"/>
                <a:cs typeface="Arial" panose="020B0604020202020204"/>
              </a:rPr>
              <a:t>VIT</a:t>
            </a:r>
            <a:r>
              <a:rPr lang="zh-CN" altLang="en-US" sz="2400" b="1" kern="0" spc="-7" baseline="-5000" dirty="0">
                <a:solidFill>
                  <a:srgbClr val="000000">
                    <a:alpha val="100000"/>
                  </a:srgbClr>
                </a:solidFill>
                <a:latin typeface="微软雅黑" panose="020B0503020204020204" charset="-122"/>
                <a:ea typeface="微软雅黑" panose="020B0503020204020204" charset="-122"/>
                <a:cs typeface="微软雅黑" panose="020B0503020204020204" charset="-122"/>
              </a:rPr>
              <a:t>模型架构图</a:t>
            </a:r>
            <a:endParaRPr lang="zh-CN" altLang="en-US" sz="2400" dirty="0"/>
          </a:p>
        </p:txBody>
      </p:sp>
      <p:sp>
        <p:nvSpPr>
          <p:cNvPr id="3" name="文本框 2">
            <a:extLst>
              <a:ext uri="{FF2B5EF4-FFF2-40B4-BE49-F238E27FC236}">
                <a16:creationId xmlns:a16="http://schemas.microsoft.com/office/drawing/2014/main" id="{127E338A-F194-FBE7-EDEC-FE1EA440815F}"/>
              </a:ext>
            </a:extLst>
          </p:cNvPr>
          <p:cNvSpPr txBox="1"/>
          <p:nvPr/>
        </p:nvSpPr>
        <p:spPr>
          <a:xfrm>
            <a:off x="8072284" y="3175819"/>
            <a:ext cx="3578942" cy="830997"/>
          </a:xfrm>
          <a:prstGeom prst="rect">
            <a:avLst/>
          </a:prstGeom>
          <a:noFill/>
        </p:spPr>
        <p:txBody>
          <a:bodyPr wrap="square" rtlCol="0">
            <a:spAutoFit/>
          </a:bodyPr>
          <a:lstStyle/>
          <a:p>
            <a:r>
              <a:rPr lang="en-US" altLang="zh-CN" sz="1600" b="1" dirty="0"/>
              <a:t>3.1</a:t>
            </a:r>
            <a:r>
              <a:rPr lang="zh-CN" altLang="en-US" sz="1600" b="1" dirty="0"/>
              <a:t>生成</a:t>
            </a:r>
            <a:r>
              <a:rPr lang="en-US" altLang="zh-CN" sz="1600" b="1" dirty="0"/>
              <a:t>CLS</a:t>
            </a:r>
            <a:r>
              <a:rPr lang="zh-CN" altLang="en-US" sz="1600" b="1" dirty="0"/>
              <a:t>符号的</a:t>
            </a:r>
            <a:r>
              <a:rPr lang="en-US" altLang="zh-CN" sz="1600" b="1" dirty="0" err="1"/>
              <a:t>TokenEMB</a:t>
            </a:r>
            <a:endParaRPr lang="en-US" altLang="zh-CN" sz="1600" b="1" dirty="0"/>
          </a:p>
          <a:p>
            <a:r>
              <a:rPr lang="en-US" altLang="zh-CN" sz="1600" b="1" dirty="0"/>
              <a:t>3.2</a:t>
            </a:r>
            <a:r>
              <a:rPr lang="zh-CN" altLang="en-US" sz="1600" b="1" dirty="0"/>
              <a:t>生成所有序列的位置编码</a:t>
            </a:r>
            <a:r>
              <a:rPr lang="en-US" altLang="zh-CN" sz="1600" b="1" dirty="0"/>
              <a:t>3.3tonken+</a:t>
            </a:r>
            <a:r>
              <a:rPr lang="zh-CN" altLang="en-US" sz="1600" b="1" dirty="0"/>
              <a:t>位置编码</a:t>
            </a:r>
          </a:p>
        </p:txBody>
      </p:sp>
      <p:sp>
        <p:nvSpPr>
          <p:cNvPr id="7" name="标题 2">
            <a:extLst>
              <a:ext uri="{FF2B5EF4-FFF2-40B4-BE49-F238E27FC236}">
                <a16:creationId xmlns:a16="http://schemas.microsoft.com/office/drawing/2014/main" id="{EC7AFEA2-1518-AC90-4165-B0C1214FDF2D}"/>
              </a:ext>
            </a:extLst>
          </p:cNvPr>
          <p:cNvSpPr txBox="1">
            <a:spLocks/>
          </p:cNvSpPr>
          <p:nvPr/>
        </p:nvSpPr>
        <p:spPr>
          <a:xfrm>
            <a:off x="3089564" y="417819"/>
            <a:ext cx="6012872" cy="4032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ltLang="zh-CN" dirty="0"/>
          </a:p>
        </p:txBody>
      </p:sp>
      <p:sp>
        <p:nvSpPr>
          <p:cNvPr id="9" name="文本框 8">
            <a:extLst>
              <a:ext uri="{FF2B5EF4-FFF2-40B4-BE49-F238E27FC236}">
                <a16:creationId xmlns:a16="http://schemas.microsoft.com/office/drawing/2014/main" id="{D32C0200-AB0F-319E-06A3-4320C8C6E53A}"/>
              </a:ext>
            </a:extLst>
          </p:cNvPr>
          <p:cNvSpPr txBox="1"/>
          <p:nvPr/>
        </p:nvSpPr>
        <p:spPr>
          <a:xfrm>
            <a:off x="3089564" y="633393"/>
            <a:ext cx="6096000" cy="461665"/>
          </a:xfrm>
          <a:prstGeom prst="rect">
            <a:avLst/>
          </a:prstGeom>
          <a:noFill/>
        </p:spPr>
        <p:txBody>
          <a:bodyPr wrap="square">
            <a:spAutoFit/>
          </a:bodyPr>
          <a:lstStyle/>
          <a:p>
            <a:pPr algn="ctr"/>
            <a:r>
              <a:rPr kumimoji="0" lang="en-US" altLang="zh-CN" sz="2400" b="1" i="0" u="none" strike="noStrike" kern="1200" cap="none" spc="300" normalizeH="0" baseline="0" noProof="0" dirty="0">
                <a:ln>
                  <a:noFill/>
                </a:ln>
                <a:solidFill>
                  <a:srgbClr val="2455A4"/>
                </a:solidFill>
                <a:effectLst/>
                <a:uLnTx/>
                <a:uFillTx/>
                <a:latin typeface="微软雅黑"/>
                <a:ea typeface="微软雅黑"/>
                <a:cs typeface="+mn-cs"/>
              </a:rPr>
              <a:t>Transformer</a:t>
            </a:r>
            <a:r>
              <a:rPr kumimoji="0" lang="zh-CN" altLang="en-US" sz="2400" b="1" i="0" u="none" strike="noStrike" kern="1200" cap="none" spc="300" normalizeH="0" baseline="0" noProof="0" dirty="0">
                <a:ln>
                  <a:noFill/>
                </a:ln>
                <a:solidFill>
                  <a:srgbClr val="2455A4"/>
                </a:solidFill>
                <a:effectLst/>
                <a:uLnTx/>
                <a:uFillTx/>
                <a:latin typeface="微软雅黑"/>
                <a:ea typeface="微软雅黑"/>
                <a:cs typeface="+mn-cs"/>
              </a:rPr>
              <a:t> </a:t>
            </a:r>
            <a:r>
              <a:rPr kumimoji="0" lang="en-US" altLang="zh-CN" sz="2400" b="1" i="0" u="none" strike="noStrike" kern="1200" cap="none" spc="300" normalizeH="0" baseline="0" noProof="0" dirty="0">
                <a:ln>
                  <a:noFill/>
                </a:ln>
                <a:solidFill>
                  <a:srgbClr val="2455A4"/>
                </a:solidFill>
                <a:effectLst/>
                <a:uLnTx/>
                <a:uFillTx/>
                <a:latin typeface="微软雅黑"/>
                <a:ea typeface="微软雅黑"/>
                <a:cs typeface="+mn-cs"/>
              </a:rPr>
              <a:t>in cv VIT</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rot="21600000">
            <a:off x="2534962" y="1013873"/>
            <a:ext cx="5679281" cy="4375547"/>
            <a:chOff x="0" y="0"/>
            <a:chExt cx="8077200" cy="6223000"/>
          </a:xfrm>
        </p:grpSpPr>
        <p:pic>
          <p:nvPicPr>
            <p:cNvPr id="254" name="picture 254"/>
            <p:cNvPicPr>
              <a:picLocks noChangeAspect="1"/>
            </p:cNvPicPr>
            <p:nvPr/>
          </p:nvPicPr>
          <p:blipFill>
            <a:blip r:embed="rId2"/>
            <a:stretch>
              <a:fillRect/>
            </a:stretch>
          </p:blipFill>
          <p:spPr>
            <a:xfrm rot="21600000">
              <a:off x="0" y="0"/>
              <a:ext cx="8077200" cy="6223000"/>
            </a:xfrm>
            <a:prstGeom prst="rect">
              <a:avLst/>
            </a:prstGeom>
          </p:spPr>
        </p:pic>
        <p:sp>
          <p:nvSpPr>
            <p:cNvPr id="256" name="textbox 256"/>
            <p:cNvSpPr/>
            <p:nvPr/>
          </p:nvSpPr>
          <p:spPr>
            <a:xfrm>
              <a:off x="-12700" y="-12700"/>
              <a:ext cx="8102600" cy="6318250"/>
            </a:xfrm>
            <a:prstGeom prst="rect">
              <a:avLst/>
            </a:prstGeom>
          </p:spPr>
          <p:txBody>
            <a:bodyPr vert="horz" wrap="square" lIns="0" tIns="0" rIns="0" bIns="0"/>
            <a:lstStyle/>
            <a:p>
              <a:pPr algn="l" rtl="0" eaLnBrk="0">
                <a:lnSpc>
                  <a:spcPct val="101000"/>
                </a:lnSpc>
              </a:pPr>
              <a:endParaRPr lang="en-US" altLang="en-US" sz="703" dirty="0"/>
            </a:p>
            <a:p>
              <a:pPr algn="l" rtl="0" eaLnBrk="0">
                <a:lnSpc>
                  <a:spcPct val="101000"/>
                </a:lnSpc>
              </a:pPr>
              <a:endParaRPr lang="en-US" altLang="en-US" sz="703" dirty="0"/>
            </a:p>
            <a:p>
              <a:pPr algn="l" rtl="0" eaLnBrk="0">
                <a:lnSpc>
                  <a:spcPct val="101000"/>
                </a:lnSpc>
              </a:pPr>
              <a:endParaRPr lang="en-US" altLang="en-US" sz="703" dirty="0"/>
            </a:p>
            <a:p>
              <a:pPr algn="l" rtl="0" eaLnBrk="0">
                <a:lnSpc>
                  <a:spcPct val="101000"/>
                </a:lnSpc>
              </a:pPr>
              <a:endParaRPr lang="en-US" altLang="en-US" sz="703" dirty="0"/>
            </a:p>
            <a:p>
              <a:pPr algn="l" rtl="0" eaLnBrk="0">
                <a:lnSpc>
                  <a:spcPct val="101000"/>
                </a:lnSpc>
              </a:pPr>
              <a:endParaRPr lang="en-US" altLang="en-US" sz="703" dirty="0"/>
            </a:p>
            <a:p>
              <a:pPr algn="l" rtl="0" eaLnBrk="0">
                <a:lnSpc>
                  <a:spcPct val="101000"/>
                </a:lnSpc>
              </a:pPr>
              <a:endParaRPr lang="en-US" altLang="en-US" sz="703" dirty="0"/>
            </a:p>
            <a:p>
              <a:pPr algn="l" rtl="0" eaLnBrk="0">
                <a:lnSpc>
                  <a:spcPct val="101000"/>
                </a:lnSpc>
              </a:pPr>
              <a:endParaRPr lang="en-US" altLang="en-US" sz="703" dirty="0"/>
            </a:p>
            <a:p>
              <a:pPr algn="l" rtl="0" eaLnBrk="0">
                <a:lnSpc>
                  <a:spcPct val="101000"/>
                </a:lnSpc>
              </a:pPr>
              <a:endParaRPr lang="en-US" altLang="en-US" sz="703" dirty="0"/>
            </a:p>
            <a:p>
              <a:pPr algn="l" rtl="0" eaLnBrk="0">
                <a:lnSpc>
                  <a:spcPct val="101000"/>
                </a:lnSpc>
              </a:pPr>
              <a:endParaRPr lang="en-US" altLang="en-US" sz="703" dirty="0"/>
            </a:p>
            <a:p>
              <a:pPr algn="l" rtl="0" eaLnBrk="0">
                <a:lnSpc>
                  <a:spcPct val="101000"/>
                </a:lnSpc>
              </a:pPr>
              <a:endParaRPr lang="en-US" altLang="en-US" sz="703" dirty="0"/>
            </a:p>
            <a:p>
              <a:pPr algn="l" rtl="0" eaLnBrk="0">
                <a:lnSpc>
                  <a:spcPct val="101000"/>
                </a:lnSpc>
              </a:pPr>
              <a:endParaRPr lang="en-US" altLang="en-US" sz="703" dirty="0"/>
            </a:p>
            <a:p>
              <a:pPr algn="l" rtl="0" eaLnBrk="0">
                <a:lnSpc>
                  <a:spcPct val="101000"/>
                </a:lnSpc>
              </a:pPr>
              <a:endParaRPr lang="en-US" altLang="en-US" sz="703" dirty="0"/>
            </a:p>
            <a:p>
              <a:pPr algn="l" rtl="0" eaLnBrk="0">
                <a:lnSpc>
                  <a:spcPct val="101000"/>
                </a:lnSpc>
              </a:pPr>
              <a:endParaRPr lang="en-US" altLang="en-US" sz="703" dirty="0"/>
            </a:p>
            <a:p>
              <a:pPr algn="l" rtl="0" eaLnBrk="0">
                <a:lnSpc>
                  <a:spcPct val="101000"/>
                </a:lnSpc>
              </a:pPr>
              <a:endParaRPr lang="en-US" altLang="en-US" sz="703" dirty="0"/>
            </a:p>
            <a:p>
              <a:pPr algn="l" rtl="0" eaLnBrk="0">
                <a:lnSpc>
                  <a:spcPct val="101000"/>
                </a:lnSpc>
              </a:pPr>
              <a:endParaRPr lang="en-US" altLang="en-US" sz="703" dirty="0"/>
            </a:p>
            <a:p>
              <a:pPr algn="l" rtl="0" eaLnBrk="0">
                <a:lnSpc>
                  <a:spcPct val="101000"/>
                </a:lnSpc>
              </a:pPr>
              <a:endParaRPr lang="en-US" altLang="en-US" sz="703" dirty="0"/>
            </a:p>
            <a:p>
              <a:pPr algn="l" rtl="0" eaLnBrk="0">
                <a:lnSpc>
                  <a:spcPct val="101000"/>
                </a:lnSpc>
              </a:pPr>
              <a:endParaRPr lang="en-US" altLang="en-US" sz="703" dirty="0"/>
            </a:p>
            <a:p>
              <a:pPr algn="l" rtl="0" eaLnBrk="0">
                <a:lnSpc>
                  <a:spcPct val="101000"/>
                </a:lnSpc>
              </a:pPr>
              <a:endParaRPr lang="en-US" altLang="en-US" sz="703" dirty="0"/>
            </a:p>
            <a:p>
              <a:pPr algn="l" rtl="0" eaLnBrk="0">
                <a:lnSpc>
                  <a:spcPct val="101000"/>
                </a:lnSpc>
              </a:pPr>
              <a:endParaRPr lang="en-US" altLang="en-US" sz="703" dirty="0"/>
            </a:p>
            <a:p>
              <a:pPr algn="l" rtl="0" eaLnBrk="0">
                <a:lnSpc>
                  <a:spcPct val="101000"/>
                </a:lnSpc>
              </a:pPr>
              <a:endParaRPr lang="en-US" altLang="en-US" sz="703" dirty="0"/>
            </a:p>
            <a:p>
              <a:pPr algn="l" rtl="0" eaLnBrk="0">
                <a:lnSpc>
                  <a:spcPct val="101000"/>
                </a:lnSpc>
              </a:pPr>
              <a:endParaRPr lang="en-US" altLang="en-US" sz="703" dirty="0"/>
            </a:p>
            <a:p>
              <a:pPr algn="l" rtl="0" eaLnBrk="0">
                <a:lnSpc>
                  <a:spcPct val="101000"/>
                </a:lnSpc>
              </a:pPr>
              <a:endParaRPr lang="en-US" altLang="en-US" sz="703" dirty="0"/>
            </a:p>
            <a:p>
              <a:pPr algn="l" rtl="0" eaLnBrk="0">
                <a:lnSpc>
                  <a:spcPct val="101000"/>
                </a:lnSpc>
              </a:pPr>
              <a:endParaRPr lang="en-US" altLang="en-US" sz="703" dirty="0"/>
            </a:p>
            <a:p>
              <a:pPr algn="l" rtl="0" eaLnBrk="0">
                <a:lnSpc>
                  <a:spcPct val="101000"/>
                </a:lnSpc>
              </a:pPr>
              <a:endParaRPr lang="en-US" altLang="en-US" sz="703" dirty="0"/>
            </a:p>
            <a:p>
              <a:pPr algn="l" rtl="0" eaLnBrk="0">
                <a:lnSpc>
                  <a:spcPct val="101000"/>
                </a:lnSpc>
              </a:pPr>
              <a:endParaRPr lang="en-US" altLang="en-US" sz="703" dirty="0"/>
            </a:p>
            <a:p>
              <a:pPr algn="l" rtl="0" eaLnBrk="0">
                <a:lnSpc>
                  <a:spcPct val="101000"/>
                </a:lnSpc>
              </a:pPr>
              <a:endParaRPr lang="en-US" altLang="en-US" sz="703" dirty="0"/>
            </a:p>
            <a:p>
              <a:pPr algn="l" rtl="0" eaLnBrk="0">
                <a:lnSpc>
                  <a:spcPct val="101000"/>
                </a:lnSpc>
              </a:pPr>
              <a:endParaRPr lang="en-US" altLang="en-US" sz="703" dirty="0"/>
            </a:p>
            <a:p>
              <a:pPr algn="l" rtl="0" eaLnBrk="0">
                <a:lnSpc>
                  <a:spcPct val="101000"/>
                </a:lnSpc>
              </a:pPr>
              <a:endParaRPr lang="en-US" altLang="en-US" sz="703" dirty="0"/>
            </a:p>
            <a:p>
              <a:pPr algn="l" rtl="0" eaLnBrk="0">
                <a:lnSpc>
                  <a:spcPct val="101000"/>
                </a:lnSpc>
              </a:pPr>
              <a:endParaRPr lang="en-US" altLang="en-US" sz="703" dirty="0"/>
            </a:p>
            <a:p>
              <a:pPr algn="l" rtl="0" eaLnBrk="0">
                <a:lnSpc>
                  <a:spcPct val="101000"/>
                </a:lnSpc>
              </a:pPr>
              <a:endParaRPr lang="en-US" altLang="en-US" sz="703" dirty="0"/>
            </a:p>
            <a:p>
              <a:pPr algn="l" rtl="0" eaLnBrk="0">
                <a:lnSpc>
                  <a:spcPct val="101000"/>
                </a:lnSpc>
              </a:pPr>
              <a:endParaRPr lang="en-US" altLang="en-US" sz="703" dirty="0"/>
            </a:p>
            <a:p>
              <a:pPr algn="l" rtl="0" eaLnBrk="0">
                <a:lnSpc>
                  <a:spcPct val="102000"/>
                </a:lnSpc>
              </a:pPr>
              <a:endParaRPr lang="en-US" altLang="en-US" sz="703" dirty="0"/>
            </a:p>
            <a:p>
              <a:pPr algn="l" rtl="0" eaLnBrk="0">
                <a:lnSpc>
                  <a:spcPct val="102000"/>
                </a:lnSpc>
              </a:pPr>
              <a:endParaRPr lang="en-US" altLang="en-US" sz="703" dirty="0"/>
            </a:p>
            <a:p>
              <a:pPr algn="l" rtl="0" eaLnBrk="0">
                <a:lnSpc>
                  <a:spcPct val="102000"/>
                </a:lnSpc>
              </a:pPr>
              <a:endParaRPr lang="en-US" altLang="en-US" sz="703" dirty="0"/>
            </a:p>
            <a:p>
              <a:pPr algn="l" rtl="0" eaLnBrk="0">
                <a:lnSpc>
                  <a:spcPct val="102000"/>
                </a:lnSpc>
              </a:pPr>
              <a:endParaRPr lang="en-US" altLang="en-US" sz="703" dirty="0"/>
            </a:p>
            <a:p>
              <a:pPr algn="l" rtl="0" eaLnBrk="0">
                <a:lnSpc>
                  <a:spcPct val="102000"/>
                </a:lnSpc>
              </a:pPr>
              <a:endParaRPr lang="en-US" altLang="en-US" sz="703" dirty="0"/>
            </a:p>
            <a:p>
              <a:pPr algn="l" rtl="0" eaLnBrk="0">
                <a:lnSpc>
                  <a:spcPct val="102000"/>
                </a:lnSpc>
              </a:pPr>
              <a:endParaRPr lang="en-US" altLang="en-US" sz="703" dirty="0"/>
            </a:p>
            <a:p>
              <a:pPr algn="l" rtl="0" eaLnBrk="0">
                <a:lnSpc>
                  <a:spcPct val="6000"/>
                </a:lnSpc>
              </a:pPr>
              <a:endParaRPr lang="en-US" altLang="en-US" sz="100" dirty="0"/>
            </a:p>
            <a:p>
              <a:pPr marL="2255112" eaLnBrk="0">
                <a:lnSpc>
                  <a:spcPct val="80000"/>
                </a:lnSpc>
              </a:pPr>
              <a:r>
                <a:rPr sz="1687" b="1" kern="0" spc="-49" dirty="0">
                  <a:solidFill>
                    <a:srgbClr val="000000">
                      <a:alpha val="100000"/>
                    </a:srgbClr>
                  </a:solidFill>
                  <a:latin typeface="Arial" panose="020B0604020202020204"/>
                  <a:ea typeface="Arial" panose="020B0604020202020204"/>
                  <a:cs typeface="Arial" panose="020B0604020202020204"/>
                </a:rPr>
                <a:t>1</a:t>
              </a:r>
              <a:r>
                <a:rPr sz="1687" b="1" kern="0" spc="49" dirty="0">
                  <a:solidFill>
                    <a:srgbClr val="000000">
                      <a:alpha val="100000"/>
                    </a:srgbClr>
                  </a:solidFill>
                  <a:latin typeface="Arial" panose="020B0604020202020204"/>
                  <a:ea typeface="Arial" panose="020B0604020202020204"/>
                  <a:cs typeface="Arial" panose="020B0604020202020204"/>
                </a:rPr>
                <a:t>    </a:t>
              </a:r>
              <a:r>
                <a:rPr sz="1687" b="1" kern="0" spc="-49" dirty="0">
                  <a:solidFill>
                    <a:srgbClr val="000000">
                      <a:alpha val="100000"/>
                    </a:srgbClr>
                  </a:solidFill>
                  <a:latin typeface="Arial" panose="020B0604020202020204"/>
                  <a:ea typeface="Arial" panose="020B0604020202020204"/>
                  <a:cs typeface="Arial" panose="020B0604020202020204"/>
                </a:rPr>
                <a:t>2</a:t>
              </a:r>
              <a:r>
                <a:rPr sz="1687" b="1" kern="0" spc="28" dirty="0">
                  <a:solidFill>
                    <a:srgbClr val="000000">
                      <a:alpha val="100000"/>
                    </a:srgbClr>
                  </a:solidFill>
                  <a:latin typeface="Arial" panose="020B0604020202020204"/>
                  <a:ea typeface="Arial" panose="020B0604020202020204"/>
                  <a:cs typeface="Arial" panose="020B0604020202020204"/>
                </a:rPr>
                <a:t>    </a:t>
              </a:r>
              <a:r>
                <a:rPr sz="1687" b="1" kern="0" spc="-49" dirty="0">
                  <a:solidFill>
                    <a:srgbClr val="000000">
                      <a:alpha val="100000"/>
                    </a:srgbClr>
                  </a:solidFill>
                  <a:latin typeface="Arial" panose="020B0604020202020204"/>
                  <a:ea typeface="Arial" panose="020B0604020202020204"/>
                  <a:cs typeface="Arial" panose="020B0604020202020204"/>
                </a:rPr>
                <a:t>3</a:t>
              </a:r>
              <a:r>
                <a:rPr sz="1687" b="1" kern="0" spc="42" dirty="0">
                  <a:solidFill>
                    <a:srgbClr val="000000">
                      <a:alpha val="100000"/>
                    </a:srgbClr>
                  </a:solidFill>
                  <a:latin typeface="Arial" panose="020B0604020202020204"/>
                  <a:ea typeface="Arial" panose="020B0604020202020204"/>
                  <a:cs typeface="Arial" panose="020B0604020202020204"/>
                </a:rPr>
                <a:t>     </a:t>
              </a:r>
              <a:r>
                <a:rPr sz="1687" b="1" kern="0" spc="-49" dirty="0">
                  <a:solidFill>
                    <a:srgbClr val="000000">
                      <a:alpha val="100000"/>
                    </a:srgbClr>
                  </a:solidFill>
                  <a:latin typeface="Arial" panose="020B0604020202020204"/>
                  <a:ea typeface="Arial" panose="020B0604020202020204"/>
                  <a:cs typeface="Arial" panose="020B0604020202020204"/>
                </a:rPr>
                <a:t>4</a:t>
              </a:r>
              <a:r>
                <a:rPr sz="1687" b="1" kern="0" spc="21" dirty="0">
                  <a:solidFill>
                    <a:srgbClr val="000000">
                      <a:alpha val="100000"/>
                    </a:srgbClr>
                  </a:solidFill>
                  <a:latin typeface="Arial" panose="020B0604020202020204"/>
                  <a:ea typeface="Arial" panose="020B0604020202020204"/>
                  <a:cs typeface="Arial" panose="020B0604020202020204"/>
                </a:rPr>
                <a:t>   </a:t>
              </a:r>
              <a:r>
                <a:rPr sz="1687" b="1" kern="0" spc="-49" dirty="0">
                  <a:solidFill>
                    <a:srgbClr val="000000">
                      <a:alpha val="100000"/>
                    </a:srgbClr>
                  </a:solidFill>
                  <a:latin typeface="Arial" panose="020B0604020202020204"/>
                  <a:ea typeface="Arial" panose="020B0604020202020204"/>
                  <a:cs typeface="Arial" panose="020B0604020202020204"/>
                </a:rPr>
                <a:t>5</a:t>
              </a:r>
              <a:r>
                <a:rPr sz="1687" b="1" kern="0" spc="120" dirty="0">
                  <a:solidFill>
                    <a:srgbClr val="000000">
                      <a:alpha val="100000"/>
                    </a:srgbClr>
                  </a:solidFill>
                  <a:latin typeface="Arial" panose="020B0604020202020204"/>
                  <a:ea typeface="Arial" panose="020B0604020202020204"/>
                  <a:cs typeface="Arial" panose="020B0604020202020204"/>
                </a:rPr>
                <a:t>    </a:t>
              </a:r>
              <a:r>
                <a:rPr sz="1687" b="1" kern="0" spc="-49" dirty="0">
                  <a:solidFill>
                    <a:srgbClr val="000000">
                      <a:alpha val="100000"/>
                    </a:srgbClr>
                  </a:solidFill>
                  <a:latin typeface="Arial" panose="020B0604020202020204"/>
                  <a:ea typeface="Arial" panose="020B0604020202020204"/>
                  <a:cs typeface="Arial" panose="020B0604020202020204"/>
                </a:rPr>
                <a:t>6</a:t>
              </a:r>
              <a:r>
                <a:rPr sz="1687" b="1" kern="0" spc="105" dirty="0">
                  <a:solidFill>
                    <a:srgbClr val="000000">
                      <a:alpha val="100000"/>
                    </a:srgbClr>
                  </a:solidFill>
                  <a:latin typeface="Arial" panose="020B0604020202020204"/>
                  <a:ea typeface="Arial" panose="020B0604020202020204"/>
                  <a:cs typeface="Arial" panose="020B0604020202020204"/>
                </a:rPr>
                <a:t>   </a:t>
              </a:r>
              <a:r>
                <a:rPr sz="1687" b="1" kern="0" spc="-49" dirty="0">
                  <a:solidFill>
                    <a:srgbClr val="000000">
                      <a:alpha val="100000"/>
                    </a:srgbClr>
                  </a:solidFill>
                  <a:latin typeface="Arial" panose="020B0604020202020204"/>
                  <a:ea typeface="Arial" panose="020B0604020202020204"/>
                  <a:cs typeface="Arial" panose="020B0604020202020204"/>
                </a:rPr>
                <a:t>7</a:t>
              </a:r>
              <a:r>
                <a:rPr sz="1687" b="1" kern="0" spc="42" dirty="0">
                  <a:solidFill>
                    <a:srgbClr val="000000">
                      <a:alpha val="100000"/>
                    </a:srgbClr>
                  </a:solidFill>
                  <a:latin typeface="Arial" panose="020B0604020202020204"/>
                  <a:ea typeface="Arial" panose="020B0604020202020204"/>
                  <a:cs typeface="Arial" panose="020B0604020202020204"/>
                </a:rPr>
                <a:t>    </a:t>
              </a:r>
              <a:r>
                <a:rPr sz="1687" b="1" kern="0" spc="-49" dirty="0">
                  <a:solidFill>
                    <a:srgbClr val="000000">
                      <a:alpha val="100000"/>
                    </a:srgbClr>
                  </a:solidFill>
                  <a:latin typeface="Arial" panose="020B0604020202020204"/>
                  <a:ea typeface="Arial" panose="020B0604020202020204"/>
                  <a:cs typeface="Arial" panose="020B0604020202020204"/>
                </a:rPr>
                <a:t>8</a:t>
              </a:r>
              <a:r>
                <a:rPr sz="1687" b="1" kern="0" spc="28" dirty="0">
                  <a:solidFill>
                    <a:srgbClr val="000000">
                      <a:alpha val="100000"/>
                    </a:srgbClr>
                  </a:solidFill>
                  <a:latin typeface="Arial" panose="020B0604020202020204"/>
                  <a:ea typeface="Arial" panose="020B0604020202020204"/>
                  <a:cs typeface="Arial" panose="020B0604020202020204"/>
                </a:rPr>
                <a:t>    </a:t>
              </a:r>
              <a:r>
                <a:rPr sz="1687" b="1" kern="0" spc="-49" dirty="0">
                  <a:solidFill>
                    <a:srgbClr val="000000">
                      <a:alpha val="100000"/>
                    </a:srgbClr>
                  </a:solidFill>
                  <a:latin typeface="Arial" panose="020B0604020202020204"/>
                  <a:ea typeface="Arial" panose="020B0604020202020204"/>
                  <a:cs typeface="Arial" panose="020B0604020202020204"/>
                </a:rPr>
                <a:t>9</a:t>
              </a:r>
              <a:endParaRPr lang="en-US" altLang="en-US" sz="1687" dirty="0"/>
            </a:p>
          </p:txBody>
        </p:sp>
      </p:grpSp>
      <p:sp>
        <p:nvSpPr>
          <p:cNvPr id="260" name="textbox 260"/>
          <p:cNvSpPr/>
          <p:nvPr/>
        </p:nvSpPr>
        <p:spPr>
          <a:xfrm>
            <a:off x="647302" y="1245254"/>
            <a:ext cx="3134766" cy="289322"/>
          </a:xfrm>
          <a:prstGeom prst="rect">
            <a:avLst/>
          </a:prstGeom>
        </p:spPr>
        <p:txBody>
          <a:bodyPr vert="horz" wrap="square" lIns="0" tIns="0" rIns="0" bIns="0"/>
          <a:lstStyle/>
          <a:p>
            <a:pPr algn="l" rtl="0" eaLnBrk="0">
              <a:lnSpc>
                <a:spcPct val="83000"/>
              </a:lnSpc>
            </a:pPr>
            <a:endParaRPr lang="en-US" altLang="en-US" sz="100" dirty="0"/>
          </a:p>
          <a:p>
            <a:pPr marL="8929" eaLnBrk="0">
              <a:lnSpc>
                <a:spcPts val="2134"/>
              </a:lnSpc>
            </a:pPr>
            <a:r>
              <a:rPr sz="1687" b="1" kern="0" dirty="0">
                <a:solidFill>
                  <a:srgbClr val="000000">
                    <a:alpha val="100000"/>
                  </a:srgbClr>
                </a:solidFill>
                <a:latin typeface="Arial" panose="020B0604020202020204"/>
                <a:ea typeface="Arial" panose="020B0604020202020204"/>
                <a:cs typeface="Arial" panose="020B0604020202020204"/>
              </a:rPr>
              <a:t>VIT</a:t>
            </a:r>
            <a:r>
              <a:rPr sz="1687" b="1" kern="0" dirty="0">
                <a:solidFill>
                  <a:srgbClr val="000000">
                    <a:alpha val="100000"/>
                  </a:srgbClr>
                </a:solidFill>
                <a:latin typeface="微软雅黑" panose="020B0503020204020204" charset="-122"/>
                <a:ea typeface="微软雅黑" panose="020B0503020204020204" charset="-122"/>
                <a:cs typeface="微软雅黑" panose="020B0503020204020204" charset="-122"/>
              </a:rPr>
              <a:t>中的位置编码：可学习</a:t>
            </a:r>
            <a:r>
              <a:rPr sz="1687" b="1" kern="0" spc="-7" dirty="0">
                <a:solidFill>
                  <a:srgbClr val="000000">
                    <a:alpha val="100000"/>
                  </a:srgbClr>
                </a:solidFill>
                <a:latin typeface="微软雅黑" panose="020B0503020204020204" charset="-122"/>
                <a:ea typeface="微软雅黑" panose="020B0503020204020204" charset="-122"/>
                <a:cs typeface="微软雅黑" panose="020B0503020204020204" charset="-122"/>
              </a:rPr>
              <a:t>的参数</a:t>
            </a:r>
            <a:endParaRPr lang="en-US" altLang="en-US" sz="1687" dirty="0"/>
          </a:p>
        </p:txBody>
      </p:sp>
      <p:sp>
        <p:nvSpPr>
          <p:cNvPr id="262" name="textbox 262"/>
          <p:cNvSpPr/>
          <p:nvPr/>
        </p:nvSpPr>
        <p:spPr>
          <a:xfrm>
            <a:off x="4403431" y="5519904"/>
            <a:ext cx="2192685" cy="267444"/>
          </a:xfrm>
          <a:prstGeom prst="rect">
            <a:avLst/>
          </a:prstGeom>
        </p:spPr>
        <p:txBody>
          <a:bodyPr vert="horz" wrap="square" lIns="0" tIns="0" rIns="0" bIns="0"/>
          <a:lstStyle/>
          <a:p>
            <a:pPr algn="l" rtl="0" eaLnBrk="0">
              <a:lnSpc>
                <a:spcPct val="83000"/>
              </a:lnSpc>
            </a:pPr>
            <a:endParaRPr lang="en-US" altLang="en-US" sz="100" dirty="0"/>
          </a:p>
          <a:p>
            <a:pPr algn="r" eaLnBrk="0">
              <a:lnSpc>
                <a:spcPts val="1965"/>
              </a:lnSpc>
            </a:pPr>
            <a:r>
              <a:rPr sz="1547" b="1" kern="0" spc="-112"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sz="1547" b="1" kern="0" spc="-112" dirty="0">
                <a:solidFill>
                  <a:srgbClr val="000000">
                    <a:alpha val="100000"/>
                  </a:srgbClr>
                </a:solidFill>
                <a:latin typeface="Arial" panose="020B0604020202020204"/>
                <a:ea typeface="Arial" panose="020B0604020202020204"/>
                <a:cs typeface="Arial" panose="020B0604020202020204"/>
              </a:rPr>
              <a:t>1</a:t>
            </a:r>
            <a:r>
              <a:rPr sz="1547" b="1" kern="0" spc="-112"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sz="1547" b="1" kern="0" spc="-246"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1547" b="1" kern="0" spc="-112" dirty="0">
                <a:solidFill>
                  <a:srgbClr val="000000">
                    <a:alpha val="100000"/>
                  </a:srgbClr>
                </a:solidFill>
                <a:latin typeface="Arial" panose="020B0604020202020204"/>
                <a:ea typeface="Arial" panose="020B0604020202020204"/>
                <a:cs typeface="Arial" panose="020B0604020202020204"/>
              </a:rPr>
              <a:t>1</a:t>
            </a:r>
            <a:r>
              <a:rPr sz="1547" b="1" kern="0" spc="-112"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sz="1547" b="1" kern="0" spc="-112" dirty="0">
                <a:solidFill>
                  <a:srgbClr val="000000">
                    <a:alpha val="100000"/>
                  </a:srgbClr>
                </a:solidFill>
                <a:latin typeface="Arial" panose="020B0604020202020204"/>
                <a:ea typeface="Arial" panose="020B0604020202020204"/>
                <a:cs typeface="Arial" panose="020B0604020202020204"/>
              </a:rPr>
              <a:t>1</a:t>
            </a:r>
            <a:r>
              <a:rPr sz="1547" b="1" kern="0" spc="-112"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sz="1547" b="1" kern="0" spc="-366"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1547" b="1" kern="0" spc="-112" dirty="0">
                <a:solidFill>
                  <a:srgbClr val="000000">
                    <a:alpha val="100000"/>
                  </a:srgbClr>
                </a:solidFill>
                <a:latin typeface="Arial" panose="020B0604020202020204"/>
                <a:ea typeface="Arial" panose="020B0604020202020204"/>
                <a:cs typeface="Arial" panose="020B0604020202020204"/>
              </a:rPr>
              <a:t>2</a:t>
            </a:r>
            <a:r>
              <a:rPr sz="1547" b="1" kern="0" spc="-112"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sz="1547" b="1" kern="0" spc="35"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1547" b="1" kern="0" spc="-112" dirty="0">
                <a:solidFill>
                  <a:srgbClr val="000000">
                    <a:alpha val="100000"/>
                  </a:srgbClr>
                </a:solidFill>
                <a:latin typeface="Arial" panose="020B0604020202020204"/>
                <a:ea typeface="Arial" panose="020B0604020202020204"/>
                <a:cs typeface="Arial" panose="020B0604020202020204"/>
              </a:rPr>
              <a:t>……</a:t>
            </a:r>
            <a:endParaRPr lang="en-US" altLang="en-US" sz="1547" dirty="0"/>
          </a:p>
        </p:txBody>
      </p:sp>
      <p:sp>
        <p:nvSpPr>
          <p:cNvPr id="264" name="textbox 264"/>
          <p:cNvSpPr/>
          <p:nvPr/>
        </p:nvSpPr>
        <p:spPr>
          <a:xfrm>
            <a:off x="8543449" y="4948404"/>
            <a:ext cx="429517" cy="838943"/>
          </a:xfrm>
          <a:prstGeom prst="rect">
            <a:avLst/>
          </a:prstGeom>
        </p:spPr>
        <p:txBody>
          <a:bodyPr vert="horz" wrap="square" lIns="0" tIns="0" rIns="0" bIns="0"/>
          <a:lstStyle/>
          <a:p>
            <a:pPr algn="l" rtl="0" eaLnBrk="0">
              <a:lnSpc>
                <a:spcPct val="84000"/>
              </a:lnSpc>
            </a:pPr>
            <a:endParaRPr lang="en-US" altLang="en-US" sz="100" dirty="0"/>
          </a:p>
          <a:p>
            <a:pPr algn="r" rtl="0" eaLnBrk="0">
              <a:lnSpc>
                <a:spcPct val="97000"/>
              </a:lnSpc>
            </a:pPr>
            <a:r>
              <a:rPr sz="1687" b="1" kern="0" spc="-42" dirty="0">
                <a:solidFill>
                  <a:srgbClr val="000000">
                    <a:alpha val="100000"/>
                  </a:srgbClr>
                </a:solidFill>
                <a:latin typeface="微软雅黑" panose="020B0503020204020204" charset="-122"/>
                <a:ea typeface="微软雅黑" panose="020B0503020204020204" charset="-122"/>
                <a:cs typeface="微软雅黑" panose="020B0503020204020204" charset="-122"/>
              </a:rPr>
              <a:t>一维</a:t>
            </a:r>
            <a:endParaRPr lang="en-US" altLang="en-US" sz="1687" dirty="0"/>
          </a:p>
          <a:p>
            <a:pPr algn="r" eaLnBrk="0">
              <a:lnSpc>
                <a:spcPts val="4500"/>
              </a:lnSpc>
            </a:pPr>
            <a:r>
              <a:rPr sz="1687" b="1" kern="0" spc="-42" dirty="0">
                <a:solidFill>
                  <a:srgbClr val="000000">
                    <a:alpha val="100000"/>
                  </a:srgbClr>
                </a:solidFill>
                <a:latin typeface="微软雅黑" panose="020B0503020204020204" charset="-122"/>
                <a:ea typeface="微软雅黑" panose="020B0503020204020204" charset="-122"/>
                <a:cs typeface="微软雅黑" panose="020B0503020204020204" charset="-122"/>
              </a:rPr>
              <a:t>二维</a:t>
            </a:r>
            <a:endParaRPr lang="en-US" altLang="en-US" sz="1687" dirty="0"/>
          </a:p>
        </p:txBody>
      </p:sp>
      <p:sp>
        <p:nvSpPr>
          <p:cNvPr id="266" name="textbox 266"/>
          <p:cNvSpPr/>
          <p:nvPr/>
        </p:nvSpPr>
        <p:spPr>
          <a:xfrm>
            <a:off x="8111823" y="6028897"/>
            <a:ext cx="1297484" cy="289768"/>
          </a:xfrm>
          <a:prstGeom prst="rect">
            <a:avLst/>
          </a:prstGeom>
        </p:spPr>
        <p:txBody>
          <a:bodyPr vert="horz" wrap="square" lIns="0" tIns="0" rIns="0" bIns="0"/>
          <a:lstStyle/>
          <a:p>
            <a:pPr algn="l" rtl="0" eaLnBrk="0">
              <a:lnSpc>
                <a:spcPct val="83000"/>
              </a:lnSpc>
            </a:pPr>
            <a:endParaRPr lang="en-US" altLang="en-US" sz="100" dirty="0"/>
          </a:p>
          <a:p>
            <a:pPr marL="8929" eaLnBrk="0">
              <a:lnSpc>
                <a:spcPts val="2141"/>
              </a:lnSpc>
            </a:pPr>
            <a:r>
              <a:rPr sz="1687" b="1" kern="0" spc="-14" dirty="0">
                <a:solidFill>
                  <a:srgbClr val="000000">
                    <a:alpha val="100000"/>
                  </a:srgbClr>
                </a:solidFill>
                <a:latin typeface="微软雅黑" panose="020B0503020204020204" charset="-122"/>
                <a:ea typeface="微软雅黑" panose="020B0503020204020204" charset="-122"/>
                <a:cs typeface="微软雅黑" panose="020B0503020204020204" charset="-122"/>
              </a:rPr>
              <a:t>相对位置信息</a:t>
            </a:r>
            <a:endParaRPr lang="en-US" altLang="en-US" sz="1687" dirty="0"/>
          </a:p>
        </p:txBody>
      </p:sp>
      <p:sp>
        <p:nvSpPr>
          <p:cNvPr id="2" name="文本框 1">
            <a:extLst>
              <a:ext uri="{FF2B5EF4-FFF2-40B4-BE49-F238E27FC236}">
                <a16:creationId xmlns:a16="http://schemas.microsoft.com/office/drawing/2014/main" id="{CE870F34-112D-D783-460A-738229C6212A}"/>
              </a:ext>
            </a:extLst>
          </p:cNvPr>
          <p:cNvSpPr txBox="1"/>
          <p:nvPr/>
        </p:nvSpPr>
        <p:spPr>
          <a:xfrm>
            <a:off x="2963997" y="539335"/>
            <a:ext cx="6096000" cy="461665"/>
          </a:xfrm>
          <a:prstGeom prst="rect">
            <a:avLst/>
          </a:prstGeom>
          <a:noFill/>
        </p:spPr>
        <p:txBody>
          <a:bodyPr wrap="square">
            <a:spAutoFit/>
          </a:bodyPr>
          <a:lstStyle/>
          <a:p>
            <a:pPr algn="ctr"/>
            <a:r>
              <a:rPr kumimoji="0" lang="en-US" altLang="zh-CN" sz="2400" b="1" i="0" u="none" strike="noStrike" kern="1200" cap="none" spc="300" normalizeH="0" baseline="0" noProof="0" dirty="0">
                <a:ln>
                  <a:noFill/>
                </a:ln>
                <a:solidFill>
                  <a:srgbClr val="2455A4"/>
                </a:solidFill>
                <a:effectLst/>
                <a:uLnTx/>
                <a:uFillTx/>
                <a:latin typeface="微软雅黑"/>
                <a:ea typeface="微软雅黑"/>
                <a:cs typeface="+mn-cs"/>
              </a:rPr>
              <a:t>Transformer</a:t>
            </a:r>
            <a:r>
              <a:rPr kumimoji="0" lang="zh-CN" altLang="en-US" sz="2400" b="1" i="0" u="none" strike="noStrike" kern="1200" cap="none" spc="300" normalizeH="0" baseline="0" noProof="0" dirty="0">
                <a:ln>
                  <a:noFill/>
                </a:ln>
                <a:solidFill>
                  <a:srgbClr val="2455A4"/>
                </a:solidFill>
                <a:effectLst/>
                <a:uLnTx/>
                <a:uFillTx/>
                <a:latin typeface="微软雅黑"/>
                <a:ea typeface="微软雅黑"/>
                <a:cs typeface="+mn-cs"/>
              </a:rPr>
              <a:t> </a:t>
            </a:r>
            <a:r>
              <a:rPr kumimoji="0" lang="en-US" altLang="zh-CN" sz="2400" b="1" i="0" u="none" strike="noStrike" kern="1200" cap="none" spc="300" normalizeH="0" baseline="0" noProof="0" dirty="0">
                <a:ln>
                  <a:noFill/>
                </a:ln>
                <a:solidFill>
                  <a:srgbClr val="2455A4"/>
                </a:solidFill>
                <a:effectLst/>
                <a:uLnTx/>
                <a:uFillTx/>
                <a:latin typeface="微软雅黑"/>
                <a:ea typeface="微软雅黑"/>
                <a:cs typeface="+mn-cs"/>
              </a:rPr>
              <a:t>in cv VIT</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box 268"/>
          <p:cNvSpPr/>
          <p:nvPr/>
        </p:nvSpPr>
        <p:spPr>
          <a:xfrm>
            <a:off x="5137452" y="1546193"/>
            <a:ext cx="1737271" cy="273694"/>
          </a:xfrm>
          <a:prstGeom prst="rect">
            <a:avLst/>
          </a:prstGeom>
        </p:spPr>
        <p:txBody>
          <a:bodyPr vert="horz" wrap="square" lIns="0" tIns="0" rIns="0" bIns="0"/>
          <a:lstStyle/>
          <a:p>
            <a:pPr algn="l" rtl="0" eaLnBrk="0">
              <a:lnSpc>
                <a:spcPct val="95000"/>
              </a:lnSpc>
            </a:pPr>
            <a:endParaRPr lang="en-US" altLang="en-US" sz="100" dirty="0"/>
          </a:p>
          <a:p>
            <a:pPr marL="8929" eaLnBrk="0">
              <a:lnSpc>
                <a:spcPct val="99000"/>
              </a:lnSpc>
            </a:pPr>
            <a:r>
              <a:rPr sz="1687" b="1" kern="0" spc="-21" dirty="0">
                <a:solidFill>
                  <a:srgbClr val="000000">
                    <a:alpha val="100000"/>
                  </a:srgbClr>
                </a:solidFill>
                <a:latin typeface="Arial" panose="020B0604020202020204"/>
                <a:ea typeface="Arial" panose="020B0604020202020204"/>
                <a:cs typeface="Arial" panose="020B0604020202020204"/>
              </a:rPr>
              <a:t>Embedding</a:t>
            </a:r>
            <a:r>
              <a:rPr sz="1687" b="1" kern="0" spc="-21"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sz="1687" b="1" kern="0" spc="-38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1687" b="1" kern="0" spc="-21" dirty="0">
                <a:solidFill>
                  <a:srgbClr val="000000">
                    <a:alpha val="100000"/>
                  </a:srgbClr>
                </a:solidFill>
                <a:latin typeface="Arial" panose="020B0604020202020204"/>
                <a:ea typeface="Arial" panose="020B0604020202020204"/>
                <a:cs typeface="Arial" panose="020B0604020202020204"/>
              </a:rPr>
              <a:t>768</a:t>
            </a:r>
            <a:endParaRPr lang="en-US" altLang="en-US" sz="1687" dirty="0"/>
          </a:p>
        </p:txBody>
      </p:sp>
      <p:sp>
        <p:nvSpPr>
          <p:cNvPr id="270" name="textbox 270"/>
          <p:cNvSpPr/>
          <p:nvPr/>
        </p:nvSpPr>
        <p:spPr>
          <a:xfrm>
            <a:off x="5111181" y="1940295"/>
            <a:ext cx="1969889" cy="366563"/>
          </a:xfrm>
          <a:prstGeom prst="rect">
            <a:avLst/>
          </a:prstGeom>
          <a:solidFill>
            <a:srgbClr val="D6D5D5"/>
          </a:solidFill>
        </p:spPr>
        <p:txBody>
          <a:bodyPr vert="horz" wrap="square" lIns="0" tIns="0" rIns="0" bIns="0"/>
          <a:lstStyle/>
          <a:p>
            <a:pPr algn="l" rtl="0" eaLnBrk="0">
              <a:lnSpc>
                <a:spcPct val="105000"/>
              </a:lnSpc>
            </a:pPr>
            <a:endParaRPr lang="en-US" altLang="en-US" sz="703" dirty="0"/>
          </a:p>
          <a:p>
            <a:pPr algn="l" rtl="0" eaLnBrk="0">
              <a:lnSpc>
                <a:spcPct val="7000"/>
              </a:lnSpc>
            </a:pPr>
            <a:endParaRPr lang="en-US" altLang="en-US" sz="100" dirty="0"/>
          </a:p>
          <a:p>
            <a:pPr marL="61166" eaLnBrk="0">
              <a:lnSpc>
                <a:spcPct val="80000"/>
              </a:lnSpc>
            </a:pPr>
            <a:r>
              <a:rPr sz="1547" kern="0" spc="-7" dirty="0">
                <a:solidFill>
                  <a:srgbClr val="000000">
                    <a:alpha val="100000"/>
                  </a:srgbClr>
                </a:solidFill>
                <a:latin typeface="Arial" panose="020B0604020202020204"/>
                <a:ea typeface="Arial" panose="020B0604020202020204"/>
                <a:cs typeface="Arial" panose="020B0604020202020204"/>
              </a:rPr>
              <a:t>[0.1,0.1,0.2,……0.02]</a:t>
            </a:r>
            <a:endParaRPr lang="en-US" altLang="en-US" sz="1547" dirty="0"/>
          </a:p>
        </p:txBody>
      </p:sp>
      <p:sp>
        <p:nvSpPr>
          <p:cNvPr id="272" name="path"/>
          <p:cNvSpPr/>
          <p:nvPr/>
        </p:nvSpPr>
        <p:spPr>
          <a:xfrm>
            <a:off x="6614813" y="2744366"/>
            <a:ext cx="652961" cy="670840"/>
          </a:xfrm>
          <a:custGeom>
            <a:avLst/>
            <a:gdLst/>
            <a:ahLst/>
            <a:cxnLst/>
            <a:rect l="0" t="0" r="0" b="0"/>
            <a:pathLst>
              <a:path w="1462" h="1502">
                <a:moveTo>
                  <a:pt x="0" y="751"/>
                </a:moveTo>
                <a:lnTo>
                  <a:pt x="1462" y="751"/>
                </a:lnTo>
                <a:moveTo>
                  <a:pt x="731" y="1502"/>
                </a:moveTo>
                <a:lnTo>
                  <a:pt x="731" y="0"/>
                </a:lnTo>
              </a:path>
            </a:pathLst>
          </a:custGeom>
          <a:noFill/>
          <a:ln w="25400" cap="flat">
            <a:solidFill>
              <a:srgbClr val="000000">
                <a:alpha val="100000"/>
              </a:srgbClr>
            </a:solidFill>
            <a:prstDash val="solid"/>
            <a:miter lim="400000"/>
          </a:ln>
        </p:spPr>
        <p:txBody>
          <a:bodyPr rtlCol="0"/>
          <a:lstStyle/>
          <a:p>
            <a:pPr algn="ctr"/>
            <a:endParaRPr lang="zh-CN" altLang="en-US" sz="1266"/>
          </a:p>
        </p:txBody>
      </p:sp>
      <p:sp>
        <p:nvSpPr>
          <p:cNvPr id="274" name="textbox 274"/>
          <p:cNvSpPr/>
          <p:nvPr/>
        </p:nvSpPr>
        <p:spPr>
          <a:xfrm>
            <a:off x="5280470" y="4475131"/>
            <a:ext cx="1441251" cy="267444"/>
          </a:xfrm>
          <a:prstGeom prst="rect">
            <a:avLst/>
          </a:prstGeom>
        </p:spPr>
        <p:txBody>
          <a:bodyPr vert="horz" wrap="square" lIns="0" tIns="0" rIns="0" bIns="0"/>
          <a:lstStyle/>
          <a:p>
            <a:pPr algn="l" rtl="0" eaLnBrk="0">
              <a:lnSpc>
                <a:spcPct val="83000"/>
              </a:lnSpc>
            </a:pPr>
            <a:endParaRPr lang="en-US" altLang="en-US" sz="100" dirty="0"/>
          </a:p>
          <a:p>
            <a:pPr marL="8929" eaLnBrk="0">
              <a:lnSpc>
                <a:spcPts val="1965"/>
              </a:lnSpc>
            </a:pPr>
            <a:r>
              <a:rPr sz="1617" b="1" kern="0" spc="-98" dirty="0">
                <a:solidFill>
                  <a:srgbClr val="000000">
                    <a:alpha val="100000"/>
                  </a:srgbClr>
                </a:solidFill>
                <a:latin typeface="微软雅黑" panose="020B0503020204020204" charset="-122"/>
                <a:ea typeface="微软雅黑" panose="020B0503020204020204" charset="-122"/>
                <a:cs typeface="微软雅黑" panose="020B0503020204020204" charset="-122"/>
              </a:rPr>
              <a:t>位置编码：</a:t>
            </a:r>
            <a:r>
              <a:rPr sz="1617" b="1" kern="0" spc="12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1617" b="1" kern="0" spc="-98" dirty="0">
                <a:solidFill>
                  <a:srgbClr val="000000">
                    <a:alpha val="100000"/>
                  </a:srgbClr>
                </a:solidFill>
                <a:latin typeface="Arial" panose="020B0604020202020204"/>
                <a:ea typeface="Arial" panose="020B0604020202020204"/>
                <a:cs typeface="Arial" panose="020B0604020202020204"/>
              </a:rPr>
              <a:t>768</a:t>
            </a:r>
            <a:endParaRPr lang="en-US" altLang="en-US" sz="1617" dirty="0"/>
          </a:p>
        </p:txBody>
      </p:sp>
      <p:sp>
        <p:nvSpPr>
          <p:cNvPr id="276" name="path"/>
          <p:cNvSpPr/>
          <p:nvPr/>
        </p:nvSpPr>
        <p:spPr>
          <a:xfrm>
            <a:off x="3952565" y="3317860"/>
            <a:ext cx="719039" cy="719039"/>
          </a:xfrm>
          <a:custGeom>
            <a:avLst/>
            <a:gdLst/>
            <a:ahLst/>
            <a:cxnLst/>
            <a:rect l="0" t="0" r="0" b="0"/>
            <a:pathLst>
              <a:path w="1610" h="1610">
                <a:moveTo>
                  <a:pt x="14" y="14"/>
                </a:moveTo>
                <a:lnTo>
                  <a:pt x="1596" y="1596"/>
                </a:lnTo>
              </a:path>
            </a:pathLst>
          </a:custGeom>
          <a:noFill/>
          <a:ln w="25400" cap="flat">
            <a:solidFill>
              <a:srgbClr val="000000">
                <a:alpha val="100000"/>
              </a:srgbClr>
            </a:solidFill>
            <a:prstDash val="solid"/>
            <a:miter lim="400000"/>
          </a:ln>
        </p:spPr>
        <p:txBody>
          <a:bodyPr rtlCol="0"/>
          <a:lstStyle/>
          <a:p>
            <a:pPr algn="ctr"/>
            <a:endParaRPr lang="zh-CN" altLang="en-US" sz="1266"/>
          </a:p>
        </p:txBody>
      </p:sp>
      <p:sp>
        <p:nvSpPr>
          <p:cNvPr id="278" name="textbox 278"/>
          <p:cNvSpPr/>
          <p:nvPr/>
        </p:nvSpPr>
        <p:spPr>
          <a:xfrm>
            <a:off x="5111181" y="3853160"/>
            <a:ext cx="1969889" cy="366117"/>
          </a:xfrm>
          <a:prstGeom prst="rect">
            <a:avLst/>
          </a:prstGeom>
          <a:solidFill>
            <a:srgbClr val="B51700"/>
          </a:solidFill>
        </p:spPr>
        <p:txBody>
          <a:bodyPr vert="horz" wrap="square" lIns="0" tIns="0" rIns="0" bIns="0"/>
          <a:lstStyle/>
          <a:p>
            <a:pPr algn="l" rtl="0" eaLnBrk="0">
              <a:lnSpc>
                <a:spcPct val="103000"/>
              </a:lnSpc>
            </a:pPr>
            <a:endParaRPr lang="en-US" altLang="en-US" sz="633" dirty="0"/>
          </a:p>
          <a:p>
            <a:pPr algn="l" rtl="0" eaLnBrk="0">
              <a:lnSpc>
                <a:spcPct val="8000"/>
              </a:lnSpc>
            </a:pPr>
            <a:endParaRPr lang="en-US" altLang="en-US" sz="100" dirty="0"/>
          </a:p>
          <a:p>
            <a:pPr marL="168765" eaLnBrk="0">
              <a:lnSpc>
                <a:spcPts val="1311"/>
              </a:lnSpc>
            </a:pPr>
            <a:r>
              <a:rPr sz="1055" b="1" kern="0" spc="-35"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sz="1055" b="1" kern="0" spc="-35" dirty="0">
                <a:solidFill>
                  <a:srgbClr val="000000">
                    <a:alpha val="100000"/>
                  </a:srgbClr>
                </a:solidFill>
                <a:latin typeface="Arial" panose="020B0604020202020204"/>
                <a:ea typeface="Arial" panose="020B0604020202020204"/>
                <a:cs typeface="Arial" panose="020B0604020202020204"/>
              </a:rPr>
              <a:t>0.01</a:t>
            </a:r>
            <a:r>
              <a:rPr sz="1055" b="1" kern="0" spc="-35"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sz="1055" b="1" kern="0" spc="-35" dirty="0">
                <a:solidFill>
                  <a:srgbClr val="000000">
                    <a:alpha val="100000"/>
                  </a:srgbClr>
                </a:solidFill>
                <a:latin typeface="Arial" panose="020B0604020202020204"/>
                <a:ea typeface="Arial" panose="020B0604020202020204"/>
                <a:cs typeface="Arial" panose="020B0604020202020204"/>
              </a:rPr>
              <a:t>0.02</a:t>
            </a:r>
            <a:r>
              <a:rPr sz="1055" b="1" kern="0" spc="-35"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sz="1055" b="1" kern="0" spc="-35" dirty="0">
                <a:solidFill>
                  <a:srgbClr val="000000">
                    <a:alpha val="100000"/>
                  </a:srgbClr>
                </a:solidFill>
                <a:latin typeface="Arial" panose="020B0604020202020204"/>
                <a:ea typeface="Arial" panose="020B0604020202020204"/>
                <a:cs typeface="Arial" panose="020B0604020202020204"/>
              </a:rPr>
              <a:t>0</a:t>
            </a:r>
            <a:r>
              <a:rPr sz="1055" b="1" kern="0" spc="-42" dirty="0">
                <a:solidFill>
                  <a:srgbClr val="000000">
                    <a:alpha val="100000"/>
                  </a:srgbClr>
                </a:solidFill>
                <a:latin typeface="Arial" panose="020B0604020202020204"/>
                <a:ea typeface="Arial" panose="020B0604020202020204"/>
                <a:cs typeface="Arial" panose="020B0604020202020204"/>
              </a:rPr>
              <a:t>.7</a:t>
            </a:r>
            <a:r>
              <a:rPr sz="1055" b="1" kern="0" spc="-42"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sz="1055" b="1" kern="0" spc="-183"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1055" b="1" kern="0" spc="-42" dirty="0">
                <a:solidFill>
                  <a:srgbClr val="000000">
                    <a:alpha val="100000"/>
                  </a:srgbClr>
                </a:solidFill>
                <a:latin typeface="Arial" panose="020B0604020202020204"/>
                <a:ea typeface="Arial" panose="020B0604020202020204"/>
                <a:cs typeface="Arial" panose="020B0604020202020204"/>
              </a:rPr>
              <a:t>…,0.08</a:t>
            </a:r>
            <a:r>
              <a:rPr sz="1055" b="1" kern="0" spc="-42"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altLang="en-US" sz="1055" dirty="0"/>
          </a:p>
        </p:txBody>
      </p:sp>
      <p:pic>
        <p:nvPicPr>
          <p:cNvPr id="280" name="picture 280"/>
          <p:cNvPicPr>
            <a:picLocks noChangeAspect="1"/>
          </p:cNvPicPr>
          <p:nvPr/>
        </p:nvPicPr>
        <p:blipFill>
          <a:blip r:embed="rId2"/>
          <a:stretch>
            <a:fillRect/>
          </a:stretch>
        </p:blipFill>
        <p:spPr>
          <a:xfrm rot="21600000">
            <a:off x="4634982" y="4000278"/>
            <a:ext cx="90925" cy="90924"/>
          </a:xfrm>
          <a:prstGeom prst="rect">
            <a:avLst/>
          </a:prstGeom>
        </p:spPr>
      </p:pic>
      <p:pic>
        <p:nvPicPr>
          <p:cNvPr id="282" name="picture 282"/>
          <p:cNvPicPr>
            <a:picLocks noChangeAspect="1"/>
          </p:cNvPicPr>
          <p:nvPr/>
        </p:nvPicPr>
        <p:blipFill>
          <a:blip r:embed="rId3"/>
          <a:stretch>
            <a:fillRect/>
          </a:stretch>
        </p:blipFill>
        <p:spPr>
          <a:xfrm rot="21600000">
            <a:off x="7686803" y="3036924"/>
            <a:ext cx="524048" cy="85725"/>
          </a:xfrm>
          <a:prstGeom prst="rect">
            <a:avLst/>
          </a:prstGeom>
        </p:spPr>
      </p:pic>
      <p:sp>
        <p:nvSpPr>
          <p:cNvPr id="286" name="rect"/>
          <p:cNvSpPr/>
          <p:nvPr/>
        </p:nvSpPr>
        <p:spPr>
          <a:xfrm>
            <a:off x="8359633" y="2896728"/>
            <a:ext cx="1969638" cy="366117"/>
          </a:xfrm>
          <a:prstGeom prst="rect">
            <a:avLst/>
          </a:prstGeom>
          <a:solidFill>
            <a:srgbClr val="D6D5D5">
              <a:alpha val="100000"/>
            </a:srgbClr>
          </a:solidFill>
          <a:ln cap="flat">
            <a:noFill/>
            <a:prstDash val="solid"/>
            <a:miter lim="0"/>
          </a:ln>
        </p:spPr>
        <p:txBody>
          <a:bodyPr rtlCol="0"/>
          <a:lstStyle/>
          <a:p>
            <a:pPr algn="ctr"/>
            <a:endParaRPr lang="zh-CN" altLang="en-US" sz="1266"/>
          </a:p>
        </p:txBody>
      </p:sp>
      <p:sp>
        <p:nvSpPr>
          <p:cNvPr id="288" name="path"/>
          <p:cNvSpPr/>
          <p:nvPr/>
        </p:nvSpPr>
        <p:spPr>
          <a:xfrm>
            <a:off x="3963077" y="2211927"/>
            <a:ext cx="844980" cy="844980"/>
          </a:xfrm>
          <a:custGeom>
            <a:avLst/>
            <a:gdLst/>
            <a:ahLst/>
            <a:cxnLst/>
            <a:rect l="0" t="0" r="0" b="0"/>
            <a:pathLst>
              <a:path w="1892" h="1892">
                <a:moveTo>
                  <a:pt x="14" y="1878"/>
                </a:moveTo>
                <a:lnTo>
                  <a:pt x="1878" y="14"/>
                </a:lnTo>
              </a:path>
            </a:pathLst>
          </a:custGeom>
          <a:noFill/>
          <a:ln w="25400" cap="flat">
            <a:solidFill>
              <a:srgbClr val="000000">
                <a:alpha val="100000"/>
              </a:srgbClr>
            </a:solidFill>
            <a:prstDash val="solid"/>
            <a:miter lim="400000"/>
          </a:ln>
        </p:spPr>
        <p:txBody>
          <a:bodyPr rtlCol="0"/>
          <a:lstStyle/>
          <a:p>
            <a:pPr algn="ctr"/>
            <a:endParaRPr lang="zh-CN" altLang="en-US" sz="1266"/>
          </a:p>
        </p:txBody>
      </p:sp>
      <p:sp>
        <p:nvSpPr>
          <p:cNvPr id="290" name="textbox 290"/>
          <p:cNvSpPr/>
          <p:nvPr/>
        </p:nvSpPr>
        <p:spPr>
          <a:xfrm>
            <a:off x="2112359" y="2403443"/>
            <a:ext cx="1661368" cy="276820"/>
          </a:xfrm>
          <a:prstGeom prst="rect">
            <a:avLst/>
          </a:prstGeom>
        </p:spPr>
        <p:txBody>
          <a:bodyPr vert="horz" wrap="square" lIns="0" tIns="0" rIns="0" bIns="0"/>
          <a:lstStyle/>
          <a:p>
            <a:pPr algn="l" rtl="0" eaLnBrk="0">
              <a:lnSpc>
                <a:spcPct val="83000"/>
              </a:lnSpc>
            </a:pPr>
            <a:endParaRPr lang="en-US" altLang="en-US" sz="100" dirty="0"/>
          </a:p>
          <a:p>
            <a:pPr marL="8929" eaLnBrk="0">
              <a:lnSpc>
                <a:spcPts val="2035"/>
              </a:lnSpc>
            </a:pPr>
            <a:r>
              <a:rPr sz="1687" b="1" kern="0" spc="-7" dirty="0">
                <a:solidFill>
                  <a:srgbClr val="000000">
                    <a:alpha val="100000"/>
                  </a:srgbClr>
                </a:solidFill>
                <a:latin typeface="微软雅黑" panose="020B0503020204020204" charset="-122"/>
                <a:ea typeface="微软雅黑" panose="020B0503020204020204" charset="-122"/>
                <a:cs typeface="微软雅黑" panose="020B0503020204020204" charset="-122"/>
              </a:rPr>
              <a:t>对于某一个</a:t>
            </a:r>
            <a:r>
              <a:rPr sz="1687" b="1" kern="0" spc="-7" dirty="0">
                <a:solidFill>
                  <a:srgbClr val="000000">
                    <a:alpha val="100000"/>
                  </a:srgbClr>
                </a:solidFill>
                <a:latin typeface="Arial" panose="020B0604020202020204"/>
                <a:ea typeface="Arial" panose="020B0604020202020204"/>
                <a:cs typeface="Arial" panose="020B0604020202020204"/>
              </a:rPr>
              <a:t>patch</a:t>
            </a:r>
            <a:endParaRPr lang="en-US" altLang="en-US" sz="1687" dirty="0"/>
          </a:p>
        </p:txBody>
      </p:sp>
      <p:pic>
        <p:nvPicPr>
          <p:cNvPr id="292" name="picture 292"/>
          <p:cNvPicPr>
            <a:picLocks noChangeAspect="1"/>
          </p:cNvPicPr>
          <p:nvPr/>
        </p:nvPicPr>
        <p:blipFill>
          <a:blip r:embed="rId4"/>
          <a:stretch>
            <a:fillRect/>
          </a:stretch>
        </p:blipFill>
        <p:spPr>
          <a:xfrm rot="21600000">
            <a:off x="2624305" y="2838792"/>
            <a:ext cx="625078" cy="616148"/>
          </a:xfrm>
          <a:prstGeom prst="rect">
            <a:avLst/>
          </a:prstGeom>
        </p:spPr>
      </p:pic>
      <p:sp>
        <p:nvSpPr>
          <p:cNvPr id="294" name="textbox 294"/>
          <p:cNvSpPr/>
          <p:nvPr/>
        </p:nvSpPr>
        <p:spPr>
          <a:xfrm>
            <a:off x="1189002" y="1401309"/>
            <a:ext cx="1251941" cy="289768"/>
          </a:xfrm>
          <a:prstGeom prst="rect">
            <a:avLst/>
          </a:prstGeom>
        </p:spPr>
        <p:txBody>
          <a:bodyPr vert="horz" wrap="square" lIns="0" tIns="0" rIns="0" bIns="0"/>
          <a:lstStyle/>
          <a:p>
            <a:pPr algn="l" rtl="0" eaLnBrk="0">
              <a:lnSpc>
                <a:spcPct val="83000"/>
              </a:lnSpc>
            </a:pPr>
            <a:endParaRPr lang="en-US" altLang="en-US" sz="100" dirty="0"/>
          </a:p>
          <a:p>
            <a:pPr marL="8929" eaLnBrk="0">
              <a:lnSpc>
                <a:spcPts val="2141"/>
              </a:lnSpc>
            </a:pPr>
            <a:r>
              <a:rPr sz="1687" b="1" kern="0" spc="7" dirty="0">
                <a:solidFill>
                  <a:srgbClr val="000000">
                    <a:alpha val="100000"/>
                  </a:srgbClr>
                </a:solidFill>
                <a:latin typeface="微软雅黑" panose="020B0503020204020204" charset="-122"/>
                <a:ea typeface="微软雅黑" panose="020B0503020204020204" charset="-122"/>
                <a:cs typeface="微软雅黑" panose="020B0503020204020204" charset="-122"/>
              </a:rPr>
              <a:t>位置编码</a:t>
            </a:r>
            <a:r>
              <a:rPr sz="1687" b="1" kern="0" spc="7" dirty="0">
                <a:solidFill>
                  <a:srgbClr val="000000">
                    <a:alpha val="100000"/>
                  </a:srgbClr>
                </a:solidFill>
                <a:latin typeface="Arial" panose="020B0604020202020204"/>
                <a:ea typeface="Arial" panose="020B0604020202020204"/>
                <a:cs typeface="Arial" panose="020B0604020202020204"/>
              </a:rPr>
              <a:t>-</a:t>
            </a:r>
            <a:r>
              <a:rPr sz="1687" b="1" kern="0" dirty="0">
                <a:solidFill>
                  <a:srgbClr val="000000">
                    <a:alpha val="100000"/>
                  </a:srgbClr>
                </a:solidFill>
                <a:latin typeface="Arial" panose="020B0604020202020204"/>
                <a:ea typeface="Arial" panose="020B0604020202020204"/>
                <a:cs typeface="Arial" panose="020B0604020202020204"/>
              </a:rPr>
              <a:t>CV</a:t>
            </a:r>
            <a:endParaRPr lang="en-US" altLang="en-US" sz="1687" dirty="0"/>
          </a:p>
        </p:txBody>
      </p:sp>
      <p:sp>
        <p:nvSpPr>
          <p:cNvPr id="296" name="textbox 296"/>
          <p:cNvSpPr/>
          <p:nvPr/>
        </p:nvSpPr>
        <p:spPr>
          <a:xfrm>
            <a:off x="9060084" y="2525887"/>
            <a:ext cx="367009" cy="222349"/>
          </a:xfrm>
          <a:prstGeom prst="rect">
            <a:avLst/>
          </a:prstGeom>
        </p:spPr>
        <p:txBody>
          <a:bodyPr vert="horz" wrap="square" lIns="0" tIns="0" rIns="0" bIns="0"/>
          <a:lstStyle/>
          <a:p>
            <a:pPr algn="l" rtl="0" eaLnBrk="0">
              <a:lnSpc>
                <a:spcPct val="94000"/>
              </a:lnSpc>
            </a:pPr>
            <a:endParaRPr lang="en-US" altLang="en-US" sz="100" dirty="0"/>
          </a:p>
          <a:p>
            <a:pPr marL="8929" eaLnBrk="0">
              <a:lnSpc>
                <a:spcPct val="79000"/>
              </a:lnSpc>
            </a:pPr>
            <a:r>
              <a:rPr sz="1687" b="1" kern="0" spc="-21" dirty="0">
                <a:solidFill>
                  <a:srgbClr val="000000">
                    <a:alpha val="100000"/>
                  </a:srgbClr>
                </a:solidFill>
                <a:latin typeface="Arial" panose="020B0604020202020204"/>
                <a:ea typeface="Arial" panose="020B0604020202020204"/>
                <a:cs typeface="Arial" panose="020B0604020202020204"/>
              </a:rPr>
              <a:t>768</a:t>
            </a:r>
            <a:endParaRPr lang="en-US" altLang="en-US" sz="1687" dirty="0"/>
          </a:p>
        </p:txBody>
      </p:sp>
      <p:pic>
        <p:nvPicPr>
          <p:cNvPr id="298" name="picture 298"/>
          <p:cNvPicPr>
            <a:picLocks noChangeAspect="1"/>
          </p:cNvPicPr>
          <p:nvPr/>
        </p:nvPicPr>
        <p:blipFill>
          <a:blip r:embed="rId5"/>
          <a:stretch>
            <a:fillRect/>
          </a:stretch>
        </p:blipFill>
        <p:spPr>
          <a:xfrm rot="21600000">
            <a:off x="4771435" y="2157625"/>
            <a:ext cx="90925" cy="90924"/>
          </a:xfrm>
          <a:prstGeom prst="rect">
            <a:avLst/>
          </a:prstGeom>
        </p:spPr>
      </p:pic>
      <p:sp>
        <p:nvSpPr>
          <p:cNvPr id="2" name="文本框 1">
            <a:extLst>
              <a:ext uri="{FF2B5EF4-FFF2-40B4-BE49-F238E27FC236}">
                <a16:creationId xmlns:a16="http://schemas.microsoft.com/office/drawing/2014/main" id="{E6D4E475-DFE6-9D1B-6500-EF0AB9161E2C}"/>
              </a:ext>
            </a:extLst>
          </p:cNvPr>
          <p:cNvSpPr txBox="1"/>
          <p:nvPr/>
        </p:nvSpPr>
        <p:spPr>
          <a:xfrm>
            <a:off x="2963997" y="539335"/>
            <a:ext cx="6096000" cy="461665"/>
          </a:xfrm>
          <a:prstGeom prst="rect">
            <a:avLst/>
          </a:prstGeom>
          <a:noFill/>
        </p:spPr>
        <p:txBody>
          <a:bodyPr wrap="square">
            <a:spAutoFit/>
          </a:bodyPr>
          <a:lstStyle/>
          <a:p>
            <a:pPr algn="ctr"/>
            <a:r>
              <a:rPr kumimoji="0" lang="en-US" altLang="zh-CN" sz="2400" b="1" i="0" u="none" strike="noStrike" kern="1200" cap="none" spc="300" normalizeH="0" baseline="0" noProof="0" dirty="0">
                <a:ln>
                  <a:noFill/>
                </a:ln>
                <a:solidFill>
                  <a:srgbClr val="2455A4"/>
                </a:solidFill>
                <a:effectLst/>
                <a:uLnTx/>
                <a:uFillTx/>
                <a:latin typeface="微软雅黑"/>
                <a:ea typeface="微软雅黑"/>
                <a:cs typeface="+mn-cs"/>
              </a:rPr>
              <a:t>Transformer</a:t>
            </a:r>
            <a:r>
              <a:rPr kumimoji="0" lang="zh-CN" altLang="en-US" sz="2400" b="1" i="0" u="none" strike="noStrike" kern="1200" cap="none" spc="300" normalizeH="0" baseline="0" noProof="0" dirty="0">
                <a:ln>
                  <a:noFill/>
                </a:ln>
                <a:solidFill>
                  <a:srgbClr val="2455A4"/>
                </a:solidFill>
                <a:effectLst/>
                <a:uLnTx/>
                <a:uFillTx/>
                <a:latin typeface="微软雅黑"/>
                <a:ea typeface="微软雅黑"/>
                <a:cs typeface="+mn-cs"/>
              </a:rPr>
              <a:t> </a:t>
            </a:r>
            <a:r>
              <a:rPr kumimoji="0" lang="en-US" altLang="zh-CN" sz="2400" b="1" i="0" u="none" strike="noStrike" kern="1200" cap="none" spc="300" normalizeH="0" baseline="0" noProof="0" dirty="0">
                <a:ln>
                  <a:noFill/>
                </a:ln>
                <a:solidFill>
                  <a:srgbClr val="2455A4"/>
                </a:solidFill>
                <a:effectLst/>
                <a:uLnTx/>
                <a:uFillTx/>
                <a:latin typeface="微软雅黑"/>
                <a:ea typeface="微软雅黑"/>
                <a:cs typeface="+mn-cs"/>
              </a:rPr>
              <a:t>in cv VIT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6" name="picture 306"/>
          <p:cNvPicPr>
            <a:picLocks noChangeAspect="1"/>
          </p:cNvPicPr>
          <p:nvPr/>
        </p:nvPicPr>
        <p:blipFill>
          <a:blip r:embed="rId2"/>
          <a:stretch>
            <a:fillRect/>
          </a:stretch>
        </p:blipFill>
        <p:spPr>
          <a:xfrm rot="21600000">
            <a:off x="2360237" y="2990098"/>
            <a:ext cx="8307762" cy="2303859"/>
          </a:xfrm>
          <a:prstGeom prst="rect">
            <a:avLst/>
          </a:prstGeom>
        </p:spPr>
      </p:pic>
      <p:sp>
        <p:nvSpPr>
          <p:cNvPr id="308" name="textbox 308"/>
          <p:cNvSpPr/>
          <p:nvPr/>
        </p:nvSpPr>
        <p:spPr>
          <a:xfrm>
            <a:off x="5542591" y="2695551"/>
            <a:ext cx="491133" cy="221903"/>
          </a:xfrm>
          <a:prstGeom prst="rect">
            <a:avLst/>
          </a:prstGeom>
        </p:spPr>
        <p:txBody>
          <a:bodyPr vert="horz" wrap="square" lIns="0" tIns="0" rIns="0" bIns="0"/>
          <a:lstStyle/>
          <a:p>
            <a:pPr algn="l" rtl="0" eaLnBrk="0">
              <a:lnSpc>
                <a:spcPct val="83000"/>
              </a:lnSpc>
            </a:pPr>
            <a:endParaRPr lang="en-US" altLang="en-US" sz="100" dirty="0"/>
          </a:p>
          <a:p>
            <a:pPr marL="8929" eaLnBrk="0">
              <a:lnSpc>
                <a:spcPts val="1603"/>
              </a:lnSpc>
            </a:pPr>
            <a:r>
              <a:rPr sz="1266" b="1" kern="0" spc="-21" dirty="0">
                <a:solidFill>
                  <a:srgbClr val="000000">
                    <a:alpha val="100000"/>
                  </a:srgbClr>
                </a:solidFill>
                <a:latin typeface="微软雅黑" panose="020B0503020204020204" charset="-122"/>
                <a:ea typeface="微软雅黑" panose="020B0503020204020204" charset="-122"/>
                <a:cs typeface="微软雅黑" panose="020B0503020204020204" charset="-122"/>
              </a:rPr>
              <a:t>最开始</a:t>
            </a:r>
            <a:endParaRPr lang="en-US" altLang="en-US" sz="1266" dirty="0"/>
          </a:p>
        </p:txBody>
      </p:sp>
      <p:sp>
        <p:nvSpPr>
          <p:cNvPr id="310" name="textbox 310"/>
          <p:cNvSpPr/>
          <p:nvPr/>
        </p:nvSpPr>
        <p:spPr>
          <a:xfrm>
            <a:off x="6450044" y="2579465"/>
            <a:ext cx="971996" cy="444698"/>
          </a:xfrm>
          <a:prstGeom prst="rect">
            <a:avLst/>
          </a:prstGeom>
        </p:spPr>
        <p:txBody>
          <a:bodyPr vert="horz" wrap="square" lIns="0" tIns="0" rIns="0" bIns="0"/>
          <a:lstStyle/>
          <a:p>
            <a:pPr algn="l" rtl="0" eaLnBrk="0">
              <a:lnSpc>
                <a:spcPct val="83000"/>
              </a:lnSpc>
            </a:pPr>
            <a:endParaRPr lang="en-US" altLang="en-US" sz="100" dirty="0"/>
          </a:p>
          <a:p>
            <a:pPr marL="8929" eaLnBrk="0">
              <a:lnSpc>
                <a:spcPts val="1600"/>
              </a:lnSpc>
            </a:pPr>
            <a:r>
              <a:rPr sz="1266" b="1" kern="0" spc="-21" dirty="0">
                <a:solidFill>
                  <a:srgbClr val="000000">
                    <a:alpha val="100000"/>
                  </a:srgbClr>
                </a:solidFill>
                <a:latin typeface="微软雅黑" panose="020B0503020204020204" charset="-122"/>
                <a:ea typeface="微软雅黑" panose="020B0503020204020204" charset="-122"/>
                <a:cs typeface="微软雅黑" panose="020B0503020204020204" charset="-122"/>
              </a:rPr>
              <a:t>每一层都加入</a:t>
            </a:r>
            <a:endParaRPr lang="en-US" altLang="en-US" sz="1266" dirty="0"/>
          </a:p>
          <a:p>
            <a:pPr marL="10715" eaLnBrk="0">
              <a:lnSpc>
                <a:spcPts val="1603"/>
              </a:lnSpc>
              <a:spcBef>
                <a:spcPts val="158"/>
              </a:spcBef>
            </a:pPr>
            <a:r>
              <a:rPr sz="1266" b="1" kern="0" spc="-21" dirty="0">
                <a:solidFill>
                  <a:srgbClr val="000000">
                    <a:alpha val="100000"/>
                  </a:srgbClr>
                </a:solidFill>
                <a:latin typeface="微软雅黑" panose="020B0503020204020204" charset="-122"/>
                <a:ea typeface="微软雅黑" panose="020B0503020204020204" charset="-122"/>
                <a:cs typeface="微软雅黑" panose="020B0503020204020204" charset="-122"/>
              </a:rPr>
              <a:t>而且独立训练</a:t>
            </a:r>
            <a:endParaRPr lang="en-US" altLang="en-US" sz="1266" dirty="0"/>
          </a:p>
        </p:txBody>
      </p:sp>
      <p:sp>
        <p:nvSpPr>
          <p:cNvPr id="314" name="textbox 314"/>
          <p:cNvSpPr/>
          <p:nvPr/>
        </p:nvSpPr>
        <p:spPr>
          <a:xfrm>
            <a:off x="2288006" y="3463504"/>
            <a:ext cx="977354" cy="954136"/>
          </a:xfrm>
          <a:prstGeom prst="rect">
            <a:avLst/>
          </a:prstGeom>
        </p:spPr>
        <p:txBody>
          <a:bodyPr vert="horz" wrap="square" lIns="0" tIns="0" rIns="0" bIns="0"/>
          <a:lstStyle/>
          <a:p>
            <a:pPr algn="l" rtl="0" eaLnBrk="0">
              <a:lnSpc>
                <a:spcPct val="108000"/>
              </a:lnSpc>
            </a:pPr>
            <a:endParaRPr lang="en-US" altLang="en-US" sz="100" dirty="0"/>
          </a:p>
          <a:p>
            <a:pPr marL="8929" indent="446" eaLnBrk="0">
              <a:lnSpc>
                <a:spcPct val="121000"/>
              </a:lnSpc>
            </a:pPr>
            <a:r>
              <a:rPr sz="1266" b="1" kern="0" spc="-14" dirty="0">
                <a:solidFill>
                  <a:srgbClr val="000000">
                    <a:alpha val="100000"/>
                  </a:srgbClr>
                </a:solidFill>
                <a:latin typeface="微软雅黑" panose="020B0503020204020204" charset="-122"/>
                <a:ea typeface="微软雅黑" panose="020B0503020204020204" charset="-122"/>
                <a:cs typeface="微软雅黑" panose="020B0503020204020204" charset="-122"/>
              </a:rPr>
              <a:t>没有位置编码</a:t>
            </a:r>
            <a:r>
              <a:rPr sz="1266" b="1" kern="0" spc="28"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1266" b="1" kern="0" spc="-21" dirty="0">
                <a:solidFill>
                  <a:srgbClr val="000000">
                    <a:alpha val="100000"/>
                  </a:srgbClr>
                </a:solidFill>
                <a:latin typeface="微软雅黑" panose="020B0503020204020204" charset="-122"/>
                <a:ea typeface="微软雅黑" panose="020B0503020204020204" charset="-122"/>
                <a:cs typeface="微软雅黑" panose="020B0503020204020204" charset="-122"/>
              </a:rPr>
              <a:t>一维位置编码</a:t>
            </a:r>
            <a:r>
              <a:rPr sz="1266" b="1" kern="0" spc="7"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1266" b="1" kern="0" spc="-21" dirty="0">
                <a:solidFill>
                  <a:srgbClr val="000000">
                    <a:alpha val="100000"/>
                  </a:srgbClr>
                </a:solidFill>
                <a:latin typeface="微软雅黑" panose="020B0503020204020204" charset="-122"/>
                <a:ea typeface="微软雅黑" panose="020B0503020204020204" charset="-122"/>
                <a:cs typeface="微软雅黑" panose="020B0503020204020204" charset="-122"/>
              </a:rPr>
              <a:t>二维位置编码</a:t>
            </a:r>
            <a:r>
              <a:rPr sz="1266" b="1" kern="0" spc="7"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1266" b="1" kern="0" spc="-14" dirty="0">
                <a:solidFill>
                  <a:srgbClr val="000000">
                    <a:alpha val="100000"/>
                  </a:srgbClr>
                </a:solidFill>
                <a:latin typeface="微软雅黑" panose="020B0503020204020204" charset="-122"/>
                <a:ea typeface="微软雅黑" panose="020B0503020204020204" charset="-122"/>
                <a:cs typeface="微软雅黑" panose="020B0503020204020204" charset="-122"/>
              </a:rPr>
              <a:t>相对位置编码</a:t>
            </a:r>
            <a:endParaRPr lang="en-US" altLang="en-US" sz="1266" dirty="0"/>
          </a:p>
        </p:txBody>
      </p:sp>
      <p:sp>
        <p:nvSpPr>
          <p:cNvPr id="316" name="textbox 316"/>
          <p:cNvSpPr/>
          <p:nvPr/>
        </p:nvSpPr>
        <p:spPr>
          <a:xfrm>
            <a:off x="8011614" y="2508027"/>
            <a:ext cx="977801" cy="444698"/>
          </a:xfrm>
          <a:prstGeom prst="rect">
            <a:avLst/>
          </a:prstGeom>
        </p:spPr>
        <p:txBody>
          <a:bodyPr vert="horz" wrap="square" lIns="0" tIns="0" rIns="0" bIns="0"/>
          <a:lstStyle/>
          <a:p>
            <a:pPr algn="l" rtl="0" eaLnBrk="0">
              <a:lnSpc>
                <a:spcPct val="68000"/>
              </a:lnSpc>
            </a:pPr>
            <a:endParaRPr lang="en-US" altLang="en-US" sz="100" dirty="0"/>
          </a:p>
          <a:p>
            <a:pPr marL="8929" indent="893" eaLnBrk="0">
              <a:lnSpc>
                <a:spcPct val="111000"/>
              </a:lnSpc>
            </a:pPr>
            <a:r>
              <a:rPr sz="1266" b="1" kern="0" spc="-21" dirty="0">
                <a:solidFill>
                  <a:srgbClr val="000000">
                    <a:alpha val="100000"/>
                  </a:srgbClr>
                </a:solidFill>
                <a:latin typeface="微软雅黑" panose="020B0503020204020204" charset="-122"/>
                <a:ea typeface="微软雅黑" panose="020B0503020204020204" charset="-122"/>
                <a:cs typeface="微软雅黑" panose="020B0503020204020204" charset="-122"/>
              </a:rPr>
              <a:t>每一层都加入</a:t>
            </a:r>
            <a:r>
              <a:rPr sz="1266" b="1" kern="0" spc="14"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1266" b="1" kern="0" spc="-14" dirty="0">
                <a:solidFill>
                  <a:srgbClr val="000000">
                    <a:alpha val="100000"/>
                  </a:srgbClr>
                </a:solidFill>
                <a:latin typeface="微软雅黑" panose="020B0503020204020204" charset="-122"/>
                <a:ea typeface="微软雅黑" panose="020B0503020204020204" charset="-122"/>
                <a:cs typeface="微软雅黑" panose="020B0503020204020204" charset="-122"/>
              </a:rPr>
              <a:t>但是参数共享</a:t>
            </a:r>
            <a:endParaRPr lang="en-US" altLang="en-US" sz="1266" dirty="0"/>
          </a:p>
        </p:txBody>
      </p:sp>
      <p:sp>
        <p:nvSpPr>
          <p:cNvPr id="2" name="文本框 1">
            <a:extLst>
              <a:ext uri="{FF2B5EF4-FFF2-40B4-BE49-F238E27FC236}">
                <a16:creationId xmlns:a16="http://schemas.microsoft.com/office/drawing/2014/main" id="{4EFB3862-6655-F961-07B6-C63D1064193A}"/>
              </a:ext>
            </a:extLst>
          </p:cNvPr>
          <p:cNvSpPr txBox="1"/>
          <p:nvPr/>
        </p:nvSpPr>
        <p:spPr>
          <a:xfrm>
            <a:off x="2963997" y="539335"/>
            <a:ext cx="6096000" cy="461665"/>
          </a:xfrm>
          <a:prstGeom prst="rect">
            <a:avLst/>
          </a:prstGeom>
          <a:noFill/>
        </p:spPr>
        <p:txBody>
          <a:bodyPr wrap="square">
            <a:spAutoFit/>
          </a:bodyPr>
          <a:lstStyle/>
          <a:p>
            <a:pPr algn="ctr"/>
            <a:r>
              <a:rPr kumimoji="0" lang="en-US" altLang="zh-CN" sz="2400" b="1" i="0" u="none" strike="noStrike" kern="1200" cap="none" spc="300" normalizeH="0" baseline="0" noProof="0" dirty="0">
                <a:ln>
                  <a:noFill/>
                </a:ln>
                <a:solidFill>
                  <a:srgbClr val="2455A4"/>
                </a:solidFill>
                <a:effectLst/>
                <a:uLnTx/>
                <a:uFillTx/>
                <a:latin typeface="微软雅黑"/>
                <a:ea typeface="微软雅黑"/>
                <a:cs typeface="+mn-cs"/>
              </a:rPr>
              <a:t>Transformer</a:t>
            </a:r>
            <a:r>
              <a:rPr kumimoji="0" lang="zh-CN" altLang="en-US" sz="2400" b="1" i="0" u="none" strike="noStrike" kern="1200" cap="none" spc="300" normalizeH="0" baseline="0" noProof="0" dirty="0">
                <a:ln>
                  <a:noFill/>
                </a:ln>
                <a:solidFill>
                  <a:srgbClr val="2455A4"/>
                </a:solidFill>
                <a:effectLst/>
                <a:uLnTx/>
                <a:uFillTx/>
                <a:latin typeface="微软雅黑"/>
                <a:ea typeface="微软雅黑"/>
                <a:cs typeface="+mn-cs"/>
              </a:rPr>
              <a:t> </a:t>
            </a:r>
            <a:r>
              <a:rPr kumimoji="0" lang="en-US" altLang="zh-CN" sz="2400" b="1" i="0" u="none" strike="noStrike" kern="1200" cap="none" spc="300" normalizeH="0" baseline="0" noProof="0" dirty="0">
                <a:ln>
                  <a:noFill/>
                </a:ln>
                <a:solidFill>
                  <a:srgbClr val="2455A4"/>
                </a:solidFill>
                <a:effectLst/>
                <a:uLnTx/>
                <a:uFillTx/>
                <a:latin typeface="微软雅黑"/>
                <a:ea typeface="微软雅黑"/>
                <a:cs typeface="+mn-cs"/>
              </a:rPr>
              <a:t>in cv VIT</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8" name="picture 318"/>
          <p:cNvPicPr>
            <a:picLocks noChangeAspect="1"/>
          </p:cNvPicPr>
          <p:nvPr/>
        </p:nvPicPr>
        <p:blipFill>
          <a:blip r:embed="rId2"/>
          <a:stretch>
            <a:fillRect/>
          </a:stretch>
        </p:blipFill>
        <p:spPr>
          <a:xfrm rot="21600000">
            <a:off x="2707113" y="1582764"/>
            <a:ext cx="1846237" cy="3692473"/>
          </a:xfrm>
          <a:prstGeom prst="rect">
            <a:avLst/>
          </a:prstGeom>
        </p:spPr>
      </p:pic>
      <p:pic>
        <p:nvPicPr>
          <p:cNvPr id="320" name="picture 320"/>
          <p:cNvPicPr>
            <a:picLocks noChangeAspect="1"/>
          </p:cNvPicPr>
          <p:nvPr/>
        </p:nvPicPr>
        <p:blipFill>
          <a:blip r:embed="rId3"/>
          <a:stretch>
            <a:fillRect/>
          </a:stretch>
        </p:blipFill>
        <p:spPr>
          <a:xfrm rot="21600000">
            <a:off x="7472908" y="1556813"/>
            <a:ext cx="2116336" cy="3562945"/>
          </a:xfrm>
          <a:prstGeom prst="rect">
            <a:avLst/>
          </a:prstGeom>
        </p:spPr>
      </p:pic>
      <p:sp>
        <p:nvSpPr>
          <p:cNvPr id="324" name="textbox 324"/>
          <p:cNvSpPr/>
          <p:nvPr/>
        </p:nvSpPr>
        <p:spPr>
          <a:xfrm>
            <a:off x="3239000" y="5796724"/>
            <a:ext cx="5540871" cy="276820"/>
          </a:xfrm>
          <a:prstGeom prst="rect">
            <a:avLst/>
          </a:prstGeom>
        </p:spPr>
        <p:txBody>
          <a:bodyPr vert="horz" wrap="square" lIns="0" tIns="0" rIns="0" bIns="0"/>
          <a:lstStyle/>
          <a:p>
            <a:pPr algn="l" rtl="0" eaLnBrk="0">
              <a:lnSpc>
                <a:spcPct val="83000"/>
              </a:lnSpc>
            </a:pPr>
            <a:endParaRPr lang="en-US" altLang="en-US" sz="100" dirty="0"/>
          </a:p>
          <a:p>
            <a:pPr marL="8929" algn="ctr" eaLnBrk="0">
              <a:lnSpc>
                <a:spcPts val="2035"/>
              </a:lnSpc>
            </a:pPr>
            <a:r>
              <a:rPr sz="1687" b="1" kern="0" spc="7" dirty="0" err="1">
                <a:solidFill>
                  <a:srgbClr val="000000">
                    <a:alpha val="100000"/>
                  </a:srgbClr>
                </a:solidFill>
                <a:latin typeface="微软雅黑" panose="020B0503020204020204" charset="-122"/>
                <a:ea typeface="微软雅黑" panose="020B0503020204020204" charset="-122"/>
                <a:cs typeface="微软雅黑" panose="020B0503020204020204" charset="-122"/>
              </a:rPr>
              <a:t>确实有所不同，把</a:t>
            </a:r>
            <a:r>
              <a:rPr sz="1687" b="1" kern="0" dirty="0" err="1">
                <a:solidFill>
                  <a:srgbClr val="000000">
                    <a:alpha val="100000"/>
                  </a:srgbClr>
                </a:solidFill>
                <a:latin typeface="Arial" panose="020B0604020202020204"/>
                <a:ea typeface="Arial" panose="020B0604020202020204"/>
                <a:cs typeface="Arial" panose="020B0604020202020204"/>
              </a:rPr>
              <a:t>Norm</a:t>
            </a:r>
            <a:r>
              <a:rPr sz="1687" b="1" kern="0" spc="7" dirty="0" err="1">
                <a:solidFill>
                  <a:srgbClr val="000000">
                    <a:alpha val="100000"/>
                  </a:srgbClr>
                </a:solidFill>
                <a:latin typeface="微软雅黑" panose="020B0503020204020204" charset="-122"/>
                <a:ea typeface="微软雅黑" panose="020B0503020204020204" charset="-122"/>
                <a:cs typeface="微软雅黑" panose="020B0503020204020204" charset="-122"/>
              </a:rPr>
              <a:t>提前</a:t>
            </a:r>
            <a:r>
              <a:rPr lang="zh-CN" altLang="en-US" sz="1687" b="1" kern="0" spc="7" dirty="0">
                <a:solidFill>
                  <a:srgbClr val="000000">
                    <a:alpha val="100000"/>
                  </a:srgbClr>
                </a:solidFill>
                <a:latin typeface="微软雅黑" panose="020B0503020204020204" charset="-122"/>
                <a:ea typeface="微软雅黑" panose="020B0503020204020204" charset="-122"/>
                <a:cs typeface="微软雅黑" panose="020B0503020204020204" charset="-122"/>
              </a:rPr>
              <a:t>了</a:t>
            </a:r>
            <a:endParaRPr lang="en-US" altLang="en-US" sz="1687" dirty="0"/>
          </a:p>
        </p:txBody>
      </p:sp>
      <p:sp>
        <p:nvSpPr>
          <p:cNvPr id="326" name="textbox 326"/>
          <p:cNvSpPr/>
          <p:nvPr/>
        </p:nvSpPr>
        <p:spPr>
          <a:xfrm>
            <a:off x="2723364" y="572857"/>
            <a:ext cx="1530102" cy="794295"/>
          </a:xfrm>
          <a:prstGeom prst="rect">
            <a:avLst/>
          </a:prstGeom>
        </p:spPr>
        <p:txBody>
          <a:bodyPr vert="horz" wrap="square" lIns="0" tIns="0" rIns="0" bIns="0"/>
          <a:lstStyle/>
          <a:p>
            <a:pPr algn="l" rtl="0" eaLnBrk="0">
              <a:lnSpc>
                <a:spcPct val="84000"/>
              </a:lnSpc>
            </a:pPr>
            <a:endParaRPr lang="en-US" altLang="en-US" sz="100" dirty="0"/>
          </a:p>
          <a:p>
            <a:pPr marL="8929" eaLnBrk="0">
              <a:lnSpc>
                <a:spcPct val="97000"/>
              </a:lnSpc>
            </a:pPr>
            <a:r>
              <a:rPr sz="1687" b="1" kern="0" spc="-105" dirty="0">
                <a:solidFill>
                  <a:srgbClr val="000000">
                    <a:alpha val="100000"/>
                  </a:srgbClr>
                </a:solidFill>
                <a:latin typeface="Arial" panose="020B0604020202020204"/>
                <a:ea typeface="Arial" panose="020B0604020202020204"/>
                <a:cs typeface="Arial" panose="020B0604020202020204"/>
              </a:rPr>
              <a:t>TRM</a:t>
            </a:r>
            <a:r>
              <a:rPr sz="1687" b="1" kern="0" spc="-105" dirty="0">
                <a:solidFill>
                  <a:srgbClr val="000000">
                    <a:alpha val="100000"/>
                  </a:srgbClr>
                </a:solidFill>
                <a:latin typeface="微软雅黑" panose="020B0503020204020204" charset="-122"/>
                <a:ea typeface="微软雅黑" panose="020B0503020204020204" charset="-122"/>
                <a:cs typeface="微软雅黑" panose="020B0503020204020204" charset="-122"/>
              </a:rPr>
              <a:t>编码部分：</a:t>
            </a:r>
            <a:endParaRPr lang="en-US" altLang="en-US" sz="1687" dirty="0"/>
          </a:p>
          <a:p>
            <a:pPr marL="182606" eaLnBrk="0">
              <a:lnSpc>
                <a:spcPts val="4148"/>
              </a:lnSpc>
            </a:pPr>
            <a:r>
              <a:rPr sz="1547" b="1" kern="0" spc="-127" dirty="0">
                <a:solidFill>
                  <a:srgbClr val="000000">
                    <a:alpha val="100000"/>
                  </a:srgbClr>
                </a:solidFill>
                <a:latin typeface="微软雅黑" panose="020B0503020204020204" charset="-122"/>
                <a:ea typeface="微软雅黑" panose="020B0503020204020204" charset="-122"/>
                <a:cs typeface="微软雅黑" panose="020B0503020204020204" charset="-122"/>
              </a:rPr>
              <a:t>原始：</a:t>
            </a:r>
            <a:endParaRPr lang="en-US" altLang="en-US" sz="1547" dirty="0"/>
          </a:p>
        </p:txBody>
      </p:sp>
      <p:sp>
        <p:nvSpPr>
          <p:cNvPr id="328" name="textbox 328"/>
          <p:cNvSpPr/>
          <p:nvPr/>
        </p:nvSpPr>
        <p:spPr>
          <a:xfrm>
            <a:off x="7844933" y="1099709"/>
            <a:ext cx="740717" cy="290215"/>
          </a:xfrm>
          <a:prstGeom prst="rect">
            <a:avLst/>
          </a:prstGeom>
        </p:spPr>
        <p:txBody>
          <a:bodyPr vert="horz" wrap="square" lIns="0" tIns="0" rIns="0" bIns="0"/>
          <a:lstStyle/>
          <a:p>
            <a:pPr algn="l" rtl="0" eaLnBrk="0">
              <a:lnSpc>
                <a:spcPct val="83000"/>
              </a:lnSpc>
            </a:pPr>
            <a:endParaRPr lang="en-US" altLang="en-US" sz="100" dirty="0"/>
          </a:p>
          <a:p>
            <a:pPr marL="8929" eaLnBrk="0">
              <a:lnSpc>
                <a:spcPts val="2144"/>
              </a:lnSpc>
            </a:pPr>
            <a:r>
              <a:rPr sz="1687" b="1" kern="0" spc="-105" dirty="0">
                <a:solidFill>
                  <a:srgbClr val="000000">
                    <a:alpha val="100000"/>
                  </a:srgbClr>
                </a:solidFill>
                <a:latin typeface="Arial" panose="020B0604020202020204"/>
                <a:ea typeface="Arial" panose="020B0604020202020204"/>
                <a:cs typeface="Arial" panose="020B0604020202020204"/>
              </a:rPr>
              <a:t>VIT</a:t>
            </a:r>
            <a:r>
              <a:rPr sz="1687" b="1" kern="0" spc="-105" dirty="0">
                <a:solidFill>
                  <a:srgbClr val="000000">
                    <a:alpha val="100000"/>
                  </a:srgbClr>
                </a:solidFill>
                <a:latin typeface="微软雅黑" panose="020B0503020204020204" charset="-122"/>
                <a:ea typeface="微软雅黑" panose="020B0503020204020204" charset="-122"/>
                <a:cs typeface="微软雅黑" panose="020B0503020204020204" charset="-122"/>
              </a:rPr>
              <a:t>中：</a:t>
            </a:r>
            <a:endParaRPr lang="en-US" altLang="en-US" sz="1687"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89564" y="575872"/>
            <a:ext cx="6012872" cy="403225"/>
          </a:xfrm>
        </p:spPr>
        <p:txBody>
          <a:bodyPr/>
          <a:lstStyle/>
          <a:p>
            <a:r>
              <a:rPr lang="en-US" altLang="zh-CN" dirty="0"/>
              <a:t>Transformer</a:t>
            </a:r>
            <a:r>
              <a:rPr lang="zh-CN" altLang="en-US" dirty="0"/>
              <a:t> </a:t>
            </a:r>
            <a:r>
              <a:rPr lang="en-US" altLang="zh-CN" dirty="0"/>
              <a:t>in cv TNT</a:t>
            </a:r>
          </a:p>
        </p:txBody>
      </p:sp>
      <p:sp>
        <p:nvSpPr>
          <p:cNvPr id="2" name="文本框 1">
            <a:extLst>
              <a:ext uri="{FF2B5EF4-FFF2-40B4-BE49-F238E27FC236}">
                <a16:creationId xmlns:a16="http://schemas.microsoft.com/office/drawing/2014/main" id="{49E0CEB9-0E37-B0EF-5637-461C91963858}"/>
              </a:ext>
            </a:extLst>
          </p:cNvPr>
          <p:cNvSpPr txBox="1"/>
          <p:nvPr/>
        </p:nvSpPr>
        <p:spPr>
          <a:xfrm>
            <a:off x="8013290" y="2644170"/>
            <a:ext cx="3647768" cy="1569660"/>
          </a:xfrm>
          <a:prstGeom prst="rect">
            <a:avLst/>
          </a:prstGeom>
          <a:noFill/>
        </p:spPr>
        <p:txBody>
          <a:bodyPr wrap="square" rtlCol="0">
            <a:spAutoFit/>
          </a:bodyPr>
          <a:lstStyle/>
          <a:p>
            <a:r>
              <a:rPr lang="en-US" altLang="zh-CN" sz="1600" dirty="0">
                <a:latin typeface="+mj-ea"/>
                <a:ea typeface="+mj-ea"/>
              </a:rPr>
              <a:t>VIT</a:t>
            </a:r>
            <a:r>
              <a:rPr lang="zh-CN" altLang="en-US" sz="1600" dirty="0">
                <a:latin typeface="+mj-ea"/>
                <a:ea typeface="+mj-ea"/>
              </a:rPr>
              <a:t>模型缺点：</a:t>
            </a:r>
            <a:endParaRPr lang="en-US" altLang="zh-CN" sz="1600" dirty="0">
              <a:latin typeface="+mj-ea"/>
              <a:ea typeface="+mj-ea"/>
            </a:endParaRPr>
          </a:p>
          <a:p>
            <a:r>
              <a:rPr lang="zh-CN" altLang="en-US" sz="1600" dirty="0">
                <a:latin typeface="+mj-ea"/>
                <a:ea typeface="+mj-ea"/>
              </a:rPr>
              <a:t>训练时间过长，对小目标的检测效果不好。</a:t>
            </a:r>
            <a:endParaRPr lang="en-US" altLang="zh-CN" sz="1600" dirty="0">
              <a:latin typeface="+mj-ea"/>
              <a:ea typeface="+mj-ea"/>
            </a:endParaRPr>
          </a:p>
          <a:p>
            <a:r>
              <a:rPr lang="zh-CN" altLang="en-US" sz="1600" dirty="0">
                <a:latin typeface="+mj-ea"/>
                <a:ea typeface="+mj-ea"/>
              </a:rPr>
              <a:t>后来提出</a:t>
            </a:r>
            <a:r>
              <a:rPr lang="en-US" altLang="zh-CN" sz="1600" dirty="0">
                <a:latin typeface="+mj-ea"/>
                <a:ea typeface="+mj-ea"/>
              </a:rPr>
              <a:t>transformer in transformer TNT</a:t>
            </a:r>
            <a:r>
              <a:rPr lang="zh-CN" altLang="en-US" sz="1600" dirty="0">
                <a:latin typeface="+mj-ea"/>
                <a:ea typeface="+mj-ea"/>
              </a:rPr>
              <a:t>等模型，加强了对小目标的检测效果</a:t>
            </a:r>
            <a:endParaRPr lang="en-US" altLang="zh-CN" sz="1600" dirty="0">
              <a:latin typeface="+mj-ea"/>
              <a:ea typeface="+mj-ea"/>
            </a:endParaRPr>
          </a:p>
        </p:txBody>
      </p:sp>
      <p:pic>
        <p:nvPicPr>
          <p:cNvPr id="8" name="图片 7">
            <a:extLst>
              <a:ext uri="{FF2B5EF4-FFF2-40B4-BE49-F238E27FC236}">
                <a16:creationId xmlns:a16="http://schemas.microsoft.com/office/drawing/2014/main" id="{71F123B1-1CAD-F9F5-23C5-351A793A0795}"/>
              </a:ext>
            </a:extLst>
          </p:cNvPr>
          <p:cNvPicPr>
            <a:picLocks noChangeAspect="1"/>
          </p:cNvPicPr>
          <p:nvPr/>
        </p:nvPicPr>
        <p:blipFill>
          <a:blip r:embed="rId2"/>
          <a:stretch>
            <a:fillRect/>
          </a:stretch>
        </p:blipFill>
        <p:spPr>
          <a:xfrm>
            <a:off x="1009132" y="1453562"/>
            <a:ext cx="6457143" cy="3695238"/>
          </a:xfrm>
          <a:prstGeom prst="rect">
            <a:avLst/>
          </a:prstGeom>
        </p:spPr>
      </p:pic>
    </p:spTree>
    <p:extLst>
      <p:ext uri="{BB962C8B-B14F-4D97-AF65-F5344CB8AC3E}">
        <p14:creationId xmlns:p14="http://schemas.microsoft.com/office/powerpoint/2010/main" val="13855409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89564" y="575872"/>
            <a:ext cx="6012872" cy="403225"/>
          </a:xfrm>
        </p:spPr>
        <p:txBody>
          <a:bodyPr/>
          <a:lstStyle/>
          <a:p>
            <a:r>
              <a:rPr lang="en-US" altLang="zh-CN" dirty="0"/>
              <a:t>Transformer</a:t>
            </a:r>
            <a:r>
              <a:rPr lang="zh-CN" altLang="en-US" dirty="0"/>
              <a:t>一统</a:t>
            </a:r>
            <a:r>
              <a:rPr lang="en-US" altLang="zh-CN" dirty="0" err="1"/>
              <a:t>nlp</a:t>
            </a:r>
            <a:endParaRPr lang="en-US" altLang="zh-CN" dirty="0"/>
          </a:p>
        </p:txBody>
      </p:sp>
      <p:sp>
        <p:nvSpPr>
          <p:cNvPr id="4" name="文本框 3">
            <a:extLst>
              <a:ext uri="{FF2B5EF4-FFF2-40B4-BE49-F238E27FC236}">
                <a16:creationId xmlns:a16="http://schemas.microsoft.com/office/drawing/2014/main" id="{F7F03F1F-6D87-564B-23E0-A3F772F26542}"/>
              </a:ext>
            </a:extLst>
          </p:cNvPr>
          <p:cNvSpPr txBox="1"/>
          <p:nvPr/>
        </p:nvSpPr>
        <p:spPr>
          <a:xfrm>
            <a:off x="915201" y="3183466"/>
            <a:ext cx="10590027" cy="2585323"/>
          </a:xfrm>
          <a:prstGeom prst="rect">
            <a:avLst/>
          </a:prstGeom>
          <a:noFill/>
        </p:spPr>
        <p:txBody>
          <a:bodyPr wrap="square" rtlCol="0">
            <a:spAutoFit/>
          </a:bodyPr>
          <a:lstStyle/>
          <a:p>
            <a:r>
              <a:rPr lang="en-US" altLang="zh-CN" dirty="0"/>
              <a:t>Transformer </a:t>
            </a:r>
            <a:r>
              <a:rPr lang="zh-CN" altLang="en-US" dirty="0"/>
              <a:t>相对于传统的循环神经网络（</a:t>
            </a:r>
            <a:r>
              <a:rPr lang="en-US" altLang="zh-CN" dirty="0"/>
              <a:t>RNN</a:t>
            </a:r>
            <a:r>
              <a:rPr lang="zh-CN" altLang="en-US" dirty="0"/>
              <a:t>）有以下优势：</a:t>
            </a:r>
          </a:p>
          <a:p>
            <a:r>
              <a:rPr lang="zh-CN" altLang="en-US" b="1" dirty="0"/>
              <a:t>并行计算</a:t>
            </a:r>
            <a:r>
              <a:rPr lang="zh-CN" altLang="en-US" dirty="0"/>
              <a:t>：</a:t>
            </a:r>
            <a:r>
              <a:rPr lang="en-US" altLang="zh-CN" dirty="0"/>
              <a:t>Transformer </a:t>
            </a:r>
            <a:r>
              <a:rPr lang="zh-CN" altLang="en-US" dirty="0"/>
              <a:t>使用自注意力机制，可以同时处理输入序列的所有位置，而不需要像</a:t>
            </a:r>
            <a:r>
              <a:rPr lang="en-US" altLang="zh-CN" dirty="0"/>
              <a:t>RNN</a:t>
            </a:r>
            <a:r>
              <a:rPr lang="zh-CN" altLang="en-US" dirty="0"/>
              <a:t>那样逐步处理，因此具有更好的并行计算能力。</a:t>
            </a:r>
            <a:endParaRPr lang="en-US" altLang="zh-CN" dirty="0"/>
          </a:p>
          <a:p>
            <a:r>
              <a:rPr lang="zh-CN" altLang="en-US" b="1" dirty="0"/>
              <a:t>长距离依赖性</a:t>
            </a:r>
            <a:r>
              <a:rPr lang="zh-CN" altLang="en-US" dirty="0"/>
              <a:t>：由于自注意力机制的设计，</a:t>
            </a:r>
            <a:r>
              <a:rPr lang="en-US" altLang="zh-CN" dirty="0"/>
              <a:t>Transformer </a:t>
            </a:r>
            <a:r>
              <a:rPr lang="zh-CN" altLang="en-US" dirty="0"/>
              <a:t>能够轻松捕捉输入序列中的长距离依赖关系，而 </a:t>
            </a:r>
            <a:r>
              <a:rPr lang="en-US" altLang="zh-CN" dirty="0"/>
              <a:t>RNN </a:t>
            </a:r>
            <a:r>
              <a:rPr lang="zh-CN" altLang="en-US" dirty="0"/>
              <a:t>在处理长序列时容易出现梯度消失或梯度爆炸问题。</a:t>
            </a:r>
          </a:p>
          <a:p>
            <a:r>
              <a:rPr lang="zh-CN" altLang="en-US" b="1" dirty="0"/>
              <a:t>位置编码</a:t>
            </a:r>
            <a:r>
              <a:rPr lang="zh-CN" altLang="en-US" dirty="0"/>
              <a:t>：</a:t>
            </a:r>
            <a:r>
              <a:rPr lang="en-US" altLang="zh-CN" dirty="0"/>
              <a:t>Transformer </a:t>
            </a:r>
            <a:r>
              <a:rPr lang="zh-CN" altLang="en-US" dirty="0"/>
              <a:t>引入了位置编码，能够有效地处理输入序列中不同位置的信息，而 </a:t>
            </a:r>
            <a:r>
              <a:rPr lang="en-US" altLang="zh-CN" dirty="0"/>
              <a:t>RNN </a:t>
            </a:r>
            <a:r>
              <a:rPr lang="zh-CN" altLang="en-US" dirty="0"/>
              <a:t>在这方面需要额外的工程技巧，如门控循环单元（</a:t>
            </a:r>
            <a:r>
              <a:rPr lang="en-US" altLang="zh-CN" dirty="0"/>
              <a:t>GRU</a:t>
            </a:r>
            <a:r>
              <a:rPr lang="zh-CN" altLang="en-US" dirty="0"/>
              <a:t>）或长短时记忆网络（</a:t>
            </a:r>
            <a:r>
              <a:rPr lang="en-US" altLang="zh-CN" dirty="0"/>
              <a:t>LSTM</a:t>
            </a:r>
            <a:r>
              <a:rPr lang="zh-CN" altLang="en-US" dirty="0"/>
              <a:t>）。</a:t>
            </a:r>
          </a:p>
          <a:p>
            <a:r>
              <a:rPr lang="zh-CN" altLang="en-US" b="1" dirty="0"/>
              <a:t>远距离推理</a:t>
            </a:r>
            <a:r>
              <a:rPr lang="zh-CN" altLang="en-US" dirty="0"/>
              <a:t>：</a:t>
            </a:r>
            <a:r>
              <a:rPr lang="en-US" altLang="zh-CN" dirty="0"/>
              <a:t>Transformer </a:t>
            </a:r>
            <a:r>
              <a:rPr lang="zh-CN" altLang="en-US" dirty="0"/>
              <a:t>模型能够更好地处理需要远距离推理的任务，例如问答系统中的问题和文本中的答案之间可能相隔较远的情况。</a:t>
            </a:r>
          </a:p>
        </p:txBody>
      </p:sp>
      <p:pic>
        <p:nvPicPr>
          <p:cNvPr id="5" name="图片 4">
            <a:extLst>
              <a:ext uri="{FF2B5EF4-FFF2-40B4-BE49-F238E27FC236}">
                <a16:creationId xmlns:a16="http://schemas.microsoft.com/office/drawing/2014/main" id="{9ACB5488-42FD-FBF9-895B-BDBC20C173FC}"/>
              </a:ext>
            </a:extLst>
          </p:cNvPr>
          <p:cNvPicPr>
            <a:picLocks noChangeAspect="1"/>
          </p:cNvPicPr>
          <p:nvPr/>
        </p:nvPicPr>
        <p:blipFill>
          <a:blip r:embed="rId2"/>
          <a:stretch>
            <a:fillRect/>
          </a:stretch>
        </p:blipFill>
        <p:spPr>
          <a:xfrm>
            <a:off x="1454132" y="1239221"/>
            <a:ext cx="4756082" cy="1826258"/>
          </a:xfrm>
          <a:prstGeom prst="rect">
            <a:avLst/>
          </a:prstGeom>
        </p:spPr>
      </p:pic>
    </p:spTree>
    <p:extLst>
      <p:ext uri="{BB962C8B-B14F-4D97-AF65-F5344CB8AC3E}">
        <p14:creationId xmlns:p14="http://schemas.microsoft.com/office/powerpoint/2010/main" val="18234670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89564" y="575872"/>
            <a:ext cx="6012872" cy="403225"/>
          </a:xfrm>
        </p:spPr>
        <p:txBody>
          <a:bodyPr/>
          <a:lstStyle/>
          <a:p>
            <a:r>
              <a:rPr lang="en-US" altLang="zh-CN" dirty="0"/>
              <a:t>Transformer</a:t>
            </a:r>
            <a:r>
              <a:rPr lang="zh-CN" altLang="en-US" dirty="0"/>
              <a:t> </a:t>
            </a:r>
            <a:r>
              <a:rPr lang="en-US" altLang="zh-CN" dirty="0"/>
              <a:t>in cv TNT</a:t>
            </a:r>
          </a:p>
        </p:txBody>
      </p:sp>
      <p:pic>
        <p:nvPicPr>
          <p:cNvPr id="5" name="图片 4">
            <a:extLst>
              <a:ext uri="{FF2B5EF4-FFF2-40B4-BE49-F238E27FC236}">
                <a16:creationId xmlns:a16="http://schemas.microsoft.com/office/drawing/2014/main" id="{1760A9DF-80F6-BEF6-1DC9-AEBF02EB5689}"/>
              </a:ext>
            </a:extLst>
          </p:cNvPr>
          <p:cNvPicPr>
            <a:picLocks noChangeAspect="1"/>
          </p:cNvPicPr>
          <p:nvPr/>
        </p:nvPicPr>
        <p:blipFill>
          <a:blip r:embed="rId2"/>
          <a:stretch>
            <a:fillRect/>
          </a:stretch>
        </p:blipFill>
        <p:spPr>
          <a:xfrm>
            <a:off x="1836967" y="1690461"/>
            <a:ext cx="7790476" cy="3752381"/>
          </a:xfrm>
          <a:prstGeom prst="rect">
            <a:avLst/>
          </a:prstGeom>
        </p:spPr>
      </p:pic>
    </p:spTree>
    <p:extLst>
      <p:ext uri="{BB962C8B-B14F-4D97-AF65-F5344CB8AC3E}">
        <p14:creationId xmlns:p14="http://schemas.microsoft.com/office/powerpoint/2010/main" val="26025578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89564" y="575872"/>
            <a:ext cx="6012872" cy="403225"/>
          </a:xfrm>
        </p:spPr>
        <p:txBody>
          <a:bodyPr/>
          <a:lstStyle/>
          <a:p>
            <a:r>
              <a:rPr lang="en-US" altLang="zh-CN" dirty="0"/>
              <a:t>Transformer</a:t>
            </a:r>
            <a:r>
              <a:rPr lang="zh-CN" altLang="en-US" dirty="0"/>
              <a:t> </a:t>
            </a:r>
            <a:r>
              <a:rPr lang="en-US" altLang="zh-CN" dirty="0"/>
              <a:t>in cv DETR</a:t>
            </a:r>
          </a:p>
        </p:txBody>
      </p:sp>
      <p:sp>
        <p:nvSpPr>
          <p:cNvPr id="2" name="文本框 1">
            <a:extLst>
              <a:ext uri="{FF2B5EF4-FFF2-40B4-BE49-F238E27FC236}">
                <a16:creationId xmlns:a16="http://schemas.microsoft.com/office/drawing/2014/main" id="{49E0CEB9-0E37-B0EF-5637-461C91963858}"/>
              </a:ext>
            </a:extLst>
          </p:cNvPr>
          <p:cNvSpPr txBox="1"/>
          <p:nvPr/>
        </p:nvSpPr>
        <p:spPr>
          <a:xfrm>
            <a:off x="1343246" y="1583169"/>
            <a:ext cx="9505507" cy="1477328"/>
          </a:xfrm>
          <a:prstGeom prst="rect">
            <a:avLst/>
          </a:prstGeom>
          <a:noFill/>
        </p:spPr>
        <p:txBody>
          <a:bodyPr wrap="square" rtlCol="0">
            <a:spAutoFit/>
          </a:bodyPr>
          <a:lstStyle/>
          <a:p>
            <a:r>
              <a:rPr lang="zh-CN" altLang="en-US" dirty="0"/>
              <a:t>第一篇用</a:t>
            </a:r>
            <a:r>
              <a:rPr lang="en-US" altLang="zh-CN" dirty="0"/>
              <a:t>transformer</a:t>
            </a:r>
            <a:r>
              <a:rPr lang="zh-CN" altLang="en-US" dirty="0"/>
              <a:t>做端到端目标检测的论文：</a:t>
            </a:r>
            <a:endParaRPr lang="en-US" altLang="zh-CN" dirty="0"/>
          </a:p>
          <a:p>
            <a:r>
              <a:rPr lang="en-US" altLang="zh-CN" dirty="0"/>
              <a:t>End to End Object Detection With Transformer </a:t>
            </a:r>
          </a:p>
          <a:p>
            <a:r>
              <a:rPr lang="zh-CN" altLang="en-US" dirty="0"/>
              <a:t>        先用</a:t>
            </a:r>
            <a:r>
              <a:rPr lang="en-US" altLang="zh-CN" dirty="0"/>
              <a:t>CNN</a:t>
            </a:r>
            <a:r>
              <a:rPr lang="zh-CN" altLang="en-US" dirty="0"/>
              <a:t>提取特征，然后把最后特征图的每个点看成</a:t>
            </a:r>
            <a:r>
              <a:rPr lang="en-US" altLang="zh-CN" dirty="0"/>
              <a:t>word</a:t>
            </a:r>
            <a:r>
              <a:rPr lang="zh-CN" altLang="en-US" dirty="0"/>
              <a:t>，这样特征图就变成了</a:t>
            </a:r>
            <a:r>
              <a:rPr lang="en-US" altLang="zh-CN" dirty="0"/>
              <a:t>a sequence words</a:t>
            </a:r>
            <a:r>
              <a:rPr lang="zh-CN" altLang="en-US" dirty="0"/>
              <a:t>，而检测的输出恰好是</a:t>
            </a:r>
            <a:r>
              <a:rPr lang="en-US" altLang="zh-CN" dirty="0"/>
              <a:t>a set objects</a:t>
            </a:r>
            <a:r>
              <a:rPr lang="zh-CN" altLang="en-US" dirty="0"/>
              <a:t>，所以</a:t>
            </a:r>
            <a:r>
              <a:rPr lang="en-US" altLang="zh-CN" dirty="0"/>
              <a:t>transformer</a:t>
            </a:r>
            <a:r>
              <a:rPr lang="zh-CN" altLang="en-US" dirty="0"/>
              <a:t>正好适合这个任务。这篇文章用完整的</a:t>
            </a:r>
            <a:r>
              <a:rPr lang="en-US" altLang="zh-CN" dirty="0"/>
              <a:t>transformer</a:t>
            </a:r>
            <a:r>
              <a:rPr lang="zh-CN" altLang="en-US" dirty="0"/>
              <a:t>构建了一个</a:t>
            </a:r>
            <a:r>
              <a:rPr lang="en-US" altLang="zh-CN" dirty="0"/>
              <a:t>end-to-end</a:t>
            </a:r>
            <a:r>
              <a:rPr lang="zh-CN" altLang="en-US" dirty="0"/>
              <a:t>的目标检测模型。</a:t>
            </a:r>
          </a:p>
        </p:txBody>
      </p:sp>
      <p:pic>
        <p:nvPicPr>
          <p:cNvPr id="5" name="Picture 2">
            <a:extLst>
              <a:ext uri="{FF2B5EF4-FFF2-40B4-BE49-F238E27FC236}">
                <a16:creationId xmlns:a16="http://schemas.microsoft.com/office/drawing/2014/main" id="{EF3E2CFF-E256-408B-7684-FEA296579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867" y="3187832"/>
            <a:ext cx="10044263" cy="293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93768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89564" y="575872"/>
            <a:ext cx="6012872" cy="403225"/>
          </a:xfrm>
        </p:spPr>
        <p:txBody>
          <a:bodyPr/>
          <a:lstStyle/>
          <a:p>
            <a:r>
              <a:rPr lang="en-US" altLang="zh-CN" dirty="0"/>
              <a:t>Transformer</a:t>
            </a:r>
            <a:r>
              <a:rPr lang="zh-CN" altLang="en-US" dirty="0"/>
              <a:t> </a:t>
            </a:r>
            <a:r>
              <a:rPr lang="en-US" altLang="zh-CN" dirty="0"/>
              <a:t>in cv DETR</a:t>
            </a:r>
          </a:p>
        </p:txBody>
      </p:sp>
      <p:sp>
        <p:nvSpPr>
          <p:cNvPr id="2" name="文本框 1">
            <a:extLst>
              <a:ext uri="{FF2B5EF4-FFF2-40B4-BE49-F238E27FC236}">
                <a16:creationId xmlns:a16="http://schemas.microsoft.com/office/drawing/2014/main" id="{49E0CEB9-0E37-B0EF-5637-461C91963858}"/>
              </a:ext>
            </a:extLst>
          </p:cNvPr>
          <p:cNvSpPr txBox="1"/>
          <p:nvPr/>
        </p:nvSpPr>
        <p:spPr>
          <a:xfrm>
            <a:off x="1343246" y="1583169"/>
            <a:ext cx="9505507" cy="3139321"/>
          </a:xfrm>
          <a:prstGeom prst="rect">
            <a:avLst/>
          </a:prstGeom>
          <a:noFill/>
        </p:spPr>
        <p:txBody>
          <a:bodyPr wrap="square" rtlCol="0">
            <a:spAutoFit/>
          </a:bodyPr>
          <a:lstStyle/>
          <a:p>
            <a:r>
              <a:rPr lang="zh-CN" altLang="en-US" dirty="0"/>
              <a:t>第一篇用</a:t>
            </a:r>
            <a:r>
              <a:rPr lang="en-US" altLang="zh-CN" dirty="0"/>
              <a:t>transformer</a:t>
            </a:r>
            <a:r>
              <a:rPr lang="zh-CN" altLang="en-US" dirty="0"/>
              <a:t>做端到端目标检测的论文：</a:t>
            </a:r>
            <a:endParaRPr lang="en-US" altLang="zh-CN" dirty="0"/>
          </a:p>
          <a:p>
            <a:r>
              <a:rPr lang="en-US" altLang="zh-CN" dirty="0"/>
              <a:t>End to End Object Detection With Transformer </a:t>
            </a:r>
          </a:p>
          <a:p>
            <a:r>
              <a:rPr lang="zh-CN" altLang="en-US" dirty="0"/>
              <a:t>        先用</a:t>
            </a:r>
            <a:r>
              <a:rPr lang="en-US" altLang="zh-CN" dirty="0"/>
              <a:t>CNN</a:t>
            </a:r>
            <a:r>
              <a:rPr lang="zh-CN" altLang="en-US" dirty="0"/>
              <a:t>提取特征，然后把最后特征图的每个点看成</a:t>
            </a:r>
            <a:r>
              <a:rPr lang="en-US" altLang="zh-CN" dirty="0"/>
              <a:t>word</a:t>
            </a:r>
            <a:r>
              <a:rPr lang="zh-CN" altLang="en-US" dirty="0"/>
              <a:t>，这样特征图就变成了</a:t>
            </a:r>
            <a:r>
              <a:rPr lang="en-US" altLang="zh-CN" dirty="0"/>
              <a:t>a sequence words</a:t>
            </a:r>
            <a:r>
              <a:rPr lang="zh-CN" altLang="en-US" dirty="0"/>
              <a:t>，而检测的输出恰好是</a:t>
            </a:r>
            <a:r>
              <a:rPr lang="en-US" altLang="zh-CN" dirty="0"/>
              <a:t>a set objects</a:t>
            </a:r>
            <a:r>
              <a:rPr lang="zh-CN" altLang="en-US" dirty="0"/>
              <a:t>，所以</a:t>
            </a:r>
            <a:r>
              <a:rPr lang="en-US" altLang="zh-CN" dirty="0"/>
              <a:t>transformer</a:t>
            </a:r>
            <a:r>
              <a:rPr lang="zh-CN" altLang="en-US" dirty="0"/>
              <a:t>正好适合这个任务。这篇文章用完整的</a:t>
            </a:r>
            <a:r>
              <a:rPr lang="en-US" altLang="zh-CN" dirty="0"/>
              <a:t>transformer</a:t>
            </a:r>
            <a:r>
              <a:rPr lang="zh-CN" altLang="en-US" dirty="0"/>
              <a:t>构建了一个</a:t>
            </a:r>
            <a:r>
              <a:rPr lang="en-US" altLang="zh-CN" dirty="0"/>
              <a:t>end-to-end</a:t>
            </a:r>
            <a:r>
              <a:rPr lang="zh-CN" altLang="en-US" dirty="0"/>
              <a:t>的目标检测模型。</a:t>
            </a:r>
            <a:endParaRPr lang="en-US" altLang="zh-CN" dirty="0"/>
          </a:p>
          <a:p>
            <a:endParaRPr lang="en-US" altLang="zh-CN" dirty="0"/>
          </a:p>
          <a:p>
            <a:r>
              <a:rPr lang="zh-CN" altLang="en-US" dirty="0"/>
              <a:t>学习链接：</a:t>
            </a:r>
            <a:endParaRPr lang="en-US" altLang="zh-CN" dirty="0"/>
          </a:p>
          <a:p>
            <a:r>
              <a:rPr lang="en-US" altLang="zh-CN" dirty="0">
                <a:hlinkClick r:id="rId2"/>
              </a:rPr>
              <a:t>https://www.bilibili.com/video/BV1TT4y1B7AD?p=12&amp;vd_source=26af0425c9a2551258a3b13b1d1ebba2</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3897375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89564" y="575872"/>
            <a:ext cx="6012872" cy="403225"/>
          </a:xfrm>
        </p:spPr>
        <p:txBody>
          <a:bodyPr/>
          <a:lstStyle/>
          <a:p>
            <a:r>
              <a:rPr lang="en-US" altLang="zh-CN" dirty="0"/>
              <a:t>Transformer</a:t>
            </a:r>
            <a:r>
              <a:rPr lang="zh-CN" altLang="en-US" dirty="0"/>
              <a:t> </a:t>
            </a:r>
            <a:r>
              <a:rPr lang="en-US" altLang="zh-CN" dirty="0"/>
              <a:t>in cv DETR</a:t>
            </a:r>
          </a:p>
        </p:txBody>
      </p:sp>
      <p:pic>
        <p:nvPicPr>
          <p:cNvPr id="7" name="图片 6">
            <a:extLst>
              <a:ext uri="{FF2B5EF4-FFF2-40B4-BE49-F238E27FC236}">
                <a16:creationId xmlns:a16="http://schemas.microsoft.com/office/drawing/2014/main" id="{27B15DE7-45B5-4AB3-8D11-21C06EFBCD7A}"/>
              </a:ext>
            </a:extLst>
          </p:cNvPr>
          <p:cNvPicPr>
            <a:picLocks noChangeAspect="1"/>
          </p:cNvPicPr>
          <p:nvPr/>
        </p:nvPicPr>
        <p:blipFill>
          <a:blip r:embed="rId2"/>
          <a:stretch>
            <a:fillRect/>
          </a:stretch>
        </p:blipFill>
        <p:spPr>
          <a:xfrm>
            <a:off x="2740245" y="1106916"/>
            <a:ext cx="7147257" cy="3081626"/>
          </a:xfrm>
          <a:prstGeom prst="rect">
            <a:avLst/>
          </a:prstGeom>
        </p:spPr>
      </p:pic>
      <p:pic>
        <p:nvPicPr>
          <p:cNvPr id="2" name="Picture 2">
            <a:extLst>
              <a:ext uri="{FF2B5EF4-FFF2-40B4-BE49-F238E27FC236}">
                <a16:creationId xmlns:a16="http://schemas.microsoft.com/office/drawing/2014/main" id="{56073E32-32F9-9806-24F7-BE8B1538F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2467" y="4316361"/>
            <a:ext cx="7647990" cy="2234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83545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89564" y="575872"/>
            <a:ext cx="6012872" cy="403225"/>
          </a:xfrm>
        </p:spPr>
        <p:txBody>
          <a:bodyPr/>
          <a:lstStyle/>
          <a:p>
            <a:r>
              <a:rPr lang="en-US" altLang="zh-CN" dirty="0"/>
              <a:t>Transformer</a:t>
            </a:r>
            <a:r>
              <a:rPr lang="zh-CN" altLang="en-US" dirty="0"/>
              <a:t> </a:t>
            </a:r>
            <a:r>
              <a:rPr lang="en-US" altLang="zh-CN" dirty="0"/>
              <a:t>in cv DETR</a:t>
            </a:r>
          </a:p>
        </p:txBody>
      </p:sp>
      <p:pic>
        <p:nvPicPr>
          <p:cNvPr id="5" name="图片 4">
            <a:extLst>
              <a:ext uri="{FF2B5EF4-FFF2-40B4-BE49-F238E27FC236}">
                <a16:creationId xmlns:a16="http://schemas.microsoft.com/office/drawing/2014/main" id="{6A304DAA-A150-12C3-B043-DF7F1C9E2F93}"/>
              </a:ext>
            </a:extLst>
          </p:cNvPr>
          <p:cNvPicPr>
            <a:picLocks noChangeAspect="1"/>
          </p:cNvPicPr>
          <p:nvPr/>
        </p:nvPicPr>
        <p:blipFill>
          <a:blip r:embed="rId2"/>
          <a:stretch>
            <a:fillRect/>
          </a:stretch>
        </p:blipFill>
        <p:spPr>
          <a:xfrm>
            <a:off x="1248697" y="1430338"/>
            <a:ext cx="9456019" cy="4616500"/>
          </a:xfrm>
          <a:prstGeom prst="rect">
            <a:avLst/>
          </a:prstGeom>
        </p:spPr>
      </p:pic>
    </p:spTree>
    <p:extLst>
      <p:ext uri="{BB962C8B-B14F-4D97-AF65-F5344CB8AC3E}">
        <p14:creationId xmlns:p14="http://schemas.microsoft.com/office/powerpoint/2010/main" val="63920322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89564" y="575872"/>
            <a:ext cx="6012872" cy="403225"/>
          </a:xfrm>
        </p:spPr>
        <p:txBody>
          <a:bodyPr/>
          <a:lstStyle/>
          <a:p>
            <a:r>
              <a:rPr lang="en-US" altLang="zh-CN" dirty="0"/>
              <a:t>Transformer</a:t>
            </a:r>
            <a:r>
              <a:rPr lang="zh-CN" altLang="en-US" dirty="0"/>
              <a:t> </a:t>
            </a:r>
            <a:r>
              <a:rPr lang="en-US" altLang="zh-CN" dirty="0"/>
              <a:t>in cv DETR</a:t>
            </a:r>
          </a:p>
        </p:txBody>
      </p:sp>
      <p:sp>
        <p:nvSpPr>
          <p:cNvPr id="4" name="文本框 3">
            <a:extLst>
              <a:ext uri="{FF2B5EF4-FFF2-40B4-BE49-F238E27FC236}">
                <a16:creationId xmlns:a16="http://schemas.microsoft.com/office/drawing/2014/main" id="{93748799-5B61-CD79-47A5-D12F4F79FCA1}"/>
              </a:ext>
            </a:extLst>
          </p:cNvPr>
          <p:cNvSpPr txBox="1"/>
          <p:nvPr/>
        </p:nvSpPr>
        <p:spPr>
          <a:xfrm>
            <a:off x="2025444" y="2890391"/>
            <a:ext cx="8858865" cy="1077218"/>
          </a:xfrm>
          <a:prstGeom prst="rect">
            <a:avLst/>
          </a:prstGeom>
          <a:noFill/>
        </p:spPr>
        <p:txBody>
          <a:bodyPr wrap="square" rtlCol="0">
            <a:spAutoFit/>
          </a:bodyPr>
          <a:lstStyle/>
          <a:p>
            <a:r>
              <a:rPr lang="en-US" altLang="zh-CN" sz="1600" dirty="0"/>
              <a:t>DETR</a:t>
            </a:r>
            <a:r>
              <a:rPr lang="zh-CN" altLang="en-US" sz="1600" dirty="0"/>
              <a:t>与</a:t>
            </a:r>
            <a:r>
              <a:rPr lang="en-US" altLang="zh-CN" sz="1600" dirty="0" err="1"/>
              <a:t>ViT</a:t>
            </a:r>
            <a:r>
              <a:rPr lang="zh-CN" altLang="en-US" sz="1600" dirty="0"/>
              <a:t>的区别</a:t>
            </a:r>
          </a:p>
          <a:p>
            <a:r>
              <a:rPr lang="en-US" altLang="zh-CN" sz="1600" dirty="0"/>
              <a:t>1.ViT </a:t>
            </a:r>
            <a:r>
              <a:rPr lang="zh-CN" altLang="en-US" sz="1600" dirty="0"/>
              <a:t>是没有使用 </a:t>
            </a:r>
            <a:r>
              <a:rPr lang="en-US" altLang="zh-CN" sz="1600" dirty="0"/>
              <a:t>CNN </a:t>
            </a:r>
            <a:r>
              <a:rPr lang="zh-CN" altLang="en-US" sz="1600" dirty="0"/>
              <a:t>的，而 </a:t>
            </a:r>
            <a:r>
              <a:rPr lang="en-US" altLang="zh-CN" sz="1600" dirty="0"/>
              <a:t>DETR </a:t>
            </a:r>
            <a:r>
              <a:rPr lang="zh-CN" altLang="en-US" sz="1600" dirty="0"/>
              <a:t>是先用 </a:t>
            </a:r>
            <a:r>
              <a:rPr lang="en-US" altLang="zh-CN" sz="1600" dirty="0"/>
              <a:t>CNN </a:t>
            </a:r>
            <a:r>
              <a:rPr lang="zh-CN" altLang="en-US" sz="1600" dirty="0"/>
              <a:t>提取了图像的特征</a:t>
            </a:r>
          </a:p>
          <a:p>
            <a:r>
              <a:rPr lang="en-US" altLang="zh-CN" sz="1600" dirty="0"/>
              <a:t>2.ViT </a:t>
            </a:r>
            <a:r>
              <a:rPr lang="zh-CN" altLang="en-US" sz="1600" dirty="0"/>
              <a:t>只使用了</a:t>
            </a:r>
            <a:r>
              <a:rPr lang="en-US" altLang="zh-CN" sz="1600" dirty="0"/>
              <a:t>Transformers-encoder,</a:t>
            </a:r>
            <a:r>
              <a:rPr lang="zh-CN" altLang="en-US" sz="1600" dirty="0"/>
              <a:t>在 </a:t>
            </a:r>
            <a:r>
              <a:rPr lang="en-US" altLang="zh-CN" sz="1600" dirty="0"/>
              <a:t>encoder </a:t>
            </a:r>
            <a:r>
              <a:rPr lang="zh-CN" altLang="en-US" sz="1600" dirty="0"/>
              <a:t>的时候额外添加了一个 </a:t>
            </a:r>
            <a:r>
              <a:rPr lang="en-US" altLang="zh-CN" sz="1600" dirty="0"/>
              <a:t>Class token </a:t>
            </a:r>
            <a:r>
              <a:rPr lang="zh-CN" altLang="en-US" sz="1600" dirty="0"/>
              <a:t>来预测图像类型</a:t>
            </a:r>
            <a:r>
              <a:rPr lang="en-US" altLang="zh-CN" sz="1600" dirty="0"/>
              <a:t>,</a:t>
            </a:r>
            <a:r>
              <a:rPr lang="zh-CN" altLang="en-US" sz="1600" dirty="0"/>
              <a:t>而 </a:t>
            </a:r>
            <a:r>
              <a:rPr lang="en-US" altLang="zh-CN" sz="1600" dirty="0"/>
              <a:t>DETR </a:t>
            </a:r>
            <a:r>
              <a:rPr lang="zh-CN" altLang="en-US" sz="1600" dirty="0"/>
              <a:t>的 </a:t>
            </a:r>
            <a:r>
              <a:rPr lang="en-US" altLang="zh-CN" sz="1600" dirty="0"/>
              <a:t>object token </a:t>
            </a:r>
            <a:r>
              <a:rPr lang="zh-CN" altLang="en-US" sz="1600" dirty="0"/>
              <a:t>则是通过 </a:t>
            </a:r>
            <a:r>
              <a:rPr lang="en-US" altLang="zh-CN" sz="1600" dirty="0"/>
              <a:t>Decoder </a:t>
            </a:r>
            <a:r>
              <a:rPr lang="zh-CN" altLang="en-US" sz="1600" dirty="0"/>
              <a:t>学习的</a:t>
            </a:r>
            <a:r>
              <a:rPr lang="en-US" altLang="zh-CN" sz="1600" dirty="0"/>
              <a:t>.</a:t>
            </a:r>
          </a:p>
        </p:txBody>
      </p:sp>
    </p:spTree>
    <p:extLst>
      <p:ext uri="{BB962C8B-B14F-4D97-AF65-F5344CB8AC3E}">
        <p14:creationId xmlns:p14="http://schemas.microsoft.com/office/powerpoint/2010/main" val="296303145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powerpoint template design by DAJU_PPT正版来源小红书大橘PPT微信DAJU_PPT请勿抄袭搬运！盗版必究！"/>
          <p:cNvSpPr txBox="1"/>
          <p:nvPr/>
        </p:nvSpPr>
        <p:spPr>
          <a:xfrm>
            <a:off x="3082747" y="2459504"/>
            <a:ext cx="6026522" cy="1015663"/>
          </a:xfrm>
          <a:prstGeom prst="rect">
            <a:avLst/>
          </a:prstGeom>
          <a:noFill/>
        </p:spPr>
        <p:txBody>
          <a:bodyPr wrap="none" rtlCol="0">
            <a:spAutoFit/>
          </a:bodyPr>
          <a:lstStyle/>
          <a:p>
            <a:pPr algn="ctr"/>
            <a:r>
              <a:rPr lang="en-US" altLang="zh-CN" sz="6000" spc="600" dirty="0">
                <a:solidFill>
                  <a:schemeClr val="accent2"/>
                </a:solidFill>
                <a:cs typeface="+mn-ea"/>
                <a:sym typeface="+mn-lt"/>
              </a:rPr>
              <a:t>—</a:t>
            </a:r>
            <a:r>
              <a:rPr lang="en-US" altLang="zh-CN" sz="6000" spc="600" dirty="0">
                <a:solidFill>
                  <a:schemeClr val="accent1"/>
                </a:solidFill>
                <a:cs typeface="+mn-ea"/>
                <a:sym typeface="+mn-lt"/>
              </a:rPr>
              <a:t> </a:t>
            </a:r>
            <a:r>
              <a:rPr lang="en-US" altLang="zh-CN" sz="6000" spc="600" dirty="0">
                <a:cs typeface="+mn-ea"/>
                <a:sym typeface="+mn-lt"/>
              </a:rPr>
              <a:t>THANKS </a:t>
            </a:r>
            <a:r>
              <a:rPr lang="en-US" altLang="zh-CN" sz="6000" spc="600" dirty="0">
                <a:solidFill>
                  <a:schemeClr val="accent2"/>
                </a:solidFill>
                <a:cs typeface="+mn-ea"/>
                <a:sym typeface="+mn-lt"/>
              </a:rPr>
              <a:t>—</a:t>
            </a:r>
          </a:p>
        </p:txBody>
      </p:sp>
    </p:spTree>
    <p:custDataLst>
      <p:tags r:id="rId1"/>
    </p:custData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F66BD1-0892-467B-CE3F-AF3CA2B65850}"/>
              </a:ext>
            </a:extLst>
          </p:cNvPr>
          <p:cNvSpPr>
            <a:spLocks noGrp="1"/>
          </p:cNvSpPr>
          <p:nvPr>
            <p:ph type="title"/>
          </p:nvPr>
        </p:nvSpPr>
        <p:spPr/>
        <p:txBody>
          <a:bodyPr/>
          <a:lstStyle/>
          <a:p>
            <a:r>
              <a:rPr lang="en-US" altLang="zh-CN" dirty="0"/>
              <a:t>CNN</a:t>
            </a:r>
            <a:r>
              <a:rPr lang="zh-CN" altLang="en-US" dirty="0"/>
              <a:t>的劣势</a:t>
            </a:r>
          </a:p>
        </p:txBody>
      </p:sp>
      <p:sp>
        <p:nvSpPr>
          <p:cNvPr id="4" name="文本框 3">
            <a:extLst>
              <a:ext uri="{FF2B5EF4-FFF2-40B4-BE49-F238E27FC236}">
                <a16:creationId xmlns:a16="http://schemas.microsoft.com/office/drawing/2014/main" id="{933BD078-A0F4-595A-78A5-E63595D3F93E}"/>
              </a:ext>
            </a:extLst>
          </p:cNvPr>
          <p:cNvSpPr txBox="1"/>
          <p:nvPr/>
        </p:nvSpPr>
        <p:spPr>
          <a:xfrm>
            <a:off x="3258130" y="5043377"/>
            <a:ext cx="6172600" cy="1077218"/>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mj-ea"/>
                <a:ea typeface="+mj-ea"/>
              </a:rPr>
              <a:t>CNN</a:t>
            </a:r>
            <a:r>
              <a:rPr lang="zh-CN" altLang="en-US" sz="1600" dirty="0">
                <a:latin typeface="+mj-ea"/>
                <a:ea typeface="+mj-ea"/>
              </a:rPr>
              <a:t>最大的问题是什么</a:t>
            </a:r>
            <a:r>
              <a:rPr lang="en-US" altLang="zh-CN" sz="1600" dirty="0">
                <a:latin typeface="+mj-ea"/>
                <a:ea typeface="+mj-ea"/>
              </a:rPr>
              <a:t>?   </a:t>
            </a:r>
            <a:r>
              <a:rPr lang="zh-CN" altLang="en-US" sz="1600" dirty="0">
                <a:latin typeface="+mj-ea"/>
                <a:ea typeface="+mj-ea"/>
              </a:rPr>
              <a:t>格局，眼界</a:t>
            </a:r>
            <a:r>
              <a:rPr lang="en-US" altLang="zh-CN" sz="1600" dirty="0">
                <a:latin typeface="+mj-ea"/>
                <a:ea typeface="+mj-ea"/>
              </a:rPr>
              <a:t>;</a:t>
            </a:r>
            <a:r>
              <a:rPr lang="zh-CN" altLang="en-US" sz="1600" dirty="0">
                <a:latin typeface="+mj-ea"/>
                <a:ea typeface="+mj-ea"/>
              </a:rPr>
              <a:t> </a:t>
            </a:r>
            <a:endParaRPr lang="en-US" altLang="zh-CN" sz="1600" dirty="0">
              <a:latin typeface="+mj-ea"/>
              <a:ea typeface="+mj-ea"/>
            </a:endParaRPr>
          </a:p>
          <a:p>
            <a:pPr marL="285750" indent="-285750">
              <a:buFont typeface="Arial" panose="020B0604020202020204" pitchFamily="34" charset="0"/>
              <a:buChar char="•"/>
            </a:pPr>
            <a:r>
              <a:rPr lang="en-US" altLang="zh-CN" sz="1600" dirty="0">
                <a:latin typeface="+mj-ea"/>
                <a:ea typeface="+mj-ea"/>
              </a:rPr>
              <a:t>CNN</a:t>
            </a:r>
            <a:r>
              <a:rPr lang="zh-CN" altLang="en-US" sz="1600" dirty="0">
                <a:latin typeface="+mj-ea"/>
                <a:ea typeface="+mj-ea"/>
              </a:rPr>
              <a:t>中的格局和眼界是什么</a:t>
            </a:r>
            <a:r>
              <a:rPr lang="en-US" altLang="zh-CN" sz="1600" dirty="0">
                <a:latin typeface="+mj-ea"/>
                <a:ea typeface="+mj-ea"/>
              </a:rPr>
              <a:t>?    </a:t>
            </a:r>
            <a:r>
              <a:rPr lang="zh-CN" altLang="en-US" sz="1600" dirty="0">
                <a:latin typeface="+mj-ea"/>
                <a:ea typeface="+mj-ea"/>
              </a:rPr>
              <a:t>感受野</a:t>
            </a:r>
            <a:r>
              <a:rPr lang="en-US" altLang="zh-CN" sz="1600" dirty="0">
                <a:latin typeface="+mj-ea"/>
                <a:ea typeface="+mj-ea"/>
              </a:rPr>
              <a:t>!</a:t>
            </a:r>
          </a:p>
          <a:p>
            <a:pPr marL="285750" indent="-285750">
              <a:buFont typeface="Arial" panose="020B0604020202020204" pitchFamily="34" charset="0"/>
              <a:buChar char="•"/>
            </a:pPr>
            <a:r>
              <a:rPr lang="zh-CN" altLang="en-US" sz="1600" dirty="0">
                <a:latin typeface="+mj-ea"/>
                <a:ea typeface="+mj-ea"/>
              </a:rPr>
              <a:t>想要获得大的感受野</a:t>
            </a:r>
            <a:r>
              <a:rPr lang="en-US" altLang="zh-CN" sz="1600" dirty="0">
                <a:latin typeface="+mj-ea"/>
                <a:ea typeface="+mj-ea"/>
              </a:rPr>
              <a:t>(</a:t>
            </a:r>
            <a:r>
              <a:rPr lang="zh-CN" altLang="en-US" sz="1600" dirty="0">
                <a:latin typeface="+mj-ea"/>
                <a:ea typeface="+mj-ea"/>
              </a:rPr>
              <a:t>全局的信息</a:t>
            </a:r>
            <a:r>
              <a:rPr lang="en-US" altLang="zh-CN" sz="1600" dirty="0">
                <a:latin typeface="+mj-ea"/>
                <a:ea typeface="+mj-ea"/>
              </a:rPr>
              <a:t>) </a:t>
            </a:r>
            <a:r>
              <a:rPr lang="zh-CN" altLang="en-US" sz="1600" dirty="0">
                <a:latin typeface="+mj-ea"/>
                <a:ea typeface="+mj-ea"/>
              </a:rPr>
              <a:t>就必须堆叠很多层卷积</a:t>
            </a:r>
            <a:endParaRPr lang="en-US" altLang="zh-CN" sz="1600" dirty="0">
              <a:latin typeface="+mj-ea"/>
              <a:ea typeface="+mj-ea"/>
            </a:endParaRPr>
          </a:p>
          <a:p>
            <a:pPr marL="285750" indent="-285750">
              <a:buFont typeface="Arial" panose="020B0604020202020204" pitchFamily="34" charset="0"/>
              <a:buChar char="•"/>
            </a:pPr>
            <a:r>
              <a:rPr lang="zh-CN" altLang="en-US" sz="1600" dirty="0">
                <a:latin typeface="+mj-ea"/>
                <a:ea typeface="+mj-ea"/>
              </a:rPr>
              <a:t>这问题就来了，不断卷积</a:t>
            </a:r>
            <a:r>
              <a:rPr lang="en-US" altLang="zh-CN" sz="1600" dirty="0">
                <a:latin typeface="+mj-ea"/>
                <a:ea typeface="+mj-ea"/>
              </a:rPr>
              <a:t>+</a:t>
            </a:r>
            <a:r>
              <a:rPr lang="zh-CN" altLang="en-US" sz="1600" dirty="0">
                <a:latin typeface="+mj-ea"/>
                <a:ea typeface="+mj-ea"/>
              </a:rPr>
              <a:t>池化的操作感觉有点麻烦还不一定好</a:t>
            </a:r>
          </a:p>
        </p:txBody>
      </p:sp>
      <p:pic>
        <p:nvPicPr>
          <p:cNvPr id="6" name="图片 5">
            <a:extLst>
              <a:ext uri="{FF2B5EF4-FFF2-40B4-BE49-F238E27FC236}">
                <a16:creationId xmlns:a16="http://schemas.microsoft.com/office/drawing/2014/main" id="{02EBA090-F1CC-F858-3079-39BD1C47CA0A}"/>
              </a:ext>
            </a:extLst>
          </p:cNvPr>
          <p:cNvPicPr>
            <a:picLocks noChangeAspect="1"/>
          </p:cNvPicPr>
          <p:nvPr/>
        </p:nvPicPr>
        <p:blipFill>
          <a:blip r:embed="rId2"/>
          <a:stretch>
            <a:fillRect/>
          </a:stretch>
        </p:blipFill>
        <p:spPr>
          <a:xfrm>
            <a:off x="1177521" y="1168596"/>
            <a:ext cx="5516011" cy="3546585"/>
          </a:xfrm>
          <a:prstGeom prst="rect">
            <a:avLst/>
          </a:prstGeom>
        </p:spPr>
      </p:pic>
      <p:pic>
        <p:nvPicPr>
          <p:cNvPr id="8" name="图片 7">
            <a:extLst>
              <a:ext uri="{FF2B5EF4-FFF2-40B4-BE49-F238E27FC236}">
                <a16:creationId xmlns:a16="http://schemas.microsoft.com/office/drawing/2014/main" id="{E87A688E-5EF2-B2F1-5F14-10C0BD81387E}"/>
              </a:ext>
            </a:extLst>
          </p:cNvPr>
          <p:cNvPicPr>
            <a:picLocks noChangeAspect="1"/>
          </p:cNvPicPr>
          <p:nvPr/>
        </p:nvPicPr>
        <p:blipFill>
          <a:blip r:embed="rId3"/>
          <a:stretch>
            <a:fillRect/>
          </a:stretch>
        </p:blipFill>
        <p:spPr>
          <a:xfrm>
            <a:off x="7297341" y="1814623"/>
            <a:ext cx="4122430" cy="2243553"/>
          </a:xfrm>
          <a:prstGeom prst="rect">
            <a:avLst/>
          </a:prstGeom>
        </p:spPr>
      </p:pic>
    </p:spTree>
    <p:extLst>
      <p:ext uri="{BB962C8B-B14F-4D97-AF65-F5344CB8AC3E}">
        <p14:creationId xmlns:p14="http://schemas.microsoft.com/office/powerpoint/2010/main" val="185875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F66BD1-0892-467B-CE3F-AF3CA2B65850}"/>
              </a:ext>
            </a:extLst>
          </p:cNvPr>
          <p:cNvSpPr>
            <a:spLocks noGrp="1"/>
          </p:cNvSpPr>
          <p:nvPr>
            <p:ph type="title"/>
          </p:nvPr>
        </p:nvSpPr>
        <p:spPr/>
        <p:txBody>
          <a:bodyPr/>
          <a:lstStyle/>
          <a:p>
            <a:r>
              <a:rPr lang="en-US" altLang="zh-CN" dirty="0"/>
              <a:t>Transformer</a:t>
            </a:r>
            <a:r>
              <a:rPr lang="zh-CN" altLang="en-US" dirty="0"/>
              <a:t>的感受野</a:t>
            </a:r>
          </a:p>
        </p:txBody>
      </p:sp>
      <p:pic>
        <p:nvPicPr>
          <p:cNvPr id="5" name="图片 4">
            <a:extLst>
              <a:ext uri="{FF2B5EF4-FFF2-40B4-BE49-F238E27FC236}">
                <a16:creationId xmlns:a16="http://schemas.microsoft.com/office/drawing/2014/main" id="{8829716B-3131-E66D-F20B-CDDDFABF9148}"/>
              </a:ext>
            </a:extLst>
          </p:cNvPr>
          <p:cNvPicPr>
            <a:picLocks noChangeAspect="1"/>
          </p:cNvPicPr>
          <p:nvPr/>
        </p:nvPicPr>
        <p:blipFill>
          <a:blip r:embed="rId2"/>
          <a:stretch>
            <a:fillRect/>
          </a:stretch>
        </p:blipFill>
        <p:spPr>
          <a:xfrm>
            <a:off x="2044371" y="1938075"/>
            <a:ext cx="7847619" cy="3695238"/>
          </a:xfrm>
          <a:prstGeom prst="rect">
            <a:avLst/>
          </a:prstGeom>
        </p:spPr>
      </p:pic>
    </p:spTree>
    <p:extLst>
      <p:ext uri="{BB962C8B-B14F-4D97-AF65-F5344CB8AC3E}">
        <p14:creationId xmlns:p14="http://schemas.microsoft.com/office/powerpoint/2010/main" val="93525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89564" y="575872"/>
            <a:ext cx="6012872" cy="403225"/>
          </a:xfrm>
        </p:spPr>
        <p:txBody>
          <a:bodyPr/>
          <a:lstStyle/>
          <a:p>
            <a:r>
              <a:rPr lang="en-US" altLang="zh-CN" dirty="0"/>
              <a:t>Transformer</a:t>
            </a:r>
            <a:r>
              <a:rPr lang="zh-CN" altLang="en-US" dirty="0"/>
              <a:t> </a:t>
            </a:r>
            <a:r>
              <a:rPr lang="en-US" altLang="zh-CN" dirty="0"/>
              <a:t>in cv</a:t>
            </a:r>
          </a:p>
        </p:txBody>
      </p:sp>
      <p:sp>
        <p:nvSpPr>
          <p:cNvPr id="2" name="文本框 1">
            <a:extLst>
              <a:ext uri="{FF2B5EF4-FFF2-40B4-BE49-F238E27FC236}">
                <a16:creationId xmlns:a16="http://schemas.microsoft.com/office/drawing/2014/main" id="{49E0CEB9-0E37-B0EF-5637-461C91963858}"/>
              </a:ext>
            </a:extLst>
          </p:cNvPr>
          <p:cNvSpPr txBox="1"/>
          <p:nvPr/>
        </p:nvSpPr>
        <p:spPr>
          <a:xfrm>
            <a:off x="2828260" y="2105247"/>
            <a:ext cx="5699052" cy="2009553"/>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F7F03F1F-6D87-564B-23E0-A3F772F26542}"/>
              </a:ext>
            </a:extLst>
          </p:cNvPr>
          <p:cNvSpPr txBox="1"/>
          <p:nvPr/>
        </p:nvSpPr>
        <p:spPr>
          <a:xfrm>
            <a:off x="7395376" y="2977330"/>
            <a:ext cx="3936728" cy="1477328"/>
          </a:xfrm>
          <a:prstGeom prst="rect">
            <a:avLst/>
          </a:prstGeom>
          <a:noFill/>
        </p:spPr>
        <p:txBody>
          <a:bodyPr wrap="square" rtlCol="0">
            <a:spAutoFit/>
          </a:bodyPr>
          <a:lstStyle/>
          <a:p>
            <a:r>
              <a:rPr lang="en-US" altLang="zh-CN" dirty="0"/>
              <a:t>Transformer </a:t>
            </a:r>
            <a:r>
              <a:rPr lang="zh-CN" altLang="en-US" dirty="0"/>
              <a:t>模型通常需要大量的训练数据来发挥其强大的性能。这是因为</a:t>
            </a:r>
            <a:r>
              <a:rPr lang="en-US" altLang="zh-CN" dirty="0"/>
              <a:t>Transformer</a:t>
            </a:r>
            <a:r>
              <a:rPr lang="zh-CN" altLang="en-US" dirty="0"/>
              <a:t>模型具有大量的参数，例如</a:t>
            </a:r>
            <a:r>
              <a:rPr lang="en-US" altLang="zh-CN" dirty="0"/>
              <a:t>BERT</a:t>
            </a:r>
            <a:r>
              <a:rPr lang="zh-CN" altLang="en-US" dirty="0"/>
              <a:t>和</a:t>
            </a:r>
            <a:r>
              <a:rPr lang="en-US" altLang="zh-CN" dirty="0"/>
              <a:t>GPT</a:t>
            </a:r>
            <a:r>
              <a:rPr lang="zh-CN" altLang="en-US" dirty="0"/>
              <a:t>模型通常有数亿个参数。</a:t>
            </a:r>
          </a:p>
        </p:txBody>
      </p:sp>
      <p:pic>
        <p:nvPicPr>
          <p:cNvPr id="7" name="图片 6">
            <a:extLst>
              <a:ext uri="{FF2B5EF4-FFF2-40B4-BE49-F238E27FC236}">
                <a16:creationId xmlns:a16="http://schemas.microsoft.com/office/drawing/2014/main" id="{750B7AB3-21D4-E12A-A69A-216DFC94DC7D}"/>
              </a:ext>
            </a:extLst>
          </p:cNvPr>
          <p:cNvPicPr>
            <a:picLocks noChangeAspect="1"/>
          </p:cNvPicPr>
          <p:nvPr/>
        </p:nvPicPr>
        <p:blipFill>
          <a:blip r:embed="rId2"/>
          <a:stretch>
            <a:fillRect/>
          </a:stretch>
        </p:blipFill>
        <p:spPr>
          <a:xfrm>
            <a:off x="801940" y="1260171"/>
            <a:ext cx="6355944" cy="4711620"/>
          </a:xfrm>
          <a:prstGeom prst="rect">
            <a:avLst/>
          </a:prstGeom>
        </p:spPr>
      </p:pic>
    </p:spTree>
    <p:extLst>
      <p:ext uri="{BB962C8B-B14F-4D97-AF65-F5344CB8AC3E}">
        <p14:creationId xmlns:p14="http://schemas.microsoft.com/office/powerpoint/2010/main" val="137143754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89564" y="575872"/>
            <a:ext cx="6012872" cy="403225"/>
          </a:xfrm>
        </p:spPr>
        <p:txBody>
          <a:bodyPr/>
          <a:lstStyle/>
          <a:p>
            <a:r>
              <a:rPr lang="en-US" altLang="zh-CN" dirty="0"/>
              <a:t>Transformer</a:t>
            </a:r>
            <a:r>
              <a:rPr lang="zh-CN" altLang="en-US" dirty="0"/>
              <a:t> </a:t>
            </a:r>
            <a:r>
              <a:rPr lang="en-US" altLang="zh-CN" dirty="0"/>
              <a:t>in cv VIT</a:t>
            </a:r>
          </a:p>
        </p:txBody>
      </p:sp>
      <p:sp>
        <p:nvSpPr>
          <p:cNvPr id="2" name="文本框 1">
            <a:extLst>
              <a:ext uri="{FF2B5EF4-FFF2-40B4-BE49-F238E27FC236}">
                <a16:creationId xmlns:a16="http://schemas.microsoft.com/office/drawing/2014/main" id="{7E512549-B7CB-4A24-52DB-282D0ACF340D}"/>
              </a:ext>
            </a:extLst>
          </p:cNvPr>
          <p:cNvSpPr txBox="1"/>
          <p:nvPr/>
        </p:nvSpPr>
        <p:spPr>
          <a:xfrm>
            <a:off x="1199535" y="1356198"/>
            <a:ext cx="9969910" cy="5078313"/>
          </a:xfrm>
          <a:prstGeom prst="rect">
            <a:avLst/>
          </a:prstGeom>
          <a:noFill/>
        </p:spPr>
        <p:txBody>
          <a:bodyPr wrap="square" rtlCol="0">
            <a:spAutoFit/>
          </a:bodyPr>
          <a:lstStyle/>
          <a:p>
            <a:r>
              <a:rPr lang="en-US" altLang="zh-CN" b="1" i="0" dirty="0">
                <a:solidFill>
                  <a:srgbClr val="000000"/>
                </a:solidFill>
                <a:effectLst/>
                <a:latin typeface="Lucida Grande"/>
              </a:rPr>
              <a:t>An Image is Worth 16x16 Words: Transformers for Image Recognition at Scale</a:t>
            </a:r>
          </a:p>
          <a:p>
            <a:r>
              <a:rPr lang="zh-CN" altLang="en-US" dirty="0"/>
              <a:t>论文链接：</a:t>
            </a:r>
            <a:r>
              <a:rPr lang="en-US" altLang="zh-CN" dirty="0">
                <a:hlinkClick r:id="rId2"/>
              </a:rPr>
              <a:t>https://arxiv.org/abs/2010.11929</a:t>
            </a:r>
            <a:r>
              <a:rPr lang="en-US" altLang="zh-CN" dirty="0"/>
              <a:t>  </a:t>
            </a:r>
          </a:p>
          <a:p>
            <a:r>
              <a:rPr lang="zh-CN" altLang="en-US" dirty="0"/>
              <a:t>引言：尽管</a:t>
            </a:r>
            <a:r>
              <a:rPr lang="en-US" altLang="zh-CN" dirty="0"/>
              <a:t>Transformer</a:t>
            </a:r>
            <a:r>
              <a:rPr lang="zh-CN" altLang="en-US" dirty="0"/>
              <a:t>架构已成为自然语言处理任务的事实标准，但其在计算机视觉领域的应用仍然有限。在视觉领域，</a:t>
            </a:r>
            <a:r>
              <a:rPr lang="zh-CN" altLang="en-US" b="1" dirty="0"/>
              <a:t>注意力机制通常与卷积神经网络一起应用</a:t>
            </a:r>
            <a:r>
              <a:rPr lang="zh-CN" altLang="en-US" dirty="0"/>
              <a:t>，或者用来替代卷积神经网络的某些组件，同时保持卷积网络的整体结构不变。我们表明，</a:t>
            </a:r>
            <a:r>
              <a:rPr lang="zh-CN" altLang="en-US" b="1" dirty="0"/>
              <a:t>依赖</a:t>
            </a:r>
            <a:r>
              <a:rPr lang="en-US" altLang="zh-CN" b="1" dirty="0"/>
              <a:t>CNN</a:t>
            </a:r>
            <a:r>
              <a:rPr lang="zh-CN" altLang="en-US" b="1" dirty="0"/>
              <a:t>并非必要，直接将</a:t>
            </a:r>
            <a:r>
              <a:rPr lang="en-US" altLang="zh-CN" b="1" dirty="0"/>
              <a:t>Transformer</a:t>
            </a:r>
            <a:r>
              <a:rPr lang="zh-CN" altLang="en-US" b="1" dirty="0"/>
              <a:t>应用于图像块序列可以在图像分类任务中表现出色</a:t>
            </a:r>
            <a:r>
              <a:rPr lang="zh-CN" altLang="en-US" dirty="0"/>
              <a:t>。当在大量数据上进行预训练并迁移到多个中等规模或小规模图像识别基准测试（如</a:t>
            </a:r>
            <a:r>
              <a:rPr lang="en-US" altLang="zh-CN" dirty="0"/>
              <a:t>ImageNet</a:t>
            </a:r>
            <a:r>
              <a:rPr lang="zh-CN" altLang="en-US" dirty="0"/>
              <a:t>、</a:t>
            </a:r>
            <a:r>
              <a:rPr lang="en-US" altLang="zh-CN" dirty="0"/>
              <a:t>CIFAR-100</a:t>
            </a:r>
            <a:r>
              <a:rPr lang="zh-CN" altLang="en-US" dirty="0"/>
              <a:t>、</a:t>
            </a:r>
            <a:r>
              <a:rPr lang="en-US" altLang="zh-CN" dirty="0"/>
              <a:t>VTAB</a:t>
            </a:r>
            <a:r>
              <a:rPr lang="zh-CN" altLang="en-US" dirty="0"/>
              <a:t>等）时，</a:t>
            </a:r>
            <a:r>
              <a:rPr lang="en-US" altLang="zh-CN" dirty="0"/>
              <a:t>Vision Transformer</a:t>
            </a:r>
            <a:r>
              <a:rPr lang="zh-CN" altLang="en-US" dirty="0"/>
              <a:t>（</a:t>
            </a:r>
            <a:r>
              <a:rPr lang="en-US" altLang="zh-CN" dirty="0" err="1"/>
              <a:t>ViT</a:t>
            </a:r>
            <a:r>
              <a:rPr lang="zh-CN" altLang="en-US" dirty="0"/>
              <a:t>）</a:t>
            </a:r>
            <a:r>
              <a:rPr lang="zh-CN" altLang="en-US" b="1" dirty="0"/>
              <a:t>相对于最先进的卷积网络表现出色</a:t>
            </a:r>
            <a:r>
              <a:rPr lang="zh-CN" altLang="en-US" dirty="0"/>
              <a:t>，同时训练</a:t>
            </a:r>
            <a:r>
              <a:rPr lang="zh-CN" altLang="en-US" b="1" dirty="0"/>
              <a:t>所需的计算资源大大减少</a:t>
            </a:r>
            <a:r>
              <a:rPr lang="zh-CN" altLang="en-US" dirty="0"/>
              <a:t>。</a:t>
            </a:r>
            <a:endParaRPr lang="en-US" altLang="zh-CN" dirty="0"/>
          </a:p>
          <a:p>
            <a:r>
              <a:rPr lang="zh-CN" altLang="en-US" dirty="0"/>
              <a:t>相关资料：</a:t>
            </a:r>
            <a:endParaRPr lang="en-US" altLang="zh-CN" dirty="0"/>
          </a:p>
          <a:p>
            <a:r>
              <a:rPr lang="en-US" altLang="zh-CN" dirty="0">
                <a:hlinkClick r:id="rId3"/>
              </a:rPr>
              <a:t>https://www.bilibili.com/video/BV1Jh411Y7WQ/?spm_id_from=333.788.recommend_more_video.0&amp;vd_source=26af0425c9a2551258a3b13b1d1ebba2</a:t>
            </a:r>
            <a:endParaRPr lang="en-US" altLang="zh-CN" dirty="0"/>
          </a:p>
          <a:p>
            <a:endParaRPr lang="en-US" altLang="zh-CN" dirty="0"/>
          </a:p>
          <a:p>
            <a:r>
              <a:rPr lang="en-US" altLang="zh-CN" dirty="0">
                <a:hlinkClick r:id="rId4"/>
              </a:rPr>
              <a:t>https://www.bilibili.com/video/BV1Uu411o7oY/?spm_id_from=333.337.search-card.all.click&amp;vd_source=26af0425c9a2551258a3b13b1d1ebba2</a:t>
            </a:r>
            <a:endParaRPr lang="en-US" altLang="zh-CN" dirty="0"/>
          </a:p>
          <a:p>
            <a:endParaRPr lang="en-US" altLang="zh-CN" dirty="0"/>
          </a:p>
          <a:p>
            <a:r>
              <a:rPr lang="en-US" altLang="zh-CN" dirty="0">
                <a:hlinkClick r:id="rId5"/>
              </a:rPr>
              <a:t>https://blog.csdn.net/qq_37541097/article/details/118242600</a:t>
            </a:r>
            <a:endParaRPr lang="en-US" altLang="zh-CN" dirty="0"/>
          </a:p>
          <a:p>
            <a:endParaRPr lang="zh-CN" altLang="en-US" dirty="0"/>
          </a:p>
        </p:txBody>
      </p:sp>
    </p:spTree>
    <p:extLst>
      <p:ext uri="{BB962C8B-B14F-4D97-AF65-F5344CB8AC3E}">
        <p14:creationId xmlns:p14="http://schemas.microsoft.com/office/powerpoint/2010/main" val="400259672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89564" y="575872"/>
            <a:ext cx="6012872" cy="403225"/>
          </a:xfrm>
        </p:spPr>
        <p:txBody>
          <a:bodyPr/>
          <a:lstStyle/>
          <a:p>
            <a:r>
              <a:rPr lang="en-US" altLang="zh-CN" dirty="0"/>
              <a:t>Transformer</a:t>
            </a:r>
            <a:r>
              <a:rPr lang="zh-CN" altLang="en-US" dirty="0"/>
              <a:t> </a:t>
            </a:r>
            <a:r>
              <a:rPr lang="en-US" altLang="zh-CN" dirty="0"/>
              <a:t>in cv VIT</a:t>
            </a:r>
          </a:p>
        </p:txBody>
      </p:sp>
      <p:pic>
        <p:nvPicPr>
          <p:cNvPr id="5" name="picture 18">
            <a:extLst>
              <a:ext uri="{FF2B5EF4-FFF2-40B4-BE49-F238E27FC236}">
                <a16:creationId xmlns:a16="http://schemas.microsoft.com/office/drawing/2014/main" id="{EAAACC55-4359-5D61-EE25-D1731DD7BD2F}"/>
              </a:ext>
            </a:extLst>
          </p:cNvPr>
          <p:cNvPicPr>
            <a:picLocks noChangeAspect="1"/>
          </p:cNvPicPr>
          <p:nvPr/>
        </p:nvPicPr>
        <p:blipFill>
          <a:blip r:embed="rId2"/>
          <a:stretch>
            <a:fillRect/>
          </a:stretch>
        </p:blipFill>
        <p:spPr>
          <a:xfrm>
            <a:off x="1381942" y="1397555"/>
            <a:ext cx="3118653" cy="4421972"/>
          </a:xfrm>
          <a:prstGeom prst="rect">
            <a:avLst/>
          </a:prstGeom>
        </p:spPr>
      </p:pic>
      <p:pic>
        <p:nvPicPr>
          <p:cNvPr id="7" name="图片 6">
            <a:extLst>
              <a:ext uri="{FF2B5EF4-FFF2-40B4-BE49-F238E27FC236}">
                <a16:creationId xmlns:a16="http://schemas.microsoft.com/office/drawing/2014/main" id="{0E40C08E-5CEE-2F74-5B02-01FA679E398B}"/>
              </a:ext>
            </a:extLst>
          </p:cNvPr>
          <p:cNvPicPr>
            <a:picLocks noChangeAspect="1"/>
          </p:cNvPicPr>
          <p:nvPr/>
        </p:nvPicPr>
        <p:blipFill>
          <a:blip r:embed="rId3"/>
          <a:stretch>
            <a:fillRect/>
          </a:stretch>
        </p:blipFill>
        <p:spPr>
          <a:xfrm>
            <a:off x="6459792" y="1634886"/>
            <a:ext cx="4535721" cy="4421100"/>
          </a:xfrm>
          <a:prstGeom prst="rect">
            <a:avLst/>
          </a:prstGeom>
        </p:spPr>
      </p:pic>
    </p:spTree>
    <p:extLst>
      <p:ext uri="{BB962C8B-B14F-4D97-AF65-F5344CB8AC3E}">
        <p14:creationId xmlns:p14="http://schemas.microsoft.com/office/powerpoint/2010/main" val="406020603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89564" y="575872"/>
            <a:ext cx="6012872" cy="403225"/>
          </a:xfrm>
        </p:spPr>
        <p:txBody>
          <a:bodyPr/>
          <a:lstStyle/>
          <a:p>
            <a:r>
              <a:rPr lang="en-US" altLang="zh-CN" dirty="0"/>
              <a:t>Transformer</a:t>
            </a:r>
            <a:r>
              <a:rPr lang="zh-CN" altLang="en-US" dirty="0"/>
              <a:t> </a:t>
            </a:r>
            <a:r>
              <a:rPr lang="en-US" altLang="zh-CN" dirty="0"/>
              <a:t>in cv VIT</a:t>
            </a:r>
          </a:p>
        </p:txBody>
      </p:sp>
      <p:pic>
        <p:nvPicPr>
          <p:cNvPr id="2" name="picture 46">
            <a:extLst>
              <a:ext uri="{FF2B5EF4-FFF2-40B4-BE49-F238E27FC236}">
                <a16:creationId xmlns:a16="http://schemas.microsoft.com/office/drawing/2014/main" id="{79F2F889-DE38-0763-40F6-8594FBC6088A}"/>
              </a:ext>
            </a:extLst>
          </p:cNvPr>
          <p:cNvPicPr>
            <a:picLocks noChangeAspect="1"/>
          </p:cNvPicPr>
          <p:nvPr/>
        </p:nvPicPr>
        <p:blipFill>
          <a:blip r:embed="rId2"/>
          <a:stretch>
            <a:fillRect/>
          </a:stretch>
        </p:blipFill>
        <p:spPr>
          <a:xfrm>
            <a:off x="1325819" y="2550463"/>
            <a:ext cx="3443685" cy="3564516"/>
          </a:xfrm>
          <a:prstGeom prst="rect">
            <a:avLst/>
          </a:prstGeom>
        </p:spPr>
      </p:pic>
      <p:pic>
        <p:nvPicPr>
          <p:cNvPr id="5" name="picture 48">
            <a:extLst>
              <a:ext uri="{FF2B5EF4-FFF2-40B4-BE49-F238E27FC236}">
                <a16:creationId xmlns:a16="http://schemas.microsoft.com/office/drawing/2014/main" id="{15A855E6-B470-B386-5959-0ABF40E03B00}"/>
              </a:ext>
            </a:extLst>
          </p:cNvPr>
          <p:cNvPicPr>
            <a:picLocks noChangeAspect="1"/>
          </p:cNvPicPr>
          <p:nvPr/>
        </p:nvPicPr>
        <p:blipFill>
          <a:blip r:embed="rId3"/>
          <a:stretch>
            <a:fillRect/>
          </a:stretch>
        </p:blipFill>
        <p:spPr>
          <a:xfrm>
            <a:off x="5781965" y="4447353"/>
            <a:ext cx="2172291" cy="121919"/>
          </a:xfrm>
          <a:prstGeom prst="rect">
            <a:avLst/>
          </a:prstGeom>
        </p:spPr>
      </p:pic>
      <p:pic>
        <p:nvPicPr>
          <p:cNvPr id="6" name="picture 50">
            <a:extLst>
              <a:ext uri="{FF2B5EF4-FFF2-40B4-BE49-F238E27FC236}">
                <a16:creationId xmlns:a16="http://schemas.microsoft.com/office/drawing/2014/main" id="{F7F2D4EE-5CB6-4E91-452E-650688D99E88}"/>
              </a:ext>
            </a:extLst>
          </p:cNvPr>
          <p:cNvPicPr>
            <a:picLocks noChangeAspect="1"/>
          </p:cNvPicPr>
          <p:nvPr/>
        </p:nvPicPr>
        <p:blipFill>
          <a:blip r:embed="rId4"/>
          <a:stretch>
            <a:fillRect/>
          </a:stretch>
        </p:blipFill>
        <p:spPr>
          <a:xfrm>
            <a:off x="8525165" y="1600095"/>
            <a:ext cx="2341016" cy="4682033"/>
          </a:xfrm>
          <a:prstGeom prst="rect">
            <a:avLst/>
          </a:prstGeom>
        </p:spPr>
      </p:pic>
      <p:sp>
        <p:nvSpPr>
          <p:cNvPr id="7" name="textbox 54">
            <a:extLst>
              <a:ext uri="{FF2B5EF4-FFF2-40B4-BE49-F238E27FC236}">
                <a16:creationId xmlns:a16="http://schemas.microsoft.com/office/drawing/2014/main" id="{EB651137-602E-FFBA-4F2C-3575282ECB25}"/>
              </a:ext>
            </a:extLst>
          </p:cNvPr>
          <p:cNvSpPr/>
          <p:nvPr/>
        </p:nvSpPr>
        <p:spPr>
          <a:xfrm>
            <a:off x="1069986" y="1521819"/>
            <a:ext cx="3741420" cy="411480"/>
          </a:xfrm>
          <a:prstGeom prst="rect">
            <a:avLst/>
          </a:prstGeom>
        </p:spPr>
        <p:txBody>
          <a:bodyPr vert="horz" wrap="square" lIns="0" tIns="0" rIns="0" bIns="0"/>
          <a:lstStyle/>
          <a:p>
            <a:pPr algn="l" rtl="0" eaLnBrk="0">
              <a:lnSpc>
                <a:spcPct val="83000"/>
              </a:lnSpc>
            </a:pPr>
            <a:endParaRPr lang="en-US" altLang="en-US" sz="100" dirty="0"/>
          </a:p>
          <a:p>
            <a:pPr algn="r" rtl="0" eaLnBrk="0">
              <a:lnSpc>
                <a:spcPts val="3035"/>
              </a:lnSpc>
            </a:pPr>
            <a:r>
              <a:rPr sz="2400" b="1"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如何把图片融入到</a:t>
            </a:r>
            <a:r>
              <a:rPr sz="2400" b="1" kern="0" spc="0" dirty="0">
                <a:solidFill>
                  <a:srgbClr val="000000">
                    <a:alpha val="100000"/>
                  </a:srgbClr>
                </a:solidFill>
                <a:latin typeface="Arial" panose="020B0604020202020204"/>
                <a:ea typeface="Arial" panose="020B0604020202020204"/>
                <a:cs typeface="Arial" panose="020B0604020202020204"/>
              </a:rPr>
              <a:t>TRM</a:t>
            </a:r>
            <a:r>
              <a:rPr sz="2400" b="1"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中去</a:t>
            </a:r>
            <a:endParaRPr lang="en-US" altLang="en-US" sz="2400" dirty="0"/>
          </a:p>
        </p:txBody>
      </p:sp>
    </p:spTree>
    <p:extLst>
      <p:ext uri="{BB962C8B-B14F-4D97-AF65-F5344CB8AC3E}">
        <p14:creationId xmlns:p14="http://schemas.microsoft.com/office/powerpoint/2010/main" val="12724829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89564" y="575872"/>
            <a:ext cx="6012872" cy="403225"/>
          </a:xfrm>
        </p:spPr>
        <p:txBody>
          <a:bodyPr/>
          <a:lstStyle/>
          <a:p>
            <a:r>
              <a:rPr lang="en-US" altLang="zh-CN" dirty="0"/>
              <a:t>Transformer</a:t>
            </a:r>
            <a:r>
              <a:rPr lang="zh-CN" altLang="en-US" dirty="0"/>
              <a:t> </a:t>
            </a:r>
            <a:r>
              <a:rPr lang="en-US" altLang="zh-CN" dirty="0"/>
              <a:t>in cv VIT</a:t>
            </a:r>
          </a:p>
        </p:txBody>
      </p:sp>
      <p:sp>
        <p:nvSpPr>
          <p:cNvPr id="21" name="textbox 90">
            <a:extLst>
              <a:ext uri="{FF2B5EF4-FFF2-40B4-BE49-F238E27FC236}">
                <a16:creationId xmlns:a16="http://schemas.microsoft.com/office/drawing/2014/main" id="{1658082C-A143-BBBE-7020-4B41B492E618}"/>
              </a:ext>
            </a:extLst>
          </p:cNvPr>
          <p:cNvSpPr/>
          <p:nvPr/>
        </p:nvSpPr>
        <p:spPr>
          <a:xfrm>
            <a:off x="746963" y="1335430"/>
            <a:ext cx="2140585" cy="412115"/>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ts val="3040"/>
              </a:lnSpc>
            </a:pPr>
            <a:r>
              <a:rPr sz="2400" b="1" kern="0" spc="-20" dirty="0">
                <a:solidFill>
                  <a:srgbClr val="000000">
                    <a:alpha val="100000"/>
                  </a:srgbClr>
                </a:solidFill>
                <a:latin typeface="微软雅黑" panose="020B0503020204020204" charset="-122"/>
                <a:ea typeface="微软雅黑" panose="020B0503020204020204" charset="-122"/>
                <a:cs typeface="微软雅黑" panose="020B0503020204020204" charset="-122"/>
              </a:rPr>
              <a:t>大部分人的思路</a:t>
            </a:r>
            <a:endParaRPr lang="en-US" altLang="en-US" sz="2400" dirty="0"/>
          </a:p>
        </p:txBody>
      </p:sp>
      <p:grpSp>
        <p:nvGrpSpPr>
          <p:cNvPr id="45" name="group 2">
            <a:extLst>
              <a:ext uri="{FF2B5EF4-FFF2-40B4-BE49-F238E27FC236}">
                <a16:creationId xmlns:a16="http://schemas.microsoft.com/office/drawing/2014/main" id="{1BDC9B43-DFC4-4A53-345F-76CEA6E4938C}"/>
              </a:ext>
            </a:extLst>
          </p:cNvPr>
          <p:cNvGrpSpPr/>
          <p:nvPr/>
        </p:nvGrpSpPr>
        <p:grpSpPr>
          <a:xfrm rot="21600000">
            <a:off x="4308167" y="3537262"/>
            <a:ext cx="2552893" cy="2123672"/>
            <a:chOff x="0" y="0"/>
            <a:chExt cx="2552893" cy="2123672"/>
          </a:xfrm>
        </p:grpSpPr>
        <p:sp>
          <p:nvSpPr>
            <p:cNvPr id="46" name="rect">
              <a:extLst>
                <a:ext uri="{FF2B5EF4-FFF2-40B4-BE49-F238E27FC236}">
                  <a16:creationId xmlns:a16="http://schemas.microsoft.com/office/drawing/2014/main" id="{4154B667-49A4-27A1-6202-F1601A9EA34A}"/>
                </a:ext>
              </a:extLst>
            </p:cNvPr>
            <p:cNvSpPr/>
            <p:nvPr/>
          </p:nvSpPr>
          <p:spPr>
            <a:xfrm>
              <a:off x="0" y="0"/>
              <a:ext cx="2477244" cy="2123672"/>
            </a:xfrm>
            <a:prstGeom prst="rect">
              <a:avLst/>
            </a:prstGeom>
            <a:solidFill>
              <a:srgbClr val="D6D5D5">
                <a:alpha val="100000"/>
              </a:srgbClr>
            </a:solidFill>
            <a:ln cap="flat">
              <a:noFill/>
              <a:prstDash val="solid"/>
              <a:miter lim="0"/>
            </a:ln>
          </p:spPr>
          <p:txBody>
            <a:bodyPr rtlCol="0"/>
            <a:lstStyle/>
            <a:p>
              <a:pPr algn="ctr"/>
              <a:endParaRPr lang="zh-CN" altLang="en-US"/>
            </a:p>
          </p:txBody>
        </p:sp>
        <p:sp>
          <p:nvSpPr>
            <p:cNvPr id="47" name="path">
              <a:extLst>
                <a:ext uri="{FF2B5EF4-FFF2-40B4-BE49-F238E27FC236}">
                  <a16:creationId xmlns:a16="http://schemas.microsoft.com/office/drawing/2014/main" id="{CA802AE9-B9DE-6521-95FA-BB2591B51468}"/>
                </a:ext>
              </a:extLst>
            </p:cNvPr>
            <p:cNvSpPr/>
            <p:nvPr/>
          </p:nvSpPr>
          <p:spPr>
            <a:xfrm>
              <a:off x="551" y="76005"/>
              <a:ext cx="2552341" cy="2022459"/>
            </a:xfrm>
            <a:custGeom>
              <a:avLst/>
              <a:gdLst/>
              <a:ahLst/>
              <a:cxnLst/>
              <a:rect l="0" t="0" r="0" b="0"/>
              <a:pathLst>
                <a:path w="4019" h="3184">
                  <a:moveTo>
                    <a:pt x="0" y="251"/>
                  </a:moveTo>
                  <a:lnTo>
                    <a:pt x="3899" y="251"/>
                  </a:lnTo>
                  <a:moveTo>
                    <a:pt x="120" y="731"/>
                  </a:moveTo>
                  <a:lnTo>
                    <a:pt x="4019" y="731"/>
                  </a:lnTo>
                  <a:moveTo>
                    <a:pt x="120" y="1311"/>
                  </a:moveTo>
                  <a:lnTo>
                    <a:pt x="4019" y="1311"/>
                  </a:lnTo>
                  <a:moveTo>
                    <a:pt x="754" y="3184"/>
                  </a:moveTo>
                  <a:lnTo>
                    <a:pt x="754" y="0"/>
                  </a:lnTo>
                  <a:moveTo>
                    <a:pt x="1499" y="3184"/>
                  </a:moveTo>
                  <a:lnTo>
                    <a:pt x="1499" y="0"/>
                  </a:lnTo>
                  <a:moveTo>
                    <a:pt x="2069" y="3184"/>
                  </a:moveTo>
                  <a:lnTo>
                    <a:pt x="2069" y="0"/>
                  </a:lnTo>
                </a:path>
              </a:pathLst>
            </a:custGeom>
            <a:noFill/>
            <a:ln w="25400" cap="flat">
              <a:solidFill>
                <a:srgbClr val="000000">
                  <a:alpha val="100000"/>
                </a:srgbClr>
              </a:solidFill>
              <a:prstDash val="solid"/>
              <a:miter lim="400000"/>
            </a:ln>
          </p:spPr>
          <p:txBody>
            <a:bodyPr rtlCol="0"/>
            <a:lstStyle/>
            <a:p>
              <a:pPr algn="ctr"/>
              <a:endParaRPr lang="zh-CN" altLang="en-US"/>
            </a:p>
          </p:txBody>
        </p:sp>
        <p:sp>
          <p:nvSpPr>
            <p:cNvPr id="48" name="textbox 60">
              <a:extLst>
                <a:ext uri="{FF2B5EF4-FFF2-40B4-BE49-F238E27FC236}">
                  <a16:creationId xmlns:a16="http://schemas.microsoft.com/office/drawing/2014/main" id="{CFAD2EE3-1C35-43B5-5B49-F8F5F0A45B2B}"/>
                </a:ext>
              </a:extLst>
            </p:cNvPr>
            <p:cNvSpPr/>
            <p:nvPr/>
          </p:nvSpPr>
          <p:spPr>
            <a:xfrm>
              <a:off x="115722" y="75843"/>
              <a:ext cx="2272029" cy="1734820"/>
            </a:xfrm>
            <a:prstGeom prst="rect">
              <a:avLst/>
            </a:prstGeom>
          </p:spPr>
          <p:txBody>
            <a:bodyPr vert="horz" wrap="square" lIns="0" tIns="0" rIns="0" bIns="0"/>
            <a:lstStyle/>
            <a:p>
              <a:pPr algn="l" rtl="0" eaLnBrk="0">
                <a:lnSpc>
                  <a:spcPct val="89000"/>
                </a:lnSpc>
              </a:pPr>
              <a:endParaRPr lang="en-US" altLang="en-US" sz="100" dirty="0"/>
            </a:p>
            <a:p>
              <a:pPr marL="902335" algn="l" rtl="0" eaLnBrk="0">
                <a:lnSpc>
                  <a:spcPct val="79000"/>
                </a:lnSpc>
              </a:pPr>
              <a:r>
                <a:rPr sz="1200" b="1" kern="0" spc="-10" dirty="0">
                  <a:solidFill>
                    <a:srgbClr val="000000">
                      <a:alpha val="100000"/>
                    </a:srgbClr>
                  </a:solidFill>
                  <a:latin typeface="Arial" panose="020B0604020202020204"/>
                  <a:ea typeface="Arial" panose="020B0604020202020204"/>
                  <a:cs typeface="Arial" panose="020B0604020202020204"/>
                </a:rPr>
                <a:t>39</a:t>
              </a:r>
              <a:endParaRPr lang="en-US" altLang="en-US" sz="1200" dirty="0"/>
            </a:p>
            <a:p>
              <a:pPr marL="998220" algn="l" rtl="0" eaLnBrk="0">
                <a:lnSpc>
                  <a:spcPct val="78000"/>
                </a:lnSpc>
                <a:spcBef>
                  <a:spcPts val="1215"/>
                </a:spcBef>
              </a:pPr>
              <a:r>
                <a:rPr sz="1000" b="1" kern="0" spc="-30" dirty="0">
                  <a:solidFill>
                    <a:srgbClr val="000000">
                      <a:alpha val="100000"/>
                    </a:srgbClr>
                  </a:solidFill>
                  <a:latin typeface="Arial" panose="020B0604020202020204"/>
                  <a:ea typeface="Arial" panose="020B0604020202020204"/>
                  <a:cs typeface="Arial" panose="020B0604020202020204"/>
                </a:rPr>
                <a:t>11</a:t>
              </a:r>
              <a:endParaRPr lang="en-US" altLang="en-US" sz="1000" dirty="0"/>
            </a:p>
            <a:p>
              <a:pPr algn="l" rtl="0" eaLnBrk="0">
                <a:lnSpc>
                  <a:spcPct val="119000"/>
                </a:lnSpc>
              </a:pPr>
              <a:endParaRPr lang="en-US" altLang="en-US" sz="1000" dirty="0"/>
            </a:p>
            <a:p>
              <a:pPr marL="1017270" algn="l" rtl="0" eaLnBrk="0">
                <a:lnSpc>
                  <a:spcPct val="80000"/>
                </a:lnSpc>
                <a:spcBef>
                  <a:spcPts val="370"/>
                </a:spcBef>
              </a:pPr>
              <a:r>
                <a:rPr sz="1200" b="1" kern="0" spc="-10" dirty="0">
                  <a:solidFill>
                    <a:srgbClr val="000000">
                      <a:alpha val="100000"/>
                    </a:srgbClr>
                  </a:solidFill>
                  <a:latin typeface="Arial" panose="020B0604020202020204"/>
                  <a:ea typeface="Arial" panose="020B0604020202020204"/>
                  <a:cs typeface="Arial" panose="020B0604020202020204"/>
                </a:rPr>
                <a:t>2</a:t>
              </a:r>
              <a:endParaRPr lang="en-US" altLang="en-US" sz="1200" dirty="0"/>
            </a:p>
            <a:p>
              <a:pPr algn="l" rtl="0" eaLnBrk="0">
                <a:lnSpc>
                  <a:spcPct val="112000"/>
                </a:lnSpc>
              </a:pPr>
              <a:endParaRPr lang="en-US" altLang="en-US" sz="1000" dirty="0"/>
            </a:p>
            <a:p>
              <a:pPr algn="l" rtl="0" eaLnBrk="0">
                <a:lnSpc>
                  <a:spcPct val="112000"/>
                </a:lnSpc>
              </a:pPr>
              <a:endParaRPr lang="en-US" altLang="en-US" sz="1000" dirty="0"/>
            </a:p>
            <a:p>
              <a:pPr algn="l" rtl="0" eaLnBrk="0">
                <a:lnSpc>
                  <a:spcPct val="112000"/>
                </a:lnSpc>
              </a:pPr>
              <a:endParaRPr lang="en-US" altLang="en-US" sz="1000" dirty="0"/>
            </a:p>
            <a:p>
              <a:pPr algn="l" rtl="0" eaLnBrk="0">
                <a:lnSpc>
                  <a:spcPct val="113000"/>
                </a:lnSpc>
              </a:pPr>
              <a:endParaRPr lang="en-US" altLang="en-US" sz="1000" dirty="0"/>
            </a:p>
            <a:p>
              <a:pPr algn="l" rtl="0" eaLnBrk="0">
                <a:lnSpc>
                  <a:spcPct val="113000"/>
                </a:lnSpc>
              </a:pPr>
              <a:endParaRPr lang="en-US" altLang="en-US" sz="1000" dirty="0"/>
            </a:p>
            <a:p>
              <a:pPr algn="l" rtl="0" eaLnBrk="0">
                <a:lnSpc>
                  <a:spcPct val="83000"/>
                </a:lnSpc>
              </a:pPr>
              <a:endParaRPr lang="en-US" altLang="en-US" sz="100" dirty="0"/>
            </a:p>
            <a:p>
              <a:pPr marL="12700" algn="l" rtl="0" eaLnBrk="0">
                <a:lnSpc>
                  <a:spcPts val="370"/>
                </a:lnSpc>
              </a:pPr>
              <a:r>
                <a:rPr sz="300" b="1" kern="0" spc="1880" dirty="0">
                  <a:solidFill>
                    <a:srgbClr val="000000">
                      <a:alpha val="100000"/>
                    </a:srgbClr>
                  </a:solidFill>
                  <a:latin typeface="Arial" panose="020B0604020202020204"/>
                  <a:ea typeface="Arial" panose="020B0604020202020204"/>
                  <a:cs typeface="Arial" panose="020B0604020202020204"/>
                </a:rPr>
                <a:t>…</a:t>
              </a:r>
              <a:r>
                <a:rPr sz="300" b="1" kern="0" spc="0" dirty="0">
                  <a:solidFill>
                    <a:srgbClr val="000000">
                      <a:alpha val="100000"/>
                    </a:srgbClr>
                  </a:solidFill>
                  <a:latin typeface="Arial" panose="020B0604020202020204"/>
                  <a:ea typeface="Arial" panose="020B0604020202020204"/>
                  <a:cs typeface="Arial" panose="020B0604020202020204"/>
                </a:rPr>
                <a:t>                                                                                                                                                        </a:t>
              </a:r>
              <a:r>
                <a:rPr sz="300" b="1" kern="0" spc="1880" dirty="0">
                  <a:solidFill>
                    <a:srgbClr val="000000">
                      <a:alpha val="100000"/>
                    </a:srgbClr>
                  </a:solidFill>
                  <a:latin typeface="Arial" panose="020B0604020202020204"/>
                  <a:ea typeface="Arial" panose="020B0604020202020204"/>
                  <a:cs typeface="Arial" panose="020B0604020202020204"/>
                </a:rPr>
                <a:t>…</a:t>
              </a:r>
              <a:endParaRPr lang="en-US" altLang="en-US" sz="300" dirty="0"/>
            </a:p>
          </p:txBody>
        </p:sp>
      </p:grpSp>
      <p:sp>
        <p:nvSpPr>
          <p:cNvPr id="49" name="textbox 62">
            <a:extLst>
              <a:ext uri="{FF2B5EF4-FFF2-40B4-BE49-F238E27FC236}">
                <a16:creationId xmlns:a16="http://schemas.microsoft.com/office/drawing/2014/main" id="{40A60ABB-2A13-E52E-BB9F-1117D62193EB}"/>
              </a:ext>
            </a:extLst>
          </p:cNvPr>
          <p:cNvSpPr/>
          <p:nvPr/>
        </p:nvSpPr>
        <p:spPr>
          <a:xfrm>
            <a:off x="5012610" y="4148639"/>
            <a:ext cx="104775" cy="168910"/>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78000"/>
              </a:lnSpc>
            </a:pPr>
            <a:r>
              <a:rPr sz="1200" b="1" kern="0" spc="-10" dirty="0">
                <a:solidFill>
                  <a:srgbClr val="000000">
                    <a:alpha val="100000"/>
                  </a:srgbClr>
                </a:solidFill>
                <a:latin typeface="Arial" panose="020B0604020202020204"/>
                <a:ea typeface="Arial" panose="020B0604020202020204"/>
                <a:cs typeface="Arial" panose="020B0604020202020204"/>
              </a:rPr>
              <a:t>7</a:t>
            </a:r>
            <a:endParaRPr lang="en-US" altLang="en-US" sz="1200" dirty="0"/>
          </a:p>
        </p:txBody>
      </p:sp>
      <p:sp>
        <p:nvSpPr>
          <p:cNvPr id="50" name="textbox 64">
            <a:extLst>
              <a:ext uri="{FF2B5EF4-FFF2-40B4-BE49-F238E27FC236}">
                <a16:creationId xmlns:a16="http://schemas.microsoft.com/office/drawing/2014/main" id="{1A33918B-3C0E-D3E1-4BB2-27CAFA30B1AA}"/>
              </a:ext>
            </a:extLst>
          </p:cNvPr>
          <p:cNvSpPr/>
          <p:nvPr/>
        </p:nvSpPr>
        <p:spPr>
          <a:xfrm>
            <a:off x="4463157" y="3613105"/>
            <a:ext cx="192404" cy="755015"/>
          </a:xfrm>
          <a:prstGeom prst="rect">
            <a:avLst/>
          </a:prstGeom>
        </p:spPr>
        <p:txBody>
          <a:bodyPr vert="horz" wrap="square" lIns="0" tIns="0" rIns="0" bIns="0"/>
          <a:lstStyle/>
          <a:p>
            <a:pPr algn="l" rtl="0" eaLnBrk="0">
              <a:lnSpc>
                <a:spcPct val="77000"/>
              </a:lnSpc>
            </a:pPr>
            <a:endParaRPr lang="en-US" altLang="en-US" sz="100" dirty="0"/>
          </a:p>
          <a:p>
            <a:pPr marL="63500" algn="l" rtl="0" eaLnBrk="0">
              <a:lnSpc>
                <a:spcPct val="80000"/>
              </a:lnSpc>
            </a:pPr>
            <a:r>
              <a:rPr sz="1200" b="1" kern="0" spc="-10" dirty="0">
                <a:solidFill>
                  <a:srgbClr val="000000">
                    <a:alpha val="100000"/>
                  </a:srgbClr>
                </a:solidFill>
                <a:latin typeface="Arial" panose="020B0604020202020204"/>
                <a:ea typeface="Arial" panose="020B0604020202020204"/>
                <a:cs typeface="Arial" panose="020B0604020202020204"/>
              </a:rPr>
              <a:t>2</a:t>
            </a:r>
            <a:endParaRPr lang="en-US" altLang="en-US" sz="1200" dirty="0"/>
          </a:p>
          <a:p>
            <a:pPr marL="31750" algn="l" rtl="0" eaLnBrk="0">
              <a:lnSpc>
                <a:spcPct val="79000"/>
              </a:lnSpc>
              <a:spcBef>
                <a:spcPts val="1205"/>
              </a:spcBef>
            </a:pPr>
            <a:r>
              <a:rPr sz="1000" b="1" kern="0" spc="-30" dirty="0">
                <a:solidFill>
                  <a:srgbClr val="000000">
                    <a:alpha val="100000"/>
                  </a:srgbClr>
                </a:solidFill>
                <a:latin typeface="Arial" panose="020B0604020202020204"/>
                <a:ea typeface="Arial" panose="020B0604020202020204"/>
                <a:cs typeface="Arial" panose="020B0604020202020204"/>
              </a:rPr>
              <a:t>13</a:t>
            </a:r>
            <a:endParaRPr lang="en-US" altLang="en-US" sz="1000" dirty="0"/>
          </a:p>
          <a:p>
            <a:pPr algn="l" rtl="0" eaLnBrk="0">
              <a:lnSpc>
                <a:spcPct val="109000"/>
              </a:lnSpc>
            </a:pPr>
            <a:endParaRPr lang="en-US" altLang="en-US" sz="1000" dirty="0"/>
          </a:p>
          <a:p>
            <a:pPr marL="12700" algn="l" rtl="0" eaLnBrk="0">
              <a:lnSpc>
                <a:spcPct val="79000"/>
              </a:lnSpc>
              <a:spcBef>
                <a:spcPts val="0"/>
              </a:spcBef>
            </a:pPr>
            <a:r>
              <a:rPr sz="1200" b="1" kern="0" spc="-10" dirty="0">
                <a:solidFill>
                  <a:srgbClr val="000000">
                    <a:alpha val="100000"/>
                  </a:srgbClr>
                </a:solidFill>
                <a:latin typeface="Arial" panose="020B0604020202020204"/>
                <a:ea typeface="Arial" panose="020B0604020202020204"/>
                <a:cs typeface="Arial" panose="020B0604020202020204"/>
              </a:rPr>
              <a:t>39</a:t>
            </a:r>
            <a:endParaRPr lang="en-US" altLang="en-US" sz="1200" dirty="0"/>
          </a:p>
        </p:txBody>
      </p:sp>
      <p:sp>
        <p:nvSpPr>
          <p:cNvPr id="51" name="textbox 66">
            <a:extLst>
              <a:ext uri="{FF2B5EF4-FFF2-40B4-BE49-F238E27FC236}">
                <a16:creationId xmlns:a16="http://schemas.microsoft.com/office/drawing/2014/main" id="{9038C7EE-21B0-B448-B383-DD85A6F0D380}"/>
              </a:ext>
            </a:extLst>
          </p:cNvPr>
          <p:cNvSpPr/>
          <p:nvPr/>
        </p:nvSpPr>
        <p:spPr>
          <a:xfrm>
            <a:off x="5178167" y="2818491"/>
            <a:ext cx="527684" cy="316229"/>
          </a:xfrm>
          <a:prstGeom prst="rect">
            <a:avLst/>
          </a:prstGeom>
        </p:spPr>
        <p:txBody>
          <a:bodyPr vert="horz" wrap="square" lIns="0" tIns="0" rIns="0" bIns="0"/>
          <a:lstStyle/>
          <a:p>
            <a:pPr algn="l" rtl="0" eaLnBrk="0">
              <a:lnSpc>
                <a:spcPct val="71000"/>
              </a:lnSpc>
            </a:pPr>
            <a:endParaRPr lang="en-US" altLang="en-US" sz="100" dirty="0"/>
          </a:p>
          <a:p>
            <a:pPr marL="12700" algn="l" rtl="0" eaLnBrk="0">
              <a:lnSpc>
                <a:spcPct val="80000"/>
              </a:lnSpc>
            </a:pPr>
            <a:r>
              <a:rPr sz="2400" b="1" kern="0" spc="-20" dirty="0">
                <a:solidFill>
                  <a:srgbClr val="000000">
                    <a:alpha val="100000"/>
                  </a:srgbClr>
                </a:solidFill>
                <a:latin typeface="Arial" panose="020B0604020202020204"/>
                <a:ea typeface="Arial" panose="020B0604020202020204"/>
                <a:cs typeface="Arial" panose="020B0604020202020204"/>
              </a:rPr>
              <a:t>224</a:t>
            </a:r>
            <a:endParaRPr lang="en-US" altLang="en-US" sz="2400" dirty="0"/>
          </a:p>
        </p:txBody>
      </p:sp>
      <p:sp>
        <p:nvSpPr>
          <p:cNvPr id="52" name="textbox 68">
            <a:extLst>
              <a:ext uri="{FF2B5EF4-FFF2-40B4-BE49-F238E27FC236}">
                <a16:creationId xmlns:a16="http://schemas.microsoft.com/office/drawing/2014/main" id="{ACA2A90D-145A-F1E3-5AEB-F274432E02AC}"/>
              </a:ext>
            </a:extLst>
          </p:cNvPr>
          <p:cNvSpPr/>
          <p:nvPr/>
        </p:nvSpPr>
        <p:spPr>
          <a:xfrm>
            <a:off x="3189911" y="4609191"/>
            <a:ext cx="1004569" cy="316229"/>
          </a:xfrm>
          <a:prstGeom prst="rect">
            <a:avLst/>
          </a:prstGeom>
        </p:spPr>
        <p:txBody>
          <a:bodyPr vert="horz" wrap="square" lIns="0" tIns="0" rIns="0" bIns="0"/>
          <a:lstStyle/>
          <a:p>
            <a:pPr algn="l" rtl="0" eaLnBrk="0">
              <a:lnSpc>
                <a:spcPct val="71000"/>
              </a:lnSpc>
            </a:pPr>
            <a:endParaRPr lang="en-US" altLang="en-US" sz="100" dirty="0"/>
          </a:p>
          <a:p>
            <a:pPr marL="12700" algn="l" rtl="0" eaLnBrk="0">
              <a:lnSpc>
                <a:spcPct val="80000"/>
              </a:lnSpc>
              <a:tabLst>
                <a:tab pos="321945" algn="l"/>
              </a:tabLst>
            </a:pPr>
            <a:r>
              <a:rPr sz="2400" strike="sngStrike" kern="0" spc="0" dirty="0">
                <a:solidFill>
                  <a:srgbClr val="000000">
                    <a:alpha val="100000"/>
                  </a:srgbClr>
                </a:solidFill>
                <a:latin typeface="Arial" panose="020B0604020202020204"/>
                <a:ea typeface="Arial" panose="020B0604020202020204"/>
                <a:cs typeface="Arial" panose="020B0604020202020204"/>
              </a:rPr>
              <a:t>	</a:t>
            </a:r>
            <a:r>
              <a:rPr sz="2400" b="1" kern="0" spc="650" dirty="0">
                <a:solidFill>
                  <a:srgbClr val="000000">
                    <a:alpha val="100000"/>
                  </a:srgbClr>
                </a:solidFill>
                <a:latin typeface="Arial" panose="020B0604020202020204"/>
                <a:ea typeface="Arial" panose="020B0604020202020204"/>
                <a:cs typeface="Arial" panose="020B0604020202020204"/>
              </a:rPr>
              <a:t> </a:t>
            </a:r>
            <a:r>
              <a:rPr sz="2400" b="1" kern="0" spc="-20" dirty="0">
                <a:solidFill>
                  <a:srgbClr val="000000">
                    <a:alpha val="100000"/>
                  </a:srgbClr>
                </a:solidFill>
                <a:latin typeface="Arial" panose="020B0604020202020204"/>
                <a:ea typeface="Arial" panose="020B0604020202020204"/>
                <a:cs typeface="Arial" panose="020B0604020202020204"/>
              </a:rPr>
              <a:t>224</a:t>
            </a:r>
            <a:endParaRPr lang="en-US" altLang="en-US" sz="2400" dirty="0"/>
          </a:p>
        </p:txBody>
      </p:sp>
      <p:pic>
        <p:nvPicPr>
          <p:cNvPr id="53" name="picture 70">
            <a:extLst>
              <a:ext uri="{FF2B5EF4-FFF2-40B4-BE49-F238E27FC236}">
                <a16:creationId xmlns:a16="http://schemas.microsoft.com/office/drawing/2014/main" id="{4B52041C-4B9E-9C3B-BB60-E1502527673F}"/>
              </a:ext>
            </a:extLst>
          </p:cNvPr>
          <p:cNvPicPr>
            <a:picLocks noChangeAspect="1"/>
          </p:cNvPicPr>
          <p:nvPr/>
        </p:nvPicPr>
        <p:blipFill>
          <a:blip r:embed="rId2"/>
          <a:stretch>
            <a:fillRect/>
          </a:stretch>
        </p:blipFill>
        <p:spPr>
          <a:xfrm>
            <a:off x="3512491" y="4696009"/>
            <a:ext cx="121920" cy="121919"/>
          </a:xfrm>
          <a:prstGeom prst="rect">
            <a:avLst/>
          </a:prstGeom>
        </p:spPr>
      </p:pic>
      <p:sp>
        <p:nvSpPr>
          <p:cNvPr id="59" name="textbox 84">
            <a:extLst>
              <a:ext uri="{FF2B5EF4-FFF2-40B4-BE49-F238E27FC236}">
                <a16:creationId xmlns:a16="http://schemas.microsoft.com/office/drawing/2014/main" id="{4432EB63-0E7A-E849-EAC5-DF0EEE095876}"/>
              </a:ext>
            </a:extLst>
          </p:cNvPr>
          <p:cNvSpPr/>
          <p:nvPr/>
        </p:nvSpPr>
        <p:spPr>
          <a:xfrm>
            <a:off x="4933133" y="3859840"/>
            <a:ext cx="164464" cy="146685"/>
          </a:xfrm>
          <a:prstGeom prst="rect">
            <a:avLst/>
          </a:prstGeom>
        </p:spPr>
        <p:txBody>
          <a:bodyPr vert="horz" wrap="square" lIns="0" tIns="0" rIns="0" bIns="0"/>
          <a:lstStyle/>
          <a:p>
            <a:pPr algn="l" rtl="0" eaLnBrk="0">
              <a:lnSpc>
                <a:spcPct val="78000"/>
              </a:lnSpc>
            </a:pPr>
            <a:endParaRPr lang="en-US" altLang="en-US" sz="100" dirty="0"/>
          </a:p>
          <a:p>
            <a:pPr marL="12700" algn="l" rtl="0" eaLnBrk="0">
              <a:lnSpc>
                <a:spcPct val="80000"/>
              </a:lnSpc>
            </a:pPr>
            <a:r>
              <a:rPr sz="1000" b="1" kern="0" spc="-10" dirty="0">
                <a:solidFill>
                  <a:srgbClr val="000000">
                    <a:alpha val="100000"/>
                  </a:srgbClr>
                </a:solidFill>
                <a:latin typeface="Arial" panose="020B0604020202020204"/>
                <a:ea typeface="Arial" panose="020B0604020202020204"/>
                <a:cs typeface="Arial" panose="020B0604020202020204"/>
              </a:rPr>
              <a:t>27</a:t>
            </a:r>
            <a:endParaRPr lang="en-US" altLang="en-US" sz="1000" dirty="0"/>
          </a:p>
        </p:txBody>
      </p:sp>
      <p:pic>
        <p:nvPicPr>
          <p:cNvPr id="60" name="picture 88">
            <a:extLst>
              <a:ext uri="{FF2B5EF4-FFF2-40B4-BE49-F238E27FC236}">
                <a16:creationId xmlns:a16="http://schemas.microsoft.com/office/drawing/2014/main" id="{0E496B2E-9A32-8651-F9D9-67667F814A9A}"/>
              </a:ext>
            </a:extLst>
          </p:cNvPr>
          <p:cNvPicPr>
            <a:picLocks noChangeAspect="1"/>
          </p:cNvPicPr>
          <p:nvPr/>
        </p:nvPicPr>
        <p:blipFill>
          <a:blip r:embed="rId3"/>
          <a:stretch>
            <a:fillRect/>
          </a:stretch>
        </p:blipFill>
        <p:spPr>
          <a:xfrm>
            <a:off x="821024" y="3593581"/>
            <a:ext cx="2247900" cy="2326773"/>
          </a:xfrm>
          <a:prstGeom prst="rect">
            <a:avLst/>
          </a:prstGeom>
        </p:spPr>
      </p:pic>
      <p:pic>
        <p:nvPicPr>
          <p:cNvPr id="62" name="picture 94">
            <a:extLst>
              <a:ext uri="{FF2B5EF4-FFF2-40B4-BE49-F238E27FC236}">
                <a16:creationId xmlns:a16="http://schemas.microsoft.com/office/drawing/2014/main" id="{8452F465-8342-4694-15EB-1BA43FDE0763}"/>
              </a:ext>
            </a:extLst>
          </p:cNvPr>
          <p:cNvPicPr>
            <a:picLocks noChangeAspect="1"/>
          </p:cNvPicPr>
          <p:nvPr/>
        </p:nvPicPr>
        <p:blipFill>
          <a:blip r:embed="rId4"/>
          <a:stretch>
            <a:fillRect/>
          </a:stretch>
        </p:blipFill>
        <p:spPr>
          <a:xfrm>
            <a:off x="6874221" y="4696009"/>
            <a:ext cx="635406" cy="121919"/>
          </a:xfrm>
          <a:prstGeom prst="rect">
            <a:avLst/>
          </a:prstGeom>
        </p:spPr>
      </p:pic>
      <p:sp>
        <p:nvSpPr>
          <p:cNvPr id="64" name="textbox 98">
            <a:extLst>
              <a:ext uri="{FF2B5EF4-FFF2-40B4-BE49-F238E27FC236}">
                <a16:creationId xmlns:a16="http://schemas.microsoft.com/office/drawing/2014/main" id="{450B1C98-B6C1-53A8-C8AC-476403781BBB}"/>
              </a:ext>
            </a:extLst>
          </p:cNvPr>
          <p:cNvSpPr/>
          <p:nvPr/>
        </p:nvSpPr>
        <p:spPr>
          <a:xfrm>
            <a:off x="4911010" y="3615239"/>
            <a:ext cx="104775" cy="168910"/>
          </a:xfrm>
          <a:prstGeom prst="rect">
            <a:avLst/>
          </a:prstGeom>
        </p:spPr>
        <p:txBody>
          <a:bodyPr vert="horz" wrap="square" lIns="0" tIns="0" rIns="0" bIns="0"/>
          <a:lstStyle/>
          <a:p>
            <a:pPr algn="l" rtl="0" eaLnBrk="0">
              <a:lnSpc>
                <a:spcPct val="87000"/>
              </a:lnSpc>
            </a:pPr>
            <a:endParaRPr lang="en-US" altLang="en-US" sz="100" dirty="0"/>
          </a:p>
          <a:p>
            <a:pPr marL="12700" algn="l" rtl="0" eaLnBrk="0">
              <a:lnSpc>
                <a:spcPct val="78000"/>
              </a:lnSpc>
            </a:pPr>
            <a:r>
              <a:rPr sz="1200" b="1" kern="0" spc="-10" dirty="0">
                <a:solidFill>
                  <a:srgbClr val="000000">
                    <a:alpha val="100000"/>
                  </a:srgbClr>
                </a:solidFill>
                <a:latin typeface="Arial" panose="020B0604020202020204"/>
                <a:ea typeface="Arial" panose="020B0604020202020204"/>
                <a:cs typeface="Arial" panose="020B0604020202020204"/>
              </a:rPr>
              <a:t>7</a:t>
            </a:r>
            <a:endParaRPr lang="en-US" altLang="en-US" sz="1200" dirty="0"/>
          </a:p>
        </p:txBody>
      </p:sp>
      <p:sp>
        <p:nvSpPr>
          <p:cNvPr id="66" name="rect">
            <a:extLst>
              <a:ext uri="{FF2B5EF4-FFF2-40B4-BE49-F238E27FC236}">
                <a16:creationId xmlns:a16="http://schemas.microsoft.com/office/drawing/2014/main" id="{3115A964-F6E8-1BE4-CD32-546CB8D86BAE}"/>
              </a:ext>
            </a:extLst>
          </p:cNvPr>
          <p:cNvSpPr/>
          <p:nvPr/>
        </p:nvSpPr>
        <p:spPr>
          <a:xfrm>
            <a:off x="9494859" y="5097833"/>
            <a:ext cx="25400" cy="377238"/>
          </a:xfrm>
          <a:prstGeom prst="rect">
            <a:avLst/>
          </a:prstGeom>
          <a:solidFill>
            <a:srgbClr val="000000">
              <a:alpha val="100000"/>
            </a:srgbClr>
          </a:solidFill>
          <a:ln cap="flat">
            <a:noFill/>
            <a:prstDash val="solid"/>
            <a:miter lim="0"/>
          </a:ln>
        </p:spPr>
        <p:txBody>
          <a:bodyPr rtlCol="0"/>
          <a:lstStyle/>
          <a:p>
            <a:pPr algn="ctr"/>
            <a:endParaRPr lang="zh-CN" altLang="en-US"/>
          </a:p>
        </p:txBody>
      </p:sp>
      <p:sp>
        <p:nvSpPr>
          <p:cNvPr id="67" name="rect">
            <a:extLst>
              <a:ext uri="{FF2B5EF4-FFF2-40B4-BE49-F238E27FC236}">
                <a16:creationId xmlns:a16="http://schemas.microsoft.com/office/drawing/2014/main" id="{6C4A6BA7-0F67-FA1A-B42E-B591B49ACC57}"/>
              </a:ext>
            </a:extLst>
          </p:cNvPr>
          <p:cNvSpPr/>
          <p:nvPr/>
        </p:nvSpPr>
        <p:spPr>
          <a:xfrm>
            <a:off x="10099039" y="5111267"/>
            <a:ext cx="25400" cy="377238"/>
          </a:xfrm>
          <a:prstGeom prst="rect">
            <a:avLst/>
          </a:prstGeom>
          <a:solidFill>
            <a:srgbClr val="000000">
              <a:alpha val="100000"/>
            </a:srgbClr>
          </a:solidFill>
          <a:ln cap="flat">
            <a:noFill/>
            <a:prstDash val="solid"/>
            <a:miter lim="0"/>
          </a:ln>
        </p:spPr>
        <p:txBody>
          <a:bodyPr rtlCol="0"/>
          <a:lstStyle/>
          <a:p>
            <a:pPr algn="ctr"/>
            <a:endParaRPr lang="zh-CN" altLang="en-US"/>
          </a:p>
        </p:txBody>
      </p:sp>
      <p:sp>
        <p:nvSpPr>
          <p:cNvPr id="68" name="rect">
            <a:extLst>
              <a:ext uri="{FF2B5EF4-FFF2-40B4-BE49-F238E27FC236}">
                <a16:creationId xmlns:a16="http://schemas.microsoft.com/office/drawing/2014/main" id="{BB676F6E-8C0D-BE91-23F1-038ED2424C4F}"/>
              </a:ext>
            </a:extLst>
          </p:cNvPr>
          <p:cNvSpPr/>
          <p:nvPr/>
        </p:nvSpPr>
        <p:spPr>
          <a:xfrm>
            <a:off x="10576217" y="5166207"/>
            <a:ext cx="25400" cy="377238"/>
          </a:xfrm>
          <a:prstGeom prst="rect">
            <a:avLst/>
          </a:prstGeom>
          <a:solidFill>
            <a:srgbClr val="000000">
              <a:alpha val="100000"/>
            </a:srgbClr>
          </a:solidFill>
          <a:ln cap="flat">
            <a:noFill/>
            <a:prstDash val="solid"/>
            <a:miter lim="0"/>
          </a:ln>
        </p:spPr>
        <p:txBody>
          <a:bodyPr rtlCol="0"/>
          <a:lstStyle/>
          <a:p>
            <a:pPr algn="ctr"/>
            <a:endParaRPr lang="zh-CN" altLang="en-US"/>
          </a:p>
        </p:txBody>
      </p:sp>
      <p:sp>
        <p:nvSpPr>
          <p:cNvPr id="69" name="rect">
            <a:extLst>
              <a:ext uri="{FF2B5EF4-FFF2-40B4-BE49-F238E27FC236}">
                <a16:creationId xmlns:a16="http://schemas.microsoft.com/office/drawing/2014/main" id="{2952219C-CD80-B1E1-EE2A-8AEF0EC3DB5A}"/>
              </a:ext>
            </a:extLst>
          </p:cNvPr>
          <p:cNvSpPr/>
          <p:nvPr/>
        </p:nvSpPr>
        <p:spPr>
          <a:xfrm>
            <a:off x="9144681" y="5170346"/>
            <a:ext cx="25400" cy="377238"/>
          </a:xfrm>
          <a:prstGeom prst="rect">
            <a:avLst/>
          </a:prstGeom>
          <a:solidFill>
            <a:srgbClr val="000000">
              <a:alpha val="100000"/>
            </a:srgbClr>
          </a:solidFill>
          <a:ln cap="flat">
            <a:noFill/>
            <a:prstDash val="solid"/>
            <a:miter lim="0"/>
          </a:ln>
        </p:spPr>
        <p:txBody>
          <a:bodyPr rtlCol="0"/>
          <a:lstStyle/>
          <a:p>
            <a:pPr algn="ctr"/>
            <a:endParaRPr lang="zh-CN" altLang="en-US"/>
          </a:p>
        </p:txBody>
      </p:sp>
      <p:sp>
        <p:nvSpPr>
          <p:cNvPr id="70" name="rect">
            <a:extLst>
              <a:ext uri="{FF2B5EF4-FFF2-40B4-BE49-F238E27FC236}">
                <a16:creationId xmlns:a16="http://schemas.microsoft.com/office/drawing/2014/main" id="{2A96D123-0EBD-0D2D-A115-0EA539C307F0}"/>
              </a:ext>
            </a:extLst>
          </p:cNvPr>
          <p:cNvSpPr/>
          <p:nvPr/>
        </p:nvSpPr>
        <p:spPr>
          <a:xfrm>
            <a:off x="8781237" y="5166207"/>
            <a:ext cx="25400" cy="377238"/>
          </a:xfrm>
          <a:prstGeom prst="rect">
            <a:avLst/>
          </a:prstGeom>
          <a:solidFill>
            <a:srgbClr val="000000">
              <a:alpha val="100000"/>
            </a:srgbClr>
          </a:solidFill>
          <a:ln cap="flat">
            <a:noFill/>
            <a:prstDash val="solid"/>
            <a:miter lim="0"/>
          </a:ln>
        </p:spPr>
        <p:txBody>
          <a:bodyPr rtlCol="0"/>
          <a:lstStyle/>
          <a:p>
            <a:pPr algn="ctr"/>
            <a:endParaRPr lang="zh-CN" altLang="en-US"/>
          </a:p>
        </p:txBody>
      </p:sp>
      <p:pic>
        <p:nvPicPr>
          <p:cNvPr id="71" name="picture 82">
            <a:extLst>
              <a:ext uri="{FF2B5EF4-FFF2-40B4-BE49-F238E27FC236}">
                <a16:creationId xmlns:a16="http://schemas.microsoft.com/office/drawing/2014/main" id="{8212B7D1-0BF1-C239-6E6A-41F68F7D1E1A}"/>
              </a:ext>
            </a:extLst>
          </p:cNvPr>
          <p:cNvPicPr>
            <a:picLocks noChangeAspect="1"/>
          </p:cNvPicPr>
          <p:nvPr/>
        </p:nvPicPr>
        <p:blipFill>
          <a:blip r:embed="rId5"/>
          <a:stretch>
            <a:fillRect/>
          </a:stretch>
        </p:blipFill>
        <p:spPr>
          <a:xfrm>
            <a:off x="8510793" y="1073694"/>
            <a:ext cx="2139084" cy="4122052"/>
          </a:xfrm>
          <a:prstGeom prst="rect">
            <a:avLst/>
          </a:prstGeom>
        </p:spPr>
      </p:pic>
      <p:sp>
        <p:nvSpPr>
          <p:cNvPr id="72" name="textbox 92">
            <a:extLst>
              <a:ext uri="{FF2B5EF4-FFF2-40B4-BE49-F238E27FC236}">
                <a16:creationId xmlns:a16="http://schemas.microsoft.com/office/drawing/2014/main" id="{FBB2F449-EDE2-22C3-B4AB-088EE1C71C56}"/>
              </a:ext>
            </a:extLst>
          </p:cNvPr>
          <p:cNvSpPr/>
          <p:nvPr/>
        </p:nvSpPr>
        <p:spPr>
          <a:xfrm>
            <a:off x="8782483" y="5592799"/>
            <a:ext cx="2662554" cy="317500"/>
          </a:xfrm>
          <a:prstGeom prst="rect">
            <a:avLst/>
          </a:prstGeom>
        </p:spPr>
        <p:txBody>
          <a:bodyPr vert="horz" wrap="square" lIns="0" tIns="0" rIns="0" bIns="0"/>
          <a:lstStyle/>
          <a:p>
            <a:pPr algn="l" rtl="0" eaLnBrk="0">
              <a:lnSpc>
                <a:spcPct val="80000"/>
              </a:lnSpc>
            </a:pPr>
            <a:endParaRPr lang="en-US" altLang="en-US" sz="100" dirty="0"/>
          </a:p>
          <a:p>
            <a:pPr algn="r" rtl="0" eaLnBrk="0">
              <a:lnSpc>
                <a:spcPct val="80000"/>
              </a:lnSpc>
            </a:pPr>
            <a:r>
              <a:rPr sz="2400" b="1" kern="0" spc="-20" dirty="0">
                <a:solidFill>
                  <a:srgbClr val="000000">
                    <a:alpha val="100000"/>
                  </a:srgbClr>
                </a:solidFill>
                <a:latin typeface="Arial" panose="020B0604020202020204"/>
                <a:ea typeface="Arial" panose="020B0604020202020204"/>
                <a:cs typeface="Arial" panose="020B0604020202020204"/>
              </a:rPr>
              <a:t>2,7,39…13,27,11</a:t>
            </a:r>
            <a:r>
              <a:rPr sz="2400" b="1" kern="0" spc="-440" dirty="0">
                <a:solidFill>
                  <a:srgbClr val="000000">
                    <a:alpha val="100000"/>
                  </a:srgbClr>
                </a:solidFill>
                <a:latin typeface="Arial" panose="020B0604020202020204"/>
                <a:ea typeface="Arial" panose="020B0604020202020204"/>
                <a:cs typeface="Arial" panose="020B0604020202020204"/>
              </a:rPr>
              <a:t> </a:t>
            </a:r>
            <a:r>
              <a:rPr sz="2400" b="1" kern="0" spc="-20" dirty="0">
                <a:solidFill>
                  <a:srgbClr val="000000">
                    <a:alpha val="100000"/>
                  </a:srgbClr>
                </a:solidFill>
                <a:latin typeface="Arial" panose="020B0604020202020204"/>
                <a:ea typeface="Arial" panose="020B0604020202020204"/>
                <a:cs typeface="Arial" panose="020B0604020202020204"/>
              </a:rPr>
              <a:t>…</a:t>
            </a:r>
            <a:endParaRPr lang="en-US" altLang="en-US" sz="2400" dirty="0"/>
          </a:p>
        </p:txBody>
      </p:sp>
      <p:pic>
        <p:nvPicPr>
          <p:cNvPr id="73" name="picture 96">
            <a:extLst>
              <a:ext uri="{FF2B5EF4-FFF2-40B4-BE49-F238E27FC236}">
                <a16:creationId xmlns:a16="http://schemas.microsoft.com/office/drawing/2014/main" id="{CAE5B938-CEC2-6828-D020-9984A277FE0D}"/>
              </a:ext>
            </a:extLst>
          </p:cNvPr>
          <p:cNvPicPr>
            <a:picLocks noChangeAspect="1"/>
          </p:cNvPicPr>
          <p:nvPr/>
        </p:nvPicPr>
        <p:blipFill>
          <a:blip r:embed="rId6"/>
          <a:stretch>
            <a:fillRect/>
          </a:stretch>
        </p:blipFill>
        <p:spPr>
          <a:xfrm>
            <a:off x="11005137" y="5069686"/>
            <a:ext cx="121919" cy="473759"/>
          </a:xfrm>
          <a:prstGeom prst="rect">
            <a:avLst/>
          </a:prstGeom>
        </p:spPr>
      </p:pic>
    </p:spTree>
    <p:extLst>
      <p:ext uri="{BB962C8B-B14F-4D97-AF65-F5344CB8AC3E}">
        <p14:creationId xmlns:p14="http://schemas.microsoft.com/office/powerpoint/2010/main" val="127061324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适中&quot;,&quot;HeaderHeight&quot;:10.0,&quot;FooterHeight&quot;:5.0,&quot;SideMargin&quot;:5.0,&quot;TopMargin&quot;:0.0,&quot;BottomMargin&quot;:0.0,&quot;IntervalMargin&quot;:1.5,&quot;SettingType&quot;:&quot;System&quot;}"/>
  <p:tag name="KSO_WPP_MARK_KEY" val="92f766f6-36c1-4dfa-b125-40ff97989be2"/>
  <p:tag name="COMMONDATA" val="eyJoZGlkIjoiYTU3MjAzOGI1ZWM1NjI3YTE0MjIzZDIwNTMwM2NhZjEifQ=="/>
</p:tagLst>
</file>

<file path=ppt/tags/tag2.xml><?xml version="1.0" encoding="utf-8"?>
<p:tagLst xmlns:a="http://schemas.openxmlformats.org/drawingml/2006/main" xmlns:r="http://schemas.openxmlformats.org/officeDocument/2006/relationships" xmlns:p="http://schemas.openxmlformats.org/presentationml/2006/main">
  <p:tag name="ISLIDE.ICON" val="#36637;"/>
</p:tagLst>
</file>

<file path=ppt/tags/tag3.xml><?xml version="1.0" encoding="utf-8"?>
<p:tagLst xmlns:a="http://schemas.openxmlformats.org/drawingml/2006/main" xmlns:r="http://schemas.openxmlformats.org/officeDocument/2006/relationships" xmlns:p="http://schemas.openxmlformats.org/presentationml/2006/main">
  <p:tag name="ISLIDE.ICON" val="#36637;"/>
</p:tagLst>
</file>

<file path=ppt/theme/theme1.xml><?xml version="1.0" encoding="utf-8"?>
<a:theme xmlns:a="http://schemas.openxmlformats.org/drawingml/2006/main" name="Office Theme">
  <a:themeElements>
    <a:clrScheme name="00大学——哈尔滨工业大学">
      <a:dk1>
        <a:srgbClr val="000000"/>
      </a:dk1>
      <a:lt1>
        <a:srgbClr val="FFFFFF"/>
      </a:lt1>
      <a:dk2>
        <a:srgbClr val="000000"/>
      </a:dk2>
      <a:lt2>
        <a:srgbClr val="FFFFFF"/>
      </a:lt2>
      <a:accent1>
        <a:srgbClr val="2455A4"/>
      </a:accent1>
      <a:accent2>
        <a:srgbClr val="D5AB63"/>
      </a:accent2>
      <a:accent3>
        <a:srgbClr val="2455A4"/>
      </a:accent3>
      <a:accent4>
        <a:srgbClr val="D5AB63"/>
      </a:accent4>
      <a:accent5>
        <a:srgbClr val="2455A4"/>
      </a:accent5>
      <a:accent6>
        <a:srgbClr val="D5AB63"/>
      </a:accent6>
      <a:hlink>
        <a:srgbClr val="DF213B"/>
      </a:hlink>
      <a:folHlink>
        <a:srgbClr val="954F72"/>
      </a:folHlink>
    </a:clrScheme>
    <a:fontScheme name="mmhun255">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718</TotalTime>
  <Words>1114</Words>
  <Application>Microsoft Office PowerPoint</Application>
  <PresentationFormat>宽屏</PresentationFormat>
  <Paragraphs>267</Paragraphs>
  <Slides>26</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26</vt:i4>
      </vt:variant>
    </vt:vector>
  </HeadingPairs>
  <TitlesOfParts>
    <vt:vector size="30" baseType="lpstr">
      <vt:lpstr>Lucida Grande</vt:lpstr>
      <vt:lpstr>微软雅黑</vt:lpstr>
      <vt:lpstr>Arial</vt:lpstr>
      <vt:lpstr>Office Theme</vt:lpstr>
      <vt:lpstr>PowerPoint 演示文稿</vt:lpstr>
      <vt:lpstr>Transformer一统nlp</vt:lpstr>
      <vt:lpstr>CNN的劣势</vt:lpstr>
      <vt:lpstr>Transformer的感受野</vt:lpstr>
      <vt:lpstr>Transformer in cv</vt:lpstr>
      <vt:lpstr>Transformer in cv VIT</vt:lpstr>
      <vt:lpstr>Transformer in cv VIT</vt:lpstr>
      <vt:lpstr>Transformer in cv VIT</vt:lpstr>
      <vt:lpstr>Transformer in cv VIT</vt:lpstr>
      <vt:lpstr>Transformer in cv VIT</vt:lpstr>
      <vt:lpstr>Transformer in cv VIT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Transformer in cv TNT</vt:lpstr>
      <vt:lpstr>Transformer in cv TNT</vt:lpstr>
      <vt:lpstr>Transformer in cv DETR</vt:lpstr>
      <vt:lpstr>Transformer in cv DETR</vt:lpstr>
      <vt:lpstr>Transformer in cv DETR</vt:lpstr>
      <vt:lpstr>Transformer in cv DETR</vt:lpstr>
      <vt:lpstr>Transformer in cv DETR</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2314981968@qq.com</dc:creator>
  <cp:lastModifiedBy>广鑫 吴</cp:lastModifiedBy>
  <cp:revision>249</cp:revision>
  <dcterms:created xsi:type="dcterms:W3CDTF">2019-11-26T03:41:00Z</dcterms:created>
  <dcterms:modified xsi:type="dcterms:W3CDTF">2023-10-03T02:12:42Z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BC69EB345F4F457288BFAD1BFA019858</vt:lpwstr>
  </property>
  <property fmtid="{D5CDD505-2E9C-101B-9397-08002B2CF9AE}" pid="3" name="KSOProductBuildVer">
    <vt:lpwstr>2052-12.1.0.15404</vt:lpwstr>
  </property>
</Properties>
</file>