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ink/ink1.xml" ContentType="application/inkml+xml"/>
  <Override PartName="/ppt/tags/tag7.xml" ContentType="application/vnd.openxmlformats-officedocument.presentationml.tags+xml"/>
  <Override PartName="/ppt/notesSlides/notesSlide11.xml" ContentType="application/vnd.openxmlformats-officedocument.presentationml.notesSlide+xml"/>
  <Override PartName="/ppt/ink/ink2.xml" ContentType="application/inkml+xml"/>
  <Override PartName="/ppt/tags/tag8.xml" ContentType="application/vnd.openxmlformats-officedocument.presentationml.tags+xml"/>
  <Override PartName="/ppt/notesSlides/notesSlide12.xml" ContentType="application/vnd.openxmlformats-officedocument.presentationml.notesSlide+xml"/>
  <Override PartName="/ppt/ink/ink3.xml" ContentType="application/inkml+xml"/>
  <Override PartName="/ppt/tags/tag9.xml" ContentType="application/vnd.openxmlformats-officedocument.presentationml.tags+xml"/>
  <Override PartName="/ppt/notesSlides/notesSlide13.xml" ContentType="application/vnd.openxmlformats-officedocument.presentationml.notesSlide+xml"/>
  <Override PartName="/ppt/ink/ink4.xml" ContentType="application/inkml+xml"/>
  <Override PartName="/ppt/tags/tag10.xml" ContentType="application/vnd.openxmlformats-officedocument.presentationml.tags+xml"/>
  <Override PartName="/ppt/notesSlides/notesSlide14.xml" ContentType="application/vnd.openxmlformats-officedocument.presentationml.notesSlide+xml"/>
  <Override PartName="/ppt/ink/ink5.xml" ContentType="application/inkml+xml"/>
  <Override PartName="/ppt/tags/tag11.xml" ContentType="application/vnd.openxmlformats-officedocument.presentationml.tags+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99" r:id="rId3"/>
    <p:sldId id="300" r:id="rId4"/>
    <p:sldId id="339" r:id="rId5"/>
    <p:sldId id="352" r:id="rId6"/>
    <p:sldId id="353" r:id="rId7"/>
    <p:sldId id="306" r:id="rId8"/>
    <p:sldId id="315" r:id="rId9"/>
    <p:sldId id="355" r:id="rId10"/>
    <p:sldId id="341" r:id="rId11"/>
    <p:sldId id="356" r:id="rId12"/>
    <p:sldId id="358" r:id="rId13"/>
    <p:sldId id="357" r:id="rId14"/>
    <p:sldId id="359" r:id="rId15"/>
    <p:sldId id="362" r:id="rId16"/>
    <p:sldId id="317" r:id="rId17"/>
    <p:sldId id="348" r:id="rId18"/>
    <p:sldId id="361" r:id="rId19"/>
    <p:sldId id="360" r:id="rId20"/>
    <p:sldId id="364" r:id="rId21"/>
    <p:sldId id="365" r:id="rId22"/>
    <p:sldId id="327" r:id="rId23"/>
    <p:sldId id="366" r:id="rId24"/>
    <p:sldId id="32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userDrawn="1">
          <p15:clr>
            <a:srgbClr val="A4A3A4"/>
          </p15:clr>
        </p15:guide>
        <p15:guide id="3" pos="551" userDrawn="1">
          <p15:clr>
            <a:srgbClr val="A4A3A4"/>
          </p15:clr>
        </p15:guide>
        <p15:guide id="4" pos="71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E8C"/>
    <a:srgbClr val="FCFCFC"/>
    <a:srgbClr val="808082"/>
    <a:srgbClr val="537079"/>
    <a:srgbClr val="F69176"/>
    <a:srgbClr val="FF6699"/>
    <a:srgbClr val="FF0000"/>
    <a:srgbClr val="83A1AB"/>
    <a:srgbClr val="B592AC"/>
    <a:srgbClr val="BF4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3" autoAdjust="0"/>
    <p:restoredTop sz="93429" autoAdjust="0"/>
  </p:normalViewPr>
  <p:slideViewPr>
    <p:cSldViewPr snapToGrid="0">
      <p:cViewPr varScale="1">
        <p:scale>
          <a:sx n="59" d="100"/>
          <a:sy n="59" d="100"/>
        </p:scale>
        <p:origin x="1120" y="68"/>
      </p:cViewPr>
      <p:guideLst>
        <p:guide pos="3817"/>
        <p:guide orient="horz" pos="2160"/>
        <p:guide pos="551"/>
        <p:guide pos="7106"/>
      </p:guideLst>
    </p:cSldViewPr>
  </p:slideViewPr>
  <p:notesTextViewPr>
    <p:cViewPr>
      <p:scale>
        <a:sx n="20" d="100"/>
        <a:sy n="20" d="100"/>
      </p:scale>
      <p:origin x="0" y="0"/>
    </p:cViewPr>
  </p:notesTextViewPr>
  <p:sorterViewPr>
    <p:cViewPr>
      <p:scale>
        <a:sx n="39" d="100"/>
        <a:sy n="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3:44:09.54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800C3-1E68-477C-A735-309D61B75F37}"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54D5-AD5F-491A-B98D-6257ED0F13C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1B1154D5-AD5F-491A-B98D-6257ED0F13CB}" type="slidenum">
              <a:rPr lang="zh-CN" altLang="en-US" smtClean="0"/>
              <a:t>1</a:t>
            </a:fld>
            <a:endParaRPr lang="zh-CN" altLang="en-US"/>
          </a:p>
        </p:txBody>
      </p:sp>
    </p:spTree>
    <p:extLst>
      <p:ext uri="{BB962C8B-B14F-4D97-AF65-F5344CB8AC3E}">
        <p14:creationId xmlns:p14="http://schemas.microsoft.com/office/powerpoint/2010/main" val="209444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10</a:t>
            </a:fld>
            <a:endParaRPr lang="zh-CN" altLang="en-US"/>
          </a:p>
        </p:txBody>
      </p:sp>
    </p:spTree>
    <p:extLst>
      <p:ext uri="{BB962C8B-B14F-4D97-AF65-F5344CB8AC3E}">
        <p14:creationId xmlns:p14="http://schemas.microsoft.com/office/powerpoint/2010/main" val="1273388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11</a:t>
            </a:fld>
            <a:endParaRPr lang="zh-CN" altLang="en-US"/>
          </a:p>
        </p:txBody>
      </p:sp>
    </p:spTree>
    <p:extLst>
      <p:ext uri="{BB962C8B-B14F-4D97-AF65-F5344CB8AC3E}">
        <p14:creationId xmlns:p14="http://schemas.microsoft.com/office/powerpoint/2010/main" val="62714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12</a:t>
            </a:fld>
            <a:endParaRPr lang="zh-CN" altLang="en-US"/>
          </a:p>
        </p:txBody>
      </p:sp>
    </p:spTree>
    <p:extLst>
      <p:ext uri="{BB962C8B-B14F-4D97-AF65-F5344CB8AC3E}">
        <p14:creationId xmlns:p14="http://schemas.microsoft.com/office/powerpoint/2010/main" val="225177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13</a:t>
            </a:fld>
            <a:endParaRPr lang="zh-CN" altLang="en-US"/>
          </a:p>
        </p:txBody>
      </p:sp>
    </p:spTree>
    <p:extLst>
      <p:ext uri="{BB962C8B-B14F-4D97-AF65-F5344CB8AC3E}">
        <p14:creationId xmlns:p14="http://schemas.microsoft.com/office/powerpoint/2010/main" val="2296160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14</a:t>
            </a:fld>
            <a:endParaRPr lang="zh-CN" altLang="en-US"/>
          </a:p>
        </p:txBody>
      </p:sp>
    </p:spTree>
    <p:extLst>
      <p:ext uri="{BB962C8B-B14F-4D97-AF65-F5344CB8AC3E}">
        <p14:creationId xmlns:p14="http://schemas.microsoft.com/office/powerpoint/2010/main" val="375268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15</a:t>
            </a:fld>
            <a:endParaRPr lang="zh-CN" altLang="en-US"/>
          </a:p>
        </p:txBody>
      </p:sp>
    </p:spTree>
    <p:extLst>
      <p:ext uri="{BB962C8B-B14F-4D97-AF65-F5344CB8AC3E}">
        <p14:creationId xmlns:p14="http://schemas.microsoft.com/office/powerpoint/2010/main" val="2267589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16</a:t>
            </a:fld>
            <a:endParaRPr lang="zh-CN" altLang="en-US"/>
          </a:p>
        </p:txBody>
      </p:sp>
    </p:spTree>
    <p:extLst>
      <p:ext uri="{BB962C8B-B14F-4D97-AF65-F5344CB8AC3E}">
        <p14:creationId xmlns:p14="http://schemas.microsoft.com/office/powerpoint/2010/main" val="1467000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17</a:t>
            </a:fld>
            <a:endParaRPr lang="zh-CN" altLang="en-US"/>
          </a:p>
        </p:txBody>
      </p:sp>
    </p:spTree>
    <p:extLst>
      <p:ext uri="{BB962C8B-B14F-4D97-AF65-F5344CB8AC3E}">
        <p14:creationId xmlns:p14="http://schemas.microsoft.com/office/powerpoint/2010/main" val="1442163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18</a:t>
            </a:fld>
            <a:endParaRPr lang="zh-CN" altLang="en-US"/>
          </a:p>
        </p:txBody>
      </p:sp>
    </p:spTree>
    <p:extLst>
      <p:ext uri="{BB962C8B-B14F-4D97-AF65-F5344CB8AC3E}">
        <p14:creationId xmlns:p14="http://schemas.microsoft.com/office/powerpoint/2010/main" val="1845020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19</a:t>
            </a:fld>
            <a:endParaRPr lang="zh-CN" altLang="en-US"/>
          </a:p>
        </p:txBody>
      </p:sp>
    </p:spTree>
    <p:extLst>
      <p:ext uri="{BB962C8B-B14F-4D97-AF65-F5344CB8AC3E}">
        <p14:creationId xmlns:p14="http://schemas.microsoft.com/office/powerpoint/2010/main" val="406724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2</a:t>
            </a:fld>
            <a:endParaRPr lang="zh-CN" altLang="en-US"/>
          </a:p>
        </p:txBody>
      </p:sp>
    </p:spTree>
    <p:extLst>
      <p:ext uri="{BB962C8B-B14F-4D97-AF65-F5344CB8AC3E}">
        <p14:creationId xmlns:p14="http://schemas.microsoft.com/office/powerpoint/2010/main" val="293861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20</a:t>
            </a:fld>
            <a:endParaRPr lang="zh-CN" altLang="en-US"/>
          </a:p>
        </p:txBody>
      </p:sp>
    </p:spTree>
    <p:extLst>
      <p:ext uri="{BB962C8B-B14F-4D97-AF65-F5344CB8AC3E}">
        <p14:creationId xmlns:p14="http://schemas.microsoft.com/office/powerpoint/2010/main" val="2038124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21</a:t>
            </a:fld>
            <a:endParaRPr lang="zh-CN" altLang="en-US"/>
          </a:p>
        </p:txBody>
      </p:sp>
    </p:spTree>
    <p:extLst>
      <p:ext uri="{BB962C8B-B14F-4D97-AF65-F5344CB8AC3E}">
        <p14:creationId xmlns:p14="http://schemas.microsoft.com/office/powerpoint/2010/main" val="3424803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22</a:t>
            </a:fld>
            <a:endParaRPr lang="zh-CN" altLang="en-US"/>
          </a:p>
        </p:txBody>
      </p:sp>
    </p:spTree>
    <p:extLst>
      <p:ext uri="{BB962C8B-B14F-4D97-AF65-F5344CB8AC3E}">
        <p14:creationId xmlns:p14="http://schemas.microsoft.com/office/powerpoint/2010/main" val="1176424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23</a:t>
            </a:fld>
            <a:endParaRPr lang="zh-CN" altLang="en-US"/>
          </a:p>
        </p:txBody>
      </p:sp>
    </p:spTree>
    <p:extLst>
      <p:ext uri="{BB962C8B-B14F-4D97-AF65-F5344CB8AC3E}">
        <p14:creationId xmlns:p14="http://schemas.microsoft.com/office/powerpoint/2010/main" val="375994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 模板及素材免费 下载！</a:t>
            </a:r>
          </a:p>
          <a:p>
            <a:r>
              <a:rPr lang="en-US" altLang="zh-CN" dirty="0"/>
              <a:t>51PPT</a:t>
            </a:r>
            <a:r>
              <a:rPr lang="zh-CN" altLang="en-US" dirty="0"/>
              <a:t>模板网 唯一访问网址：</a:t>
            </a:r>
            <a:r>
              <a:rPr lang="en-US" altLang="zh-CN" dirty="0"/>
              <a:t>www.51pptm oban.com</a:t>
            </a:r>
            <a:endParaRPr lang="zh-CN" altLang="en-US" dirty="0"/>
          </a:p>
        </p:txBody>
      </p:sp>
      <p:sp>
        <p:nvSpPr>
          <p:cNvPr id="4" name="灯片编号占位符 3"/>
          <p:cNvSpPr>
            <a:spLocks noGrp="1"/>
          </p:cNvSpPr>
          <p:nvPr>
            <p:ph type="sldNum" sz="quarter" idx="5"/>
          </p:nvPr>
        </p:nvSpPr>
        <p:spPr/>
        <p:txBody>
          <a:bodyPr/>
          <a:lstStyle/>
          <a:p>
            <a:fld id="{1B1154D5-AD5F-491A-B98D-6257ED0F13CB}" type="slidenum">
              <a:rPr lang="zh-CN" altLang="en-US" smtClean="0"/>
              <a:t>24</a:t>
            </a:fld>
            <a:endParaRPr lang="zh-CN" altLang="en-US"/>
          </a:p>
        </p:txBody>
      </p:sp>
    </p:spTree>
    <p:extLst>
      <p:ext uri="{BB962C8B-B14F-4D97-AF65-F5344CB8AC3E}">
        <p14:creationId xmlns:p14="http://schemas.microsoft.com/office/powerpoint/2010/main" val="73120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3</a:t>
            </a:fld>
            <a:endParaRPr lang="zh-CN" altLang="en-US"/>
          </a:p>
        </p:txBody>
      </p:sp>
    </p:spTree>
    <p:extLst>
      <p:ext uri="{BB962C8B-B14F-4D97-AF65-F5344CB8AC3E}">
        <p14:creationId xmlns:p14="http://schemas.microsoft.com/office/powerpoint/2010/main" val="93935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4</a:t>
            </a:fld>
            <a:endParaRPr lang="zh-CN" altLang="en-US"/>
          </a:p>
        </p:txBody>
      </p:sp>
    </p:spTree>
    <p:extLst>
      <p:ext uri="{BB962C8B-B14F-4D97-AF65-F5344CB8AC3E}">
        <p14:creationId xmlns:p14="http://schemas.microsoft.com/office/powerpoint/2010/main" val="241076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5</a:t>
            </a:fld>
            <a:endParaRPr lang="zh-CN" altLang="en-US"/>
          </a:p>
        </p:txBody>
      </p:sp>
    </p:spTree>
    <p:extLst>
      <p:ext uri="{BB962C8B-B14F-4D97-AF65-F5344CB8AC3E}">
        <p14:creationId xmlns:p14="http://schemas.microsoft.com/office/powerpoint/2010/main" val="345093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6</a:t>
            </a:fld>
            <a:endParaRPr lang="zh-CN" altLang="en-US"/>
          </a:p>
        </p:txBody>
      </p:sp>
    </p:spTree>
    <p:extLst>
      <p:ext uri="{BB962C8B-B14F-4D97-AF65-F5344CB8AC3E}">
        <p14:creationId xmlns:p14="http://schemas.microsoft.com/office/powerpoint/2010/main" val="83186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7</a:t>
            </a:fld>
            <a:endParaRPr lang="zh-CN" altLang="en-US"/>
          </a:p>
        </p:txBody>
      </p:sp>
    </p:spTree>
    <p:extLst>
      <p:ext uri="{BB962C8B-B14F-4D97-AF65-F5344CB8AC3E}">
        <p14:creationId xmlns:p14="http://schemas.microsoft.com/office/powerpoint/2010/main" val="327120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8</a:t>
            </a:fld>
            <a:endParaRPr lang="zh-CN" altLang="en-US"/>
          </a:p>
        </p:txBody>
      </p:sp>
    </p:spTree>
    <p:extLst>
      <p:ext uri="{BB962C8B-B14F-4D97-AF65-F5344CB8AC3E}">
        <p14:creationId xmlns:p14="http://schemas.microsoft.com/office/powerpoint/2010/main" val="917238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1154D5-AD5F-491A-B98D-6257ED0F13CB}" type="slidenum">
              <a:rPr lang="zh-CN" altLang="en-US" smtClean="0"/>
              <a:t>9</a:t>
            </a:fld>
            <a:endParaRPr lang="zh-CN" altLang="en-US"/>
          </a:p>
        </p:txBody>
      </p:sp>
    </p:spTree>
    <p:extLst>
      <p:ext uri="{BB962C8B-B14F-4D97-AF65-F5344CB8AC3E}">
        <p14:creationId xmlns:p14="http://schemas.microsoft.com/office/powerpoint/2010/main" val="334739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5/"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2741" y="161365"/>
            <a:ext cx="10515600" cy="663388"/>
          </a:xfrm>
        </p:spPr>
        <p:txBody>
          <a:bodyPr>
            <a:normAutofit/>
          </a:bodyPr>
          <a:lstStyle>
            <a:lvl1pPr marL="457200" indent="-457200">
              <a:buFont typeface="Wingdings" panose="05000000000000000000" pitchFamily="2" charset="2"/>
              <a:buChar char="u"/>
              <a:defRPr sz="2800" b="1">
                <a:solidFill>
                  <a:srgbClr val="55715A"/>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www.51pptmoban.com">
    <p:spTree>
      <p:nvGrpSpPr>
        <p:cNvPr id="1" name=""/>
        <p:cNvGrpSpPr/>
        <p:nvPr/>
      </p:nvGrpSpPr>
      <p:grpSpPr>
        <a:xfrm>
          <a:off x="0" y="0"/>
          <a:ext cx="0" cy="0"/>
          <a:chOff x="0" y="0"/>
          <a:chExt cx="0" cy="0"/>
        </a:xfrm>
      </p:grpSpPr>
      <p:pic>
        <p:nvPicPr>
          <p:cNvPr id="5" name="图片 4" descr="51PPT模板网，幻灯片演示模板及素材免费下载！&#10;51PPT模板网 唯一访问网址：www.51pptmoban.com">
            <a:extLst>
              <a:ext uri="{FF2B5EF4-FFF2-40B4-BE49-F238E27FC236}">
                <a16:creationId xmlns:a16="http://schemas.microsoft.com/office/drawing/2014/main" id="{E3E33F95-0F39-D42F-0EFE-1A62484DE167}"/>
              </a:ext>
            </a:extLst>
          </p:cNvPr>
          <p:cNvPicPr>
            <a:picLocks noChangeAspect="1"/>
          </p:cNvPicPr>
          <p:nvPr userDrawn="1"/>
        </p:nvPicPr>
        <p:blipFill>
          <a:blip r:embed="rId2" cstate="screen">
            <a:grayscl/>
            <a:alphaModFix amt="5000"/>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文本框 7">
            <a:extLst>
              <a:ext uri="{FF2B5EF4-FFF2-40B4-BE49-F238E27FC236}">
                <a16:creationId xmlns:a16="http://schemas.microsoft.com/office/drawing/2014/main" id="{35F362B7-681F-95A0-887E-12055FA1CC8E}"/>
              </a:ext>
            </a:extLst>
          </p:cNvPr>
          <p:cNvSpPr txBox="1"/>
          <p:nvPr userDrawn="1"/>
        </p:nvSpPr>
        <p:spPr>
          <a:xfrm>
            <a:off x="1371599" y="6653763"/>
            <a:ext cx="6096000" cy="123111"/>
          </a:xfrm>
          <a:prstGeom prst="rect">
            <a:avLst/>
          </a:prstGeom>
          <a:noFill/>
        </p:spPr>
        <p:txBody>
          <a:bodyPr wrap="square">
            <a:spAutoFit/>
          </a:bodyPr>
          <a:lstStyle/>
          <a:p>
            <a:r>
              <a:rPr lang="zh-CN" altLang="en-US" sz="100" dirty="0"/>
              <a:t>51PPT模板网，幻灯片演示模板及素材免费下载！</a:t>
            </a:r>
          </a:p>
          <a:p>
            <a:r>
              <a:rPr lang="zh-CN" altLang="en-US" sz="100" dirty="0"/>
              <a:t>51PPT模板网 唯一访问网址：</a:t>
            </a:r>
            <a:r>
              <a:rPr lang="zh-CN" altLang="en-US" sz="100" dirty="0">
                <a:hlinkClick r:id="rId3"/>
              </a:rPr>
              <a:t>www.5</a:t>
            </a:r>
            <a:r>
              <a:rPr lang="zh-CN" altLang="en-US" sz="100" dirty="0"/>
              <a:t> 1p ptmoban. </a:t>
            </a:r>
            <a:r>
              <a:rPr lang="en-US" altLang="zh-CN" sz="100" dirty="0"/>
              <a:t>C </a:t>
            </a:r>
            <a:r>
              <a:rPr lang="zh-CN" altLang="en-US" sz="100" dirty="0"/>
              <a:t>o m</a:t>
            </a:r>
          </a:p>
        </p:txBody>
      </p:sp>
      <p:sp>
        <p:nvSpPr>
          <p:cNvPr id="2" name="日期占位符 1"/>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6" name="任意多边形: 形状 5">
            <a:extLst>
              <a:ext uri="{FF2B5EF4-FFF2-40B4-BE49-F238E27FC236}">
                <a16:creationId xmlns:a16="http://schemas.microsoft.com/office/drawing/2014/main" id="{FA553789-C5CD-6897-FBE8-F04315B303C7}"/>
              </a:ext>
            </a:extLst>
          </p:cNvPr>
          <p:cNvSpPr/>
          <p:nvPr userDrawn="1"/>
        </p:nvSpPr>
        <p:spPr>
          <a:xfrm>
            <a:off x="1" y="6572637"/>
            <a:ext cx="11468099" cy="285364"/>
          </a:xfrm>
          <a:custGeom>
            <a:avLst/>
            <a:gdLst>
              <a:gd name="connsiteX0" fmla="*/ 0 w 11468099"/>
              <a:gd name="connsiteY0" fmla="*/ 0 h 285364"/>
              <a:gd name="connsiteX1" fmla="*/ 4076700 w 11468099"/>
              <a:gd name="connsiteY1" fmla="*/ 0 h 285364"/>
              <a:gd name="connsiteX2" fmla="*/ 7060970 w 11468099"/>
              <a:gd name="connsiteY2" fmla="*/ 0 h 285364"/>
              <a:gd name="connsiteX3" fmla="*/ 11137670 w 11468099"/>
              <a:gd name="connsiteY3" fmla="*/ 0 h 285364"/>
              <a:gd name="connsiteX4" fmla="*/ 11466335 w 11468099"/>
              <a:gd name="connsiteY4" fmla="*/ 267870 h 285364"/>
              <a:gd name="connsiteX5" fmla="*/ 11468099 w 11468099"/>
              <a:gd name="connsiteY5" fmla="*/ 285364 h 285364"/>
              <a:gd name="connsiteX6" fmla="*/ 7391399 w 11468099"/>
              <a:gd name="connsiteY6" fmla="*/ 285364 h 285364"/>
              <a:gd name="connsiteX7" fmla="*/ 4076700 w 11468099"/>
              <a:gd name="connsiteY7" fmla="*/ 285364 h 285364"/>
              <a:gd name="connsiteX8" fmla="*/ 0 w 11468099"/>
              <a:gd name="connsiteY8" fmla="*/ 285364 h 28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8099" h="285364">
                <a:moveTo>
                  <a:pt x="0" y="0"/>
                </a:moveTo>
                <a:lnTo>
                  <a:pt x="4076700" y="0"/>
                </a:lnTo>
                <a:lnTo>
                  <a:pt x="7060970" y="0"/>
                </a:lnTo>
                <a:lnTo>
                  <a:pt x="11137670" y="0"/>
                </a:lnTo>
                <a:cubicBezTo>
                  <a:pt x="11299791" y="0"/>
                  <a:pt x="11435053" y="114997"/>
                  <a:pt x="11466335" y="267870"/>
                </a:cubicBezTo>
                <a:lnTo>
                  <a:pt x="11468099" y="285364"/>
                </a:lnTo>
                <a:lnTo>
                  <a:pt x="7391399" y="285364"/>
                </a:lnTo>
                <a:lnTo>
                  <a:pt x="4076700" y="285364"/>
                </a:lnTo>
                <a:lnTo>
                  <a:pt x="0" y="285364"/>
                </a:lnTo>
                <a:close/>
              </a:path>
            </a:pathLst>
          </a:custGeom>
          <a:solidFill>
            <a:srgbClr val="83A1A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8553914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1" Type="http://schemas.openxmlformats.org/officeDocument/2006/relationships/image" Target="../media/image7.png"/><Relationship Id="rId2" Type="http://schemas.openxmlformats.org/officeDocument/2006/relationships/slideLayout" Target="../slideLayouts/slideLayout3.xml"/><Relationship Id="rId20" Type="http://schemas.openxmlformats.org/officeDocument/2006/relationships/image" Target="../media/image6.png"/><Relationship Id="rId1" Type="http://schemas.openxmlformats.org/officeDocument/2006/relationships/tags" Target="../tags/tag6.xml"/><Relationship Id="rId19" Type="http://schemas.openxmlformats.org/officeDocument/2006/relationships/image" Target="../media/image28.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customXml" Target="../ink/ink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9.xml"/><Relationship Id="rId7"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a:extLst>
              <a:ext uri="{FF2B5EF4-FFF2-40B4-BE49-F238E27FC236}">
                <a16:creationId xmlns:a16="http://schemas.microsoft.com/office/drawing/2014/main" id="{86E9F360-0B58-D830-204A-9991A4461FF5}"/>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0" y="-9355"/>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56" name="任意多边形: 形状 55">
            <a:extLst>
              <a:ext uri="{FF2B5EF4-FFF2-40B4-BE49-F238E27FC236}">
                <a16:creationId xmlns:a16="http://schemas.microsoft.com/office/drawing/2014/main" id="{D529C953-346B-E022-432F-5851646FD3B7}"/>
              </a:ext>
            </a:extLst>
          </p:cNvPr>
          <p:cNvSpPr/>
          <p:nvPr/>
        </p:nvSpPr>
        <p:spPr>
          <a:xfrm rot="10800000">
            <a:off x="-2" y="0"/>
            <a:ext cx="12192002" cy="1877114"/>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blipFill>
            <a:blip r:embed="rId4">
              <a:grayscl/>
            </a:blip>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256538"/>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descr="51PPT模板网，幻灯片演示模板及素材免费下载！&#10;51PPT模板网 唯一访问网址：www.51pptmoban.com">
            <a:extLst>
              <a:ext uri="{FF2B5EF4-FFF2-40B4-BE49-F238E27FC236}">
                <a16:creationId xmlns:a16="http://schemas.microsoft.com/office/drawing/2014/main" id="{EEC57413-DFA0-3CBA-2753-BA24379E467D}"/>
              </a:ext>
            </a:extLst>
          </p:cNvPr>
          <p:cNvSpPr/>
          <p:nvPr/>
        </p:nvSpPr>
        <p:spPr>
          <a:xfrm rot="10800000">
            <a:off x="-2" y="0"/>
            <a:ext cx="12192002" cy="1877114"/>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descr="51PPT模板网，幻灯片演示模板及素材免费下载！&#10;51PPT模板网 唯一访问网址：www.51pptmoban.com">
            <a:extLst>
              <a:ext uri="{FF2B5EF4-FFF2-40B4-BE49-F238E27FC236}">
                <a16:creationId xmlns:a16="http://schemas.microsoft.com/office/drawing/2014/main" id="{62FB5AC8-8E7B-F5F8-B684-A0C941602C81}"/>
              </a:ext>
            </a:extLst>
          </p:cNvPr>
          <p:cNvGrpSpPr/>
          <p:nvPr/>
        </p:nvGrpSpPr>
        <p:grpSpPr>
          <a:xfrm>
            <a:off x="5360947" y="407010"/>
            <a:ext cx="1470105" cy="1470105"/>
            <a:chOff x="5360947" y="579923"/>
            <a:chExt cx="1470105" cy="1470105"/>
          </a:xfrm>
        </p:grpSpPr>
        <p:sp>
          <p:nvSpPr>
            <p:cNvPr id="16" name="椭圆 15">
              <a:extLst>
                <a:ext uri="{FF2B5EF4-FFF2-40B4-BE49-F238E27FC236}">
                  <a16:creationId xmlns:a16="http://schemas.microsoft.com/office/drawing/2014/main" id="{CC248755-5F92-235C-DC46-7F3F5D881BC2}"/>
                </a:ext>
              </a:extLst>
            </p:cNvPr>
            <p:cNvSpPr/>
            <p:nvPr/>
          </p:nvSpPr>
          <p:spPr>
            <a:xfrm>
              <a:off x="5360947" y="579923"/>
              <a:ext cx="1470105" cy="1470105"/>
            </a:xfrm>
            <a:prstGeom prst="ellipse">
              <a:avLst/>
            </a:pr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confont-11253-5327384">
              <a:extLst>
                <a:ext uri="{FF2B5EF4-FFF2-40B4-BE49-F238E27FC236}">
                  <a16:creationId xmlns:a16="http://schemas.microsoft.com/office/drawing/2014/main" id="{602EFAAA-4AFE-9663-CC98-A59F7EB077F9}"/>
                </a:ext>
              </a:extLst>
            </p:cNvPr>
            <p:cNvSpPr/>
            <p:nvPr/>
          </p:nvSpPr>
          <p:spPr>
            <a:xfrm>
              <a:off x="5634342" y="988823"/>
              <a:ext cx="1030202" cy="686732"/>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83A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文本框 36">
            <a:extLst>
              <a:ext uri="{FF2B5EF4-FFF2-40B4-BE49-F238E27FC236}">
                <a16:creationId xmlns:a16="http://schemas.microsoft.com/office/drawing/2014/main" id="{E1683948-4571-FF69-EEA0-D96B95810C0B}"/>
              </a:ext>
            </a:extLst>
          </p:cNvPr>
          <p:cNvSpPr txBox="1"/>
          <p:nvPr/>
        </p:nvSpPr>
        <p:spPr>
          <a:xfrm>
            <a:off x="2560418" y="2767895"/>
            <a:ext cx="7816438" cy="1015663"/>
          </a:xfrm>
          <a:prstGeom prst="rect">
            <a:avLst/>
          </a:prstGeom>
          <a:noFill/>
        </p:spPr>
        <p:txBody>
          <a:bodyPr wrap="square" rtlCol="0">
            <a:spAutoFit/>
          </a:bodyPr>
          <a:lstStyle/>
          <a:p>
            <a:r>
              <a:rPr lang="en-US" altLang="zh-CN" sz="3600" b="1" i="0" dirty="0">
                <a:solidFill>
                  <a:srgbClr val="222226"/>
                </a:solidFill>
                <a:effectLst/>
                <a:latin typeface="PingFang SC"/>
              </a:rPr>
              <a:t>Towards Open World Object Detection</a:t>
            </a:r>
          </a:p>
          <a:p>
            <a:endParaRPr lang="zh-CN" altLang="en-US" sz="2400" b="1" dirty="0"/>
          </a:p>
        </p:txBody>
      </p:sp>
      <p:sp>
        <p:nvSpPr>
          <p:cNvPr id="39" name="文本框 38">
            <a:extLst>
              <a:ext uri="{FF2B5EF4-FFF2-40B4-BE49-F238E27FC236}">
                <a16:creationId xmlns:a16="http://schemas.microsoft.com/office/drawing/2014/main" id="{70DC58BB-EC16-65DA-EB98-D1D1D051EC92}"/>
              </a:ext>
            </a:extLst>
          </p:cNvPr>
          <p:cNvSpPr txBox="1"/>
          <p:nvPr/>
        </p:nvSpPr>
        <p:spPr>
          <a:xfrm>
            <a:off x="4909926" y="3442829"/>
            <a:ext cx="2748173" cy="369332"/>
          </a:xfrm>
          <a:prstGeom prst="rect">
            <a:avLst/>
          </a:prstGeom>
          <a:noFill/>
        </p:spPr>
        <p:txBody>
          <a:bodyPr wrap="square">
            <a:spAutoFit/>
          </a:bodyPr>
          <a:lstStyle/>
          <a:p>
            <a:pPr algn="ctr"/>
            <a:r>
              <a:rPr lang="zh-CN" altLang="en-US" dirty="0">
                <a:solidFill>
                  <a:schemeClr val="accent6">
                    <a:lumMod val="50000"/>
                  </a:schemeClr>
                </a:solidFill>
              </a:rPr>
              <a:t>开放世界目标检测学习</a:t>
            </a:r>
          </a:p>
        </p:txBody>
      </p:sp>
      <p:sp>
        <p:nvSpPr>
          <p:cNvPr id="44" name="矩形: 圆角 43">
            <a:extLst>
              <a:ext uri="{FF2B5EF4-FFF2-40B4-BE49-F238E27FC236}">
                <a16:creationId xmlns:a16="http://schemas.microsoft.com/office/drawing/2014/main" id="{6B5C698D-4829-84C1-B7ED-19F01F23829A}"/>
              </a:ext>
            </a:extLst>
          </p:cNvPr>
          <p:cNvSpPr/>
          <p:nvPr/>
        </p:nvSpPr>
        <p:spPr>
          <a:xfrm>
            <a:off x="4268414" y="4634640"/>
            <a:ext cx="3655168" cy="369332"/>
          </a:xfrm>
          <a:prstGeom prst="roundRect">
            <a:avLst>
              <a:gd name="adj" fmla="val 50000"/>
            </a:avLst>
          </a:prstGeom>
          <a:solidFill>
            <a:srgbClr val="83A1AB"/>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47F40E81-75DE-A202-CDF5-2771995D6001}"/>
              </a:ext>
            </a:extLst>
          </p:cNvPr>
          <p:cNvSpPr txBox="1"/>
          <p:nvPr/>
        </p:nvSpPr>
        <p:spPr>
          <a:xfrm>
            <a:off x="5163692" y="4648522"/>
            <a:ext cx="1864614" cy="307777"/>
          </a:xfrm>
          <a:prstGeom prst="rect">
            <a:avLst/>
          </a:prstGeom>
          <a:noFill/>
        </p:spPr>
        <p:txBody>
          <a:bodyPr wrap="none" rtlCol="0">
            <a:spAutoFit/>
          </a:bodyPr>
          <a:lstStyle/>
          <a:p>
            <a:pPr algn="ctr"/>
            <a:r>
              <a:rPr lang="zh-CN" altLang="en-US" sz="1400" dirty="0">
                <a:solidFill>
                  <a:schemeClr val="bg1"/>
                </a:solidFill>
              </a:rPr>
              <a:t>汇报人：</a:t>
            </a:r>
            <a:r>
              <a:rPr lang="en-US" altLang="zh-CN" sz="1400" dirty="0">
                <a:solidFill>
                  <a:schemeClr val="bg1"/>
                </a:solidFill>
              </a:rPr>
              <a:t>2020</a:t>
            </a:r>
            <a:r>
              <a:rPr lang="zh-CN" altLang="en-US" sz="1400" dirty="0">
                <a:solidFill>
                  <a:schemeClr val="bg1"/>
                </a:solidFill>
              </a:rPr>
              <a:t>级赖乐</a:t>
            </a:r>
          </a:p>
        </p:txBody>
      </p:sp>
      <p:cxnSp>
        <p:nvCxnSpPr>
          <p:cNvPr id="54" name="直接连接符 53">
            <a:extLst>
              <a:ext uri="{FF2B5EF4-FFF2-40B4-BE49-F238E27FC236}">
                <a16:creationId xmlns:a16="http://schemas.microsoft.com/office/drawing/2014/main" id="{84EEBD94-CC08-E742-1A6D-4867958985B7}"/>
              </a:ext>
            </a:extLst>
          </p:cNvPr>
          <p:cNvCxnSpPr/>
          <p:nvPr/>
        </p:nvCxnSpPr>
        <p:spPr>
          <a:xfrm>
            <a:off x="2328862" y="3810170"/>
            <a:ext cx="7534275"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6295550-9A2F-C1B2-4A96-13E9DC5F97A6}"/>
              </a:ext>
            </a:extLst>
          </p:cNvPr>
          <p:cNvCxnSpPr/>
          <p:nvPr/>
        </p:nvCxnSpPr>
        <p:spPr>
          <a:xfrm>
            <a:off x="2328862" y="3419645"/>
            <a:ext cx="7534275"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290512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19"/>
              <a:stretch>
                <a:fillRect/>
              </a:stretch>
            </p:blipFill>
            <p:spPr>
              <a:xfrm>
                <a:off x="4993958" y="5418154"/>
                <a:ext cx="18000" cy="2016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5" y="1019175"/>
            <a:ext cx="5088683"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4262705"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1</a:t>
            </a:r>
            <a:r>
              <a:rPr lang="en-US" altLang="zh-CN" sz="2000" dirty="0">
                <a:solidFill>
                  <a:schemeClr val="bg1"/>
                </a:solidFill>
              </a:rPr>
              <a:t>——backbone </a:t>
            </a:r>
            <a:endParaRPr lang="zh-CN" altLang="en-US" sz="2000" dirty="0">
              <a:solidFill>
                <a:schemeClr val="bg1"/>
              </a:solidFill>
            </a:endParaRP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20"/>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1893598" y="2210938"/>
            <a:ext cx="1905011" cy="1062755"/>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8" name="图片 47">
            <a:extLst>
              <a:ext uri="{FF2B5EF4-FFF2-40B4-BE49-F238E27FC236}">
                <a16:creationId xmlns:a16="http://schemas.microsoft.com/office/drawing/2014/main" id="{F2A45509-C506-886F-8282-211528991239}"/>
              </a:ext>
            </a:extLst>
          </p:cNvPr>
          <p:cNvPicPr>
            <a:picLocks noChangeAspect="1"/>
          </p:cNvPicPr>
          <p:nvPr/>
        </p:nvPicPr>
        <p:blipFill>
          <a:blip r:embed="rId21"/>
          <a:stretch>
            <a:fillRect/>
          </a:stretch>
        </p:blipFill>
        <p:spPr>
          <a:xfrm>
            <a:off x="240276" y="4098848"/>
            <a:ext cx="5855001" cy="2215991"/>
          </a:xfrm>
          <a:prstGeom prst="rect">
            <a:avLst/>
          </a:prstGeom>
        </p:spPr>
      </p:pic>
      <p:sp>
        <p:nvSpPr>
          <p:cNvPr id="51" name="文本框 50">
            <a:extLst>
              <a:ext uri="{FF2B5EF4-FFF2-40B4-BE49-F238E27FC236}">
                <a16:creationId xmlns:a16="http://schemas.microsoft.com/office/drawing/2014/main" id="{191D4CFF-FFD7-52BF-4CB3-0113CC234F83}"/>
              </a:ext>
            </a:extLst>
          </p:cNvPr>
          <p:cNvSpPr txBox="1"/>
          <p:nvPr/>
        </p:nvSpPr>
        <p:spPr>
          <a:xfrm>
            <a:off x="6095277" y="4098848"/>
            <a:ext cx="6143624" cy="2215991"/>
          </a:xfrm>
          <a:prstGeom prst="rect">
            <a:avLst/>
          </a:prstGeom>
          <a:noFill/>
        </p:spPr>
        <p:txBody>
          <a:bodyPr wrap="square">
            <a:spAutoFit/>
          </a:bodyPr>
          <a:lstStyle/>
          <a:p>
            <a:r>
              <a:rPr lang="zh-CN" altLang="en-US" sz="2000" dirty="0">
                <a:solidFill>
                  <a:srgbClr val="E0DE8C"/>
                </a:solidFill>
              </a:rPr>
              <a:t>共有</a:t>
            </a:r>
            <a:r>
              <a:rPr lang="en-US" altLang="zh-CN" sz="2000" dirty="0">
                <a:solidFill>
                  <a:srgbClr val="E0DE8C"/>
                </a:solidFill>
              </a:rPr>
              <a:t>13</a:t>
            </a:r>
            <a:r>
              <a:rPr lang="zh-CN" altLang="en-US" sz="2000" dirty="0">
                <a:solidFill>
                  <a:srgbClr val="E0DE8C"/>
                </a:solidFill>
              </a:rPr>
              <a:t>个</a:t>
            </a:r>
            <a:r>
              <a:rPr lang="en-US" altLang="zh-CN" sz="2000" dirty="0">
                <a:solidFill>
                  <a:srgbClr val="E0DE8C"/>
                </a:solidFill>
              </a:rPr>
              <a:t>conv</a:t>
            </a:r>
            <a:r>
              <a:rPr lang="zh-CN" altLang="en-US" sz="2000" dirty="0">
                <a:solidFill>
                  <a:srgbClr val="E0DE8C"/>
                </a:solidFill>
              </a:rPr>
              <a:t>层，</a:t>
            </a:r>
            <a:r>
              <a:rPr lang="en-US" altLang="zh-CN" sz="2000" dirty="0">
                <a:solidFill>
                  <a:srgbClr val="E0DE8C"/>
                </a:solidFill>
              </a:rPr>
              <a:t>13</a:t>
            </a:r>
            <a:r>
              <a:rPr lang="zh-CN" altLang="en-US" sz="2000" dirty="0">
                <a:solidFill>
                  <a:srgbClr val="E0DE8C"/>
                </a:solidFill>
              </a:rPr>
              <a:t>个</a:t>
            </a:r>
            <a:r>
              <a:rPr lang="en-US" altLang="zh-CN" sz="2000" dirty="0" err="1">
                <a:solidFill>
                  <a:srgbClr val="E0DE8C"/>
                </a:solidFill>
              </a:rPr>
              <a:t>relu</a:t>
            </a:r>
            <a:r>
              <a:rPr lang="zh-CN" altLang="en-US" sz="2000" dirty="0">
                <a:solidFill>
                  <a:srgbClr val="E0DE8C"/>
                </a:solidFill>
              </a:rPr>
              <a:t>层，</a:t>
            </a:r>
            <a:r>
              <a:rPr lang="en-US" altLang="zh-CN" sz="2000" dirty="0">
                <a:solidFill>
                  <a:srgbClr val="E0DE8C"/>
                </a:solidFill>
              </a:rPr>
              <a:t>4</a:t>
            </a:r>
            <a:r>
              <a:rPr lang="zh-CN" altLang="en-US" sz="2000" dirty="0">
                <a:solidFill>
                  <a:srgbClr val="E0DE8C"/>
                </a:solidFill>
              </a:rPr>
              <a:t>个</a:t>
            </a:r>
            <a:r>
              <a:rPr lang="en-US" altLang="zh-CN" sz="2000" dirty="0">
                <a:solidFill>
                  <a:srgbClr val="E0DE8C"/>
                </a:solidFill>
              </a:rPr>
              <a:t>pooling</a:t>
            </a:r>
            <a:r>
              <a:rPr lang="zh-CN" altLang="en-US" sz="2000" dirty="0">
                <a:solidFill>
                  <a:srgbClr val="E0DE8C"/>
                </a:solidFill>
              </a:rPr>
              <a:t>层</a:t>
            </a:r>
            <a:endParaRPr lang="en-US" altLang="zh-CN" sz="2000" dirty="0">
              <a:solidFill>
                <a:srgbClr val="E0DE8C"/>
              </a:solidFill>
            </a:endParaRPr>
          </a:p>
          <a:p>
            <a:endParaRPr lang="en-US" altLang="zh-CN" sz="1600" dirty="0">
              <a:solidFill>
                <a:srgbClr val="FCFCFC"/>
              </a:solidFill>
            </a:endParaRPr>
          </a:p>
          <a:p>
            <a:r>
              <a:rPr lang="en-US" altLang="zh-CN" sz="1600" dirty="0">
                <a:solidFill>
                  <a:srgbClr val="FCFCFC"/>
                </a:solidFill>
              </a:rPr>
              <a:t>1</a:t>
            </a:r>
            <a:r>
              <a:rPr lang="zh-CN" altLang="en-US" sz="1600" dirty="0">
                <a:solidFill>
                  <a:srgbClr val="FCFCFC"/>
                </a:solidFill>
              </a:rPr>
              <a:t>、经过每个</a:t>
            </a:r>
            <a:r>
              <a:rPr lang="en-US" altLang="zh-CN" sz="1600" dirty="0">
                <a:solidFill>
                  <a:srgbClr val="FCFCFC"/>
                </a:solidFill>
              </a:rPr>
              <a:t>conv</a:t>
            </a:r>
            <a:r>
              <a:rPr lang="zh-CN" altLang="en-US" sz="1600" dirty="0">
                <a:solidFill>
                  <a:srgbClr val="FCFCFC"/>
                </a:solidFill>
              </a:rPr>
              <a:t>层后，特征图大小都不变</a:t>
            </a:r>
            <a:endParaRPr lang="en-US" altLang="zh-CN" sz="1600" dirty="0">
              <a:solidFill>
                <a:srgbClr val="FCFCFC"/>
              </a:solidFill>
            </a:endParaRPr>
          </a:p>
          <a:p>
            <a:r>
              <a:rPr lang="en-US" altLang="zh-CN" sz="1600" dirty="0">
                <a:solidFill>
                  <a:srgbClr val="FCFCFC"/>
                </a:solidFill>
              </a:rPr>
              <a:t>2</a:t>
            </a:r>
            <a:r>
              <a:rPr lang="zh-CN" altLang="en-US" sz="1600" dirty="0">
                <a:solidFill>
                  <a:srgbClr val="FCFCFC"/>
                </a:solidFill>
              </a:rPr>
              <a:t>、经过</a:t>
            </a:r>
            <a:r>
              <a:rPr lang="en-US" altLang="zh-CN" sz="1600" dirty="0" err="1">
                <a:solidFill>
                  <a:srgbClr val="FCFCFC"/>
                </a:solidFill>
              </a:rPr>
              <a:t>relu</a:t>
            </a:r>
            <a:r>
              <a:rPr lang="zh-CN" altLang="en-US" sz="1600" dirty="0">
                <a:solidFill>
                  <a:srgbClr val="FCFCFC"/>
                </a:solidFill>
              </a:rPr>
              <a:t>层，特征图大小也不变</a:t>
            </a:r>
            <a:endParaRPr lang="en-US" altLang="zh-CN" sz="1600" dirty="0">
              <a:solidFill>
                <a:srgbClr val="FCFCFC"/>
              </a:solidFill>
            </a:endParaRPr>
          </a:p>
          <a:p>
            <a:r>
              <a:rPr lang="en-US" altLang="zh-CN" sz="1600" dirty="0">
                <a:solidFill>
                  <a:srgbClr val="FCFCFC"/>
                </a:solidFill>
              </a:rPr>
              <a:t>2</a:t>
            </a:r>
            <a:r>
              <a:rPr lang="zh-CN" altLang="en-US" sz="1600" dirty="0">
                <a:solidFill>
                  <a:srgbClr val="FCFCFC"/>
                </a:solidFill>
              </a:rPr>
              <a:t>、经过每个</a:t>
            </a:r>
            <a:r>
              <a:rPr lang="en-US" altLang="zh-CN" sz="1600" dirty="0">
                <a:solidFill>
                  <a:srgbClr val="FCFCFC"/>
                </a:solidFill>
              </a:rPr>
              <a:t>pooling</a:t>
            </a:r>
            <a:r>
              <a:rPr lang="zh-CN" altLang="en-US" sz="1600" dirty="0">
                <a:solidFill>
                  <a:srgbClr val="FCFCFC"/>
                </a:solidFill>
              </a:rPr>
              <a:t>层后，特征图的宽高变为之前的一半。</a:t>
            </a:r>
            <a:endParaRPr lang="en-US" altLang="zh-CN" sz="1600" dirty="0">
              <a:solidFill>
                <a:srgbClr val="FCFCFC"/>
              </a:solidFill>
            </a:endParaRPr>
          </a:p>
          <a:p>
            <a:endParaRPr lang="en-US" altLang="zh-CN" dirty="0">
              <a:solidFill>
                <a:srgbClr val="FCFCFC"/>
              </a:solidFill>
            </a:endParaRPr>
          </a:p>
          <a:p>
            <a:r>
              <a:rPr lang="zh-CN" altLang="en-US" dirty="0">
                <a:solidFill>
                  <a:srgbClr val="FCFCFC"/>
                </a:solidFill>
              </a:rPr>
              <a:t>综上，一个</a:t>
            </a:r>
            <a:r>
              <a:rPr lang="en-US" altLang="zh-CN" dirty="0" err="1">
                <a:solidFill>
                  <a:srgbClr val="FCFCFC"/>
                </a:solidFill>
              </a:rPr>
              <a:t>MxN</a:t>
            </a:r>
            <a:r>
              <a:rPr lang="zh-CN" altLang="en-US" dirty="0">
                <a:solidFill>
                  <a:srgbClr val="FCFCFC"/>
                </a:solidFill>
              </a:rPr>
              <a:t>大小的图片经过</a:t>
            </a:r>
            <a:r>
              <a:rPr lang="en-US" altLang="zh-CN" dirty="0">
                <a:solidFill>
                  <a:srgbClr val="FCFCFC"/>
                </a:solidFill>
              </a:rPr>
              <a:t>Conv layers</a:t>
            </a:r>
            <a:r>
              <a:rPr lang="zh-CN" altLang="en-US" dirty="0">
                <a:solidFill>
                  <a:srgbClr val="FCFCFC"/>
                </a:solidFill>
              </a:rPr>
              <a:t>之后生成的</a:t>
            </a:r>
            <a:r>
              <a:rPr lang="en-US" altLang="zh-CN" dirty="0">
                <a:solidFill>
                  <a:srgbClr val="FCFCFC"/>
                </a:solidFill>
              </a:rPr>
              <a:t>feature map</a:t>
            </a:r>
            <a:r>
              <a:rPr lang="zh-CN" altLang="en-US" dirty="0">
                <a:solidFill>
                  <a:srgbClr val="FCFCFC"/>
                </a:solidFill>
              </a:rPr>
              <a:t>大小为</a:t>
            </a:r>
            <a:r>
              <a:rPr lang="en-US" altLang="zh-CN" dirty="0">
                <a:solidFill>
                  <a:srgbClr val="FCFCFC"/>
                </a:solidFill>
              </a:rPr>
              <a:t>(M/16)x(N/16)</a:t>
            </a:r>
          </a:p>
        </p:txBody>
      </p:sp>
      <p:cxnSp>
        <p:nvCxnSpPr>
          <p:cNvPr id="56" name="直接箭头连接符 55">
            <a:extLst>
              <a:ext uri="{FF2B5EF4-FFF2-40B4-BE49-F238E27FC236}">
                <a16:creationId xmlns:a16="http://schemas.microsoft.com/office/drawing/2014/main" id="{E8F3A153-311B-F07E-B879-6BCC6142A561}"/>
              </a:ext>
            </a:extLst>
          </p:cNvPr>
          <p:cNvCxnSpPr>
            <a:cxnSpLocks/>
          </p:cNvCxnSpPr>
          <p:nvPr/>
        </p:nvCxnSpPr>
        <p:spPr>
          <a:xfrm flipV="1">
            <a:off x="4133850" y="3038475"/>
            <a:ext cx="0" cy="37118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19C505BF-4711-C9F0-FCEC-3C8A3F7F8904}"/>
              </a:ext>
            </a:extLst>
          </p:cNvPr>
          <p:cNvSpPr txBox="1"/>
          <p:nvPr/>
        </p:nvSpPr>
        <p:spPr>
          <a:xfrm>
            <a:off x="3695268" y="3368508"/>
            <a:ext cx="2040430" cy="646331"/>
          </a:xfrm>
          <a:prstGeom prst="rect">
            <a:avLst/>
          </a:prstGeom>
          <a:noFill/>
        </p:spPr>
        <p:txBody>
          <a:bodyPr wrap="none" rtlCol="0">
            <a:spAutoFit/>
          </a:bodyPr>
          <a:lstStyle/>
          <a:p>
            <a:r>
              <a:rPr lang="zh-CN" altLang="en-US" dirty="0">
                <a:solidFill>
                  <a:srgbClr val="FF0000"/>
                </a:solidFill>
              </a:rPr>
              <a:t>生成的特征图</a:t>
            </a:r>
            <a:endParaRPr lang="en-US" altLang="zh-CN" dirty="0">
              <a:solidFill>
                <a:srgbClr val="FF0000"/>
              </a:solidFill>
            </a:endParaRPr>
          </a:p>
          <a:p>
            <a:r>
              <a:rPr lang="zh-CN" altLang="en-US" dirty="0">
                <a:solidFill>
                  <a:srgbClr val="FF0000"/>
                </a:solidFill>
              </a:rPr>
              <a:t>也叫</a:t>
            </a:r>
            <a:r>
              <a:rPr lang="en-US" altLang="zh-CN" dirty="0">
                <a:solidFill>
                  <a:srgbClr val="FF0000"/>
                </a:solidFill>
              </a:rPr>
              <a:t>Feature Map</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96948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3638550"/>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800493"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前向和反向传播</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5"/>
              <a:stretch>
                <a:fillRect/>
              </a:stretch>
            </p:blipFill>
            <p:spPr>
              <a:xfrm>
                <a:off x="4993958" y="5416294"/>
                <a:ext cx="18000" cy="2310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6" y="1019175"/>
            <a:ext cx="7143751"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6424131"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2</a:t>
            </a:r>
            <a:r>
              <a:rPr lang="en-US" altLang="zh-CN" sz="2000" dirty="0">
                <a:solidFill>
                  <a:schemeClr val="bg1"/>
                </a:solidFill>
              </a:rPr>
              <a:t>——Unknow aware RPN</a:t>
            </a:r>
            <a:r>
              <a:rPr lang="zh-CN" altLang="en-US" sz="2000" dirty="0">
                <a:solidFill>
                  <a:srgbClr val="FFFF00"/>
                </a:solidFill>
              </a:rPr>
              <a:t>（创新）</a:t>
            </a: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6"/>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4381876" y="1687959"/>
            <a:ext cx="1905011" cy="1062755"/>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191D4CFF-FFD7-52BF-4CB3-0113CC234F83}"/>
              </a:ext>
            </a:extLst>
          </p:cNvPr>
          <p:cNvSpPr txBox="1"/>
          <p:nvPr/>
        </p:nvSpPr>
        <p:spPr>
          <a:xfrm>
            <a:off x="288664" y="4066609"/>
            <a:ext cx="10868025" cy="2708434"/>
          </a:xfrm>
          <a:prstGeom prst="rect">
            <a:avLst/>
          </a:prstGeom>
          <a:noFill/>
        </p:spPr>
        <p:txBody>
          <a:bodyPr wrap="square">
            <a:spAutoFit/>
          </a:bodyPr>
          <a:lstStyle/>
          <a:p>
            <a:pPr algn="l"/>
            <a:r>
              <a:rPr lang="en-US" altLang="zh-CN" sz="2400" b="0" i="0" dirty="0">
                <a:solidFill>
                  <a:srgbClr val="FCFCFC"/>
                </a:solidFill>
                <a:effectLst/>
                <a:latin typeface="PingFang SC"/>
              </a:rPr>
              <a:t>Faster RCNN</a:t>
            </a:r>
            <a:r>
              <a:rPr lang="zh-CN" altLang="en-US" sz="2400" b="0" i="0" dirty="0">
                <a:solidFill>
                  <a:srgbClr val="FCFCFC"/>
                </a:solidFill>
                <a:effectLst/>
                <a:latin typeface="PingFang SC"/>
              </a:rPr>
              <a:t>中的</a:t>
            </a:r>
            <a:r>
              <a:rPr lang="en-US" altLang="zh-CN" sz="2400" b="0" i="0" dirty="0">
                <a:solidFill>
                  <a:srgbClr val="FCFCFC"/>
                </a:solidFill>
                <a:effectLst/>
                <a:latin typeface="PingFang SC"/>
              </a:rPr>
              <a:t>RPN</a:t>
            </a:r>
            <a:r>
              <a:rPr lang="zh-CN" altLang="en-US" sz="2400" i="0" dirty="0">
                <a:solidFill>
                  <a:srgbClr val="FCFCFC"/>
                </a:solidFill>
                <a:effectLst/>
                <a:latin typeface="PingFang SC"/>
              </a:rPr>
              <a:t> </a:t>
            </a:r>
            <a:r>
              <a:rPr lang="zh-CN" altLang="en-US" i="0" dirty="0">
                <a:solidFill>
                  <a:srgbClr val="FCFCFC"/>
                </a:solidFill>
                <a:effectLst/>
                <a:latin typeface="PingFang SC"/>
              </a:rPr>
              <a:t>（</a:t>
            </a:r>
            <a:r>
              <a:rPr lang="en-US" altLang="zh-CN" i="0" dirty="0">
                <a:solidFill>
                  <a:srgbClr val="FCFCFC"/>
                </a:solidFill>
                <a:effectLst/>
                <a:latin typeface="PingFang SC"/>
              </a:rPr>
              <a:t>Region Proposal Network</a:t>
            </a:r>
            <a:r>
              <a:rPr lang="zh-CN" altLang="en-US" i="0" dirty="0">
                <a:solidFill>
                  <a:srgbClr val="FCFCFC"/>
                </a:solidFill>
                <a:effectLst/>
                <a:latin typeface="PingFang SC"/>
              </a:rPr>
              <a:t>） </a:t>
            </a:r>
            <a:r>
              <a:rPr lang="zh-CN" altLang="en-US" sz="2400" b="0" i="0" dirty="0">
                <a:solidFill>
                  <a:srgbClr val="FCFCFC"/>
                </a:solidFill>
                <a:effectLst/>
                <a:latin typeface="PingFang SC"/>
              </a:rPr>
              <a:t>：</a:t>
            </a:r>
            <a:endParaRPr lang="en-US" altLang="zh-CN" sz="2400" b="0" i="0" dirty="0">
              <a:solidFill>
                <a:srgbClr val="FCFCFC"/>
              </a:solidFill>
              <a:effectLst/>
              <a:latin typeface="PingFang SC"/>
            </a:endParaRPr>
          </a:p>
          <a:p>
            <a:pPr algn="l"/>
            <a:r>
              <a:rPr lang="zh-CN" altLang="en-US" i="0" dirty="0">
                <a:solidFill>
                  <a:srgbClr val="FCFCFC"/>
                </a:solidFill>
                <a:effectLst/>
                <a:latin typeface="PingFang SC"/>
              </a:rPr>
              <a:t>即区域候选网络，用于生成候选框（</a:t>
            </a:r>
            <a:r>
              <a:rPr lang="en-US" altLang="zh-CN" i="0" dirty="0">
                <a:solidFill>
                  <a:srgbClr val="FCFCFC"/>
                </a:solidFill>
                <a:effectLst/>
                <a:latin typeface="PingFang SC"/>
              </a:rPr>
              <a:t>proposals</a:t>
            </a:r>
            <a:r>
              <a:rPr lang="zh-CN" altLang="en-US" i="0" dirty="0">
                <a:solidFill>
                  <a:srgbClr val="FCFCFC"/>
                </a:solidFill>
                <a:effectLst/>
                <a:latin typeface="PingFang SC"/>
              </a:rPr>
              <a:t>）。</a:t>
            </a:r>
            <a:endParaRPr lang="en-US" altLang="zh-CN" i="0" dirty="0">
              <a:solidFill>
                <a:srgbClr val="FCFCFC"/>
              </a:solidFill>
              <a:effectLst/>
              <a:latin typeface="PingFang SC"/>
            </a:endParaRPr>
          </a:p>
          <a:p>
            <a:pPr algn="l"/>
            <a:endParaRPr lang="en-US" altLang="zh-CN" i="0" dirty="0">
              <a:solidFill>
                <a:srgbClr val="FCFCFC"/>
              </a:solidFill>
              <a:effectLst/>
              <a:latin typeface="PingFang SC"/>
            </a:endParaRPr>
          </a:p>
          <a:p>
            <a:pPr algn="l"/>
            <a:r>
              <a:rPr lang="zh-CN" altLang="en-US" i="0" dirty="0">
                <a:solidFill>
                  <a:srgbClr val="FCFCFC"/>
                </a:solidFill>
                <a:effectLst/>
                <a:latin typeface="PingFang SC"/>
              </a:rPr>
              <a:t>   任务：</a:t>
            </a:r>
            <a:endParaRPr lang="en-US" altLang="zh-CN" i="0" dirty="0">
              <a:solidFill>
                <a:srgbClr val="FCFCFC"/>
              </a:solidFill>
              <a:effectLst/>
              <a:latin typeface="PingFang SC"/>
            </a:endParaRPr>
          </a:p>
          <a:p>
            <a:pPr algn="l"/>
            <a:r>
              <a:rPr lang="en-US" altLang="zh-CN" i="0" dirty="0">
                <a:solidFill>
                  <a:srgbClr val="FCFCFC"/>
                </a:solidFill>
                <a:effectLst/>
                <a:latin typeface="PingFang SC"/>
              </a:rPr>
              <a:t>   1.</a:t>
            </a:r>
            <a:r>
              <a:rPr lang="zh-CN" altLang="en-US" i="0" dirty="0">
                <a:solidFill>
                  <a:srgbClr val="E0DE8C"/>
                </a:solidFill>
                <a:effectLst/>
                <a:latin typeface="PingFang SC"/>
              </a:rPr>
              <a:t>分类</a:t>
            </a:r>
            <a:r>
              <a:rPr lang="zh-CN" altLang="en-US" i="0" dirty="0">
                <a:solidFill>
                  <a:srgbClr val="FCFCFC"/>
                </a:solidFill>
                <a:effectLst/>
                <a:latin typeface="PingFang SC"/>
              </a:rPr>
              <a:t>：判断所有预设</a:t>
            </a:r>
            <a:r>
              <a:rPr lang="en-US" altLang="zh-CN" i="0" dirty="0">
                <a:solidFill>
                  <a:srgbClr val="FCFCFC"/>
                </a:solidFill>
                <a:effectLst/>
                <a:latin typeface="PingFang SC"/>
              </a:rPr>
              <a:t>anchor</a:t>
            </a:r>
            <a:r>
              <a:rPr lang="zh-CN" altLang="en-US" i="0" dirty="0">
                <a:solidFill>
                  <a:srgbClr val="FCFCFC"/>
                </a:solidFill>
                <a:effectLst/>
                <a:latin typeface="PingFang SC"/>
              </a:rPr>
              <a:t>是属于</a:t>
            </a:r>
            <a:r>
              <a:rPr lang="en-US" altLang="zh-CN" i="0" dirty="0">
                <a:solidFill>
                  <a:srgbClr val="FCFCFC"/>
                </a:solidFill>
                <a:effectLst/>
                <a:latin typeface="PingFang SC"/>
              </a:rPr>
              <a:t>positive</a:t>
            </a:r>
            <a:r>
              <a:rPr lang="zh-CN" altLang="en-US" i="0" dirty="0">
                <a:solidFill>
                  <a:srgbClr val="FCFCFC"/>
                </a:solidFill>
                <a:effectLst/>
                <a:latin typeface="PingFang SC"/>
              </a:rPr>
              <a:t>还是</a:t>
            </a:r>
            <a:r>
              <a:rPr lang="en-US" altLang="zh-CN" i="0" dirty="0">
                <a:solidFill>
                  <a:srgbClr val="FCFCFC"/>
                </a:solidFill>
                <a:effectLst/>
                <a:latin typeface="PingFang SC"/>
              </a:rPr>
              <a:t>negative</a:t>
            </a:r>
            <a:r>
              <a:rPr lang="zh-CN" altLang="en-US" i="0" dirty="0">
                <a:solidFill>
                  <a:srgbClr val="FCFCFC"/>
                </a:solidFill>
                <a:effectLst/>
                <a:latin typeface="PingFang SC"/>
              </a:rPr>
              <a:t>（即</a:t>
            </a:r>
            <a:r>
              <a:rPr lang="en-US" altLang="zh-CN" i="0" dirty="0">
                <a:solidFill>
                  <a:srgbClr val="FCFCFC"/>
                </a:solidFill>
                <a:effectLst/>
                <a:latin typeface="PingFang SC"/>
              </a:rPr>
              <a:t>anchor</a:t>
            </a:r>
            <a:r>
              <a:rPr lang="zh-CN" altLang="en-US" i="0" dirty="0">
                <a:solidFill>
                  <a:srgbClr val="FCFCFC"/>
                </a:solidFill>
                <a:effectLst/>
                <a:latin typeface="PingFang SC"/>
              </a:rPr>
              <a:t>内是否有目标，二分类）</a:t>
            </a:r>
            <a:endParaRPr lang="en-US" altLang="zh-CN" i="0" dirty="0">
              <a:solidFill>
                <a:srgbClr val="FCFCFC"/>
              </a:solidFill>
              <a:effectLst/>
              <a:latin typeface="PingFang SC"/>
            </a:endParaRPr>
          </a:p>
          <a:p>
            <a:pPr algn="l"/>
            <a:r>
              <a:rPr lang="en-US" altLang="zh-CN" dirty="0">
                <a:solidFill>
                  <a:srgbClr val="FCFCFC"/>
                </a:solidFill>
                <a:latin typeface="PingFang SC"/>
              </a:rPr>
              <a:t>   2</a:t>
            </a:r>
            <a:r>
              <a:rPr lang="en-US" altLang="zh-CN" sz="2000" dirty="0">
                <a:solidFill>
                  <a:srgbClr val="FCFCFC"/>
                </a:solidFill>
                <a:latin typeface="PingFang SC"/>
              </a:rPr>
              <a:t>.</a:t>
            </a:r>
            <a:r>
              <a:rPr lang="en-US" altLang="zh-CN" sz="2000" i="0" dirty="0">
                <a:solidFill>
                  <a:srgbClr val="E0DE8C"/>
                </a:solidFill>
                <a:effectLst/>
                <a:latin typeface="PingFang SC"/>
              </a:rPr>
              <a:t>bounding box regression</a:t>
            </a:r>
            <a:r>
              <a:rPr lang="zh-CN" altLang="en-US" i="0" dirty="0">
                <a:solidFill>
                  <a:srgbClr val="FCFCFC"/>
                </a:solidFill>
                <a:effectLst/>
                <a:latin typeface="PingFang SC"/>
              </a:rPr>
              <a:t>：修正</a:t>
            </a:r>
            <a:r>
              <a:rPr lang="en-US" altLang="zh-CN" i="0" dirty="0">
                <a:solidFill>
                  <a:srgbClr val="FCFCFC"/>
                </a:solidFill>
                <a:effectLst/>
                <a:latin typeface="PingFang SC"/>
              </a:rPr>
              <a:t>anchors</a:t>
            </a:r>
            <a:r>
              <a:rPr lang="zh-CN" altLang="en-US" i="0" dirty="0">
                <a:solidFill>
                  <a:srgbClr val="FCFCFC"/>
                </a:solidFill>
                <a:effectLst/>
                <a:latin typeface="PingFang SC"/>
              </a:rPr>
              <a:t>得到较为准确的</a:t>
            </a:r>
            <a:r>
              <a:rPr lang="en-US" altLang="zh-CN" i="0" dirty="0">
                <a:solidFill>
                  <a:srgbClr val="FCFCFC"/>
                </a:solidFill>
                <a:effectLst/>
                <a:latin typeface="PingFang SC"/>
              </a:rPr>
              <a:t>proposals</a:t>
            </a:r>
            <a:r>
              <a:rPr lang="zh-CN" altLang="en-US" i="0" dirty="0">
                <a:solidFill>
                  <a:srgbClr val="FCFCFC"/>
                </a:solidFill>
                <a:effectLst/>
                <a:latin typeface="PingFang SC"/>
              </a:rPr>
              <a:t>。</a:t>
            </a:r>
            <a:endParaRPr lang="en-US" altLang="zh-CN" i="0" dirty="0">
              <a:solidFill>
                <a:srgbClr val="FCFCFC"/>
              </a:solidFill>
              <a:effectLst/>
              <a:latin typeface="PingFang SC"/>
            </a:endParaRPr>
          </a:p>
          <a:p>
            <a:pPr algn="l"/>
            <a:endParaRPr lang="en-US" altLang="zh-CN" i="0" dirty="0">
              <a:solidFill>
                <a:srgbClr val="FCFCFC"/>
              </a:solidFill>
              <a:effectLst/>
              <a:latin typeface="PingFang SC"/>
            </a:endParaRPr>
          </a:p>
          <a:p>
            <a:pPr algn="l"/>
            <a:r>
              <a:rPr lang="zh-CN" altLang="en-US" i="0" dirty="0">
                <a:solidFill>
                  <a:srgbClr val="FCFCFC"/>
                </a:solidFill>
                <a:effectLst/>
                <a:latin typeface="PingFang SC"/>
              </a:rPr>
              <a:t>因此，</a:t>
            </a:r>
            <a:r>
              <a:rPr lang="en-US" altLang="zh-CN" i="0" dirty="0">
                <a:solidFill>
                  <a:srgbClr val="FCFCFC"/>
                </a:solidFill>
                <a:effectLst/>
                <a:latin typeface="PingFang SC"/>
              </a:rPr>
              <a:t>RPN</a:t>
            </a:r>
            <a:r>
              <a:rPr lang="zh-CN" altLang="en-US" i="0" dirty="0">
                <a:solidFill>
                  <a:srgbClr val="FCFCFC"/>
                </a:solidFill>
                <a:effectLst/>
                <a:latin typeface="PingFang SC"/>
              </a:rPr>
              <a:t>网络相当于提前做了一部分检测，即判断是否有目标</a:t>
            </a:r>
            <a:r>
              <a:rPr lang="zh-CN" altLang="en-US" b="1" i="0" dirty="0">
                <a:solidFill>
                  <a:srgbClr val="E0DE8C"/>
                </a:solidFill>
                <a:effectLst/>
                <a:latin typeface="PingFang SC"/>
              </a:rPr>
              <a:t>（具体什么类别这里不判）</a:t>
            </a:r>
            <a:r>
              <a:rPr lang="zh-CN" altLang="en-US" i="0" dirty="0">
                <a:solidFill>
                  <a:srgbClr val="FCFCFC"/>
                </a:solidFill>
                <a:effectLst/>
                <a:latin typeface="PingFang SC"/>
              </a:rPr>
              <a:t>以及修正</a:t>
            </a:r>
            <a:r>
              <a:rPr lang="en-US" altLang="zh-CN" i="0" dirty="0">
                <a:solidFill>
                  <a:srgbClr val="FCFCFC"/>
                </a:solidFill>
                <a:effectLst/>
                <a:latin typeface="PingFang SC"/>
              </a:rPr>
              <a:t>anchor</a:t>
            </a:r>
            <a:r>
              <a:rPr lang="zh-CN" altLang="en-US" i="0" dirty="0">
                <a:solidFill>
                  <a:srgbClr val="FCFCFC"/>
                </a:solidFill>
                <a:effectLst/>
                <a:latin typeface="PingFang SC"/>
              </a:rPr>
              <a:t>，使框的更准一些。</a:t>
            </a:r>
          </a:p>
        </p:txBody>
      </p:sp>
      <p:sp>
        <p:nvSpPr>
          <p:cNvPr id="5" name="任意多边形: 形状 4">
            <a:extLst>
              <a:ext uri="{FF2B5EF4-FFF2-40B4-BE49-F238E27FC236}">
                <a16:creationId xmlns:a16="http://schemas.microsoft.com/office/drawing/2014/main" id="{04E69700-3C58-A2F6-6272-D0691267E3F2}"/>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5371F776-2656-4554-117D-CCE168D567C8}"/>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C11619-A9E2-DBD6-54B7-D98BB72BF0F8}"/>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9" name="任意多边形: 形状 8">
            <a:extLst>
              <a:ext uri="{FF2B5EF4-FFF2-40B4-BE49-F238E27FC236}">
                <a16:creationId xmlns:a16="http://schemas.microsoft.com/office/drawing/2014/main" id="{243AD5AD-83C1-EB29-85BA-A80AE139454C}"/>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ADF306B-AF32-635F-55F4-685A7FD219E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658024F3-1303-B63B-655A-E07091F0CE19}"/>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F7E0166B-3515-56E0-F068-D27A8AEA0076}"/>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099CA674-6BE4-B917-6DA5-214196ED3C8B}"/>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14" name="文本框 13">
            <a:extLst>
              <a:ext uri="{FF2B5EF4-FFF2-40B4-BE49-F238E27FC236}">
                <a16:creationId xmlns:a16="http://schemas.microsoft.com/office/drawing/2014/main" id="{B81E27AB-53B9-0265-FE21-6E0975CD7248}"/>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595F525D-752A-6383-D91D-8EFF198B575C}"/>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97099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290512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800493"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前向和反向传播</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5"/>
              <a:stretch>
                <a:fillRect/>
              </a:stretch>
            </p:blipFill>
            <p:spPr>
              <a:xfrm>
                <a:off x="4993958" y="5416294"/>
                <a:ext cx="18000" cy="2310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6" y="1019175"/>
            <a:ext cx="7143751"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6424131"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2</a:t>
            </a:r>
            <a:r>
              <a:rPr lang="en-US" altLang="zh-CN" sz="2000" dirty="0">
                <a:solidFill>
                  <a:schemeClr val="bg1"/>
                </a:solidFill>
              </a:rPr>
              <a:t>——Unknow aware RPN</a:t>
            </a:r>
            <a:r>
              <a:rPr lang="zh-CN" altLang="en-US" sz="2000" dirty="0">
                <a:solidFill>
                  <a:srgbClr val="FFFF00"/>
                </a:solidFill>
              </a:rPr>
              <a:t>（创新）</a:t>
            </a: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6"/>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4381876" y="1687959"/>
            <a:ext cx="1905011" cy="1062755"/>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191D4CFF-FFD7-52BF-4CB3-0113CC234F83}"/>
              </a:ext>
            </a:extLst>
          </p:cNvPr>
          <p:cNvSpPr txBox="1"/>
          <p:nvPr/>
        </p:nvSpPr>
        <p:spPr>
          <a:xfrm>
            <a:off x="95250" y="4222998"/>
            <a:ext cx="7258678" cy="2400657"/>
          </a:xfrm>
          <a:prstGeom prst="rect">
            <a:avLst/>
          </a:prstGeom>
          <a:noFill/>
        </p:spPr>
        <p:txBody>
          <a:bodyPr wrap="square">
            <a:spAutoFit/>
          </a:bodyPr>
          <a:lstStyle/>
          <a:p>
            <a:pPr algn="l"/>
            <a:r>
              <a:rPr lang="en-US" altLang="zh-CN" sz="2400" b="0" i="0" dirty="0">
                <a:solidFill>
                  <a:srgbClr val="FCFCFC"/>
                </a:solidFill>
                <a:effectLst/>
                <a:latin typeface="PingFang SC"/>
              </a:rPr>
              <a:t>ORE:</a:t>
            </a:r>
            <a:r>
              <a:rPr lang="zh-CN" altLang="en-US" sz="2400" b="0" i="0" dirty="0">
                <a:solidFill>
                  <a:srgbClr val="FCFCFC"/>
                </a:solidFill>
                <a:effectLst/>
                <a:latin typeface="PingFang SC"/>
              </a:rPr>
              <a:t>使用</a:t>
            </a:r>
            <a:r>
              <a:rPr lang="en-US" altLang="zh-CN" sz="2400" b="0" i="0" dirty="0">
                <a:solidFill>
                  <a:srgbClr val="FCFCFC"/>
                </a:solidFill>
                <a:effectLst/>
                <a:latin typeface="PingFang SC"/>
              </a:rPr>
              <a:t>RPN</a:t>
            </a:r>
            <a:r>
              <a:rPr lang="zh-CN" altLang="en-US" sz="2400" b="0" i="0" dirty="0">
                <a:solidFill>
                  <a:srgbClr val="FCFCFC"/>
                </a:solidFill>
                <a:effectLst/>
                <a:latin typeface="PingFang SC"/>
              </a:rPr>
              <a:t>自动标记未知：</a:t>
            </a:r>
            <a:endParaRPr lang="en-US" altLang="zh-CN" sz="2400" b="0" i="0" dirty="0">
              <a:solidFill>
                <a:srgbClr val="FCFCFC"/>
              </a:solidFill>
              <a:effectLst/>
              <a:latin typeface="PingFang SC"/>
            </a:endParaRPr>
          </a:p>
          <a:p>
            <a:r>
              <a:rPr lang="en-US" altLang="zh-CN" b="0" i="0" dirty="0">
                <a:solidFill>
                  <a:schemeClr val="accent6">
                    <a:lumMod val="20000"/>
                    <a:lumOff val="80000"/>
                  </a:schemeClr>
                </a:solidFill>
                <a:effectLst/>
                <a:latin typeface="PingFang SC"/>
              </a:rPr>
              <a:t>Auto-labelling Unknowns with RPN</a:t>
            </a:r>
          </a:p>
          <a:p>
            <a:endParaRPr lang="en-US" altLang="zh-CN" b="1" i="0" dirty="0">
              <a:solidFill>
                <a:schemeClr val="accent6">
                  <a:lumMod val="20000"/>
                  <a:lumOff val="80000"/>
                </a:schemeClr>
              </a:solidFill>
              <a:effectLst/>
              <a:latin typeface="PingFang SC"/>
            </a:endParaRPr>
          </a:p>
          <a:p>
            <a:pPr algn="l"/>
            <a:r>
              <a:rPr lang="zh-CN" altLang="en-US" i="0" dirty="0">
                <a:solidFill>
                  <a:srgbClr val="FCFCFC"/>
                </a:solidFill>
                <a:effectLst/>
                <a:latin typeface="PingFang SC"/>
              </a:rPr>
              <a:t>我们使用区域建议网络（</a:t>
            </a:r>
            <a:r>
              <a:rPr lang="en-US" altLang="zh-CN" i="0" dirty="0">
                <a:solidFill>
                  <a:srgbClr val="FCFCFC"/>
                </a:solidFill>
                <a:effectLst/>
                <a:latin typeface="PingFang SC"/>
              </a:rPr>
              <a:t>RPN</a:t>
            </a:r>
            <a:r>
              <a:rPr lang="zh-CN" altLang="en-US" i="0" dirty="0">
                <a:solidFill>
                  <a:srgbClr val="FCFCFC"/>
                </a:solidFill>
                <a:effectLst/>
                <a:latin typeface="PingFang SC"/>
              </a:rPr>
              <a:t>），</a:t>
            </a:r>
            <a:r>
              <a:rPr lang="zh-CN" altLang="en-US" b="1" i="0" dirty="0">
                <a:solidFill>
                  <a:srgbClr val="FCFCFC"/>
                </a:solidFill>
                <a:effectLst/>
                <a:latin typeface="PingFang SC"/>
              </a:rPr>
              <a:t>因为它与类无关。</a:t>
            </a:r>
            <a:endParaRPr lang="en-US" altLang="zh-CN" b="1" i="0" dirty="0">
              <a:solidFill>
                <a:srgbClr val="FCFCFC"/>
              </a:solidFill>
              <a:effectLst/>
              <a:latin typeface="PingFang SC"/>
            </a:endParaRPr>
          </a:p>
          <a:p>
            <a:pPr algn="l"/>
            <a:r>
              <a:rPr lang="zh-CN" altLang="en-US" i="0" dirty="0">
                <a:solidFill>
                  <a:srgbClr val="FCFCFC"/>
                </a:solidFill>
                <a:effectLst/>
                <a:latin typeface="PingFang SC"/>
              </a:rPr>
              <a:t>给定一个输入图像，</a:t>
            </a:r>
            <a:r>
              <a:rPr lang="en-US" altLang="zh-CN" i="0" dirty="0">
                <a:solidFill>
                  <a:srgbClr val="FCFCFC"/>
                </a:solidFill>
                <a:effectLst/>
                <a:latin typeface="PingFang SC"/>
              </a:rPr>
              <a:t>RPN</a:t>
            </a:r>
            <a:r>
              <a:rPr lang="zh-CN" altLang="en-US" i="0" dirty="0">
                <a:solidFill>
                  <a:srgbClr val="FCFCFC"/>
                </a:solidFill>
                <a:effectLst/>
                <a:latin typeface="PingFang SC"/>
              </a:rPr>
              <a:t>为前景和背景实例生成一组边界框预测，以及相应的目标得分。我们将那些</a:t>
            </a:r>
            <a:r>
              <a:rPr lang="zh-CN" altLang="en-US" b="1" i="0" dirty="0">
                <a:solidFill>
                  <a:srgbClr val="E0DE8C"/>
                </a:solidFill>
                <a:effectLst/>
                <a:latin typeface="PingFang SC"/>
              </a:rPr>
              <a:t>具有高目标性得分，但不与</a:t>
            </a:r>
            <a:r>
              <a:rPr lang="en-US" altLang="zh-CN" b="1" i="0" dirty="0">
                <a:solidFill>
                  <a:srgbClr val="E0DE8C"/>
                </a:solidFill>
                <a:effectLst/>
                <a:latin typeface="PingFang SC"/>
              </a:rPr>
              <a:t>ground truth</a:t>
            </a:r>
            <a:r>
              <a:rPr lang="zh-CN" altLang="en-US" b="1" i="0" dirty="0">
                <a:solidFill>
                  <a:srgbClr val="E0DE8C"/>
                </a:solidFill>
                <a:effectLst/>
                <a:latin typeface="PingFang SC"/>
              </a:rPr>
              <a:t>重叠的区域</a:t>
            </a:r>
            <a:r>
              <a:rPr lang="zh-CN" altLang="en-US" i="0" dirty="0">
                <a:solidFill>
                  <a:srgbClr val="FCFCFC"/>
                </a:solidFill>
                <a:effectLst/>
                <a:latin typeface="PingFang SC"/>
              </a:rPr>
              <a:t>标记为潜在未知目标。简单地说，我们选择</a:t>
            </a:r>
            <a:r>
              <a:rPr lang="en-US" altLang="zh-CN" i="0" dirty="0">
                <a:solidFill>
                  <a:srgbClr val="FCFCFC"/>
                </a:solidFill>
                <a:effectLst/>
                <a:latin typeface="PingFang SC"/>
              </a:rPr>
              <a:t>top-k</a:t>
            </a:r>
            <a:r>
              <a:rPr lang="zh-CN" altLang="en-US" i="0" dirty="0">
                <a:solidFill>
                  <a:srgbClr val="FCFCFC"/>
                </a:solidFill>
                <a:effectLst/>
                <a:latin typeface="PingFang SC"/>
              </a:rPr>
              <a:t>背景区域方案，按其目标得分排序，作为未知对象。</a:t>
            </a:r>
          </a:p>
        </p:txBody>
      </p:sp>
      <p:pic>
        <p:nvPicPr>
          <p:cNvPr id="3" name="图片 2">
            <a:extLst>
              <a:ext uri="{FF2B5EF4-FFF2-40B4-BE49-F238E27FC236}">
                <a16:creationId xmlns:a16="http://schemas.microsoft.com/office/drawing/2014/main" id="{DB9C71A7-448F-D101-7D71-6F0B9F314D52}"/>
              </a:ext>
            </a:extLst>
          </p:cNvPr>
          <p:cNvPicPr>
            <a:picLocks noChangeAspect="1"/>
          </p:cNvPicPr>
          <p:nvPr/>
        </p:nvPicPr>
        <p:blipFill>
          <a:blip r:embed="rId7"/>
          <a:stretch>
            <a:fillRect/>
          </a:stretch>
        </p:blipFill>
        <p:spPr>
          <a:xfrm>
            <a:off x="7581901" y="3965615"/>
            <a:ext cx="3590924" cy="2892385"/>
          </a:xfrm>
          <a:prstGeom prst="rect">
            <a:avLst/>
          </a:prstGeom>
        </p:spPr>
      </p:pic>
      <p:sp>
        <p:nvSpPr>
          <p:cNvPr id="5" name="任意多边形: 形状 4">
            <a:extLst>
              <a:ext uri="{FF2B5EF4-FFF2-40B4-BE49-F238E27FC236}">
                <a16:creationId xmlns:a16="http://schemas.microsoft.com/office/drawing/2014/main" id="{922D14B1-54D9-CF47-7084-9BEE2A1D3B57}"/>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E8CA2658-7460-DF5C-9333-5F77CB7D36E2}"/>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4469F5-3AE5-6C2B-57B6-A88C2D24173E}"/>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9" name="任意多边形: 形状 8">
            <a:extLst>
              <a:ext uri="{FF2B5EF4-FFF2-40B4-BE49-F238E27FC236}">
                <a16:creationId xmlns:a16="http://schemas.microsoft.com/office/drawing/2014/main" id="{A9242F67-090C-E95A-2DDF-0464480E35A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3E9C740E-2612-7EAD-B717-02E9E78C49E7}"/>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4AEE285-47E0-1147-74B6-A51114DF00A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2E70F35F-EC49-47F2-3AB3-C0924153B775}"/>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309FD0A9-C46F-AC7F-CD59-9594A442A62F}"/>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14" name="文本框 13">
            <a:extLst>
              <a:ext uri="{FF2B5EF4-FFF2-40B4-BE49-F238E27FC236}">
                <a16:creationId xmlns:a16="http://schemas.microsoft.com/office/drawing/2014/main" id="{1E2951D4-1C82-49E7-2033-9610FDD276A5}"/>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8F7A44A9-C47C-E8F7-A5D0-AAC8427AAAA9}"/>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246744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290512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800493"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前向和反向传播</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5"/>
              <a:stretch>
                <a:fillRect/>
              </a:stretch>
            </p:blipFill>
            <p:spPr>
              <a:xfrm>
                <a:off x="4993958" y="5416294"/>
                <a:ext cx="18000" cy="2310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6" y="1019175"/>
            <a:ext cx="7143751"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4444230"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3</a:t>
            </a:r>
            <a:r>
              <a:rPr lang="en-US" altLang="zh-CN" sz="2000" dirty="0">
                <a:solidFill>
                  <a:schemeClr val="bg1"/>
                </a:solidFill>
              </a:rPr>
              <a:t>——</a:t>
            </a:r>
            <a:r>
              <a:rPr lang="en-US" altLang="zh-CN" sz="2400" i="0" dirty="0" err="1">
                <a:solidFill>
                  <a:srgbClr val="FCFCFC"/>
                </a:solidFill>
                <a:effectLst/>
                <a:latin typeface="PingFang SC"/>
              </a:rPr>
              <a:t>RoI</a:t>
            </a:r>
            <a:r>
              <a:rPr lang="en-US" altLang="zh-CN" sz="2400" i="0" dirty="0">
                <a:solidFill>
                  <a:srgbClr val="FCFCFC"/>
                </a:solidFill>
                <a:effectLst/>
                <a:latin typeface="PingFang SC"/>
              </a:rPr>
              <a:t> Pooling </a:t>
            </a:r>
            <a:endParaRPr lang="zh-CN" altLang="en-US" sz="2400" dirty="0">
              <a:solidFill>
                <a:srgbClr val="FFFF00"/>
              </a:solidFill>
            </a:endParaRP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6"/>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6353175" y="2342127"/>
            <a:ext cx="1362075" cy="924948"/>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191D4CFF-FFD7-52BF-4CB3-0113CC234F83}"/>
              </a:ext>
            </a:extLst>
          </p:cNvPr>
          <p:cNvSpPr txBox="1"/>
          <p:nvPr/>
        </p:nvSpPr>
        <p:spPr>
          <a:xfrm>
            <a:off x="616167" y="4231005"/>
            <a:ext cx="10868025" cy="1384995"/>
          </a:xfrm>
          <a:prstGeom prst="rect">
            <a:avLst/>
          </a:prstGeom>
          <a:noFill/>
        </p:spPr>
        <p:txBody>
          <a:bodyPr wrap="square">
            <a:spAutoFit/>
          </a:bodyPr>
          <a:lstStyle/>
          <a:p>
            <a:pPr algn="l"/>
            <a:endParaRPr lang="en-US" altLang="zh-CN" sz="2400" b="0" i="0" dirty="0">
              <a:solidFill>
                <a:srgbClr val="FCFCFC"/>
              </a:solidFill>
              <a:effectLst/>
              <a:latin typeface="PingFang SC"/>
            </a:endParaRPr>
          </a:p>
          <a:p>
            <a:pPr algn="l"/>
            <a:r>
              <a:rPr lang="zh-CN" altLang="en-US" sz="2000" i="0" dirty="0">
                <a:solidFill>
                  <a:srgbClr val="FCFCFC"/>
                </a:solidFill>
                <a:effectLst/>
                <a:latin typeface="PingFang SC"/>
              </a:rPr>
              <a:t>即兴趣域池化，用于收集</a:t>
            </a:r>
            <a:r>
              <a:rPr lang="en-US" altLang="zh-CN" sz="2000" i="0" dirty="0">
                <a:solidFill>
                  <a:srgbClr val="FCFCFC"/>
                </a:solidFill>
                <a:effectLst/>
                <a:latin typeface="PingFang SC"/>
              </a:rPr>
              <a:t>RPN</a:t>
            </a:r>
            <a:r>
              <a:rPr lang="zh-CN" altLang="en-US" sz="2000" i="0" dirty="0">
                <a:solidFill>
                  <a:srgbClr val="FCFCFC"/>
                </a:solidFill>
                <a:effectLst/>
                <a:latin typeface="PingFang SC"/>
              </a:rPr>
              <a:t>生成的</a:t>
            </a:r>
            <a:r>
              <a:rPr lang="en-US" altLang="zh-CN" sz="2000" i="0" dirty="0">
                <a:solidFill>
                  <a:srgbClr val="FCFCFC"/>
                </a:solidFill>
                <a:effectLst/>
                <a:latin typeface="PingFang SC"/>
              </a:rPr>
              <a:t>proposals</a:t>
            </a:r>
            <a:r>
              <a:rPr lang="zh-CN" altLang="en-US" sz="2000" i="0" dirty="0">
                <a:solidFill>
                  <a:srgbClr val="FCFCFC"/>
                </a:solidFill>
                <a:effectLst/>
                <a:latin typeface="PingFang SC"/>
              </a:rPr>
              <a:t>（每个框的坐标），并从</a:t>
            </a:r>
            <a:r>
              <a:rPr lang="en-US" altLang="zh-CN" sz="2000" i="0" dirty="0">
                <a:solidFill>
                  <a:srgbClr val="FCFCFC"/>
                </a:solidFill>
                <a:effectLst/>
                <a:latin typeface="PingFang SC"/>
              </a:rPr>
              <a:t>Backbone</a:t>
            </a:r>
            <a:r>
              <a:rPr lang="zh-CN" altLang="en-US" sz="2000" i="0" dirty="0">
                <a:solidFill>
                  <a:srgbClr val="FCFCFC"/>
                </a:solidFill>
                <a:effectLst/>
                <a:latin typeface="PingFang SC"/>
              </a:rPr>
              <a:t>出来</a:t>
            </a:r>
            <a:r>
              <a:rPr lang="en-US" altLang="zh-CN" sz="2000" i="0" dirty="0">
                <a:solidFill>
                  <a:srgbClr val="FCFCFC"/>
                </a:solidFill>
                <a:effectLst/>
                <a:latin typeface="PingFang SC"/>
              </a:rPr>
              <a:t>feature maps</a:t>
            </a:r>
            <a:r>
              <a:rPr lang="zh-CN" altLang="en-US" sz="2000" i="0" dirty="0">
                <a:solidFill>
                  <a:srgbClr val="FCFCFC"/>
                </a:solidFill>
                <a:effectLst/>
                <a:latin typeface="PingFang SC"/>
              </a:rPr>
              <a:t>中提取出来（从对应位置扣出来），生成</a:t>
            </a:r>
            <a:r>
              <a:rPr lang="en-US" altLang="zh-CN" sz="2000" i="0" dirty="0">
                <a:solidFill>
                  <a:srgbClr val="FCFCFC"/>
                </a:solidFill>
                <a:effectLst/>
                <a:latin typeface="PingFang SC"/>
              </a:rPr>
              <a:t>proposals feature maps</a:t>
            </a:r>
            <a:r>
              <a:rPr lang="zh-CN" altLang="en-US" sz="2000" i="0" dirty="0">
                <a:solidFill>
                  <a:srgbClr val="FCFCFC"/>
                </a:solidFill>
                <a:effectLst/>
                <a:latin typeface="PingFang SC"/>
              </a:rPr>
              <a:t>送入后续全连接层继续做分类（具体是哪一类别）和回归。</a:t>
            </a:r>
          </a:p>
        </p:txBody>
      </p:sp>
      <p:sp>
        <p:nvSpPr>
          <p:cNvPr id="2" name="任意多边形: 形状 1">
            <a:extLst>
              <a:ext uri="{FF2B5EF4-FFF2-40B4-BE49-F238E27FC236}">
                <a16:creationId xmlns:a16="http://schemas.microsoft.com/office/drawing/2014/main" id="{25853E7C-4412-B834-DF50-A4DE72FF4F7B}"/>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946040D-2E87-E064-AF53-FA06B9D93D3E}"/>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CC999BC-6332-55C6-5D63-95078E11E6EB}"/>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6" name="任意多边形: 形状 5">
            <a:extLst>
              <a:ext uri="{FF2B5EF4-FFF2-40B4-BE49-F238E27FC236}">
                <a16:creationId xmlns:a16="http://schemas.microsoft.com/office/drawing/2014/main" id="{AC3338CB-0713-FF45-A685-73678B9D8CEA}"/>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DF5AF5F4-A977-BB06-3C9E-AD7D3A811317}"/>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68AE0169-D957-3820-D3F3-6B86EB69504D}"/>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per-and-pen-tools_38295">
            <a:extLst>
              <a:ext uri="{FF2B5EF4-FFF2-40B4-BE49-F238E27FC236}">
                <a16:creationId xmlns:a16="http://schemas.microsoft.com/office/drawing/2014/main" id="{3320A8B9-2758-2AE4-538E-A9A016AAA469}"/>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5FF03A09-854D-1DEA-F477-3DC646891973}"/>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12" name="文本框 11">
            <a:extLst>
              <a:ext uri="{FF2B5EF4-FFF2-40B4-BE49-F238E27FC236}">
                <a16:creationId xmlns:a16="http://schemas.microsoft.com/office/drawing/2014/main" id="{6BFBBA44-A5FD-71D9-BD4E-50196C772EEF}"/>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3" name="文本框 12">
            <a:extLst>
              <a:ext uri="{FF2B5EF4-FFF2-40B4-BE49-F238E27FC236}">
                <a16:creationId xmlns:a16="http://schemas.microsoft.com/office/drawing/2014/main" id="{05FDBB79-D42C-0A46-4156-3B473216D7A9}"/>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7559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290512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800493"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前向和反向传播</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5"/>
              <a:stretch>
                <a:fillRect/>
              </a:stretch>
            </p:blipFill>
            <p:spPr>
              <a:xfrm>
                <a:off x="4993958" y="5416294"/>
                <a:ext cx="18000" cy="2310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6" y="1019175"/>
            <a:ext cx="8972551"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7893058"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4</a:t>
            </a:r>
            <a:r>
              <a:rPr lang="en-US" altLang="zh-CN" sz="2000" dirty="0">
                <a:solidFill>
                  <a:schemeClr val="bg1"/>
                </a:solidFill>
              </a:rPr>
              <a:t>——</a:t>
            </a:r>
            <a:r>
              <a:rPr lang="en-US" altLang="zh-CN" sz="2400" b="0" i="0" dirty="0">
                <a:solidFill>
                  <a:schemeClr val="bg1"/>
                </a:solidFill>
                <a:effectLst/>
                <a:latin typeface="-apple-system"/>
              </a:rPr>
              <a:t>Classification and Regression</a:t>
            </a:r>
            <a:r>
              <a:rPr lang="zh-CN" altLang="en-US" sz="2400" dirty="0">
                <a:solidFill>
                  <a:srgbClr val="FFFF00"/>
                </a:solidFill>
              </a:rPr>
              <a:t> （创新）</a:t>
            </a:r>
            <a:endParaRPr lang="zh-CN" altLang="en-US" sz="2400" dirty="0">
              <a:solidFill>
                <a:schemeClr val="bg1"/>
              </a:solidFill>
            </a:endParaRP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6"/>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7828187" y="1882079"/>
            <a:ext cx="2658838" cy="1746367"/>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191D4CFF-FFD7-52BF-4CB3-0113CC234F83}"/>
              </a:ext>
            </a:extLst>
          </p:cNvPr>
          <p:cNvSpPr txBox="1"/>
          <p:nvPr/>
        </p:nvSpPr>
        <p:spPr>
          <a:xfrm>
            <a:off x="626202" y="4530821"/>
            <a:ext cx="10868025" cy="1446550"/>
          </a:xfrm>
          <a:prstGeom prst="rect">
            <a:avLst/>
          </a:prstGeom>
          <a:noFill/>
        </p:spPr>
        <p:txBody>
          <a:bodyPr wrap="square">
            <a:spAutoFit/>
          </a:bodyPr>
          <a:lstStyle/>
          <a:p>
            <a:r>
              <a:rPr lang="en-US" altLang="zh-CN" sz="2400" b="1" i="0" dirty="0">
                <a:solidFill>
                  <a:schemeClr val="bg1"/>
                </a:solidFill>
                <a:effectLst/>
                <a:latin typeface="-apple-system"/>
              </a:rPr>
              <a:t>Faster RCNN</a:t>
            </a:r>
            <a:r>
              <a:rPr lang="zh-CN" altLang="en-US" sz="2400" b="1" i="0" dirty="0">
                <a:solidFill>
                  <a:schemeClr val="bg1"/>
                </a:solidFill>
                <a:effectLst/>
                <a:latin typeface="-apple-system"/>
              </a:rPr>
              <a:t>：</a:t>
            </a:r>
            <a:r>
              <a:rPr lang="en-US" altLang="zh-CN" sz="2400" b="1" i="0" dirty="0">
                <a:solidFill>
                  <a:schemeClr val="bg1"/>
                </a:solidFill>
                <a:effectLst/>
                <a:latin typeface="-apple-system"/>
              </a:rPr>
              <a:t>Classification and Regression</a:t>
            </a:r>
          </a:p>
          <a:p>
            <a:endParaRPr lang="en-US" altLang="zh-CN" sz="2400" b="0" i="0" dirty="0">
              <a:solidFill>
                <a:srgbClr val="FCFCFC"/>
              </a:solidFill>
              <a:effectLst/>
              <a:latin typeface="PingFang SC"/>
            </a:endParaRPr>
          </a:p>
          <a:p>
            <a:pPr algn="l"/>
            <a:r>
              <a:rPr lang="zh-CN" altLang="en-US" sz="2000" b="0" i="0" dirty="0">
                <a:solidFill>
                  <a:schemeClr val="bg1"/>
                </a:solidFill>
                <a:effectLst/>
                <a:latin typeface="-apple-system"/>
              </a:rPr>
              <a:t>利用</a:t>
            </a:r>
            <a:r>
              <a:rPr lang="en-US" altLang="zh-CN" sz="2000" b="0" i="0" dirty="0">
                <a:solidFill>
                  <a:schemeClr val="bg1"/>
                </a:solidFill>
                <a:effectLst/>
                <a:latin typeface="-apple-system"/>
              </a:rPr>
              <a:t>proposals feature maps</a:t>
            </a:r>
            <a:r>
              <a:rPr lang="zh-CN" altLang="en-US" sz="2000" b="0" i="0" dirty="0">
                <a:solidFill>
                  <a:schemeClr val="bg1"/>
                </a:solidFill>
                <a:effectLst/>
                <a:latin typeface="-apple-system"/>
              </a:rPr>
              <a:t>计算出具体类别，同时再做一次</a:t>
            </a:r>
            <a:r>
              <a:rPr lang="en-US" altLang="zh-CN" sz="2000" b="0" i="0" dirty="0">
                <a:solidFill>
                  <a:schemeClr val="bg1"/>
                </a:solidFill>
                <a:effectLst/>
                <a:latin typeface="-apple-system"/>
              </a:rPr>
              <a:t>bounding box regression</a:t>
            </a:r>
            <a:r>
              <a:rPr lang="zh-CN" altLang="en-US" sz="2000" b="0" i="0" dirty="0">
                <a:solidFill>
                  <a:schemeClr val="bg1"/>
                </a:solidFill>
                <a:effectLst/>
                <a:latin typeface="-apple-system"/>
              </a:rPr>
              <a:t>获得检测框最终的精确位置。</a:t>
            </a:r>
            <a:endParaRPr lang="zh-CN" altLang="en-US" sz="2000" i="0" dirty="0">
              <a:solidFill>
                <a:schemeClr val="bg1"/>
              </a:solidFill>
              <a:effectLst/>
              <a:latin typeface="PingFang SC"/>
            </a:endParaRPr>
          </a:p>
        </p:txBody>
      </p:sp>
      <p:sp>
        <p:nvSpPr>
          <p:cNvPr id="2" name="任意多边形: 形状 1">
            <a:extLst>
              <a:ext uri="{FF2B5EF4-FFF2-40B4-BE49-F238E27FC236}">
                <a16:creationId xmlns:a16="http://schemas.microsoft.com/office/drawing/2014/main" id="{C333B5CE-B75B-3AE0-7D7C-988D939DEE7B}"/>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10B4FC4-D6B4-913E-4FB0-D6456DD2F0CD}"/>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3185356-3BFC-2EF7-82AF-423A9BC85E62}"/>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6" name="任意多边形: 形状 5">
            <a:extLst>
              <a:ext uri="{FF2B5EF4-FFF2-40B4-BE49-F238E27FC236}">
                <a16:creationId xmlns:a16="http://schemas.microsoft.com/office/drawing/2014/main" id="{6262AC25-FA96-1801-AD5B-A6BEE3E694E8}"/>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C627633A-3144-8EC9-0600-C395C92E84CC}"/>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98B1B06C-3F63-2C0C-FAEE-3DC77A5CDFE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per-and-pen-tools_38295">
            <a:extLst>
              <a:ext uri="{FF2B5EF4-FFF2-40B4-BE49-F238E27FC236}">
                <a16:creationId xmlns:a16="http://schemas.microsoft.com/office/drawing/2014/main" id="{984AF025-550E-5786-CACC-73E4D2D25B34}"/>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30729A6D-1A16-E470-BBE5-66B528CE529B}"/>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12" name="文本框 11">
            <a:extLst>
              <a:ext uri="{FF2B5EF4-FFF2-40B4-BE49-F238E27FC236}">
                <a16:creationId xmlns:a16="http://schemas.microsoft.com/office/drawing/2014/main" id="{D5666974-F04D-5F1D-7BFE-B4226041F966}"/>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3" name="文本框 12">
            <a:extLst>
              <a:ext uri="{FF2B5EF4-FFF2-40B4-BE49-F238E27FC236}">
                <a16:creationId xmlns:a16="http://schemas.microsoft.com/office/drawing/2014/main" id="{BDF98454-F2E5-6E74-FB68-86310508FB41}"/>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179157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2252BD6-2E61-87A8-62D4-D9A407A18D0D}"/>
              </a:ext>
            </a:extLst>
          </p:cNvPr>
          <p:cNvSpPr/>
          <p:nvPr/>
        </p:nvSpPr>
        <p:spPr>
          <a:xfrm>
            <a:off x="0" y="3952875"/>
            <a:ext cx="12192000" cy="290512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12446" y="27816"/>
            <a:ext cx="1800493"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前向和反向传播</a:t>
            </a: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78238023-56EC-985E-3521-45F820242B9A}"/>
                  </a:ext>
                </a:extLst>
              </p14:cNvPr>
              <p14:cNvContentPartPr/>
              <p14:nvPr/>
            </p14:nvContentPartPr>
            <p14:xfrm>
              <a:off x="5002958" y="5426794"/>
              <a:ext cx="360" cy="2520"/>
            </p14:xfrm>
          </p:contentPart>
        </mc:Choice>
        <mc:Fallback xmlns="">
          <p:pic>
            <p:nvPicPr>
              <p:cNvPr id="29" name="墨迹 28">
                <a:extLst>
                  <a:ext uri="{FF2B5EF4-FFF2-40B4-BE49-F238E27FC236}">
                    <a16:creationId xmlns:a16="http://schemas.microsoft.com/office/drawing/2014/main" id="{78238023-56EC-985E-3521-45F820242B9A}"/>
                  </a:ext>
                </a:extLst>
              </p:cNvPr>
              <p:cNvPicPr/>
              <p:nvPr/>
            </p:nvPicPr>
            <p:blipFill>
              <a:blip r:embed="rId5"/>
              <a:stretch>
                <a:fillRect/>
              </a:stretch>
            </p:blipFill>
            <p:spPr>
              <a:xfrm>
                <a:off x="4993958" y="5416294"/>
                <a:ext cx="18000" cy="23100"/>
              </a:xfrm>
              <a:prstGeom prst="rect">
                <a:avLst/>
              </a:prstGeom>
            </p:spPr>
          </p:pic>
        </mc:Fallback>
      </mc:AlternateContent>
      <p:sp>
        <p:nvSpPr>
          <p:cNvPr id="35" name="矩形 34">
            <a:extLst>
              <a:ext uri="{FF2B5EF4-FFF2-40B4-BE49-F238E27FC236}">
                <a16:creationId xmlns:a16="http://schemas.microsoft.com/office/drawing/2014/main" id="{C4FE43B3-CFE8-DF68-ABDA-0ADE7E7841B5}"/>
              </a:ext>
            </a:extLst>
          </p:cNvPr>
          <p:cNvSpPr/>
          <p:nvPr/>
        </p:nvSpPr>
        <p:spPr>
          <a:xfrm>
            <a:off x="-85726" y="1019175"/>
            <a:ext cx="8972551"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1EAC580-E417-FCDE-61DA-4E77B1793682}"/>
              </a:ext>
            </a:extLst>
          </p:cNvPr>
          <p:cNvSpPr txBox="1"/>
          <p:nvPr/>
        </p:nvSpPr>
        <p:spPr>
          <a:xfrm>
            <a:off x="616167" y="1019175"/>
            <a:ext cx="7893058" cy="584775"/>
          </a:xfrm>
          <a:prstGeom prst="rect">
            <a:avLst/>
          </a:prstGeom>
          <a:noFill/>
        </p:spPr>
        <p:txBody>
          <a:bodyPr wrap="none" rtlCol="0">
            <a:spAutoFit/>
          </a:bodyPr>
          <a:lstStyle/>
          <a:p>
            <a:r>
              <a:rPr lang="en-US" altLang="zh-CN" sz="3200" dirty="0">
                <a:solidFill>
                  <a:schemeClr val="bg1"/>
                </a:solidFill>
              </a:rPr>
              <a:t>2</a:t>
            </a:r>
            <a:r>
              <a:rPr lang="zh-CN" altLang="en-US" sz="3200" dirty="0">
                <a:solidFill>
                  <a:schemeClr val="bg1"/>
                </a:solidFill>
              </a:rPr>
              <a:t> 部分架构</a:t>
            </a:r>
            <a:r>
              <a:rPr lang="en-US" altLang="zh-CN" sz="3200" dirty="0">
                <a:solidFill>
                  <a:schemeClr val="bg1"/>
                </a:solidFill>
              </a:rPr>
              <a:t>4</a:t>
            </a:r>
            <a:r>
              <a:rPr lang="en-US" altLang="zh-CN" sz="2000" dirty="0">
                <a:solidFill>
                  <a:schemeClr val="bg1"/>
                </a:solidFill>
              </a:rPr>
              <a:t>——</a:t>
            </a:r>
            <a:r>
              <a:rPr lang="en-US" altLang="zh-CN" sz="2400" b="0" i="0" dirty="0">
                <a:solidFill>
                  <a:schemeClr val="bg1"/>
                </a:solidFill>
                <a:effectLst/>
                <a:latin typeface="-apple-system"/>
              </a:rPr>
              <a:t>Classification and Regression</a:t>
            </a:r>
            <a:r>
              <a:rPr lang="zh-CN" altLang="en-US" sz="2400" dirty="0">
                <a:solidFill>
                  <a:srgbClr val="FFFF00"/>
                </a:solidFill>
              </a:rPr>
              <a:t> （创新）</a:t>
            </a:r>
            <a:endParaRPr lang="zh-CN" altLang="en-US" sz="2400" dirty="0">
              <a:solidFill>
                <a:schemeClr val="bg1"/>
              </a:solidFill>
            </a:endParaRPr>
          </a:p>
        </p:txBody>
      </p:sp>
      <p:pic>
        <p:nvPicPr>
          <p:cNvPr id="45" name="图片 44">
            <a:extLst>
              <a:ext uri="{FF2B5EF4-FFF2-40B4-BE49-F238E27FC236}">
                <a16:creationId xmlns:a16="http://schemas.microsoft.com/office/drawing/2014/main" id="{29FE1B93-1F0E-EF96-81D6-F7A2D28DC755}"/>
              </a:ext>
            </a:extLst>
          </p:cNvPr>
          <p:cNvPicPr>
            <a:picLocks noChangeAspect="1"/>
          </p:cNvPicPr>
          <p:nvPr/>
        </p:nvPicPr>
        <p:blipFill>
          <a:blip r:embed="rId6"/>
          <a:stretch>
            <a:fillRect/>
          </a:stretch>
        </p:blipFill>
        <p:spPr>
          <a:xfrm>
            <a:off x="730090" y="1856186"/>
            <a:ext cx="9985174" cy="1772261"/>
          </a:xfrm>
          <a:prstGeom prst="rect">
            <a:avLst/>
          </a:prstGeom>
        </p:spPr>
      </p:pic>
      <p:sp>
        <p:nvSpPr>
          <p:cNvPr id="46" name="矩形 45">
            <a:extLst>
              <a:ext uri="{FF2B5EF4-FFF2-40B4-BE49-F238E27FC236}">
                <a16:creationId xmlns:a16="http://schemas.microsoft.com/office/drawing/2014/main" id="{13B992C9-B18A-C3B7-1A1C-FAD77D7AF9DB}"/>
              </a:ext>
            </a:extLst>
          </p:cNvPr>
          <p:cNvSpPr/>
          <p:nvPr/>
        </p:nvSpPr>
        <p:spPr>
          <a:xfrm>
            <a:off x="7828187" y="1882079"/>
            <a:ext cx="2658838" cy="1746367"/>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191D4CFF-FFD7-52BF-4CB3-0113CC234F83}"/>
              </a:ext>
            </a:extLst>
          </p:cNvPr>
          <p:cNvSpPr txBox="1"/>
          <p:nvPr/>
        </p:nvSpPr>
        <p:spPr>
          <a:xfrm>
            <a:off x="616167" y="4231005"/>
            <a:ext cx="10868025" cy="1754326"/>
          </a:xfrm>
          <a:prstGeom prst="rect">
            <a:avLst/>
          </a:prstGeom>
          <a:noFill/>
        </p:spPr>
        <p:txBody>
          <a:bodyPr wrap="square">
            <a:spAutoFit/>
          </a:bodyPr>
          <a:lstStyle/>
          <a:p>
            <a:r>
              <a:rPr lang="en-US" altLang="zh-CN" sz="2400" b="1" i="0" dirty="0">
                <a:solidFill>
                  <a:srgbClr val="FCFCFC"/>
                </a:solidFill>
                <a:effectLst/>
                <a:latin typeface="PingFang SC"/>
              </a:rPr>
              <a:t>ORE</a:t>
            </a:r>
            <a:r>
              <a:rPr lang="zh-CN" altLang="en-US" sz="2400" b="1" i="0" dirty="0">
                <a:solidFill>
                  <a:srgbClr val="FCFCFC"/>
                </a:solidFill>
                <a:effectLst/>
                <a:latin typeface="PingFang SC"/>
              </a:rPr>
              <a:t>：</a:t>
            </a:r>
            <a:r>
              <a:rPr lang="en-US" altLang="zh-CN" sz="2400" b="0" i="0" dirty="0">
                <a:solidFill>
                  <a:schemeClr val="bg1"/>
                </a:solidFill>
                <a:effectLst/>
                <a:latin typeface="-apple-system"/>
              </a:rPr>
              <a:t> </a:t>
            </a:r>
            <a:r>
              <a:rPr lang="en-US" altLang="zh-CN" sz="2400" b="1" i="0" dirty="0">
                <a:solidFill>
                  <a:srgbClr val="FCFCFC"/>
                </a:solidFill>
                <a:effectLst/>
                <a:latin typeface="PingFang SC"/>
              </a:rPr>
              <a:t>Energy Based Unknown Identifier</a:t>
            </a:r>
            <a:r>
              <a:rPr lang="zh-CN" altLang="en-US" sz="2400" dirty="0">
                <a:solidFill>
                  <a:srgbClr val="FCFCFC"/>
                </a:solidFill>
              </a:rPr>
              <a:t>：</a:t>
            </a:r>
            <a:endParaRPr lang="en-US" altLang="zh-CN" sz="2400" dirty="0">
              <a:solidFill>
                <a:srgbClr val="FCFCFC"/>
              </a:solidFill>
            </a:endParaRPr>
          </a:p>
          <a:p>
            <a:pPr algn="l"/>
            <a:endParaRPr lang="en-US" altLang="zh-CN" sz="2400" b="0" i="0" dirty="0">
              <a:solidFill>
                <a:schemeClr val="bg1"/>
              </a:solidFill>
              <a:effectLst/>
              <a:latin typeface="PingFang SC"/>
            </a:endParaRPr>
          </a:p>
          <a:p>
            <a:pPr algn="l"/>
            <a:r>
              <a:rPr lang="zh-CN" altLang="en-US" sz="2000" b="0" i="0" dirty="0">
                <a:solidFill>
                  <a:srgbClr val="FCFCFC"/>
                </a:solidFill>
                <a:effectLst/>
                <a:latin typeface="-apple-system"/>
              </a:rPr>
              <a:t> 由于</a:t>
            </a:r>
            <a:r>
              <a:rPr lang="en-US" altLang="zh-CN" sz="2000" b="0" i="0" dirty="0">
                <a:solidFill>
                  <a:srgbClr val="FCFCFC"/>
                </a:solidFill>
                <a:effectLst/>
                <a:latin typeface="-apple-system"/>
              </a:rPr>
              <a:t>Open World Detection</a:t>
            </a:r>
            <a:r>
              <a:rPr lang="zh-CN" altLang="en-US" sz="2000" b="0" i="0" dirty="0">
                <a:solidFill>
                  <a:srgbClr val="FCFCFC"/>
                </a:solidFill>
                <a:effectLst/>
                <a:latin typeface="-apple-system"/>
              </a:rPr>
              <a:t>场景包含未知类别的特性，传统的</a:t>
            </a:r>
            <a:r>
              <a:rPr lang="en-US" altLang="zh-CN" sz="2000" b="0" i="0" dirty="0" err="1">
                <a:solidFill>
                  <a:srgbClr val="FCFCFC"/>
                </a:solidFill>
                <a:effectLst/>
                <a:latin typeface="-apple-system"/>
              </a:rPr>
              <a:t>softmax</a:t>
            </a:r>
            <a:r>
              <a:rPr lang="zh-CN" altLang="en-US" sz="2000" b="0" i="0" dirty="0">
                <a:solidFill>
                  <a:srgbClr val="FCFCFC"/>
                </a:solidFill>
                <a:effectLst/>
                <a:latin typeface="-apple-system"/>
              </a:rPr>
              <a:t>分类器可能会给出不可控的结果，所以论文采用了基于能量的分类器</a:t>
            </a:r>
            <a:r>
              <a:rPr lang="en-US" altLang="zh-CN" sz="2000" b="0" i="0" dirty="0">
                <a:solidFill>
                  <a:srgbClr val="FCFCFC"/>
                </a:solidFill>
                <a:effectLst/>
                <a:latin typeface="-apple-system"/>
              </a:rPr>
              <a:t>(EBM)</a:t>
            </a:r>
            <a:r>
              <a:rPr lang="zh-CN" altLang="en-US" sz="2000" b="0" i="0" dirty="0">
                <a:solidFill>
                  <a:srgbClr val="FCFCFC"/>
                </a:solidFill>
                <a:effectLst/>
                <a:latin typeface="-apple-system"/>
              </a:rPr>
              <a:t>，能够学习输入特征与标签之间的匹配程度，用来识别未知目标。</a:t>
            </a:r>
            <a:endParaRPr lang="zh-CN" altLang="en-US" sz="2000" i="0" dirty="0">
              <a:solidFill>
                <a:srgbClr val="FCFCFC"/>
              </a:solidFill>
              <a:effectLst/>
              <a:latin typeface="PingFang SC"/>
            </a:endParaRPr>
          </a:p>
        </p:txBody>
      </p:sp>
    </p:spTree>
    <p:custDataLst>
      <p:tags r:id="rId1"/>
    </p:custDataLst>
    <p:extLst>
      <p:ext uri="{BB962C8B-B14F-4D97-AF65-F5344CB8AC3E}">
        <p14:creationId xmlns:p14="http://schemas.microsoft.com/office/powerpoint/2010/main" val="49994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E65ABBD-F95B-A163-517F-880B857DCC3F}"/>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9" name="任意多边形: 形状 28">
            <a:extLst>
              <a:ext uri="{FF2B5EF4-FFF2-40B4-BE49-F238E27FC236}">
                <a16:creationId xmlns:a16="http://schemas.microsoft.com/office/drawing/2014/main" id="{4E770E8B-A2CC-04BD-DC10-DC8581913F93}"/>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blipFill dpi="0" rotWithShape="0">
            <a:blip r:embed="rId4">
              <a:grayscl/>
            </a:blip>
            <a:srcRect/>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1912809"/>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F5F26C86-1A13-F1E9-0B7F-AD3A73A8C0A4}"/>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a:extLst>
              <a:ext uri="{FF2B5EF4-FFF2-40B4-BE49-F238E27FC236}">
                <a16:creationId xmlns:a16="http://schemas.microsoft.com/office/drawing/2014/main" id="{E1683948-4571-FF69-EEA0-D96B95810C0B}"/>
              </a:ext>
            </a:extLst>
          </p:cNvPr>
          <p:cNvSpPr txBox="1"/>
          <p:nvPr/>
        </p:nvSpPr>
        <p:spPr>
          <a:xfrm>
            <a:off x="5317582" y="918346"/>
            <a:ext cx="1556837" cy="1446550"/>
          </a:xfrm>
          <a:prstGeom prst="rect">
            <a:avLst/>
          </a:prstGeom>
          <a:noFill/>
        </p:spPr>
        <p:txBody>
          <a:bodyPr wrap="none" rtlCol="0">
            <a:spAutoFit/>
          </a:bodyPr>
          <a:lstStyle/>
          <a:p>
            <a:pPr algn="ctr"/>
            <a:r>
              <a:rPr lang="en-US" altLang="zh-CN" sz="8800" dirty="0">
                <a:solidFill>
                  <a:schemeClr val="bg1"/>
                </a:solidFill>
                <a:latin typeface="思源宋体 CN Heavy" panose="02020900000000000000" pitchFamily="18" charset="-122"/>
                <a:ea typeface="思源宋体 CN Heavy" panose="02020900000000000000" pitchFamily="18" charset="-122"/>
              </a:rPr>
              <a:t>03</a:t>
            </a:r>
            <a:endParaRPr lang="zh-CN" altLang="en-US" sz="8800" dirty="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8487225-DDFF-37D4-1A68-505CF51A6A19}"/>
              </a:ext>
            </a:extLst>
          </p:cNvPr>
          <p:cNvSpPr txBox="1"/>
          <p:nvPr/>
        </p:nvSpPr>
        <p:spPr>
          <a:xfrm>
            <a:off x="5182928" y="3589849"/>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p>
        </p:txBody>
      </p:sp>
    </p:spTree>
    <p:extLst>
      <p:ext uri="{BB962C8B-B14F-4D97-AF65-F5344CB8AC3E}">
        <p14:creationId xmlns:p14="http://schemas.microsoft.com/office/powerpoint/2010/main" val="3376298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FF436D-F91E-5770-4AF5-D38748704BF8}"/>
                  </a:ext>
                </a:extLst>
              </p:cNvPr>
              <p:cNvSpPr txBox="1"/>
              <p:nvPr/>
            </p:nvSpPr>
            <p:spPr>
              <a:xfrm>
                <a:off x="5368620" y="2249664"/>
                <a:ext cx="442344" cy="366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00FF436D-F91E-5770-4AF5-D38748704BF8}"/>
                  </a:ext>
                </a:extLst>
              </p:cNvPr>
              <p:cNvSpPr txBox="1">
                <a:spLocks noRot="1" noChangeAspect="1" noMove="1" noResize="1" noEditPoints="1" noAdjustHandles="1" noChangeArrowheads="1" noChangeShapeType="1" noTextEdit="1"/>
              </p:cNvSpPr>
              <p:nvPr/>
            </p:nvSpPr>
            <p:spPr>
              <a:xfrm>
                <a:off x="5368620" y="2249664"/>
                <a:ext cx="442344" cy="366037"/>
              </a:xfrm>
              <a:prstGeom prst="rect">
                <a:avLst/>
              </a:prstGeom>
              <a:blipFill>
                <a:blip r:embed="rId4"/>
                <a:stretch>
                  <a:fillRect b="-1667"/>
                </a:stretch>
              </a:blipFill>
            </p:spPr>
            <p:txBody>
              <a:bodyPr/>
              <a:lstStyle/>
              <a:p>
                <a:r>
                  <a:rPr lang="zh-CN" altLang="en-US">
                    <a:noFill/>
                  </a:rPr>
                  <a:t> </a:t>
                </a:r>
              </a:p>
            </p:txBody>
          </p:sp>
        </mc:Fallback>
      </mc:AlternateContent>
      <p:sp>
        <p:nvSpPr>
          <p:cNvPr id="66" name="任意多边形: 形状 65">
            <a:extLst>
              <a:ext uri="{FF2B5EF4-FFF2-40B4-BE49-F238E27FC236}">
                <a16:creationId xmlns:a16="http://schemas.microsoft.com/office/drawing/2014/main" id="{FA0B9FA3-7F36-8704-D929-B9190632054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6B4A0273-A996-0776-58B6-3DAAA1A547B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82E2AB51-F7FF-2D1F-D2EF-73B85C7A0B03}"/>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69" name="任意多边形: 形状 68">
            <a:extLst>
              <a:ext uri="{FF2B5EF4-FFF2-40B4-BE49-F238E27FC236}">
                <a16:creationId xmlns:a16="http://schemas.microsoft.com/office/drawing/2014/main" id="{8D0E76EC-F053-E7A6-16F9-8658FEBB766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34593A6-58FD-4180-7628-134D22F95AB4}"/>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7008EDEE-12C1-27D3-1264-D8514C105DA1}"/>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paper-and-pen-tools_38295">
            <a:extLst>
              <a:ext uri="{FF2B5EF4-FFF2-40B4-BE49-F238E27FC236}">
                <a16:creationId xmlns:a16="http://schemas.microsoft.com/office/drawing/2014/main" id="{9289BFF2-9C8F-4182-43BE-E4815BC64D8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D354C7E7-0A66-50C9-7B6B-5BA23640A3F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模型架构</a:t>
            </a:r>
          </a:p>
        </p:txBody>
      </p:sp>
      <p:sp>
        <p:nvSpPr>
          <p:cNvPr id="74" name="文本框 73">
            <a:extLst>
              <a:ext uri="{FF2B5EF4-FFF2-40B4-BE49-F238E27FC236}">
                <a16:creationId xmlns:a16="http://schemas.microsoft.com/office/drawing/2014/main" id="{42BD9E93-8328-6564-B8E9-71B660C6295C}"/>
              </a:ext>
            </a:extLst>
          </p:cNvPr>
          <p:cNvSpPr txBox="1"/>
          <p:nvPr/>
        </p:nvSpPr>
        <p:spPr>
          <a:xfrm>
            <a:off x="5328136" y="36641"/>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详细介绍</a:t>
            </a:r>
          </a:p>
        </p:txBody>
      </p:sp>
      <p:sp>
        <p:nvSpPr>
          <p:cNvPr id="75" name="文本框 74">
            <a:extLst>
              <a:ext uri="{FF2B5EF4-FFF2-40B4-BE49-F238E27FC236}">
                <a16:creationId xmlns:a16="http://schemas.microsoft.com/office/drawing/2014/main" id="{4C79AC89-0BC5-9197-0BE2-46EDF07C1609}"/>
              </a:ext>
            </a:extLst>
          </p:cNvPr>
          <p:cNvSpPr txBox="1"/>
          <p:nvPr/>
        </p:nvSpPr>
        <p:spPr>
          <a:xfrm>
            <a:off x="7392028" y="36641"/>
            <a:ext cx="1107996"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
        <p:nvSpPr>
          <p:cNvPr id="4" name="矩形 3">
            <a:extLst>
              <a:ext uri="{FF2B5EF4-FFF2-40B4-BE49-F238E27FC236}">
                <a16:creationId xmlns:a16="http://schemas.microsoft.com/office/drawing/2014/main" id="{4E72CA84-C998-FE17-E428-00D2AB6D8500}"/>
              </a:ext>
            </a:extLst>
          </p:cNvPr>
          <p:cNvSpPr/>
          <p:nvPr/>
        </p:nvSpPr>
        <p:spPr>
          <a:xfrm>
            <a:off x="-85724" y="1019175"/>
            <a:ext cx="7343774"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8574429-8BEE-C829-EB3B-744ED96A8D6F}"/>
              </a:ext>
            </a:extLst>
          </p:cNvPr>
          <p:cNvSpPr txBox="1"/>
          <p:nvPr/>
        </p:nvSpPr>
        <p:spPr>
          <a:xfrm>
            <a:off x="155952" y="1111508"/>
            <a:ext cx="6873548" cy="707886"/>
          </a:xfrm>
          <a:prstGeom prst="rect">
            <a:avLst/>
          </a:prstGeom>
          <a:noFill/>
        </p:spPr>
        <p:txBody>
          <a:bodyPr wrap="none" rtlCol="0">
            <a:spAutoFit/>
          </a:bodyPr>
          <a:lstStyle/>
          <a:p>
            <a:r>
              <a:rPr lang="en-US" altLang="zh-CN" sz="2000" dirty="0">
                <a:solidFill>
                  <a:schemeClr val="bg1"/>
                </a:solidFill>
              </a:rPr>
              <a:t>0  </a:t>
            </a:r>
            <a:r>
              <a:rPr lang="zh-CN" altLang="en-US" sz="2000" dirty="0">
                <a:solidFill>
                  <a:schemeClr val="bg1"/>
                </a:solidFill>
              </a:rPr>
              <a:t>开放世界目标检测</a:t>
            </a:r>
            <a:r>
              <a:rPr lang="en-US" altLang="zh-CN" sz="2000" dirty="0">
                <a:solidFill>
                  <a:schemeClr val="bg1"/>
                </a:solidFill>
              </a:rPr>
              <a:t>(</a:t>
            </a:r>
            <a:r>
              <a:rPr lang="en-US" altLang="zh-CN" sz="2000" b="1" i="0" dirty="0">
                <a:solidFill>
                  <a:schemeClr val="bg1"/>
                </a:solidFill>
                <a:effectLst/>
                <a:latin typeface="PingFang SC"/>
              </a:rPr>
              <a:t>Open World Object Detection) </a:t>
            </a:r>
            <a:r>
              <a:rPr lang="zh-CN" altLang="en-US" sz="2000" b="1" i="0" dirty="0">
                <a:solidFill>
                  <a:schemeClr val="bg1"/>
                </a:solidFill>
                <a:effectLst/>
                <a:latin typeface="PingFang SC"/>
              </a:rPr>
              <a:t>问题定义</a:t>
            </a:r>
            <a:endParaRPr lang="en-US" altLang="zh-CN" sz="2000" b="1" i="0" dirty="0">
              <a:solidFill>
                <a:schemeClr val="bg1"/>
              </a:solidFill>
              <a:effectLst/>
              <a:latin typeface="PingFang SC"/>
            </a:endParaRPr>
          </a:p>
          <a:p>
            <a:endParaRPr lang="zh-CN" altLang="en-US" sz="2000" dirty="0">
              <a:solidFill>
                <a:schemeClr val="bg1"/>
              </a:solidFill>
            </a:endParaRPr>
          </a:p>
        </p:txBody>
      </p:sp>
      <p:pic>
        <p:nvPicPr>
          <p:cNvPr id="12" name="图片 11">
            <a:extLst>
              <a:ext uri="{FF2B5EF4-FFF2-40B4-BE49-F238E27FC236}">
                <a16:creationId xmlns:a16="http://schemas.microsoft.com/office/drawing/2014/main" id="{40ED6F0F-417E-CA44-BCC1-2D13A4245F1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77313" y="3846347"/>
            <a:ext cx="10817723" cy="2525878"/>
          </a:xfrm>
          <a:prstGeom prst="rect">
            <a:avLst/>
          </a:prstGeom>
        </p:spPr>
      </p:pic>
      <p:pic>
        <p:nvPicPr>
          <p:cNvPr id="19" name="图片 18">
            <a:extLst>
              <a:ext uri="{FF2B5EF4-FFF2-40B4-BE49-F238E27FC236}">
                <a16:creationId xmlns:a16="http://schemas.microsoft.com/office/drawing/2014/main" id="{065E21D6-13A7-F759-E2AB-5ABCF76751AA}"/>
              </a:ext>
            </a:extLst>
          </p:cNvPr>
          <p:cNvPicPr>
            <a:picLocks noChangeAspect="1"/>
          </p:cNvPicPr>
          <p:nvPr/>
        </p:nvPicPr>
        <p:blipFill>
          <a:blip r:embed="rId6"/>
          <a:stretch>
            <a:fillRect/>
          </a:stretch>
        </p:blipFill>
        <p:spPr>
          <a:xfrm>
            <a:off x="240276" y="1859097"/>
            <a:ext cx="10860188" cy="1899316"/>
          </a:xfrm>
          <a:prstGeom prst="rect">
            <a:avLst/>
          </a:prstGeom>
        </p:spPr>
      </p:pic>
      <p:sp>
        <p:nvSpPr>
          <p:cNvPr id="21" name="文本框 20">
            <a:extLst>
              <a:ext uri="{FF2B5EF4-FFF2-40B4-BE49-F238E27FC236}">
                <a16:creationId xmlns:a16="http://schemas.microsoft.com/office/drawing/2014/main" id="{44EA6A01-6C65-D044-6C0E-8DB33178C436}"/>
              </a:ext>
            </a:extLst>
          </p:cNvPr>
          <p:cNvSpPr txBox="1"/>
          <p:nvPr/>
        </p:nvSpPr>
        <p:spPr>
          <a:xfrm>
            <a:off x="4889387" y="3525381"/>
            <a:ext cx="780983" cy="276999"/>
          </a:xfrm>
          <a:prstGeom prst="rect">
            <a:avLst/>
          </a:prstGeom>
          <a:noFill/>
        </p:spPr>
        <p:txBody>
          <a:bodyPr wrap="none" rtlCol="0">
            <a:spAutoFit/>
          </a:bodyPr>
          <a:lstStyle/>
          <a:p>
            <a:r>
              <a:rPr lang="zh-CN" altLang="en-US" sz="1200" dirty="0">
                <a:solidFill>
                  <a:schemeClr val="tx1">
                    <a:lumMod val="65000"/>
                    <a:lumOff val="35000"/>
                  </a:schemeClr>
                </a:solidFill>
              </a:rPr>
              <a:t>图</a:t>
            </a:r>
            <a:r>
              <a:rPr lang="en-US" altLang="zh-CN" sz="1200" dirty="0">
                <a:solidFill>
                  <a:schemeClr val="tx1">
                    <a:lumMod val="65000"/>
                    <a:lumOff val="35000"/>
                  </a:schemeClr>
                </a:solidFill>
              </a:rPr>
              <a:t>2 </a:t>
            </a:r>
            <a:r>
              <a:rPr lang="zh-CN" altLang="en-US" sz="1200" dirty="0">
                <a:solidFill>
                  <a:schemeClr val="tx1">
                    <a:lumMod val="65000"/>
                    <a:lumOff val="35000"/>
                  </a:schemeClr>
                </a:solidFill>
              </a:rPr>
              <a:t>顶部</a:t>
            </a:r>
          </a:p>
        </p:txBody>
      </p:sp>
    </p:spTree>
    <p:custDataLst>
      <p:tags r:id="rId1"/>
    </p:custDataLst>
    <p:extLst>
      <p:ext uri="{BB962C8B-B14F-4D97-AF65-F5344CB8AC3E}">
        <p14:creationId xmlns:p14="http://schemas.microsoft.com/office/powerpoint/2010/main" val="213901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4ECD853-9B7E-31EA-7521-E3C454F17C01}"/>
              </a:ext>
            </a:extLst>
          </p:cNvPr>
          <p:cNvSpPr/>
          <p:nvPr/>
        </p:nvSpPr>
        <p:spPr>
          <a:xfrm>
            <a:off x="-22640" y="4943475"/>
            <a:ext cx="12192000" cy="1914525"/>
          </a:xfrm>
          <a:prstGeom prst="rect">
            <a:avLst/>
          </a:prstGeom>
          <a:solidFill>
            <a:srgbClr val="808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6" name="矩形 5">
            <a:extLst>
              <a:ext uri="{FF2B5EF4-FFF2-40B4-BE49-F238E27FC236}">
                <a16:creationId xmlns:a16="http://schemas.microsoft.com/office/drawing/2014/main" id="{709F64EC-D0E7-1BE2-0446-D833625550F0}"/>
              </a:ext>
            </a:extLst>
          </p:cNvPr>
          <p:cNvSpPr/>
          <p:nvPr/>
        </p:nvSpPr>
        <p:spPr>
          <a:xfrm>
            <a:off x="-22640" y="3390990"/>
            <a:ext cx="12192000" cy="1552485"/>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FF436D-F91E-5770-4AF5-D38748704BF8}"/>
                  </a:ext>
                </a:extLst>
              </p:cNvPr>
              <p:cNvSpPr txBox="1"/>
              <p:nvPr/>
            </p:nvSpPr>
            <p:spPr>
              <a:xfrm>
                <a:off x="5368620" y="2249664"/>
                <a:ext cx="442344" cy="366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00FF436D-F91E-5770-4AF5-D38748704BF8}"/>
                  </a:ext>
                </a:extLst>
              </p:cNvPr>
              <p:cNvSpPr txBox="1">
                <a:spLocks noRot="1" noChangeAspect="1" noMove="1" noResize="1" noEditPoints="1" noAdjustHandles="1" noChangeArrowheads="1" noChangeShapeType="1" noTextEdit="1"/>
              </p:cNvSpPr>
              <p:nvPr/>
            </p:nvSpPr>
            <p:spPr>
              <a:xfrm>
                <a:off x="5368620" y="2249664"/>
                <a:ext cx="442344" cy="366037"/>
              </a:xfrm>
              <a:prstGeom prst="rect">
                <a:avLst/>
              </a:prstGeom>
              <a:blipFill>
                <a:blip r:embed="rId4"/>
                <a:stretch>
                  <a:fillRect b="-1667"/>
                </a:stretch>
              </a:blipFill>
            </p:spPr>
            <p:txBody>
              <a:bodyPr/>
              <a:lstStyle/>
              <a:p>
                <a:r>
                  <a:rPr lang="zh-CN" altLang="en-US">
                    <a:noFill/>
                  </a:rPr>
                  <a:t> </a:t>
                </a:r>
              </a:p>
            </p:txBody>
          </p:sp>
        </mc:Fallback>
      </mc:AlternateContent>
      <p:sp>
        <p:nvSpPr>
          <p:cNvPr id="66" name="任意多边形: 形状 65">
            <a:extLst>
              <a:ext uri="{FF2B5EF4-FFF2-40B4-BE49-F238E27FC236}">
                <a16:creationId xmlns:a16="http://schemas.microsoft.com/office/drawing/2014/main" id="{FA0B9FA3-7F36-8704-D929-B9190632054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6B4A0273-A996-0776-58B6-3DAAA1A547B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82E2AB51-F7FF-2D1F-D2EF-73B85C7A0B03}"/>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课题目的</a:t>
            </a:r>
          </a:p>
        </p:txBody>
      </p:sp>
      <p:sp>
        <p:nvSpPr>
          <p:cNvPr id="69" name="任意多边形: 形状 68">
            <a:extLst>
              <a:ext uri="{FF2B5EF4-FFF2-40B4-BE49-F238E27FC236}">
                <a16:creationId xmlns:a16="http://schemas.microsoft.com/office/drawing/2014/main" id="{8D0E76EC-F053-E7A6-16F9-8658FEBB766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34593A6-58FD-4180-7628-134D22F95AB4}"/>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7008EDEE-12C1-27D3-1264-D8514C105DA1}"/>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paper-and-pen-tools_38295">
            <a:extLst>
              <a:ext uri="{FF2B5EF4-FFF2-40B4-BE49-F238E27FC236}">
                <a16:creationId xmlns:a16="http://schemas.microsoft.com/office/drawing/2014/main" id="{9289BFF2-9C8F-4182-43BE-E4815BC64D8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D354C7E7-0A66-50C9-7B6B-5BA23640A3F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进展成果</a:t>
            </a:r>
          </a:p>
        </p:txBody>
      </p:sp>
      <p:sp>
        <p:nvSpPr>
          <p:cNvPr id="74" name="文本框 73">
            <a:extLst>
              <a:ext uri="{FF2B5EF4-FFF2-40B4-BE49-F238E27FC236}">
                <a16:creationId xmlns:a16="http://schemas.microsoft.com/office/drawing/2014/main" id="{42BD9E93-8328-6564-B8E9-71B660C6295C}"/>
              </a:ext>
            </a:extLst>
          </p:cNvPr>
          <p:cNvSpPr txBox="1"/>
          <p:nvPr/>
        </p:nvSpPr>
        <p:spPr>
          <a:xfrm>
            <a:off x="5328136" y="36641"/>
            <a:ext cx="1180131" cy="369332"/>
          </a:xfrm>
          <a:prstGeom prst="rect">
            <a:avLst/>
          </a:prstGeom>
          <a:noFill/>
        </p:spPr>
        <p:txBody>
          <a:bodyPr wrap="none" rtlCol="0">
            <a:spAutoFit/>
          </a:bodyPr>
          <a:lstStyle/>
          <a:p>
            <a:r>
              <a:rPr lang="en-US" altLang="zh-CN" dirty="0" err="1">
                <a:solidFill>
                  <a:schemeClr val="bg1"/>
                </a:solidFill>
                <a:latin typeface="思源宋体 CN Heavy" panose="02020900000000000000" pitchFamily="18" charset="-122"/>
                <a:ea typeface="思源宋体 CN Heavy" panose="02020900000000000000" pitchFamily="18" charset="-122"/>
              </a:rPr>
              <a:t>Unet</a:t>
            </a:r>
            <a:r>
              <a:rPr lang="zh-CN" altLang="en-US" dirty="0">
                <a:solidFill>
                  <a:schemeClr val="bg1"/>
                </a:solidFill>
                <a:latin typeface="思源宋体 CN Heavy" panose="02020900000000000000" pitchFamily="18" charset="-122"/>
                <a:ea typeface="思源宋体 CN Heavy" panose="02020900000000000000" pitchFamily="18" charset="-122"/>
              </a:rPr>
              <a:t>网络</a:t>
            </a:r>
            <a:endParaRPr lang="zh-CN" altLang="en-US" sz="1800" dirty="0">
              <a:solidFill>
                <a:schemeClr val="bg1"/>
              </a:solidFill>
              <a:latin typeface="思源宋体 CN Heavy" panose="02020900000000000000" pitchFamily="18" charset="-122"/>
              <a:ea typeface="思源宋体 CN Heavy" panose="02020900000000000000" pitchFamily="18" charset="-122"/>
            </a:endParaRPr>
          </a:p>
        </p:txBody>
      </p:sp>
      <p:sp>
        <p:nvSpPr>
          <p:cNvPr id="75" name="文本框 74">
            <a:extLst>
              <a:ext uri="{FF2B5EF4-FFF2-40B4-BE49-F238E27FC236}">
                <a16:creationId xmlns:a16="http://schemas.microsoft.com/office/drawing/2014/main" id="{4C79AC89-0BC5-9197-0BE2-46EDF07C1609}"/>
              </a:ext>
            </a:extLst>
          </p:cNvPr>
          <p:cNvSpPr txBox="1"/>
          <p:nvPr/>
        </p:nvSpPr>
        <p:spPr>
          <a:xfrm>
            <a:off x="7392028" y="36641"/>
            <a:ext cx="1338828"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2" name="图片 1">
            <a:extLst>
              <a:ext uri="{FF2B5EF4-FFF2-40B4-BE49-F238E27FC236}">
                <a16:creationId xmlns:a16="http://schemas.microsoft.com/office/drawing/2014/main" id="{9254FA9A-75E2-500E-FBF0-B5D19FE0BFA6}"/>
              </a:ext>
            </a:extLst>
          </p:cNvPr>
          <p:cNvPicPr>
            <a:picLocks noChangeAspect="1"/>
          </p:cNvPicPr>
          <p:nvPr/>
        </p:nvPicPr>
        <p:blipFill>
          <a:blip r:embed="rId5"/>
          <a:stretch>
            <a:fillRect/>
          </a:stretch>
        </p:blipFill>
        <p:spPr>
          <a:xfrm>
            <a:off x="542823" y="1525130"/>
            <a:ext cx="9985174" cy="1772261"/>
          </a:xfrm>
          <a:prstGeom prst="rect">
            <a:avLst/>
          </a:prstGeom>
        </p:spPr>
      </p:pic>
      <p:sp>
        <p:nvSpPr>
          <p:cNvPr id="3" name="矩形 2">
            <a:extLst>
              <a:ext uri="{FF2B5EF4-FFF2-40B4-BE49-F238E27FC236}">
                <a16:creationId xmlns:a16="http://schemas.microsoft.com/office/drawing/2014/main" id="{3EA5A428-199C-D830-A81E-ADA6BF4E77B5}"/>
              </a:ext>
            </a:extLst>
          </p:cNvPr>
          <p:cNvSpPr/>
          <p:nvPr/>
        </p:nvSpPr>
        <p:spPr>
          <a:xfrm>
            <a:off x="4229061" y="1380349"/>
            <a:ext cx="1905011" cy="1062755"/>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4E72CA84-C998-FE17-E428-00D2AB6D8500}"/>
              </a:ext>
            </a:extLst>
          </p:cNvPr>
          <p:cNvSpPr/>
          <p:nvPr/>
        </p:nvSpPr>
        <p:spPr>
          <a:xfrm>
            <a:off x="-85724" y="1019175"/>
            <a:ext cx="4229099"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8574429-8BEE-C829-EB3B-744ED96A8D6F}"/>
              </a:ext>
            </a:extLst>
          </p:cNvPr>
          <p:cNvSpPr txBox="1"/>
          <p:nvPr/>
        </p:nvSpPr>
        <p:spPr>
          <a:xfrm>
            <a:off x="155952" y="1111508"/>
            <a:ext cx="3831433" cy="707886"/>
          </a:xfrm>
          <a:prstGeom prst="rect">
            <a:avLst/>
          </a:prstGeom>
          <a:noFill/>
        </p:spPr>
        <p:txBody>
          <a:bodyPr wrap="none" rtlCol="0">
            <a:spAutoFit/>
          </a:bodyPr>
          <a:lstStyle/>
          <a:p>
            <a:r>
              <a:rPr lang="en-US" altLang="zh-CN" sz="2000" dirty="0">
                <a:solidFill>
                  <a:schemeClr val="bg1"/>
                </a:solidFill>
              </a:rPr>
              <a:t>1  </a:t>
            </a:r>
            <a:r>
              <a:rPr lang="zh-CN" altLang="en-US" sz="2000" dirty="0">
                <a:solidFill>
                  <a:schemeClr val="bg1"/>
                </a:solidFill>
              </a:rPr>
              <a:t>对比聚类</a:t>
            </a:r>
            <a:r>
              <a:rPr lang="en-US" altLang="zh-CN" sz="2000" b="1" i="0" dirty="0">
                <a:solidFill>
                  <a:schemeClr val="bg1"/>
                </a:solidFill>
                <a:effectLst/>
                <a:latin typeface="PingFang SC"/>
              </a:rPr>
              <a:t>Contrastive Clustering</a:t>
            </a:r>
          </a:p>
          <a:p>
            <a:endParaRPr lang="zh-CN" altLang="en-US" sz="2000" dirty="0">
              <a:solidFill>
                <a:schemeClr val="bg1"/>
              </a:solidFill>
            </a:endParaRPr>
          </a:p>
        </p:txBody>
      </p:sp>
      <p:sp>
        <p:nvSpPr>
          <p:cNvPr id="10" name="文本框 9">
            <a:extLst>
              <a:ext uri="{FF2B5EF4-FFF2-40B4-BE49-F238E27FC236}">
                <a16:creationId xmlns:a16="http://schemas.microsoft.com/office/drawing/2014/main" id="{A3BD4838-0519-8FCC-A0E1-9C75EC8F367B}"/>
              </a:ext>
            </a:extLst>
          </p:cNvPr>
          <p:cNvSpPr txBox="1"/>
          <p:nvPr/>
        </p:nvSpPr>
        <p:spPr>
          <a:xfrm>
            <a:off x="794984" y="3467010"/>
            <a:ext cx="10868025" cy="3262432"/>
          </a:xfrm>
          <a:prstGeom prst="rect">
            <a:avLst/>
          </a:prstGeom>
          <a:noFill/>
        </p:spPr>
        <p:txBody>
          <a:bodyPr wrap="square">
            <a:spAutoFit/>
          </a:bodyPr>
          <a:lstStyle/>
          <a:p>
            <a:pPr algn="l"/>
            <a:r>
              <a:rPr lang="zh-CN" altLang="en-US" sz="2400" b="1" i="0" dirty="0">
                <a:solidFill>
                  <a:srgbClr val="FCFCFC"/>
                </a:solidFill>
                <a:effectLst/>
                <a:latin typeface="PingFang SC"/>
              </a:rPr>
              <a:t>为什么选择神经网络的隐藏层进行类之间的学习？</a:t>
            </a:r>
            <a:endParaRPr lang="en-US" altLang="zh-CN" sz="2400" b="1" i="0" dirty="0">
              <a:solidFill>
                <a:srgbClr val="FCFCFC"/>
              </a:solidFill>
              <a:effectLst/>
              <a:latin typeface="PingFang SC"/>
            </a:endParaRPr>
          </a:p>
          <a:p>
            <a:pPr algn="l"/>
            <a:endParaRPr lang="en-US" altLang="zh-CN" sz="2400" b="0" i="0" dirty="0">
              <a:solidFill>
                <a:srgbClr val="FCFCFC"/>
              </a:solidFill>
              <a:effectLst/>
              <a:latin typeface="PingFang SC"/>
            </a:endParaRPr>
          </a:p>
          <a:p>
            <a:pPr algn="l"/>
            <a:r>
              <a:rPr lang="en-US" altLang="zh-CN" i="0" dirty="0">
                <a:solidFill>
                  <a:srgbClr val="FCFCFC"/>
                </a:solidFill>
                <a:effectLst/>
                <a:latin typeface="-apple-system"/>
              </a:rPr>
              <a:t>1</a:t>
            </a:r>
            <a:r>
              <a:rPr lang="zh-CN" altLang="en-US" i="0" dirty="0">
                <a:solidFill>
                  <a:srgbClr val="FCFCFC"/>
                </a:solidFill>
                <a:effectLst/>
                <a:latin typeface="-apple-system"/>
              </a:rPr>
              <a:t>、它帮助模型识别</a:t>
            </a:r>
            <a:r>
              <a:rPr lang="zh-CN" altLang="en-US" b="1" i="0" dirty="0">
                <a:solidFill>
                  <a:srgbClr val="FCFCFC"/>
                </a:solidFill>
                <a:effectLst/>
                <a:latin typeface="-apple-system"/>
              </a:rPr>
              <a:t>未知实例</a:t>
            </a:r>
            <a:r>
              <a:rPr lang="zh-CN" altLang="en-US" i="0" dirty="0">
                <a:solidFill>
                  <a:srgbClr val="FCFCFC"/>
                </a:solidFill>
                <a:effectLst/>
                <a:latin typeface="-apple-system"/>
              </a:rPr>
              <a:t>的特征表示与其他</a:t>
            </a:r>
            <a:r>
              <a:rPr lang="zh-CN" altLang="en-US" b="1" i="0" dirty="0">
                <a:solidFill>
                  <a:srgbClr val="FCFCFC"/>
                </a:solidFill>
                <a:effectLst/>
                <a:latin typeface="-apple-system"/>
              </a:rPr>
              <a:t>已知实例</a:t>
            </a:r>
            <a:r>
              <a:rPr lang="zh-CN" altLang="en-US" i="0" dirty="0">
                <a:solidFill>
                  <a:srgbClr val="FCFCFC"/>
                </a:solidFill>
                <a:effectLst/>
                <a:latin typeface="-apple-system"/>
              </a:rPr>
              <a:t>的区别，从而有助于将未知实例识别为新实例。</a:t>
            </a:r>
            <a:endParaRPr lang="en-US" altLang="zh-CN" i="0" dirty="0">
              <a:solidFill>
                <a:srgbClr val="FCFCFC"/>
              </a:solidFill>
              <a:effectLst/>
              <a:latin typeface="-apple-system"/>
            </a:endParaRPr>
          </a:p>
          <a:p>
            <a:pPr algn="l"/>
            <a:r>
              <a:rPr lang="en-US" altLang="zh-CN" dirty="0">
                <a:solidFill>
                  <a:srgbClr val="FCFCFC"/>
                </a:solidFill>
                <a:latin typeface="-apple-system"/>
              </a:rPr>
              <a:t>2</a:t>
            </a:r>
            <a:r>
              <a:rPr lang="zh-CN" altLang="en-US" dirty="0">
                <a:solidFill>
                  <a:srgbClr val="FCFCFC"/>
                </a:solidFill>
                <a:latin typeface="-apple-system"/>
              </a:rPr>
              <a:t>、</a:t>
            </a:r>
            <a:r>
              <a:rPr lang="zh-CN" altLang="en-US" i="0" dirty="0">
                <a:solidFill>
                  <a:srgbClr val="FCFCFC"/>
                </a:solidFill>
                <a:effectLst/>
                <a:latin typeface="-apple-system"/>
              </a:rPr>
              <a:t>它有助于学习新类实例的特征表示，而</a:t>
            </a:r>
            <a:r>
              <a:rPr lang="zh-CN" altLang="en-US" b="1" i="0" dirty="0">
                <a:solidFill>
                  <a:srgbClr val="FCFCFC"/>
                </a:solidFill>
                <a:effectLst/>
                <a:latin typeface="-apple-system"/>
              </a:rPr>
              <a:t>不与潜在空间中的前一类重叠</a:t>
            </a:r>
            <a:r>
              <a:rPr lang="zh-CN" altLang="en-US" i="0" dirty="0">
                <a:solidFill>
                  <a:srgbClr val="FCFCFC"/>
                </a:solidFill>
                <a:effectLst/>
                <a:latin typeface="-apple-system"/>
              </a:rPr>
              <a:t>，从而有助于不遗忘的</a:t>
            </a:r>
            <a:r>
              <a:rPr lang="zh-CN" altLang="en-US" b="1" i="0" dirty="0">
                <a:solidFill>
                  <a:srgbClr val="FCFCFC"/>
                </a:solidFill>
                <a:effectLst/>
                <a:latin typeface="-apple-system"/>
              </a:rPr>
              <a:t>增量学习</a:t>
            </a:r>
            <a:r>
              <a:rPr lang="zh-CN" altLang="en-US" i="0" dirty="0">
                <a:solidFill>
                  <a:srgbClr val="FCFCFC"/>
                </a:solidFill>
                <a:effectLst/>
                <a:latin typeface="-apple-system"/>
              </a:rPr>
              <a:t>。</a:t>
            </a:r>
            <a:endParaRPr lang="en-US" altLang="zh-CN" i="0" dirty="0">
              <a:solidFill>
                <a:srgbClr val="FCFCFC"/>
              </a:solidFill>
              <a:effectLst/>
              <a:latin typeface="-apple-system"/>
            </a:endParaRPr>
          </a:p>
          <a:p>
            <a:pPr algn="l"/>
            <a:endParaRPr lang="en-US" altLang="zh-CN" i="0" dirty="0">
              <a:solidFill>
                <a:srgbClr val="FCFCFC"/>
              </a:solidFill>
              <a:effectLst/>
              <a:latin typeface="-apple-system"/>
            </a:endParaRPr>
          </a:p>
          <a:p>
            <a:pPr algn="l"/>
            <a:r>
              <a:rPr lang="zh-CN" altLang="en-US" sz="2400" b="1" i="0" dirty="0">
                <a:solidFill>
                  <a:srgbClr val="FCFCFC"/>
                </a:solidFill>
                <a:effectLst/>
                <a:latin typeface="PingFang SC"/>
              </a:rPr>
              <a:t>怎样对神经网络的隐藏层进行类之间的学习？</a:t>
            </a:r>
            <a:endParaRPr lang="en-US" altLang="zh-CN" sz="2400" b="1" i="0" dirty="0">
              <a:solidFill>
                <a:srgbClr val="FCFCFC"/>
              </a:solidFill>
              <a:effectLst/>
              <a:latin typeface="PingFang SC"/>
            </a:endParaRPr>
          </a:p>
          <a:p>
            <a:pPr algn="l"/>
            <a:endParaRPr lang="en-US" altLang="zh-CN" sz="2400" b="0" i="0" dirty="0">
              <a:solidFill>
                <a:srgbClr val="FCFCFC"/>
              </a:solidFill>
              <a:effectLst/>
              <a:latin typeface="PingFang SC"/>
            </a:endParaRPr>
          </a:p>
          <a:p>
            <a:pPr algn="l"/>
            <a:r>
              <a:rPr lang="zh-CN" altLang="en-US" dirty="0">
                <a:solidFill>
                  <a:srgbClr val="FCFCFC"/>
                </a:solidFill>
              </a:rPr>
              <a:t>一种自然的方法是将其建模为一个</a:t>
            </a:r>
            <a:r>
              <a:rPr lang="zh-CN" altLang="en-US" b="1" dirty="0">
                <a:solidFill>
                  <a:srgbClr val="FFFF00"/>
                </a:solidFill>
              </a:rPr>
              <a:t>对比聚类</a:t>
            </a:r>
            <a:r>
              <a:rPr lang="zh-CN" altLang="en-US" dirty="0">
                <a:solidFill>
                  <a:srgbClr val="FCFCFC"/>
                </a:solidFill>
              </a:rPr>
              <a:t>问题，在这个问题中，同一类的实例将被迫保持在附近，而不同类的实例将被推得很远。</a:t>
            </a:r>
            <a:endParaRPr lang="zh-CN" altLang="en-US" i="0" dirty="0">
              <a:solidFill>
                <a:srgbClr val="FCFCFC"/>
              </a:solidFill>
              <a:effectLst/>
              <a:latin typeface="PingFang SC"/>
            </a:endParaRPr>
          </a:p>
          <a:p>
            <a:pPr algn="l"/>
            <a:endParaRPr lang="zh-CN" altLang="en-US" sz="2000" i="0" dirty="0">
              <a:solidFill>
                <a:srgbClr val="537079"/>
              </a:solidFill>
              <a:effectLst/>
              <a:latin typeface="PingFang SC"/>
            </a:endParaRPr>
          </a:p>
        </p:txBody>
      </p:sp>
      <p:sp>
        <p:nvSpPr>
          <p:cNvPr id="8" name="任意多边形: 形状 7">
            <a:extLst>
              <a:ext uri="{FF2B5EF4-FFF2-40B4-BE49-F238E27FC236}">
                <a16:creationId xmlns:a16="http://schemas.microsoft.com/office/drawing/2014/main" id="{DCB214D9-074F-3A03-FE9E-4BA119B666C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F411FC6A-8840-F49F-EEE8-B6DBE3159FEB}"/>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8F6396F-9745-0136-7CAF-6761673BBDB9}"/>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12" name="任意多边形: 形状 11">
            <a:extLst>
              <a:ext uri="{FF2B5EF4-FFF2-40B4-BE49-F238E27FC236}">
                <a16:creationId xmlns:a16="http://schemas.microsoft.com/office/drawing/2014/main" id="{A22B8B5E-89F1-C5C6-76BF-2D8F47735812}"/>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4E9265A6-CCD1-2688-9D02-184CFE616609}"/>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1B817D0E-948F-0599-08DD-967DEEFBC405}"/>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per-and-pen-tools_38295">
            <a:extLst>
              <a:ext uri="{FF2B5EF4-FFF2-40B4-BE49-F238E27FC236}">
                <a16:creationId xmlns:a16="http://schemas.microsoft.com/office/drawing/2014/main" id="{3C5D06A7-89A6-BD38-A05B-247D046E2191}"/>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59A6639F-F8AB-E3A7-A391-1CD48F17C0DA}"/>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模型架构</a:t>
            </a:r>
          </a:p>
        </p:txBody>
      </p:sp>
      <p:sp>
        <p:nvSpPr>
          <p:cNvPr id="18" name="文本框 17">
            <a:extLst>
              <a:ext uri="{FF2B5EF4-FFF2-40B4-BE49-F238E27FC236}">
                <a16:creationId xmlns:a16="http://schemas.microsoft.com/office/drawing/2014/main" id="{5FDC299D-D648-35DB-7445-7F76EE00B0FA}"/>
              </a:ext>
            </a:extLst>
          </p:cNvPr>
          <p:cNvSpPr txBox="1"/>
          <p:nvPr/>
        </p:nvSpPr>
        <p:spPr>
          <a:xfrm>
            <a:off x="5328136" y="36641"/>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详细介绍</a:t>
            </a:r>
          </a:p>
        </p:txBody>
      </p:sp>
      <p:sp>
        <p:nvSpPr>
          <p:cNvPr id="19" name="文本框 18">
            <a:extLst>
              <a:ext uri="{FF2B5EF4-FFF2-40B4-BE49-F238E27FC236}">
                <a16:creationId xmlns:a16="http://schemas.microsoft.com/office/drawing/2014/main" id="{64C1A254-3193-9B75-C20E-2F41677FBA74}"/>
              </a:ext>
            </a:extLst>
          </p:cNvPr>
          <p:cNvSpPr txBox="1"/>
          <p:nvPr/>
        </p:nvSpPr>
        <p:spPr>
          <a:xfrm>
            <a:off x="7392028" y="36641"/>
            <a:ext cx="1107996"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custDataLst>
      <p:tags r:id="rId1"/>
    </p:custDataLst>
    <p:extLst>
      <p:ext uri="{BB962C8B-B14F-4D97-AF65-F5344CB8AC3E}">
        <p14:creationId xmlns:p14="http://schemas.microsoft.com/office/powerpoint/2010/main" val="235519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FF436D-F91E-5770-4AF5-D38748704BF8}"/>
                  </a:ext>
                </a:extLst>
              </p:cNvPr>
              <p:cNvSpPr txBox="1"/>
              <p:nvPr/>
            </p:nvSpPr>
            <p:spPr>
              <a:xfrm>
                <a:off x="5368620" y="2249664"/>
                <a:ext cx="442344" cy="366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00FF436D-F91E-5770-4AF5-D38748704BF8}"/>
                  </a:ext>
                </a:extLst>
              </p:cNvPr>
              <p:cNvSpPr txBox="1">
                <a:spLocks noRot="1" noChangeAspect="1" noMove="1" noResize="1" noEditPoints="1" noAdjustHandles="1" noChangeArrowheads="1" noChangeShapeType="1" noTextEdit="1"/>
              </p:cNvSpPr>
              <p:nvPr/>
            </p:nvSpPr>
            <p:spPr>
              <a:xfrm>
                <a:off x="5368620" y="2249664"/>
                <a:ext cx="442344" cy="366037"/>
              </a:xfrm>
              <a:prstGeom prst="rect">
                <a:avLst/>
              </a:prstGeom>
              <a:blipFill>
                <a:blip r:embed="rId4"/>
                <a:stretch>
                  <a:fillRect b="-1667"/>
                </a:stretch>
              </a:blipFill>
            </p:spPr>
            <p:txBody>
              <a:bodyPr/>
              <a:lstStyle/>
              <a:p>
                <a:r>
                  <a:rPr lang="zh-CN" altLang="en-US">
                    <a:noFill/>
                  </a:rPr>
                  <a:t> </a:t>
                </a:r>
              </a:p>
            </p:txBody>
          </p:sp>
        </mc:Fallback>
      </mc:AlternateContent>
      <p:sp>
        <p:nvSpPr>
          <p:cNvPr id="66" name="任意多边形: 形状 65">
            <a:extLst>
              <a:ext uri="{FF2B5EF4-FFF2-40B4-BE49-F238E27FC236}">
                <a16:creationId xmlns:a16="http://schemas.microsoft.com/office/drawing/2014/main" id="{FA0B9FA3-7F36-8704-D929-B9190632054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6B4A0273-A996-0776-58B6-3DAAA1A547B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82E2AB51-F7FF-2D1F-D2EF-73B85C7A0B03}"/>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课题目的</a:t>
            </a:r>
          </a:p>
        </p:txBody>
      </p:sp>
      <p:sp>
        <p:nvSpPr>
          <p:cNvPr id="69" name="任意多边形: 形状 68">
            <a:extLst>
              <a:ext uri="{FF2B5EF4-FFF2-40B4-BE49-F238E27FC236}">
                <a16:creationId xmlns:a16="http://schemas.microsoft.com/office/drawing/2014/main" id="{8D0E76EC-F053-E7A6-16F9-8658FEBB766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34593A6-58FD-4180-7628-134D22F95AB4}"/>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7008EDEE-12C1-27D3-1264-D8514C105DA1}"/>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paper-and-pen-tools_38295">
            <a:extLst>
              <a:ext uri="{FF2B5EF4-FFF2-40B4-BE49-F238E27FC236}">
                <a16:creationId xmlns:a16="http://schemas.microsoft.com/office/drawing/2014/main" id="{9289BFF2-9C8F-4182-43BE-E4815BC64D8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D354C7E7-0A66-50C9-7B6B-5BA23640A3F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进展成果</a:t>
            </a:r>
          </a:p>
        </p:txBody>
      </p:sp>
      <p:sp>
        <p:nvSpPr>
          <p:cNvPr id="74" name="文本框 73">
            <a:extLst>
              <a:ext uri="{FF2B5EF4-FFF2-40B4-BE49-F238E27FC236}">
                <a16:creationId xmlns:a16="http://schemas.microsoft.com/office/drawing/2014/main" id="{42BD9E93-8328-6564-B8E9-71B660C6295C}"/>
              </a:ext>
            </a:extLst>
          </p:cNvPr>
          <p:cNvSpPr txBox="1"/>
          <p:nvPr/>
        </p:nvSpPr>
        <p:spPr>
          <a:xfrm>
            <a:off x="5328136" y="36641"/>
            <a:ext cx="1180131" cy="369332"/>
          </a:xfrm>
          <a:prstGeom prst="rect">
            <a:avLst/>
          </a:prstGeom>
          <a:noFill/>
        </p:spPr>
        <p:txBody>
          <a:bodyPr wrap="none" rtlCol="0">
            <a:spAutoFit/>
          </a:bodyPr>
          <a:lstStyle/>
          <a:p>
            <a:r>
              <a:rPr lang="en-US" altLang="zh-CN" dirty="0" err="1">
                <a:solidFill>
                  <a:schemeClr val="bg1"/>
                </a:solidFill>
                <a:latin typeface="思源宋体 CN Heavy" panose="02020900000000000000" pitchFamily="18" charset="-122"/>
                <a:ea typeface="思源宋体 CN Heavy" panose="02020900000000000000" pitchFamily="18" charset="-122"/>
              </a:rPr>
              <a:t>Unet</a:t>
            </a:r>
            <a:r>
              <a:rPr lang="zh-CN" altLang="en-US" dirty="0">
                <a:solidFill>
                  <a:schemeClr val="bg1"/>
                </a:solidFill>
                <a:latin typeface="思源宋体 CN Heavy" panose="02020900000000000000" pitchFamily="18" charset="-122"/>
                <a:ea typeface="思源宋体 CN Heavy" panose="02020900000000000000" pitchFamily="18" charset="-122"/>
              </a:rPr>
              <a:t>网络</a:t>
            </a:r>
            <a:endParaRPr lang="zh-CN" altLang="en-US" sz="1800" dirty="0">
              <a:solidFill>
                <a:schemeClr val="bg1"/>
              </a:solidFill>
              <a:latin typeface="思源宋体 CN Heavy" panose="02020900000000000000" pitchFamily="18" charset="-122"/>
              <a:ea typeface="思源宋体 CN Heavy" panose="02020900000000000000" pitchFamily="18" charset="-122"/>
            </a:endParaRPr>
          </a:p>
        </p:txBody>
      </p:sp>
      <p:sp>
        <p:nvSpPr>
          <p:cNvPr id="75" name="文本框 74">
            <a:extLst>
              <a:ext uri="{FF2B5EF4-FFF2-40B4-BE49-F238E27FC236}">
                <a16:creationId xmlns:a16="http://schemas.microsoft.com/office/drawing/2014/main" id="{4C79AC89-0BC5-9197-0BE2-46EDF07C1609}"/>
              </a:ext>
            </a:extLst>
          </p:cNvPr>
          <p:cNvSpPr txBox="1"/>
          <p:nvPr/>
        </p:nvSpPr>
        <p:spPr>
          <a:xfrm>
            <a:off x="7392028" y="36641"/>
            <a:ext cx="1338828"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 name="矩形 3">
            <a:extLst>
              <a:ext uri="{FF2B5EF4-FFF2-40B4-BE49-F238E27FC236}">
                <a16:creationId xmlns:a16="http://schemas.microsoft.com/office/drawing/2014/main" id="{4E72CA84-C998-FE17-E428-00D2AB6D8500}"/>
              </a:ext>
            </a:extLst>
          </p:cNvPr>
          <p:cNvSpPr/>
          <p:nvPr/>
        </p:nvSpPr>
        <p:spPr>
          <a:xfrm>
            <a:off x="-85724" y="1019175"/>
            <a:ext cx="4229099"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8574429-8BEE-C829-EB3B-744ED96A8D6F}"/>
              </a:ext>
            </a:extLst>
          </p:cNvPr>
          <p:cNvSpPr txBox="1"/>
          <p:nvPr/>
        </p:nvSpPr>
        <p:spPr>
          <a:xfrm>
            <a:off x="155952" y="1111508"/>
            <a:ext cx="3919599" cy="707886"/>
          </a:xfrm>
          <a:prstGeom prst="rect">
            <a:avLst/>
          </a:prstGeom>
          <a:noFill/>
        </p:spPr>
        <p:txBody>
          <a:bodyPr wrap="none" rtlCol="0">
            <a:spAutoFit/>
          </a:bodyPr>
          <a:lstStyle/>
          <a:p>
            <a:r>
              <a:rPr lang="en-US" altLang="zh-CN" sz="2000" dirty="0">
                <a:solidFill>
                  <a:schemeClr val="bg1"/>
                </a:solidFill>
              </a:rPr>
              <a:t>1  </a:t>
            </a:r>
            <a:r>
              <a:rPr lang="zh-CN" altLang="en-US" sz="2000" dirty="0">
                <a:solidFill>
                  <a:schemeClr val="bg1"/>
                </a:solidFill>
              </a:rPr>
              <a:t>对比聚类 </a:t>
            </a:r>
            <a:r>
              <a:rPr lang="en-US" altLang="zh-CN" sz="2000" b="1" i="0" dirty="0">
                <a:solidFill>
                  <a:schemeClr val="bg1"/>
                </a:solidFill>
                <a:effectLst/>
                <a:latin typeface="PingFang SC"/>
              </a:rPr>
              <a:t>Contrastive Clustering</a:t>
            </a:r>
          </a:p>
          <a:p>
            <a:endParaRPr lang="zh-CN" altLang="en-US" sz="2000" dirty="0">
              <a:solidFill>
                <a:schemeClr val="bg1"/>
              </a:solidFill>
            </a:endParaRPr>
          </a:p>
        </p:txBody>
      </p:sp>
      <p:sp>
        <p:nvSpPr>
          <p:cNvPr id="6" name="Rectangle 1">
            <a:extLst>
              <a:ext uri="{FF2B5EF4-FFF2-40B4-BE49-F238E27FC236}">
                <a16:creationId xmlns:a16="http://schemas.microsoft.com/office/drawing/2014/main" id="{CB91F3FA-E872-DFB4-7E39-9C79F8BE51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F050202020403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34E2E87-D1FE-4358-0E11-AA7BAAFC2BF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F48F771-C9DD-66D1-57BB-CAFB8F62F72C}"/>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5" name="图片 14">
            <a:extLst>
              <a:ext uri="{FF2B5EF4-FFF2-40B4-BE49-F238E27FC236}">
                <a16:creationId xmlns:a16="http://schemas.microsoft.com/office/drawing/2014/main" id="{6815E48C-98B1-C355-5FBD-D94A1326DBB4}"/>
              </a:ext>
            </a:extLst>
          </p:cNvPr>
          <p:cNvPicPr>
            <a:picLocks noChangeAspect="1"/>
          </p:cNvPicPr>
          <p:nvPr/>
        </p:nvPicPr>
        <p:blipFill>
          <a:blip r:embed="rId5"/>
          <a:stretch>
            <a:fillRect/>
          </a:stretch>
        </p:blipFill>
        <p:spPr>
          <a:xfrm>
            <a:off x="5589792" y="620998"/>
            <a:ext cx="5547445" cy="3946266"/>
          </a:xfrm>
          <a:prstGeom prst="rect">
            <a:avLst/>
          </a:prstGeom>
        </p:spPr>
      </p:pic>
      <p:pic>
        <p:nvPicPr>
          <p:cNvPr id="17" name="图片 16">
            <a:extLst>
              <a:ext uri="{FF2B5EF4-FFF2-40B4-BE49-F238E27FC236}">
                <a16:creationId xmlns:a16="http://schemas.microsoft.com/office/drawing/2014/main" id="{88A0FADF-B79B-79C3-7A76-274C2A3217D5}"/>
              </a:ext>
            </a:extLst>
          </p:cNvPr>
          <p:cNvPicPr>
            <a:picLocks noChangeAspect="1"/>
          </p:cNvPicPr>
          <p:nvPr/>
        </p:nvPicPr>
        <p:blipFill>
          <a:blip r:embed="rId6"/>
          <a:stretch>
            <a:fillRect/>
          </a:stretch>
        </p:blipFill>
        <p:spPr>
          <a:xfrm>
            <a:off x="396314" y="2828925"/>
            <a:ext cx="4972306" cy="1771741"/>
          </a:xfrm>
          <a:prstGeom prst="rect">
            <a:avLst/>
          </a:prstGeom>
        </p:spPr>
      </p:pic>
      <p:sp>
        <p:nvSpPr>
          <p:cNvPr id="18" name="矩形 17">
            <a:extLst>
              <a:ext uri="{FF2B5EF4-FFF2-40B4-BE49-F238E27FC236}">
                <a16:creationId xmlns:a16="http://schemas.microsoft.com/office/drawing/2014/main" id="{343CB815-118A-55AA-D4D0-D7B6AC85B543}"/>
              </a:ext>
            </a:extLst>
          </p:cNvPr>
          <p:cNvSpPr/>
          <p:nvPr/>
        </p:nvSpPr>
        <p:spPr>
          <a:xfrm>
            <a:off x="347406" y="3467391"/>
            <a:ext cx="4213861" cy="1118190"/>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4448F941-4324-2FCD-07D5-EF8A54A9DE64}"/>
              </a:ext>
            </a:extLst>
          </p:cNvPr>
          <p:cNvPicPr>
            <a:picLocks noChangeAspect="1"/>
          </p:cNvPicPr>
          <p:nvPr/>
        </p:nvPicPr>
        <p:blipFill>
          <a:blip r:embed="rId7"/>
          <a:stretch>
            <a:fillRect/>
          </a:stretch>
        </p:blipFill>
        <p:spPr>
          <a:xfrm>
            <a:off x="396314" y="4659597"/>
            <a:ext cx="10612652" cy="1721666"/>
          </a:xfrm>
          <a:prstGeom prst="rect">
            <a:avLst/>
          </a:prstGeom>
        </p:spPr>
      </p:pic>
      <p:pic>
        <p:nvPicPr>
          <p:cNvPr id="24" name="图片 23">
            <a:extLst>
              <a:ext uri="{FF2B5EF4-FFF2-40B4-BE49-F238E27FC236}">
                <a16:creationId xmlns:a16="http://schemas.microsoft.com/office/drawing/2014/main" id="{11E693AA-EC56-A90F-F26C-E67E1CD10EA0}"/>
              </a:ext>
            </a:extLst>
          </p:cNvPr>
          <p:cNvPicPr>
            <a:picLocks noChangeAspect="1"/>
          </p:cNvPicPr>
          <p:nvPr/>
        </p:nvPicPr>
        <p:blipFill>
          <a:blip r:embed="rId8"/>
          <a:stretch>
            <a:fillRect/>
          </a:stretch>
        </p:blipFill>
        <p:spPr>
          <a:xfrm>
            <a:off x="80063" y="1727341"/>
            <a:ext cx="5046969" cy="895783"/>
          </a:xfrm>
          <a:prstGeom prst="rect">
            <a:avLst/>
          </a:prstGeom>
        </p:spPr>
      </p:pic>
      <p:sp>
        <p:nvSpPr>
          <p:cNvPr id="25" name="矩形 24">
            <a:extLst>
              <a:ext uri="{FF2B5EF4-FFF2-40B4-BE49-F238E27FC236}">
                <a16:creationId xmlns:a16="http://schemas.microsoft.com/office/drawing/2014/main" id="{BBF9DFA8-CA37-6837-C149-C9E83447A658}"/>
              </a:ext>
            </a:extLst>
          </p:cNvPr>
          <p:cNvSpPr/>
          <p:nvPr/>
        </p:nvSpPr>
        <p:spPr>
          <a:xfrm>
            <a:off x="1919586" y="1748455"/>
            <a:ext cx="962881" cy="388659"/>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形状 25">
            <a:extLst>
              <a:ext uri="{FF2B5EF4-FFF2-40B4-BE49-F238E27FC236}">
                <a16:creationId xmlns:a16="http://schemas.microsoft.com/office/drawing/2014/main" id="{13D3C187-7A26-F987-C767-714B0C9B23D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EE2E5FE1-E935-8A37-B070-5EB6692689D4}"/>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EE7CB99-5861-B450-A6B3-691F040D6D06}"/>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29" name="任意多边形: 形状 28">
            <a:extLst>
              <a:ext uri="{FF2B5EF4-FFF2-40B4-BE49-F238E27FC236}">
                <a16:creationId xmlns:a16="http://schemas.microsoft.com/office/drawing/2014/main" id="{7799FBA8-6CB2-A717-6BD4-F1E65BB221B2}"/>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962DED93-A362-F2A2-D4D4-EA394D6A90B6}"/>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C10261EB-8A59-FFF5-DE09-912885050165}"/>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paper-and-pen-tools_38295">
            <a:extLst>
              <a:ext uri="{FF2B5EF4-FFF2-40B4-BE49-F238E27FC236}">
                <a16:creationId xmlns:a16="http://schemas.microsoft.com/office/drawing/2014/main" id="{3A966461-05D7-8681-A59F-CCA9232CA064}"/>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文本框 64">
            <a:extLst>
              <a:ext uri="{FF2B5EF4-FFF2-40B4-BE49-F238E27FC236}">
                <a16:creationId xmlns:a16="http://schemas.microsoft.com/office/drawing/2014/main" id="{31483464-AF15-8488-E903-1E72C89F9207}"/>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模型架构</a:t>
            </a:r>
          </a:p>
        </p:txBody>
      </p:sp>
      <p:sp>
        <p:nvSpPr>
          <p:cNvPr id="76" name="文本框 75">
            <a:extLst>
              <a:ext uri="{FF2B5EF4-FFF2-40B4-BE49-F238E27FC236}">
                <a16:creationId xmlns:a16="http://schemas.microsoft.com/office/drawing/2014/main" id="{FD5237F0-D32E-05B0-2846-FAFEAD499FED}"/>
              </a:ext>
            </a:extLst>
          </p:cNvPr>
          <p:cNvSpPr txBox="1"/>
          <p:nvPr/>
        </p:nvSpPr>
        <p:spPr>
          <a:xfrm>
            <a:off x="5328136" y="36641"/>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详细介绍</a:t>
            </a:r>
          </a:p>
        </p:txBody>
      </p:sp>
      <p:sp>
        <p:nvSpPr>
          <p:cNvPr id="77" name="文本框 76">
            <a:extLst>
              <a:ext uri="{FF2B5EF4-FFF2-40B4-BE49-F238E27FC236}">
                <a16:creationId xmlns:a16="http://schemas.microsoft.com/office/drawing/2014/main" id="{5EC933AC-B23D-28AB-7D4E-8B88187C2A32}"/>
              </a:ext>
            </a:extLst>
          </p:cNvPr>
          <p:cNvSpPr txBox="1"/>
          <p:nvPr/>
        </p:nvSpPr>
        <p:spPr>
          <a:xfrm>
            <a:off x="7392028" y="36641"/>
            <a:ext cx="1107996"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custDataLst>
      <p:tags r:id="rId1"/>
    </p:custDataLst>
    <p:extLst>
      <p:ext uri="{BB962C8B-B14F-4D97-AF65-F5344CB8AC3E}">
        <p14:creationId xmlns:p14="http://schemas.microsoft.com/office/powerpoint/2010/main" val="194801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a:extLst>
              <a:ext uri="{FF2B5EF4-FFF2-40B4-BE49-F238E27FC236}">
                <a16:creationId xmlns:a16="http://schemas.microsoft.com/office/drawing/2014/main" id="{86E9F360-0B58-D830-204A-9991A4461FF5}"/>
              </a:ext>
            </a:extLst>
          </p:cNvPr>
          <p:cNvPicPr>
            <a:picLocks noChangeAspect="1"/>
          </p:cNvPicPr>
          <p:nvPr/>
        </p:nvPicPr>
        <p:blipFill>
          <a:blip r:embed="rId3" cstate="screen">
            <a:alphaModFix amt="5000"/>
            <a:grayscl/>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9" name="任意多边形: 形状 28">
            <a:extLst>
              <a:ext uri="{FF2B5EF4-FFF2-40B4-BE49-F238E27FC236}">
                <a16:creationId xmlns:a16="http://schemas.microsoft.com/office/drawing/2014/main" id="{591097F0-B5BF-1359-7568-15F81232E8DA}"/>
              </a:ext>
            </a:extLst>
          </p:cNvPr>
          <p:cNvSpPr/>
          <p:nvPr/>
        </p:nvSpPr>
        <p:spPr>
          <a:xfrm rot="10800000">
            <a:off x="-2" y="1"/>
            <a:ext cx="12192002" cy="2359547"/>
          </a:xfrm>
          <a:custGeom>
            <a:avLst/>
            <a:gdLst>
              <a:gd name="connsiteX0" fmla="*/ 12192002 w 12192002"/>
              <a:gd name="connsiteY0" fmla="*/ 2359547 h 2359547"/>
              <a:gd name="connsiteX1" fmla="*/ 0 w 12192002"/>
              <a:gd name="connsiteY1" fmla="*/ 2359547 h 2359547"/>
              <a:gd name="connsiteX2" fmla="*/ 0 w 12192002"/>
              <a:gd name="connsiteY2" fmla="*/ 1877114 h 2359547"/>
              <a:gd name="connsiteX3" fmla="*/ 0 w 12192002"/>
              <a:gd name="connsiteY3" fmla="*/ 482433 h 2359547"/>
              <a:gd name="connsiteX4" fmla="*/ 0 w 12192002"/>
              <a:gd name="connsiteY4" fmla="*/ 0 h 2359547"/>
              <a:gd name="connsiteX5" fmla="*/ 3047259 w 12192002"/>
              <a:gd name="connsiteY5" fmla="*/ 0 h 2359547"/>
              <a:gd name="connsiteX6" fmla="*/ 5974300 w 12192002"/>
              <a:gd name="connsiteY6" fmla="*/ 1050779 h 2359547"/>
              <a:gd name="connsiteX7" fmla="*/ 6093610 w 12192002"/>
              <a:gd name="connsiteY7" fmla="*/ 1159217 h 2359547"/>
              <a:gd name="connsiteX8" fmla="*/ 6212922 w 12192002"/>
              <a:gd name="connsiteY8" fmla="*/ 1050779 h 2359547"/>
              <a:gd name="connsiteX9" fmla="*/ 9139961 w 12192002"/>
              <a:gd name="connsiteY9" fmla="*/ 0 h 2359547"/>
              <a:gd name="connsiteX10" fmla="*/ 12192002 w 12192002"/>
              <a:gd name="connsiteY10" fmla="*/ 0 h 2359547"/>
              <a:gd name="connsiteX11" fmla="*/ 12192002 w 12192002"/>
              <a:gd name="connsiteY11" fmla="*/ 482433 h 2359547"/>
              <a:gd name="connsiteX12" fmla="*/ 12192002 w 12192002"/>
              <a:gd name="connsiteY12" fmla="*/ 1877114 h 235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2" h="2359547">
                <a:moveTo>
                  <a:pt x="12192002" y="2359547"/>
                </a:moveTo>
                <a:lnTo>
                  <a:pt x="0" y="2359547"/>
                </a:lnTo>
                <a:lnTo>
                  <a:pt x="0" y="1877114"/>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877114"/>
                </a:lnTo>
                <a:close/>
              </a:path>
            </a:pathLst>
          </a:custGeom>
          <a:blipFill>
            <a:blip r:embed="rId4">
              <a:grayscl/>
            </a:blip>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738971"/>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CCE825D3-D1B8-E1CD-B20E-04B85C3DB155}"/>
              </a:ext>
            </a:extLst>
          </p:cNvPr>
          <p:cNvSpPr/>
          <p:nvPr/>
        </p:nvSpPr>
        <p:spPr>
          <a:xfrm rot="10800000">
            <a:off x="-2" y="1"/>
            <a:ext cx="12192002" cy="2359547"/>
          </a:xfrm>
          <a:custGeom>
            <a:avLst/>
            <a:gdLst>
              <a:gd name="connsiteX0" fmla="*/ 12192002 w 12192002"/>
              <a:gd name="connsiteY0" fmla="*/ 2359547 h 2359547"/>
              <a:gd name="connsiteX1" fmla="*/ 0 w 12192002"/>
              <a:gd name="connsiteY1" fmla="*/ 2359547 h 2359547"/>
              <a:gd name="connsiteX2" fmla="*/ 0 w 12192002"/>
              <a:gd name="connsiteY2" fmla="*/ 1877114 h 2359547"/>
              <a:gd name="connsiteX3" fmla="*/ 0 w 12192002"/>
              <a:gd name="connsiteY3" fmla="*/ 482433 h 2359547"/>
              <a:gd name="connsiteX4" fmla="*/ 0 w 12192002"/>
              <a:gd name="connsiteY4" fmla="*/ 0 h 2359547"/>
              <a:gd name="connsiteX5" fmla="*/ 3047259 w 12192002"/>
              <a:gd name="connsiteY5" fmla="*/ 0 h 2359547"/>
              <a:gd name="connsiteX6" fmla="*/ 5974300 w 12192002"/>
              <a:gd name="connsiteY6" fmla="*/ 1050779 h 2359547"/>
              <a:gd name="connsiteX7" fmla="*/ 6093610 w 12192002"/>
              <a:gd name="connsiteY7" fmla="*/ 1159217 h 2359547"/>
              <a:gd name="connsiteX8" fmla="*/ 6212922 w 12192002"/>
              <a:gd name="connsiteY8" fmla="*/ 1050779 h 2359547"/>
              <a:gd name="connsiteX9" fmla="*/ 9139961 w 12192002"/>
              <a:gd name="connsiteY9" fmla="*/ 0 h 2359547"/>
              <a:gd name="connsiteX10" fmla="*/ 12192002 w 12192002"/>
              <a:gd name="connsiteY10" fmla="*/ 0 h 2359547"/>
              <a:gd name="connsiteX11" fmla="*/ 12192002 w 12192002"/>
              <a:gd name="connsiteY11" fmla="*/ 482433 h 2359547"/>
              <a:gd name="connsiteX12" fmla="*/ 12192002 w 12192002"/>
              <a:gd name="connsiteY12" fmla="*/ 1877114 h 235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2" h="2359547">
                <a:moveTo>
                  <a:pt x="12192002" y="2359547"/>
                </a:moveTo>
                <a:lnTo>
                  <a:pt x="0" y="2359547"/>
                </a:lnTo>
                <a:lnTo>
                  <a:pt x="0" y="1877114"/>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877114"/>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a:extLst>
              <a:ext uri="{FF2B5EF4-FFF2-40B4-BE49-F238E27FC236}">
                <a16:creationId xmlns:a16="http://schemas.microsoft.com/office/drawing/2014/main" id="{E1683948-4571-FF69-EEA0-D96B95810C0B}"/>
              </a:ext>
            </a:extLst>
          </p:cNvPr>
          <p:cNvSpPr txBox="1"/>
          <p:nvPr/>
        </p:nvSpPr>
        <p:spPr>
          <a:xfrm>
            <a:off x="5427385" y="471888"/>
            <a:ext cx="1337226" cy="707886"/>
          </a:xfrm>
          <a:prstGeom prst="rect">
            <a:avLst/>
          </a:prstGeom>
          <a:noFill/>
        </p:spPr>
        <p:txBody>
          <a:bodyPr wrap="none" rtlCol="0">
            <a:spAutoFit/>
          </a:bodyPr>
          <a:lstStyle/>
          <a:p>
            <a:pPr algn="ctr"/>
            <a:r>
              <a:rPr lang="zh-CN" altLang="en-US" sz="4000" dirty="0">
                <a:solidFill>
                  <a:schemeClr val="bg1"/>
                </a:solidFill>
                <a:latin typeface="思源宋体 CN Heavy" panose="02020900000000000000" pitchFamily="18" charset="-122"/>
                <a:ea typeface="思源宋体 CN Heavy" panose="02020900000000000000" pitchFamily="18" charset="-122"/>
              </a:rPr>
              <a:t>目 录</a:t>
            </a:r>
          </a:p>
        </p:txBody>
      </p:sp>
      <p:grpSp>
        <p:nvGrpSpPr>
          <p:cNvPr id="3" name="组合 2">
            <a:extLst>
              <a:ext uri="{FF2B5EF4-FFF2-40B4-BE49-F238E27FC236}">
                <a16:creationId xmlns:a16="http://schemas.microsoft.com/office/drawing/2014/main" id="{3AD6DD26-E3F6-8785-C91E-429EC09F709F}"/>
              </a:ext>
            </a:extLst>
          </p:cNvPr>
          <p:cNvGrpSpPr/>
          <p:nvPr/>
        </p:nvGrpSpPr>
        <p:grpSpPr>
          <a:xfrm>
            <a:off x="2260600" y="3197224"/>
            <a:ext cx="3635536" cy="646332"/>
            <a:chOff x="2260600" y="3197224"/>
            <a:chExt cx="3635536" cy="646332"/>
          </a:xfrm>
        </p:grpSpPr>
        <p:sp>
          <p:nvSpPr>
            <p:cNvPr id="24" name="任意多边形: 形状 23">
              <a:extLst>
                <a:ext uri="{FF2B5EF4-FFF2-40B4-BE49-F238E27FC236}">
                  <a16:creationId xmlns:a16="http://schemas.microsoft.com/office/drawing/2014/main" id="{0842062C-35B3-7EB8-8EB1-B7D7EF86A5BC}"/>
                </a:ext>
              </a:extLst>
            </p:cNvPr>
            <p:cNvSpPr/>
            <p:nvPr/>
          </p:nvSpPr>
          <p:spPr>
            <a:xfrm>
              <a:off x="2260600" y="3197224"/>
              <a:ext cx="1136650" cy="64633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5FCD2B04-BF9D-74A8-A870-E67467F1179B}"/>
                </a:ext>
              </a:extLst>
            </p:cNvPr>
            <p:cNvSpPr/>
            <p:nvPr/>
          </p:nvSpPr>
          <p:spPr>
            <a:xfrm>
              <a:off x="3207465" y="3197224"/>
              <a:ext cx="2688671" cy="646331"/>
            </a:xfrm>
            <a:custGeom>
              <a:avLst/>
              <a:gdLst>
                <a:gd name="connsiteX0" fmla="*/ 68681 w 2688671"/>
                <a:gd name="connsiteY0" fmla="*/ 0 h 646331"/>
                <a:gd name="connsiteX1" fmla="*/ 2688671 w 2688671"/>
                <a:gd name="connsiteY1" fmla="*/ 0 h 646331"/>
                <a:gd name="connsiteX2" fmla="*/ 2688671 w 2688671"/>
                <a:gd name="connsiteY2" fmla="*/ 646331 h 646331"/>
                <a:gd name="connsiteX3" fmla="*/ 0 w 2688671"/>
                <a:gd name="connsiteY3" fmla="*/ 646331 h 646331"/>
                <a:gd name="connsiteX4" fmla="*/ 189785 w 2688671"/>
                <a:gd name="connsiteY4" fmla="*/ 282577 h 646331"/>
                <a:gd name="connsiteX5" fmla="*/ 68681 w 2688671"/>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671" h="646331">
                  <a:moveTo>
                    <a:pt x="68681" y="0"/>
                  </a:moveTo>
                  <a:lnTo>
                    <a:pt x="2688671" y="0"/>
                  </a:lnTo>
                  <a:lnTo>
                    <a:pt x="2688671" y="646331"/>
                  </a:lnTo>
                  <a:lnTo>
                    <a:pt x="0" y="646331"/>
                  </a:lnTo>
                  <a:lnTo>
                    <a:pt x="189785" y="282577"/>
                  </a:lnTo>
                  <a:lnTo>
                    <a:pt x="68681"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6337BE3-34BE-0C4F-CDDB-3C7AA7430001}"/>
                </a:ext>
              </a:extLst>
            </p:cNvPr>
            <p:cNvSpPr txBox="1"/>
            <p:nvPr/>
          </p:nvSpPr>
          <p:spPr>
            <a:xfrm>
              <a:off x="2430034" y="3197225"/>
              <a:ext cx="745717" cy="646331"/>
            </a:xfrm>
            <a:prstGeom prst="rect">
              <a:avLst/>
            </a:prstGeom>
            <a:noFill/>
          </p:spPr>
          <p:txBody>
            <a:bodyPr wrap="none" rtlCol="0">
              <a:spAutoFit/>
            </a:bodyPr>
            <a:lstStyle/>
            <a:p>
              <a:r>
                <a:rPr lang="en-US" altLang="zh-CN" sz="3600" dirty="0">
                  <a:solidFill>
                    <a:schemeClr val="bg1"/>
                  </a:solidFill>
                  <a:latin typeface="思源宋体 CN Heavy" panose="02020900000000000000" pitchFamily="18" charset="-122"/>
                  <a:ea typeface="思源宋体 CN Heavy" panose="02020900000000000000" pitchFamily="18" charset="-122"/>
                </a:rPr>
                <a:t>01</a:t>
              </a:r>
              <a:endParaRPr lang="zh-CN" altLang="en-US" sz="3600" dirty="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8487225-DDFF-37D4-1A68-505CF51A6A19}"/>
                </a:ext>
              </a:extLst>
            </p:cNvPr>
            <p:cNvSpPr txBox="1"/>
            <p:nvPr/>
          </p:nvSpPr>
          <p:spPr>
            <a:xfrm>
              <a:off x="3843914" y="3289556"/>
              <a:ext cx="1074333" cy="461665"/>
            </a:xfrm>
            <a:prstGeom prst="rect">
              <a:avLst/>
            </a:prstGeom>
            <a:noFill/>
          </p:spPr>
          <p:txBody>
            <a:bodyPr wrap="none" rtlCol="0">
              <a:spAutoFit/>
            </a:bodyPr>
            <a:lstStyle/>
            <a:p>
              <a:r>
                <a:rPr lang="zh-CN" altLang="en-US" sz="2400" dirty="0">
                  <a:solidFill>
                    <a:schemeClr val="tx1">
                      <a:lumMod val="75000"/>
                      <a:lumOff val="25000"/>
                    </a:schemeClr>
                  </a:solidFill>
                  <a:latin typeface="思源宋体 CN Heavy" panose="02020900000000000000" pitchFamily="18" charset="-122"/>
                  <a:ea typeface="思源宋体 CN Heavy" panose="02020900000000000000" pitchFamily="18" charset="-122"/>
                </a:rPr>
                <a:t>概   述</a:t>
              </a:r>
            </a:p>
          </p:txBody>
        </p:sp>
      </p:grpSp>
      <p:grpSp>
        <p:nvGrpSpPr>
          <p:cNvPr id="4" name="组合 3">
            <a:extLst>
              <a:ext uri="{FF2B5EF4-FFF2-40B4-BE49-F238E27FC236}">
                <a16:creationId xmlns:a16="http://schemas.microsoft.com/office/drawing/2014/main" id="{D1732816-1DDF-6626-97FB-DEEEF8756D08}"/>
              </a:ext>
            </a:extLst>
          </p:cNvPr>
          <p:cNvGrpSpPr/>
          <p:nvPr/>
        </p:nvGrpSpPr>
        <p:grpSpPr>
          <a:xfrm>
            <a:off x="6299200" y="3197224"/>
            <a:ext cx="3635536" cy="646332"/>
            <a:chOff x="2260600" y="3197224"/>
            <a:chExt cx="3635536" cy="646332"/>
          </a:xfrm>
        </p:grpSpPr>
        <p:sp>
          <p:nvSpPr>
            <p:cNvPr id="5" name="任意多边形: 形状 4">
              <a:extLst>
                <a:ext uri="{FF2B5EF4-FFF2-40B4-BE49-F238E27FC236}">
                  <a16:creationId xmlns:a16="http://schemas.microsoft.com/office/drawing/2014/main" id="{1C865BBE-C589-C3F7-331E-92ED3398D361}"/>
                </a:ext>
              </a:extLst>
            </p:cNvPr>
            <p:cNvSpPr/>
            <p:nvPr/>
          </p:nvSpPr>
          <p:spPr>
            <a:xfrm>
              <a:off x="2260600" y="3197224"/>
              <a:ext cx="1136650" cy="64633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501477A7-DC23-25C5-9A2B-B1DC984A2C57}"/>
                </a:ext>
              </a:extLst>
            </p:cNvPr>
            <p:cNvSpPr/>
            <p:nvPr/>
          </p:nvSpPr>
          <p:spPr>
            <a:xfrm>
              <a:off x="3207465" y="3197224"/>
              <a:ext cx="2688671" cy="646331"/>
            </a:xfrm>
            <a:custGeom>
              <a:avLst/>
              <a:gdLst>
                <a:gd name="connsiteX0" fmla="*/ 68681 w 2688671"/>
                <a:gd name="connsiteY0" fmla="*/ 0 h 646331"/>
                <a:gd name="connsiteX1" fmla="*/ 2688671 w 2688671"/>
                <a:gd name="connsiteY1" fmla="*/ 0 h 646331"/>
                <a:gd name="connsiteX2" fmla="*/ 2688671 w 2688671"/>
                <a:gd name="connsiteY2" fmla="*/ 646331 h 646331"/>
                <a:gd name="connsiteX3" fmla="*/ 0 w 2688671"/>
                <a:gd name="connsiteY3" fmla="*/ 646331 h 646331"/>
                <a:gd name="connsiteX4" fmla="*/ 189785 w 2688671"/>
                <a:gd name="connsiteY4" fmla="*/ 282577 h 646331"/>
                <a:gd name="connsiteX5" fmla="*/ 68681 w 2688671"/>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671" h="646331">
                  <a:moveTo>
                    <a:pt x="68681" y="0"/>
                  </a:moveTo>
                  <a:lnTo>
                    <a:pt x="2688671" y="0"/>
                  </a:lnTo>
                  <a:lnTo>
                    <a:pt x="2688671" y="646331"/>
                  </a:lnTo>
                  <a:lnTo>
                    <a:pt x="0" y="646331"/>
                  </a:lnTo>
                  <a:lnTo>
                    <a:pt x="189785" y="282577"/>
                  </a:lnTo>
                  <a:lnTo>
                    <a:pt x="68681"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A326BD6-4D6D-9AA5-B9C6-88B081691DCB}"/>
                </a:ext>
              </a:extLst>
            </p:cNvPr>
            <p:cNvSpPr txBox="1"/>
            <p:nvPr/>
          </p:nvSpPr>
          <p:spPr>
            <a:xfrm>
              <a:off x="2430034" y="3197225"/>
              <a:ext cx="745717" cy="646331"/>
            </a:xfrm>
            <a:prstGeom prst="rect">
              <a:avLst/>
            </a:prstGeom>
            <a:noFill/>
          </p:spPr>
          <p:txBody>
            <a:bodyPr wrap="none" rtlCol="0">
              <a:spAutoFit/>
            </a:bodyPr>
            <a:lstStyle/>
            <a:p>
              <a:r>
                <a:rPr lang="en-US" altLang="zh-CN" sz="3600" dirty="0">
                  <a:solidFill>
                    <a:schemeClr val="bg1"/>
                  </a:solidFill>
                  <a:latin typeface="思源宋体 CN Heavy" panose="02020900000000000000" pitchFamily="18" charset="-122"/>
                  <a:ea typeface="思源宋体 CN Heavy" panose="02020900000000000000" pitchFamily="18" charset="-122"/>
                </a:rPr>
                <a:t>02</a:t>
              </a:r>
              <a:endParaRPr lang="zh-CN" altLang="en-US" sz="3600" dirty="0">
                <a:solidFill>
                  <a:schemeClr val="bg1"/>
                </a:solidFill>
                <a:latin typeface="思源宋体 CN Heavy" panose="02020900000000000000" pitchFamily="18" charset="-122"/>
                <a:ea typeface="思源宋体 CN Heavy" panose="02020900000000000000" pitchFamily="18" charset="-122"/>
              </a:endParaRPr>
            </a:p>
          </p:txBody>
        </p:sp>
        <p:sp>
          <p:nvSpPr>
            <p:cNvPr id="16" name="文本框 15">
              <a:extLst>
                <a:ext uri="{FF2B5EF4-FFF2-40B4-BE49-F238E27FC236}">
                  <a16:creationId xmlns:a16="http://schemas.microsoft.com/office/drawing/2014/main" id="{ADF99664-54AD-7B66-CAA3-389D96B3EDDE}"/>
                </a:ext>
              </a:extLst>
            </p:cNvPr>
            <p:cNvSpPr txBox="1"/>
            <p:nvPr/>
          </p:nvSpPr>
          <p:spPr>
            <a:xfrm>
              <a:off x="3477142" y="3289556"/>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p>
          </p:txBody>
        </p:sp>
      </p:grpSp>
      <p:grpSp>
        <p:nvGrpSpPr>
          <p:cNvPr id="17" name="组合 16">
            <a:extLst>
              <a:ext uri="{FF2B5EF4-FFF2-40B4-BE49-F238E27FC236}">
                <a16:creationId xmlns:a16="http://schemas.microsoft.com/office/drawing/2014/main" id="{4C2CFBD3-26E2-4510-AE3D-451A16B9BFF1}"/>
              </a:ext>
            </a:extLst>
          </p:cNvPr>
          <p:cNvGrpSpPr/>
          <p:nvPr/>
        </p:nvGrpSpPr>
        <p:grpSpPr>
          <a:xfrm>
            <a:off x="2260600" y="4440693"/>
            <a:ext cx="3635536" cy="646332"/>
            <a:chOff x="2260600" y="3197224"/>
            <a:chExt cx="3635536" cy="646332"/>
          </a:xfrm>
        </p:grpSpPr>
        <p:sp>
          <p:nvSpPr>
            <p:cNvPr id="18" name="任意多边形: 形状 17">
              <a:extLst>
                <a:ext uri="{FF2B5EF4-FFF2-40B4-BE49-F238E27FC236}">
                  <a16:creationId xmlns:a16="http://schemas.microsoft.com/office/drawing/2014/main" id="{1848E857-42DE-D402-9A3D-6C4AC168CDD2}"/>
                </a:ext>
              </a:extLst>
            </p:cNvPr>
            <p:cNvSpPr/>
            <p:nvPr/>
          </p:nvSpPr>
          <p:spPr>
            <a:xfrm>
              <a:off x="2260600" y="3197224"/>
              <a:ext cx="1136650" cy="64633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E743EFCF-03E4-4A5B-2117-51C9252B8E14}"/>
                </a:ext>
              </a:extLst>
            </p:cNvPr>
            <p:cNvSpPr/>
            <p:nvPr/>
          </p:nvSpPr>
          <p:spPr>
            <a:xfrm>
              <a:off x="3207465" y="3197224"/>
              <a:ext cx="2688671" cy="646331"/>
            </a:xfrm>
            <a:custGeom>
              <a:avLst/>
              <a:gdLst>
                <a:gd name="connsiteX0" fmla="*/ 68681 w 2688671"/>
                <a:gd name="connsiteY0" fmla="*/ 0 h 646331"/>
                <a:gd name="connsiteX1" fmla="*/ 2688671 w 2688671"/>
                <a:gd name="connsiteY1" fmla="*/ 0 h 646331"/>
                <a:gd name="connsiteX2" fmla="*/ 2688671 w 2688671"/>
                <a:gd name="connsiteY2" fmla="*/ 646331 h 646331"/>
                <a:gd name="connsiteX3" fmla="*/ 0 w 2688671"/>
                <a:gd name="connsiteY3" fmla="*/ 646331 h 646331"/>
                <a:gd name="connsiteX4" fmla="*/ 189785 w 2688671"/>
                <a:gd name="connsiteY4" fmla="*/ 282577 h 646331"/>
                <a:gd name="connsiteX5" fmla="*/ 68681 w 2688671"/>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671" h="646331">
                  <a:moveTo>
                    <a:pt x="68681" y="0"/>
                  </a:moveTo>
                  <a:lnTo>
                    <a:pt x="2688671" y="0"/>
                  </a:lnTo>
                  <a:lnTo>
                    <a:pt x="2688671" y="646331"/>
                  </a:lnTo>
                  <a:lnTo>
                    <a:pt x="0" y="646331"/>
                  </a:lnTo>
                  <a:lnTo>
                    <a:pt x="189785" y="282577"/>
                  </a:lnTo>
                  <a:lnTo>
                    <a:pt x="68681"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DEDDB4A-84A2-11D5-D047-0939422A77FC}"/>
                </a:ext>
              </a:extLst>
            </p:cNvPr>
            <p:cNvSpPr txBox="1"/>
            <p:nvPr/>
          </p:nvSpPr>
          <p:spPr>
            <a:xfrm>
              <a:off x="2430034" y="3197225"/>
              <a:ext cx="745717" cy="646331"/>
            </a:xfrm>
            <a:prstGeom prst="rect">
              <a:avLst/>
            </a:prstGeom>
            <a:noFill/>
          </p:spPr>
          <p:txBody>
            <a:bodyPr wrap="none" rtlCol="0">
              <a:spAutoFit/>
            </a:bodyPr>
            <a:lstStyle/>
            <a:p>
              <a:r>
                <a:rPr lang="en-US" altLang="zh-CN" sz="3600" dirty="0">
                  <a:solidFill>
                    <a:schemeClr val="bg1"/>
                  </a:solidFill>
                  <a:latin typeface="思源宋体 CN Heavy" panose="02020900000000000000" pitchFamily="18" charset="-122"/>
                  <a:ea typeface="思源宋体 CN Heavy" panose="02020900000000000000" pitchFamily="18" charset="-122"/>
                </a:rPr>
                <a:t>03</a:t>
              </a:r>
              <a:endParaRPr lang="zh-CN" altLang="en-US" sz="3600" dirty="0">
                <a:solidFill>
                  <a:schemeClr val="bg1"/>
                </a:solidFill>
                <a:latin typeface="思源宋体 CN Heavy" panose="02020900000000000000" pitchFamily="18" charset="-122"/>
                <a:ea typeface="思源宋体 CN Heavy" panose="02020900000000000000" pitchFamily="18" charset="-122"/>
              </a:endParaRPr>
            </a:p>
          </p:txBody>
        </p:sp>
        <p:sp>
          <p:nvSpPr>
            <p:cNvPr id="21" name="文本框 20">
              <a:extLst>
                <a:ext uri="{FF2B5EF4-FFF2-40B4-BE49-F238E27FC236}">
                  <a16:creationId xmlns:a16="http://schemas.microsoft.com/office/drawing/2014/main" id="{F5DBC547-71A8-A346-88AF-8F851E4C3A3E}"/>
                </a:ext>
              </a:extLst>
            </p:cNvPr>
            <p:cNvSpPr txBox="1"/>
            <p:nvPr/>
          </p:nvSpPr>
          <p:spPr>
            <a:xfrm>
              <a:off x="3843914" y="3289556"/>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p>
          </p:txBody>
        </p:sp>
      </p:grpSp>
      <p:grpSp>
        <p:nvGrpSpPr>
          <p:cNvPr id="23" name="组合 22">
            <a:extLst>
              <a:ext uri="{FF2B5EF4-FFF2-40B4-BE49-F238E27FC236}">
                <a16:creationId xmlns:a16="http://schemas.microsoft.com/office/drawing/2014/main" id="{8B31309D-24FA-A147-D963-ADCC34519D55}"/>
              </a:ext>
            </a:extLst>
          </p:cNvPr>
          <p:cNvGrpSpPr/>
          <p:nvPr/>
        </p:nvGrpSpPr>
        <p:grpSpPr>
          <a:xfrm>
            <a:off x="6299200" y="4440693"/>
            <a:ext cx="3635536" cy="646332"/>
            <a:chOff x="2260600" y="3197224"/>
            <a:chExt cx="3635536" cy="646332"/>
          </a:xfrm>
        </p:grpSpPr>
        <p:sp>
          <p:nvSpPr>
            <p:cNvPr id="25" name="任意多边形: 形状 24">
              <a:extLst>
                <a:ext uri="{FF2B5EF4-FFF2-40B4-BE49-F238E27FC236}">
                  <a16:creationId xmlns:a16="http://schemas.microsoft.com/office/drawing/2014/main" id="{B2512B02-625E-E654-4778-1A82F3FB659D}"/>
                </a:ext>
              </a:extLst>
            </p:cNvPr>
            <p:cNvSpPr/>
            <p:nvPr/>
          </p:nvSpPr>
          <p:spPr>
            <a:xfrm>
              <a:off x="2260600" y="3197224"/>
              <a:ext cx="1136650" cy="64633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FC6E811D-0796-AD35-88BC-31280307F1DD}"/>
                </a:ext>
              </a:extLst>
            </p:cNvPr>
            <p:cNvSpPr/>
            <p:nvPr/>
          </p:nvSpPr>
          <p:spPr>
            <a:xfrm>
              <a:off x="3207465" y="3197224"/>
              <a:ext cx="2688671" cy="646331"/>
            </a:xfrm>
            <a:custGeom>
              <a:avLst/>
              <a:gdLst>
                <a:gd name="connsiteX0" fmla="*/ 68681 w 2688671"/>
                <a:gd name="connsiteY0" fmla="*/ 0 h 646331"/>
                <a:gd name="connsiteX1" fmla="*/ 2688671 w 2688671"/>
                <a:gd name="connsiteY1" fmla="*/ 0 h 646331"/>
                <a:gd name="connsiteX2" fmla="*/ 2688671 w 2688671"/>
                <a:gd name="connsiteY2" fmla="*/ 646331 h 646331"/>
                <a:gd name="connsiteX3" fmla="*/ 0 w 2688671"/>
                <a:gd name="connsiteY3" fmla="*/ 646331 h 646331"/>
                <a:gd name="connsiteX4" fmla="*/ 189785 w 2688671"/>
                <a:gd name="connsiteY4" fmla="*/ 282577 h 646331"/>
                <a:gd name="connsiteX5" fmla="*/ 68681 w 2688671"/>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671" h="646331">
                  <a:moveTo>
                    <a:pt x="68681" y="0"/>
                  </a:moveTo>
                  <a:lnTo>
                    <a:pt x="2688671" y="0"/>
                  </a:lnTo>
                  <a:lnTo>
                    <a:pt x="2688671" y="646331"/>
                  </a:lnTo>
                  <a:lnTo>
                    <a:pt x="0" y="646331"/>
                  </a:lnTo>
                  <a:lnTo>
                    <a:pt x="189785" y="282577"/>
                  </a:lnTo>
                  <a:lnTo>
                    <a:pt x="68681"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训练和</a:t>
              </a:r>
            </a:p>
          </p:txBody>
        </p:sp>
        <p:sp>
          <p:nvSpPr>
            <p:cNvPr id="27" name="文本框 26">
              <a:extLst>
                <a:ext uri="{FF2B5EF4-FFF2-40B4-BE49-F238E27FC236}">
                  <a16:creationId xmlns:a16="http://schemas.microsoft.com/office/drawing/2014/main" id="{DC3DE675-80A1-64F7-FDDB-8BB0521A9989}"/>
                </a:ext>
              </a:extLst>
            </p:cNvPr>
            <p:cNvSpPr txBox="1"/>
            <p:nvPr/>
          </p:nvSpPr>
          <p:spPr>
            <a:xfrm>
              <a:off x="2430034" y="3197225"/>
              <a:ext cx="745717" cy="646331"/>
            </a:xfrm>
            <a:prstGeom prst="rect">
              <a:avLst/>
            </a:prstGeom>
            <a:noFill/>
          </p:spPr>
          <p:txBody>
            <a:bodyPr wrap="none" rtlCol="0">
              <a:spAutoFit/>
            </a:bodyPr>
            <a:lstStyle/>
            <a:p>
              <a:r>
                <a:rPr lang="en-US" altLang="zh-CN" sz="3600" dirty="0">
                  <a:solidFill>
                    <a:schemeClr val="bg1"/>
                  </a:solidFill>
                  <a:latin typeface="思源宋体 CN Heavy" panose="02020900000000000000" pitchFamily="18" charset="-122"/>
                  <a:ea typeface="思源宋体 CN Heavy" panose="02020900000000000000" pitchFamily="18" charset="-122"/>
                </a:rPr>
                <a:t>04</a:t>
              </a:r>
              <a:endParaRPr lang="zh-CN" altLang="en-US" sz="3600" dirty="0">
                <a:solidFill>
                  <a:schemeClr val="bg1"/>
                </a:solidFill>
                <a:latin typeface="思源宋体 CN Heavy" panose="02020900000000000000" pitchFamily="18" charset="-122"/>
                <a:ea typeface="思源宋体 CN Heavy" panose="02020900000000000000" pitchFamily="18" charset="-122"/>
              </a:endParaRPr>
            </a:p>
          </p:txBody>
        </p:sp>
        <p:sp>
          <p:nvSpPr>
            <p:cNvPr id="28" name="文本框 27">
              <a:extLst>
                <a:ext uri="{FF2B5EF4-FFF2-40B4-BE49-F238E27FC236}">
                  <a16:creationId xmlns:a16="http://schemas.microsoft.com/office/drawing/2014/main" id="{462C0D95-CDEE-3603-844B-A0B8BFA02355}"/>
                </a:ext>
              </a:extLst>
            </p:cNvPr>
            <p:cNvSpPr txBox="1"/>
            <p:nvPr/>
          </p:nvSpPr>
          <p:spPr>
            <a:xfrm>
              <a:off x="3843914" y="3289556"/>
              <a:ext cx="184731" cy="461665"/>
            </a:xfrm>
            <a:prstGeom prst="rect">
              <a:avLst/>
            </a:prstGeom>
            <a:noFill/>
          </p:spPr>
          <p:txBody>
            <a:bodyPr wrap="none" rtlCol="0">
              <a:spAutoFit/>
            </a:bodyPr>
            <a:lstStyle/>
            <a:p>
              <a:endParaRPr lang="zh-CN" altLang="en-US" sz="24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grpSp>
      <p:sp>
        <p:nvSpPr>
          <p:cNvPr id="8" name="文本框 7">
            <a:extLst>
              <a:ext uri="{FF2B5EF4-FFF2-40B4-BE49-F238E27FC236}">
                <a16:creationId xmlns:a16="http://schemas.microsoft.com/office/drawing/2014/main" id="{D2CB370C-73A3-F0A1-099A-B38FD2D3CDC5}"/>
              </a:ext>
            </a:extLst>
          </p:cNvPr>
          <p:cNvSpPr txBox="1"/>
          <p:nvPr/>
        </p:nvSpPr>
        <p:spPr>
          <a:xfrm>
            <a:off x="7515742" y="4533025"/>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extLst>
      <p:ext uri="{BB962C8B-B14F-4D97-AF65-F5344CB8AC3E}">
        <p14:creationId xmlns:p14="http://schemas.microsoft.com/office/powerpoint/2010/main" val="418535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FF436D-F91E-5770-4AF5-D38748704BF8}"/>
                  </a:ext>
                </a:extLst>
              </p:cNvPr>
              <p:cNvSpPr txBox="1"/>
              <p:nvPr/>
            </p:nvSpPr>
            <p:spPr>
              <a:xfrm>
                <a:off x="10026345" y="4141160"/>
                <a:ext cx="442344" cy="366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00FF436D-F91E-5770-4AF5-D38748704BF8}"/>
                  </a:ext>
                </a:extLst>
              </p:cNvPr>
              <p:cNvSpPr txBox="1">
                <a:spLocks noRot="1" noChangeAspect="1" noMove="1" noResize="1" noEditPoints="1" noAdjustHandles="1" noChangeArrowheads="1" noChangeShapeType="1" noTextEdit="1"/>
              </p:cNvSpPr>
              <p:nvPr/>
            </p:nvSpPr>
            <p:spPr>
              <a:xfrm>
                <a:off x="10026345" y="4141160"/>
                <a:ext cx="442344" cy="366037"/>
              </a:xfrm>
              <a:prstGeom prst="rect">
                <a:avLst/>
              </a:prstGeom>
              <a:blipFill>
                <a:blip r:embed="rId4"/>
                <a:stretch>
                  <a:fillRect b="-1667"/>
                </a:stretch>
              </a:blipFill>
            </p:spPr>
            <p:txBody>
              <a:bodyPr/>
              <a:lstStyle/>
              <a:p>
                <a:r>
                  <a:rPr lang="zh-CN" altLang="en-US">
                    <a:noFill/>
                  </a:rPr>
                  <a:t> </a:t>
                </a:r>
              </a:p>
            </p:txBody>
          </p:sp>
        </mc:Fallback>
      </mc:AlternateContent>
      <p:sp>
        <p:nvSpPr>
          <p:cNvPr id="66" name="任意多边形: 形状 65">
            <a:extLst>
              <a:ext uri="{FF2B5EF4-FFF2-40B4-BE49-F238E27FC236}">
                <a16:creationId xmlns:a16="http://schemas.microsoft.com/office/drawing/2014/main" id="{FA0B9FA3-7F36-8704-D929-B9190632054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6B4A0273-A996-0776-58B6-3DAAA1A547B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82E2AB51-F7FF-2D1F-D2EF-73B85C7A0B03}"/>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课题目的</a:t>
            </a:r>
          </a:p>
        </p:txBody>
      </p:sp>
      <p:sp>
        <p:nvSpPr>
          <p:cNvPr id="69" name="任意多边形: 形状 68">
            <a:extLst>
              <a:ext uri="{FF2B5EF4-FFF2-40B4-BE49-F238E27FC236}">
                <a16:creationId xmlns:a16="http://schemas.microsoft.com/office/drawing/2014/main" id="{8D0E76EC-F053-E7A6-16F9-8658FEBB766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34593A6-58FD-4180-7628-134D22F95AB4}"/>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7008EDEE-12C1-27D3-1264-D8514C105DA1}"/>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paper-and-pen-tools_38295">
            <a:extLst>
              <a:ext uri="{FF2B5EF4-FFF2-40B4-BE49-F238E27FC236}">
                <a16:creationId xmlns:a16="http://schemas.microsoft.com/office/drawing/2014/main" id="{9289BFF2-9C8F-4182-43BE-E4815BC64D8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D354C7E7-0A66-50C9-7B6B-5BA23640A3F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进展成果</a:t>
            </a:r>
          </a:p>
        </p:txBody>
      </p:sp>
      <p:sp>
        <p:nvSpPr>
          <p:cNvPr id="74" name="文本框 73">
            <a:extLst>
              <a:ext uri="{FF2B5EF4-FFF2-40B4-BE49-F238E27FC236}">
                <a16:creationId xmlns:a16="http://schemas.microsoft.com/office/drawing/2014/main" id="{42BD9E93-8328-6564-B8E9-71B660C6295C}"/>
              </a:ext>
            </a:extLst>
          </p:cNvPr>
          <p:cNvSpPr txBox="1"/>
          <p:nvPr/>
        </p:nvSpPr>
        <p:spPr>
          <a:xfrm>
            <a:off x="5328136" y="36641"/>
            <a:ext cx="1180131" cy="369332"/>
          </a:xfrm>
          <a:prstGeom prst="rect">
            <a:avLst/>
          </a:prstGeom>
          <a:noFill/>
        </p:spPr>
        <p:txBody>
          <a:bodyPr wrap="none" rtlCol="0">
            <a:spAutoFit/>
          </a:bodyPr>
          <a:lstStyle/>
          <a:p>
            <a:r>
              <a:rPr lang="en-US" altLang="zh-CN" dirty="0" err="1">
                <a:solidFill>
                  <a:schemeClr val="bg1"/>
                </a:solidFill>
                <a:latin typeface="思源宋体 CN Heavy" panose="02020900000000000000" pitchFamily="18" charset="-122"/>
                <a:ea typeface="思源宋体 CN Heavy" panose="02020900000000000000" pitchFamily="18" charset="-122"/>
              </a:rPr>
              <a:t>Unet</a:t>
            </a:r>
            <a:r>
              <a:rPr lang="zh-CN" altLang="en-US" dirty="0">
                <a:solidFill>
                  <a:schemeClr val="bg1"/>
                </a:solidFill>
                <a:latin typeface="思源宋体 CN Heavy" panose="02020900000000000000" pitchFamily="18" charset="-122"/>
                <a:ea typeface="思源宋体 CN Heavy" panose="02020900000000000000" pitchFamily="18" charset="-122"/>
              </a:rPr>
              <a:t>网络</a:t>
            </a:r>
            <a:endParaRPr lang="zh-CN" altLang="en-US" sz="1800" dirty="0">
              <a:solidFill>
                <a:schemeClr val="bg1"/>
              </a:solidFill>
              <a:latin typeface="思源宋体 CN Heavy" panose="02020900000000000000" pitchFamily="18" charset="-122"/>
              <a:ea typeface="思源宋体 CN Heavy" panose="02020900000000000000" pitchFamily="18" charset="-122"/>
            </a:endParaRPr>
          </a:p>
        </p:txBody>
      </p:sp>
      <p:sp>
        <p:nvSpPr>
          <p:cNvPr id="75" name="文本框 74">
            <a:extLst>
              <a:ext uri="{FF2B5EF4-FFF2-40B4-BE49-F238E27FC236}">
                <a16:creationId xmlns:a16="http://schemas.microsoft.com/office/drawing/2014/main" id="{4C79AC89-0BC5-9197-0BE2-46EDF07C1609}"/>
              </a:ext>
            </a:extLst>
          </p:cNvPr>
          <p:cNvSpPr txBox="1"/>
          <p:nvPr/>
        </p:nvSpPr>
        <p:spPr>
          <a:xfrm>
            <a:off x="7392028" y="36641"/>
            <a:ext cx="1338828"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 name="矩形 3">
            <a:extLst>
              <a:ext uri="{FF2B5EF4-FFF2-40B4-BE49-F238E27FC236}">
                <a16:creationId xmlns:a16="http://schemas.microsoft.com/office/drawing/2014/main" id="{4E72CA84-C998-FE17-E428-00D2AB6D8500}"/>
              </a:ext>
            </a:extLst>
          </p:cNvPr>
          <p:cNvSpPr/>
          <p:nvPr/>
        </p:nvSpPr>
        <p:spPr>
          <a:xfrm>
            <a:off x="-85724" y="1019175"/>
            <a:ext cx="7810500"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8574429-8BEE-C829-EB3B-744ED96A8D6F}"/>
              </a:ext>
            </a:extLst>
          </p:cNvPr>
          <p:cNvSpPr txBox="1"/>
          <p:nvPr/>
        </p:nvSpPr>
        <p:spPr>
          <a:xfrm>
            <a:off x="155952" y="1111508"/>
            <a:ext cx="7399462" cy="707886"/>
          </a:xfrm>
          <a:prstGeom prst="rect">
            <a:avLst/>
          </a:prstGeom>
          <a:noFill/>
        </p:spPr>
        <p:txBody>
          <a:bodyPr wrap="none" rtlCol="0">
            <a:spAutoFit/>
          </a:bodyPr>
          <a:lstStyle/>
          <a:p>
            <a:r>
              <a:rPr lang="en-US" altLang="zh-CN" sz="2000" dirty="0">
                <a:solidFill>
                  <a:schemeClr val="bg1"/>
                </a:solidFill>
              </a:rPr>
              <a:t>2 </a:t>
            </a:r>
            <a:r>
              <a:rPr lang="zh-CN" altLang="en-US" sz="2000" dirty="0">
                <a:solidFill>
                  <a:schemeClr val="bg1"/>
                </a:solidFill>
              </a:rPr>
              <a:t>使用</a:t>
            </a:r>
            <a:r>
              <a:rPr lang="en-US" altLang="zh-CN" sz="2000" dirty="0">
                <a:solidFill>
                  <a:schemeClr val="bg1"/>
                </a:solidFill>
              </a:rPr>
              <a:t>RPN</a:t>
            </a:r>
            <a:r>
              <a:rPr lang="zh-CN" altLang="en-US" sz="2000" dirty="0">
                <a:solidFill>
                  <a:schemeClr val="bg1"/>
                </a:solidFill>
              </a:rPr>
              <a:t>自动标记未知 </a:t>
            </a:r>
            <a:r>
              <a:rPr lang="en-US" altLang="zh-CN" sz="2000" dirty="0">
                <a:solidFill>
                  <a:schemeClr val="bg1"/>
                </a:solidFill>
              </a:rPr>
              <a:t>Auto-labelling Unknowns with RPN</a:t>
            </a:r>
            <a:endParaRPr lang="en-US" altLang="zh-CN" sz="2000" b="1" i="0" dirty="0">
              <a:solidFill>
                <a:schemeClr val="bg1"/>
              </a:solidFill>
              <a:effectLst/>
              <a:latin typeface="PingFang SC"/>
            </a:endParaRPr>
          </a:p>
          <a:p>
            <a:endParaRPr lang="zh-CN" altLang="en-US" sz="2000" dirty="0">
              <a:solidFill>
                <a:schemeClr val="bg1"/>
              </a:solidFill>
            </a:endParaRPr>
          </a:p>
        </p:txBody>
      </p:sp>
      <p:sp>
        <p:nvSpPr>
          <p:cNvPr id="6" name="Rectangle 1">
            <a:extLst>
              <a:ext uri="{FF2B5EF4-FFF2-40B4-BE49-F238E27FC236}">
                <a16:creationId xmlns:a16="http://schemas.microsoft.com/office/drawing/2014/main" id="{CB91F3FA-E872-DFB4-7E39-9C79F8BE51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F050202020403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34E2E87-D1FE-4358-0E11-AA7BAAFC2BF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F48F771-C9DD-66D1-57BB-CAFB8F62F72C}"/>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73CCDBA3-A483-2CA6-2422-B57931D30703}"/>
              </a:ext>
            </a:extLst>
          </p:cNvPr>
          <p:cNvSpPr txBox="1"/>
          <p:nvPr/>
        </p:nvSpPr>
        <p:spPr>
          <a:xfrm>
            <a:off x="1428838" y="4672661"/>
            <a:ext cx="8267611" cy="1200329"/>
          </a:xfrm>
          <a:prstGeom prst="rect">
            <a:avLst/>
          </a:prstGeom>
          <a:noFill/>
        </p:spPr>
        <p:txBody>
          <a:bodyPr wrap="square">
            <a:spAutoFit/>
          </a:bodyPr>
          <a:lstStyle/>
          <a:p>
            <a:r>
              <a:rPr lang="zh-CN" altLang="en-US" b="1" dirty="0"/>
              <a:t>给定一个输入图像，</a:t>
            </a:r>
            <a:r>
              <a:rPr lang="en-US" altLang="zh-CN" b="1" dirty="0"/>
              <a:t>RPN</a:t>
            </a:r>
            <a:r>
              <a:rPr lang="zh-CN" altLang="en-US" b="1" dirty="0"/>
              <a:t>为前景和背景实例生成一组边界框预测，以及相应的目标得分。我们将那些</a:t>
            </a:r>
            <a:r>
              <a:rPr lang="zh-CN" altLang="en-US" b="1" dirty="0">
                <a:solidFill>
                  <a:srgbClr val="FF0000"/>
                </a:solidFill>
              </a:rPr>
              <a:t>具有高目标性得分</a:t>
            </a:r>
            <a:r>
              <a:rPr lang="zh-CN" altLang="en-US" b="1" dirty="0"/>
              <a:t>，但</a:t>
            </a:r>
            <a:r>
              <a:rPr lang="zh-CN" altLang="en-US" b="1" dirty="0">
                <a:solidFill>
                  <a:srgbClr val="FF0000"/>
                </a:solidFill>
              </a:rPr>
              <a:t>不与</a:t>
            </a:r>
            <a:r>
              <a:rPr lang="en-US" altLang="zh-CN" b="1" dirty="0">
                <a:solidFill>
                  <a:srgbClr val="FF0000"/>
                </a:solidFill>
              </a:rPr>
              <a:t>ground truth</a:t>
            </a:r>
            <a:r>
              <a:rPr lang="zh-CN" altLang="en-US" b="1" dirty="0">
                <a:solidFill>
                  <a:srgbClr val="FF0000"/>
                </a:solidFill>
              </a:rPr>
              <a:t>重叠的区域</a:t>
            </a:r>
            <a:r>
              <a:rPr lang="zh-CN" altLang="en-US" b="1" dirty="0"/>
              <a:t>标记为潜在未知目标。</a:t>
            </a:r>
            <a:endParaRPr lang="en-US" altLang="zh-CN" b="1" dirty="0"/>
          </a:p>
          <a:p>
            <a:r>
              <a:rPr lang="zh-CN" altLang="en-US" b="1" dirty="0"/>
              <a:t>简单地说，我们选择</a:t>
            </a:r>
            <a:r>
              <a:rPr lang="en-US" altLang="zh-CN" b="1" dirty="0"/>
              <a:t>top-k</a:t>
            </a:r>
            <a:r>
              <a:rPr lang="zh-CN" altLang="en-US" b="1" dirty="0"/>
              <a:t>背景区域方案，按其目标得分排序，作为未知对象</a:t>
            </a:r>
          </a:p>
        </p:txBody>
      </p:sp>
      <p:pic>
        <p:nvPicPr>
          <p:cNvPr id="12" name="图片 11">
            <a:extLst>
              <a:ext uri="{FF2B5EF4-FFF2-40B4-BE49-F238E27FC236}">
                <a16:creationId xmlns:a16="http://schemas.microsoft.com/office/drawing/2014/main" id="{AB499982-59BA-3D8F-9C16-DE32C424AF9A}"/>
              </a:ext>
            </a:extLst>
          </p:cNvPr>
          <p:cNvPicPr>
            <a:picLocks noChangeAspect="1"/>
          </p:cNvPicPr>
          <p:nvPr/>
        </p:nvPicPr>
        <p:blipFill>
          <a:blip r:embed="rId5"/>
          <a:stretch>
            <a:fillRect/>
          </a:stretch>
        </p:blipFill>
        <p:spPr>
          <a:xfrm>
            <a:off x="686002" y="3277815"/>
            <a:ext cx="10107700" cy="1090046"/>
          </a:xfrm>
          <a:prstGeom prst="rect">
            <a:avLst/>
          </a:prstGeom>
        </p:spPr>
      </p:pic>
      <p:pic>
        <p:nvPicPr>
          <p:cNvPr id="13" name="图片 12">
            <a:extLst>
              <a:ext uri="{FF2B5EF4-FFF2-40B4-BE49-F238E27FC236}">
                <a16:creationId xmlns:a16="http://schemas.microsoft.com/office/drawing/2014/main" id="{5A16A0DD-946E-8ADA-1436-F8B6699EA2B0}"/>
              </a:ext>
            </a:extLst>
          </p:cNvPr>
          <p:cNvPicPr>
            <a:picLocks noChangeAspect="1"/>
          </p:cNvPicPr>
          <p:nvPr/>
        </p:nvPicPr>
        <p:blipFill>
          <a:blip r:embed="rId6"/>
          <a:stretch>
            <a:fillRect/>
          </a:stretch>
        </p:blipFill>
        <p:spPr>
          <a:xfrm>
            <a:off x="2585138" y="1992991"/>
            <a:ext cx="5046969" cy="895783"/>
          </a:xfrm>
          <a:prstGeom prst="rect">
            <a:avLst/>
          </a:prstGeom>
        </p:spPr>
      </p:pic>
      <p:sp>
        <p:nvSpPr>
          <p:cNvPr id="16" name="矩形 15">
            <a:extLst>
              <a:ext uri="{FF2B5EF4-FFF2-40B4-BE49-F238E27FC236}">
                <a16:creationId xmlns:a16="http://schemas.microsoft.com/office/drawing/2014/main" id="{1F1CE8B0-7F03-DEA0-7FDA-1CA736F984BA}"/>
              </a:ext>
            </a:extLst>
          </p:cNvPr>
          <p:cNvSpPr/>
          <p:nvPr/>
        </p:nvSpPr>
        <p:spPr>
          <a:xfrm>
            <a:off x="4424661" y="2014105"/>
            <a:ext cx="962881" cy="388659"/>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形状 19">
            <a:extLst>
              <a:ext uri="{FF2B5EF4-FFF2-40B4-BE49-F238E27FC236}">
                <a16:creationId xmlns:a16="http://schemas.microsoft.com/office/drawing/2014/main" id="{3D0DC09C-B345-17A8-0905-C9C90DC4490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B6E3F225-EF43-FA3C-9815-AAE343B4C9FB}"/>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87632A4-C3F5-66AA-8D64-B0F17EFFEF10}"/>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25" name="任意多边形: 形状 24">
            <a:extLst>
              <a:ext uri="{FF2B5EF4-FFF2-40B4-BE49-F238E27FC236}">
                <a16:creationId xmlns:a16="http://schemas.microsoft.com/office/drawing/2014/main" id="{2EA36701-119E-02ED-2092-2D33816A2C63}"/>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F9C6651D-2FA0-28F3-0EAD-5243ABD891F6}"/>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AF2064C3-8A15-4618-EA80-3F04DB41E8B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per-and-pen-tools_38295">
            <a:extLst>
              <a:ext uri="{FF2B5EF4-FFF2-40B4-BE49-F238E27FC236}">
                <a16:creationId xmlns:a16="http://schemas.microsoft.com/office/drawing/2014/main" id="{13222014-831B-109F-F6F6-DE41F247A6C8}"/>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8">
            <a:extLst>
              <a:ext uri="{FF2B5EF4-FFF2-40B4-BE49-F238E27FC236}">
                <a16:creationId xmlns:a16="http://schemas.microsoft.com/office/drawing/2014/main" id="{FE93DF60-4743-FCB6-ABB7-06F6C6776DA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模型架构</a:t>
            </a:r>
          </a:p>
        </p:txBody>
      </p:sp>
      <p:sp>
        <p:nvSpPr>
          <p:cNvPr id="30" name="文本框 29">
            <a:extLst>
              <a:ext uri="{FF2B5EF4-FFF2-40B4-BE49-F238E27FC236}">
                <a16:creationId xmlns:a16="http://schemas.microsoft.com/office/drawing/2014/main" id="{3AFA0EDB-A0C3-CA8D-7B01-AAE542C82754}"/>
              </a:ext>
            </a:extLst>
          </p:cNvPr>
          <p:cNvSpPr txBox="1"/>
          <p:nvPr/>
        </p:nvSpPr>
        <p:spPr>
          <a:xfrm>
            <a:off x="5328136" y="36641"/>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详细介绍</a:t>
            </a:r>
          </a:p>
        </p:txBody>
      </p:sp>
      <p:sp>
        <p:nvSpPr>
          <p:cNvPr id="31" name="文本框 30">
            <a:extLst>
              <a:ext uri="{FF2B5EF4-FFF2-40B4-BE49-F238E27FC236}">
                <a16:creationId xmlns:a16="http://schemas.microsoft.com/office/drawing/2014/main" id="{3AF16AA1-BACE-A3CD-DE3B-488743ED8A1B}"/>
              </a:ext>
            </a:extLst>
          </p:cNvPr>
          <p:cNvSpPr txBox="1"/>
          <p:nvPr/>
        </p:nvSpPr>
        <p:spPr>
          <a:xfrm>
            <a:off x="7392028" y="36641"/>
            <a:ext cx="1107996"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custDataLst>
      <p:tags r:id="rId1"/>
    </p:custDataLst>
    <p:extLst>
      <p:ext uri="{BB962C8B-B14F-4D97-AF65-F5344CB8AC3E}">
        <p14:creationId xmlns:p14="http://schemas.microsoft.com/office/powerpoint/2010/main" val="268757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FF436D-F91E-5770-4AF5-D38748704BF8}"/>
                  </a:ext>
                </a:extLst>
              </p:cNvPr>
              <p:cNvSpPr txBox="1"/>
              <p:nvPr/>
            </p:nvSpPr>
            <p:spPr>
              <a:xfrm>
                <a:off x="10026345" y="4141160"/>
                <a:ext cx="442344" cy="366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00FF436D-F91E-5770-4AF5-D38748704BF8}"/>
                  </a:ext>
                </a:extLst>
              </p:cNvPr>
              <p:cNvSpPr txBox="1">
                <a:spLocks noRot="1" noChangeAspect="1" noMove="1" noResize="1" noEditPoints="1" noAdjustHandles="1" noChangeArrowheads="1" noChangeShapeType="1" noTextEdit="1"/>
              </p:cNvSpPr>
              <p:nvPr/>
            </p:nvSpPr>
            <p:spPr>
              <a:xfrm>
                <a:off x="10026345" y="4141160"/>
                <a:ext cx="442344" cy="366037"/>
              </a:xfrm>
              <a:prstGeom prst="rect">
                <a:avLst/>
              </a:prstGeom>
              <a:blipFill>
                <a:blip r:embed="rId4"/>
                <a:stretch>
                  <a:fillRect b="-1667"/>
                </a:stretch>
              </a:blipFill>
            </p:spPr>
            <p:txBody>
              <a:bodyPr/>
              <a:lstStyle/>
              <a:p>
                <a:r>
                  <a:rPr lang="zh-CN" altLang="en-US">
                    <a:noFill/>
                  </a:rPr>
                  <a:t> </a:t>
                </a:r>
              </a:p>
            </p:txBody>
          </p:sp>
        </mc:Fallback>
      </mc:AlternateContent>
      <p:sp>
        <p:nvSpPr>
          <p:cNvPr id="66" name="任意多边形: 形状 65">
            <a:extLst>
              <a:ext uri="{FF2B5EF4-FFF2-40B4-BE49-F238E27FC236}">
                <a16:creationId xmlns:a16="http://schemas.microsoft.com/office/drawing/2014/main" id="{FA0B9FA3-7F36-8704-D929-B9190632054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6B4A0273-A996-0776-58B6-3DAAA1A547B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82E2AB51-F7FF-2D1F-D2EF-73B85C7A0B03}"/>
              </a:ext>
            </a:extLst>
          </p:cNvPr>
          <p:cNvSpPr txBox="1"/>
          <p:nvPr/>
        </p:nvSpPr>
        <p:spPr>
          <a:xfrm>
            <a:off x="1191726"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课题目的</a:t>
            </a:r>
          </a:p>
        </p:txBody>
      </p:sp>
      <p:sp>
        <p:nvSpPr>
          <p:cNvPr id="69" name="任意多边形: 形状 68">
            <a:extLst>
              <a:ext uri="{FF2B5EF4-FFF2-40B4-BE49-F238E27FC236}">
                <a16:creationId xmlns:a16="http://schemas.microsoft.com/office/drawing/2014/main" id="{8D0E76EC-F053-E7A6-16F9-8658FEBB766D}"/>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34593A6-58FD-4180-7628-134D22F95AB4}"/>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7008EDEE-12C1-27D3-1264-D8514C105DA1}"/>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paper-and-pen-tools_38295">
            <a:extLst>
              <a:ext uri="{FF2B5EF4-FFF2-40B4-BE49-F238E27FC236}">
                <a16:creationId xmlns:a16="http://schemas.microsoft.com/office/drawing/2014/main" id="{9289BFF2-9C8F-4182-43BE-E4815BC64D8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D354C7E7-0A66-50C9-7B6B-5BA23640A3FE}"/>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进展成果</a:t>
            </a:r>
          </a:p>
        </p:txBody>
      </p:sp>
      <p:sp>
        <p:nvSpPr>
          <p:cNvPr id="74" name="文本框 73">
            <a:extLst>
              <a:ext uri="{FF2B5EF4-FFF2-40B4-BE49-F238E27FC236}">
                <a16:creationId xmlns:a16="http://schemas.microsoft.com/office/drawing/2014/main" id="{42BD9E93-8328-6564-B8E9-71B660C6295C}"/>
              </a:ext>
            </a:extLst>
          </p:cNvPr>
          <p:cNvSpPr txBox="1"/>
          <p:nvPr/>
        </p:nvSpPr>
        <p:spPr>
          <a:xfrm>
            <a:off x="5328136" y="36641"/>
            <a:ext cx="1180131" cy="369332"/>
          </a:xfrm>
          <a:prstGeom prst="rect">
            <a:avLst/>
          </a:prstGeom>
          <a:noFill/>
        </p:spPr>
        <p:txBody>
          <a:bodyPr wrap="none" rtlCol="0">
            <a:spAutoFit/>
          </a:bodyPr>
          <a:lstStyle/>
          <a:p>
            <a:r>
              <a:rPr lang="en-US" altLang="zh-CN" dirty="0" err="1">
                <a:solidFill>
                  <a:schemeClr val="bg1"/>
                </a:solidFill>
                <a:latin typeface="思源宋体 CN Heavy" panose="02020900000000000000" pitchFamily="18" charset="-122"/>
                <a:ea typeface="思源宋体 CN Heavy" panose="02020900000000000000" pitchFamily="18" charset="-122"/>
              </a:rPr>
              <a:t>Unet</a:t>
            </a:r>
            <a:r>
              <a:rPr lang="zh-CN" altLang="en-US" dirty="0">
                <a:solidFill>
                  <a:schemeClr val="bg1"/>
                </a:solidFill>
                <a:latin typeface="思源宋体 CN Heavy" panose="02020900000000000000" pitchFamily="18" charset="-122"/>
                <a:ea typeface="思源宋体 CN Heavy" panose="02020900000000000000" pitchFamily="18" charset="-122"/>
              </a:rPr>
              <a:t>网络</a:t>
            </a:r>
            <a:endParaRPr lang="zh-CN" altLang="en-US" sz="1800" dirty="0">
              <a:solidFill>
                <a:schemeClr val="bg1"/>
              </a:solidFill>
              <a:latin typeface="思源宋体 CN Heavy" panose="02020900000000000000" pitchFamily="18" charset="-122"/>
              <a:ea typeface="思源宋体 CN Heavy" panose="02020900000000000000" pitchFamily="18" charset="-122"/>
            </a:endParaRPr>
          </a:p>
        </p:txBody>
      </p:sp>
      <p:sp>
        <p:nvSpPr>
          <p:cNvPr id="75" name="文本框 74">
            <a:extLst>
              <a:ext uri="{FF2B5EF4-FFF2-40B4-BE49-F238E27FC236}">
                <a16:creationId xmlns:a16="http://schemas.microsoft.com/office/drawing/2014/main" id="{4C79AC89-0BC5-9197-0BE2-46EDF07C1609}"/>
              </a:ext>
            </a:extLst>
          </p:cNvPr>
          <p:cNvSpPr txBox="1"/>
          <p:nvPr/>
        </p:nvSpPr>
        <p:spPr>
          <a:xfrm>
            <a:off x="7392028" y="36641"/>
            <a:ext cx="1338828"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 name="矩形 3">
            <a:extLst>
              <a:ext uri="{FF2B5EF4-FFF2-40B4-BE49-F238E27FC236}">
                <a16:creationId xmlns:a16="http://schemas.microsoft.com/office/drawing/2014/main" id="{4E72CA84-C998-FE17-E428-00D2AB6D8500}"/>
              </a:ext>
            </a:extLst>
          </p:cNvPr>
          <p:cNvSpPr/>
          <p:nvPr/>
        </p:nvSpPr>
        <p:spPr>
          <a:xfrm>
            <a:off x="-85725" y="1019175"/>
            <a:ext cx="782002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8574429-8BEE-C829-EB3B-744ED96A8D6F}"/>
              </a:ext>
            </a:extLst>
          </p:cNvPr>
          <p:cNvSpPr txBox="1"/>
          <p:nvPr/>
        </p:nvSpPr>
        <p:spPr>
          <a:xfrm>
            <a:off x="155952" y="1111508"/>
            <a:ext cx="7380034" cy="707886"/>
          </a:xfrm>
          <a:prstGeom prst="rect">
            <a:avLst/>
          </a:prstGeom>
          <a:noFill/>
        </p:spPr>
        <p:txBody>
          <a:bodyPr wrap="none" rtlCol="0">
            <a:spAutoFit/>
          </a:bodyPr>
          <a:lstStyle/>
          <a:p>
            <a:r>
              <a:rPr lang="en-US" altLang="zh-CN" sz="2000" dirty="0">
                <a:solidFill>
                  <a:schemeClr val="bg1"/>
                </a:solidFill>
              </a:rPr>
              <a:t>3 </a:t>
            </a:r>
            <a:r>
              <a:rPr lang="zh-CN" altLang="en-US" sz="2000" dirty="0">
                <a:solidFill>
                  <a:schemeClr val="bg1"/>
                </a:solidFill>
              </a:rPr>
              <a:t>基于能量的未知目标识别 </a:t>
            </a:r>
            <a:r>
              <a:rPr lang="en-US" altLang="zh-CN" sz="2000" dirty="0">
                <a:solidFill>
                  <a:schemeClr val="bg1"/>
                </a:solidFill>
              </a:rPr>
              <a:t>Energy Based Unknown Identifier</a:t>
            </a:r>
            <a:endParaRPr lang="en-US" altLang="zh-CN" sz="2000" b="1" i="0" dirty="0">
              <a:solidFill>
                <a:schemeClr val="bg1"/>
              </a:solidFill>
              <a:effectLst/>
              <a:latin typeface="PingFang SC"/>
            </a:endParaRPr>
          </a:p>
          <a:p>
            <a:endParaRPr lang="zh-CN" altLang="en-US" sz="2000" dirty="0">
              <a:solidFill>
                <a:schemeClr val="bg1"/>
              </a:solidFill>
            </a:endParaRPr>
          </a:p>
        </p:txBody>
      </p:sp>
      <p:sp>
        <p:nvSpPr>
          <p:cNvPr id="6" name="Rectangle 1">
            <a:extLst>
              <a:ext uri="{FF2B5EF4-FFF2-40B4-BE49-F238E27FC236}">
                <a16:creationId xmlns:a16="http://schemas.microsoft.com/office/drawing/2014/main" id="{CB91F3FA-E872-DFB4-7E39-9C79F8BE51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F050202020403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34E2E87-D1FE-4358-0E11-AA7BAAFC2BF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F48F771-C9DD-66D1-57BB-CAFB8F62F72C}"/>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 name="图片 1">
            <a:extLst>
              <a:ext uri="{FF2B5EF4-FFF2-40B4-BE49-F238E27FC236}">
                <a16:creationId xmlns:a16="http://schemas.microsoft.com/office/drawing/2014/main" id="{40BBEDC0-43B1-0037-2D7C-1F75F677CC82}"/>
              </a:ext>
            </a:extLst>
          </p:cNvPr>
          <p:cNvPicPr>
            <a:picLocks noChangeAspect="1"/>
          </p:cNvPicPr>
          <p:nvPr/>
        </p:nvPicPr>
        <p:blipFill>
          <a:blip r:embed="rId5"/>
          <a:stretch>
            <a:fillRect/>
          </a:stretch>
        </p:blipFill>
        <p:spPr>
          <a:xfrm>
            <a:off x="2084118" y="1893132"/>
            <a:ext cx="6488036" cy="1151557"/>
          </a:xfrm>
          <a:prstGeom prst="rect">
            <a:avLst/>
          </a:prstGeom>
        </p:spPr>
      </p:pic>
      <p:sp>
        <p:nvSpPr>
          <p:cNvPr id="9" name="矩形 8">
            <a:extLst>
              <a:ext uri="{FF2B5EF4-FFF2-40B4-BE49-F238E27FC236}">
                <a16:creationId xmlns:a16="http://schemas.microsoft.com/office/drawing/2014/main" id="{592BA54D-39A6-F0C2-A886-9EE9CCA926B2}"/>
              </a:ext>
            </a:extLst>
          </p:cNvPr>
          <p:cNvSpPr/>
          <p:nvPr/>
        </p:nvSpPr>
        <p:spPr>
          <a:xfrm>
            <a:off x="6749774" y="1947729"/>
            <a:ext cx="1822379" cy="1024071"/>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4CB4E914-9EAA-FD94-7371-CF2FDF88BF73}"/>
              </a:ext>
            </a:extLst>
          </p:cNvPr>
          <p:cNvPicPr>
            <a:picLocks noChangeAspect="1"/>
          </p:cNvPicPr>
          <p:nvPr/>
        </p:nvPicPr>
        <p:blipFill>
          <a:blip r:embed="rId6"/>
          <a:stretch>
            <a:fillRect/>
          </a:stretch>
        </p:blipFill>
        <p:spPr>
          <a:xfrm>
            <a:off x="514350" y="3261245"/>
            <a:ext cx="4210266" cy="2895749"/>
          </a:xfrm>
          <a:prstGeom prst="rect">
            <a:avLst/>
          </a:prstGeom>
        </p:spPr>
      </p:pic>
      <p:sp>
        <p:nvSpPr>
          <p:cNvPr id="13" name="Rectangle 1">
            <a:extLst>
              <a:ext uri="{FF2B5EF4-FFF2-40B4-BE49-F238E27FC236}">
                <a16:creationId xmlns:a16="http://schemas.microsoft.com/office/drawing/2014/main" id="{2253C4B2-77CA-9A66-EB1C-979FC88B3B59}"/>
              </a:ext>
            </a:extLst>
          </p:cNvPr>
          <p:cNvSpPr>
            <a:spLocks noChangeArrowheads="1"/>
          </p:cNvSpPr>
          <p:nvPr/>
        </p:nvSpPr>
        <p:spPr bwMode="auto">
          <a:xfrm>
            <a:off x="498679" y="6020183"/>
            <a:ext cx="553113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777777"/>
                </a:solidFill>
                <a:effectLst/>
                <a:latin typeface="Arial" panose="020B0604020202020204" pitchFamily="34" charset="0"/>
                <a:ea typeface="Open Sans" panose="020B0606030504020204" pitchFamily="34" charset="0"/>
              </a:rPr>
              <a:t>图3：如上图所示，已知和未知数据点的能量值显示出明显的分离。</a:t>
            </a:r>
            <a:endParaRPr kumimoji="0" lang="en-US" altLang="zh-CN" sz="1200" b="1" i="0" u="none" strike="noStrike" cap="none" normalizeH="0" baseline="0" dirty="0">
              <a:ln>
                <a:noFill/>
              </a:ln>
              <a:solidFill>
                <a:srgbClr val="777777"/>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777777"/>
                </a:solidFill>
                <a:effectLst/>
                <a:latin typeface="Arial" panose="020B0604020202020204" pitchFamily="34" charset="0"/>
                <a:ea typeface="Open Sans" panose="020B0606030504020204" pitchFamily="34" charset="0"/>
              </a:rPr>
              <a:t>我们在每个样本上拟合一个Weibull分布，并用这些来识别未知样本和已知样本</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AA5EDF0C-BD47-CC7F-0244-9977ECF13ADA}"/>
              </a:ext>
            </a:extLst>
          </p:cNvPr>
          <p:cNvPicPr>
            <a:picLocks noChangeAspect="1"/>
          </p:cNvPicPr>
          <p:nvPr/>
        </p:nvPicPr>
        <p:blipFill>
          <a:blip r:embed="rId7"/>
          <a:stretch>
            <a:fillRect/>
          </a:stretch>
        </p:blipFill>
        <p:spPr>
          <a:xfrm>
            <a:off x="5125314" y="3146680"/>
            <a:ext cx="6568007" cy="2873503"/>
          </a:xfrm>
          <a:prstGeom prst="rect">
            <a:avLst/>
          </a:prstGeom>
        </p:spPr>
      </p:pic>
      <p:sp>
        <p:nvSpPr>
          <p:cNvPr id="17" name="任意多边形: 形状 16">
            <a:extLst>
              <a:ext uri="{FF2B5EF4-FFF2-40B4-BE49-F238E27FC236}">
                <a16:creationId xmlns:a16="http://schemas.microsoft.com/office/drawing/2014/main" id="{3D7980A0-BF70-6EA2-BA66-B2249EB66545}"/>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F75E981-E877-0216-08D2-635E0C988CDC}"/>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6FDF0AE-08FF-4169-E4C1-7E69A6EBCE58}"/>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20" name="任意多边形: 形状 19">
            <a:extLst>
              <a:ext uri="{FF2B5EF4-FFF2-40B4-BE49-F238E27FC236}">
                <a16:creationId xmlns:a16="http://schemas.microsoft.com/office/drawing/2014/main" id="{B8E0D03C-F098-1894-FCA2-375563828524}"/>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EA4F9A1D-2742-0F0C-E570-F2BF51F87B76}"/>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563EFFFC-F6F0-D426-64EA-EE77803A07E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per-and-pen-tools_38295">
            <a:extLst>
              <a:ext uri="{FF2B5EF4-FFF2-40B4-BE49-F238E27FC236}">
                <a16:creationId xmlns:a16="http://schemas.microsoft.com/office/drawing/2014/main" id="{78C1B558-AEA9-34AD-B1D8-C83B764A77D0}"/>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23">
            <a:extLst>
              <a:ext uri="{FF2B5EF4-FFF2-40B4-BE49-F238E27FC236}">
                <a16:creationId xmlns:a16="http://schemas.microsoft.com/office/drawing/2014/main" id="{F2E1938F-F1B1-0D95-8634-427F585B676D}"/>
              </a:ext>
            </a:extLst>
          </p:cNvPr>
          <p:cNvSpPr txBox="1"/>
          <p:nvPr/>
        </p:nvSpPr>
        <p:spPr>
          <a:xfrm>
            <a:off x="3264244" y="36641"/>
            <a:ext cx="1107996"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模型架构</a:t>
            </a:r>
          </a:p>
        </p:txBody>
      </p:sp>
      <p:sp>
        <p:nvSpPr>
          <p:cNvPr id="25" name="文本框 24">
            <a:extLst>
              <a:ext uri="{FF2B5EF4-FFF2-40B4-BE49-F238E27FC236}">
                <a16:creationId xmlns:a16="http://schemas.microsoft.com/office/drawing/2014/main" id="{A229551B-E0DB-C997-B93C-901F444D324D}"/>
              </a:ext>
            </a:extLst>
          </p:cNvPr>
          <p:cNvSpPr txBox="1"/>
          <p:nvPr/>
        </p:nvSpPr>
        <p:spPr>
          <a:xfrm>
            <a:off x="5328136" y="36641"/>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详细介绍</a:t>
            </a:r>
          </a:p>
        </p:txBody>
      </p:sp>
      <p:sp>
        <p:nvSpPr>
          <p:cNvPr id="26" name="文本框 25">
            <a:extLst>
              <a:ext uri="{FF2B5EF4-FFF2-40B4-BE49-F238E27FC236}">
                <a16:creationId xmlns:a16="http://schemas.microsoft.com/office/drawing/2014/main" id="{8A401F6A-B84F-2386-EE3D-2CC603C1153F}"/>
              </a:ext>
            </a:extLst>
          </p:cNvPr>
          <p:cNvSpPr txBox="1"/>
          <p:nvPr/>
        </p:nvSpPr>
        <p:spPr>
          <a:xfrm>
            <a:off x="7392028" y="36641"/>
            <a:ext cx="1107996"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custDataLst>
      <p:tags r:id="rId1"/>
    </p:custDataLst>
    <p:extLst>
      <p:ext uri="{BB962C8B-B14F-4D97-AF65-F5344CB8AC3E}">
        <p14:creationId xmlns:p14="http://schemas.microsoft.com/office/powerpoint/2010/main" val="316765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E65ABBD-F95B-A163-517F-880B857DCC3F}"/>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9" name="任意多边形: 形状 28">
            <a:extLst>
              <a:ext uri="{FF2B5EF4-FFF2-40B4-BE49-F238E27FC236}">
                <a16:creationId xmlns:a16="http://schemas.microsoft.com/office/drawing/2014/main" id="{4E770E8B-A2CC-04BD-DC10-DC8581913F93}"/>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blipFill dpi="0" rotWithShape="0">
            <a:blip r:embed="rId4">
              <a:grayscl/>
            </a:blip>
            <a:srcRect/>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1912809"/>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F5F26C86-1A13-F1E9-0B7F-AD3A73A8C0A4}"/>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a:extLst>
              <a:ext uri="{FF2B5EF4-FFF2-40B4-BE49-F238E27FC236}">
                <a16:creationId xmlns:a16="http://schemas.microsoft.com/office/drawing/2014/main" id="{E1683948-4571-FF69-EEA0-D96B95810C0B}"/>
              </a:ext>
            </a:extLst>
          </p:cNvPr>
          <p:cNvSpPr txBox="1"/>
          <p:nvPr/>
        </p:nvSpPr>
        <p:spPr>
          <a:xfrm>
            <a:off x="5317582" y="918346"/>
            <a:ext cx="1556837" cy="1446550"/>
          </a:xfrm>
          <a:prstGeom prst="rect">
            <a:avLst/>
          </a:prstGeom>
          <a:noFill/>
        </p:spPr>
        <p:txBody>
          <a:bodyPr wrap="none" rtlCol="0">
            <a:spAutoFit/>
          </a:bodyPr>
          <a:lstStyle/>
          <a:p>
            <a:pPr algn="ctr"/>
            <a:r>
              <a:rPr lang="en-US" altLang="zh-CN" sz="8800" dirty="0">
                <a:solidFill>
                  <a:schemeClr val="bg1"/>
                </a:solidFill>
                <a:latin typeface="思源宋体 CN Heavy" panose="02020900000000000000" pitchFamily="18" charset="-122"/>
                <a:ea typeface="思源宋体 CN Heavy" panose="02020900000000000000" pitchFamily="18" charset="-122"/>
              </a:rPr>
              <a:t>04</a:t>
            </a:r>
            <a:endParaRPr lang="zh-CN" altLang="en-US" sz="8800" dirty="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8487225-DDFF-37D4-1A68-505CF51A6A19}"/>
              </a:ext>
            </a:extLst>
          </p:cNvPr>
          <p:cNvSpPr txBox="1"/>
          <p:nvPr/>
        </p:nvSpPr>
        <p:spPr>
          <a:xfrm>
            <a:off x="5182928" y="3692929"/>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p>
        </p:txBody>
      </p:sp>
    </p:spTree>
    <p:extLst>
      <p:ext uri="{BB962C8B-B14F-4D97-AF65-F5344CB8AC3E}">
        <p14:creationId xmlns:p14="http://schemas.microsoft.com/office/powerpoint/2010/main" val="136906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8DE115F-AE9A-619C-D3B4-390587CC113D}"/>
              </a:ext>
            </a:extLst>
          </p:cNvPr>
          <p:cNvSpPr/>
          <p:nvPr/>
        </p:nvSpPr>
        <p:spPr>
          <a:xfrm>
            <a:off x="3809616" y="1894620"/>
            <a:ext cx="8179644" cy="3258353"/>
          </a:xfrm>
          <a:prstGeom prst="rect">
            <a:avLst/>
          </a:prstGeom>
          <a:solidFill>
            <a:srgbClr val="83A1AB">
              <a:alpha val="2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4D4D4D"/>
                </a:solidFill>
                <a:effectLst/>
                <a:latin typeface="-apple-system"/>
              </a:rPr>
              <a:t>不同于以往在固定数据集上测试性能，论文提出了一个更符合实际的全新检测场景</a:t>
            </a:r>
            <a:r>
              <a:rPr lang="en-US" altLang="zh-CN" b="0" i="0" dirty="0">
                <a:solidFill>
                  <a:srgbClr val="4D4D4D"/>
                </a:solidFill>
                <a:effectLst/>
                <a:latin typeface="-apple-system"/>
              </a:rPr>
              <a:t>Open World Object Detection</a:t>
            </a:r>
            <a:r>
              <a:rPr lang="zh-CN" altLang="en-US" b="0" i="0" dirty="0">
                <a:solidFill>
                  <a:srgbClr val="4D4D4D"/>
                </a:solidFill>
                <a:effectLst/>
                <a:latin typeface="-apple-system"/>
              </a:rPr>
              <a:t>，需要</a:t>
            </a:r>
            <a:r>
              <a:rPr lang="zh-CN" altLang="en-US" b="1" i="0" dirty="0">
                <a:solidFill>
                  <a:srgbClr val="4D4D4D"/>
                </a:solidFill>
                <a:effectLst/>
                <a:latin typeface="-apple-system"/>
              </a:rPr>
              <a:t>同时识别出未知类别和已知类别</a:t>
            </a:r>
            <a:r>
              <a:rPr lang="zh-CN" altLang="en-US" b="0" i="0" dirty="0">
                <a:solidFill>
                  <a:srgbClr val="4D4D4D"/>
                </a:solidFill>
                <a:effectLst/>
                <a:latin typeface="-apple-system"/>
              </a:rPr>
              <a:t>，并不断地进行</a:t>
            </a:r>
            <a:r>
              <a:rPr lang="zh-CN" altLang="en-US" b="1" i="0" dirty="0">
                <a:solidFill>
                  <a:srgbClr val="4D4D4D"/>
                </a:solidFill>
                <a:effectLst/>
                <a:latin typeface="-apple-system"/>
              </a:rPr>
              <a:t>增量学习</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论文还给出了</a:t>
            </a:r>
            <a:r>
              <a:rPr lang="en-US" altLang="zh-CN" b="0" i="0" dirty="0">
                <a:solidFill>
                  <a:srgbClr val="4D4D4D"/>
                </a:solidFill>
                <a:effectLst/>
                <a:latin typeface="-apple-system"/>
              </a:rPr>
              <a:t>ORE</a:t>
            </a:r>
            <a:r>
              <a:rPr lang="zh-CN" altLang="en-US" b="0" i="0" dirty="0">
                <a:solidFill>
                  <a:srgbClr val="4D4D4D"/>
                </a:solidFill>
                <a:effectLst/>
                <a:latin typeface="-apple-system"/>
              </a:rPr>
              <a:t>解决方案，通过</a:t>
            </a:r>
            <a:r>
              <a:rPr lang="zh-CN" altLang="en-US" b="1" i="0" dirty="0">
                <a:solidFill>
                  <a:srgbClr val="4D4D4D"/>
                </a:solidFill>
                <a:effectLst/>
                <a:latin typeface="-apple-system"/>
              </a:rPr>
              <a:t>对比聚类</a:t>
            </a:r>
            <a:r>
              <a:rPr lang="zh-CN" altLang="en-US" b="0" i="0" dirty="0">
                <a:solidFill>
                  <a:srgbClr val="4D4D4D"/>
                </a:solidFill>
                <a:effectLst/>
                <a:latin typeface="-apple-system"/>
              </a:rPr>
              <a:t>和</a:t>
            </a:r>
            <a:r>
              <a:rPr lang="zh-CN" altLang="en-US" b="1" i="0" dirty="0">
                <a:solidFill>
                  <a:srgbClr val="4D4D4D"/>
                </a:solidFill>
                <a:effectLst/>
                <a:latin typeface="-apple-system"/>
              </a:rPr>
              <a:t>基于能量</a:t>
            </a:r>
            <a:r>
              <a:rPr lang="zh-CN" altLang="en-US" b="0" i="0" dirty="0">
                <a:solidFill>
                  <a:srgbClr val="4D4D4D"/>
                </a:solidFill>
                <a:effectLst/>
                <a:latin typeface="-apple-system"/>
              </a:rPr>
              <a:t>的分类器来进行开放世界的检测训练。</a:t>
            </a:r>
            <a:endParaRPr lang="zh-CN" altLang="en-US" dirty="0"/>
          </a:p>
        </p:txBody>
      </p:sp>
      <p:sp>
        <p:nvSpPr>
          <p:cNvPr id="20" name="Oval 24">
            <a:extLst>
              <a:ext uri="{FF2B5EF4-FFF2-40B4-BE49-F238E27FC236}">
                <a16:creationId xmlns:a16="http://schemas.microsoft.com/office/drawing/2014/main" id="{00C66094-0432-5AA0-D089-E40DEB670116}"/>
              </a:ext>
            </a:extLst>
          </p:cNvPr>
          <p:cNvSpPr/>
          <p:nvPr/>
        </p:nvSpPr>
        <p:spPr>
          <a:xfrm>
            <a:off x="332551" y="1965607"/>
            <a:ext cx="3365925" cy="3116381"/>
          </a:xfrm>
          <a:prstGeom prst="ellipse">
            <a:avLst/>
          </a:prstGeom>
          <a:solidFill>
            <a:srgbClr val="6D90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cs typeface="+mn-ea"/>
              <a:sym typeface="+mn-lt"/>
            </a:endParaRPr>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p:sp>
        <p:nvSpPr>
          <p:cNvPr id="10" name="文本框 9">
            <a:extLst>
              <a:ext uri="{FF2B5EF4-FFF2-40B4-BE49-F238E27FC236}">
                <a16:creationId xmlns:a16="http://schemas.microsoft.com/office/drawing/2014/main" id="{22069DF9-C13F-FDEF-D4EC-16DE3848F17E}"/>
              </a:ext>
            </a:extLst>
          </p:cNvPr>
          <p:cNvSpPr txBox="1"/>
          <p:nvPr/>
        </p:nvSpPr>
        <p:spPr>
          <a:xfrm>
            <a:off x="546909" y="2922166"/>
            <a:ext cx="2817945" cy="1384995"/>
          </a:xfrm>
          <a:prstGeom prst="rect">
            <a:avLst/>
          </a:prstGeom>
          <a:noFill/>
        </p:spPr>
        <p:txBody>
          <a:bodyPr wrap="square">
            <a:spAutoFit/>
          </a:bodyPr>
          <a:lstStyle/>
          <a:p>
            <a:pPr algn="ctr"/>
            <a:r>
              <a:rPr lang="en-US" altLang="zh-CN" sz="2800" b="1" i="0" u="sng" dirty="0">
                <a:solidFill>
                  <a:schemeClr val="bg1"/>
                </a:solidFill>
                <a:effectLst/>
                <a:latin typeface="-apple-system"/>
              </a:rPr>
              <a:t>O</a:t>
            </a:r>
            <a:r>
              <a:rPr lang="en-US" altLang="zh-CN" sz="2800" b="1" i="0" dirty="0">
                <a:solidFill>
                  <a:schemeClr val="bg1"/>
                </a:solidFill>
                <a:effectLst/>
                <a:latin typeface="-apple-system"/>
              </a:rPr>
              <a:t>pen Wo</a:t>
            </a:r>
            <a:r>
              <a:rPr lang="en-US" altLang="zh-CN" sz="2800" b="1" i="0" u="sng" dirty="0">
                <a:solidFill>
                  <a:schemeClr val="bg1"/>
                </a:solidFill>
                <a:effectLst/>
                <a:latin typeface="-apple-system"/>
              </a:rPr>
              <a:t>r</a:t>
            </a:r>
            <a:r>
              <a:rPr lang="en-US" altLang="zh-CN" sz="2800" b="1" i="0" dirty="0">
                <a:solidFill>
                  <a:schemeClr val="bg1"/>
                </a:solidFill>
                <a:effectLst/>
                <a:latin typeface="-apple-system"/>
              </a:rPr>
              <a:t>ld Object D</a:t>
            </a:r>
            <a:r>
              <a:rPr lang="en-US" altLang="zh-CN" sz="2800" b="1" i="0" u="sng" dirty="0">
                <a:solidFill>
                  <a:schemeClr val="bg1"/>
                </a:solidFill>
                <a:effectLst/>
                <a:latin typeface="-apple-system"/>
              </a:rPr>
              <a:t>e</a:t>
            </a:r>
            <a:r>
              <a:rPr lang="en-US" altLang="zh-CN" sz="2800" b="1" i="0" dirty="0">
                <a:solidFill>
                  <a:schemeClr val="bg1"/>
                </a:solidFill>
                <a:effectLst/>
                <a:latin typeface="-apple-system"/>
              </a:rPr>
              <a:t>tection       </a:t>
            </a:r>
            <a:r>
              <a:rPr lang="zh-CN" altLang="en-US" sz="2800" b="1" i="0" dirty="0">
                <a:solidFill>
                  <a:schemeClr val="bg1"/>
                </a:solidFill>
                <a:effectLst/>
                <a:latin typeface="-apple-system"/>
              </a:rPr>
              <a:t>（</a:t>
            </a:r>
            <a:r>
              <a:rPr lang="en-US" altLang="zh-CN" sz="2800" b="1" i="0" dirty="0">
                <a:solidFill>
                  <a:schemeClr val="bg1"/>
                </a:solidFill>
                <a:effectLst/>
                <a:latin typeface="-apple-system"/>
              </a:rPr>
              <a:t>ORE</a:t>
            </a:r>
            <a:r>
              <a:rPr lang="zh-CN" altLang="en-US" sz="2800" b="1" i="0" dirty="0">
                <a:solidFill>
                  <a:schemeClr val="bg1"/>
                </a:solidFill>
                <a:effectLst/>
                <a:latin typeface="-apple-system"/>
              </a:rPr>
              <a:t>）</a:t>
            </a:r>
            <a:endParaRPr lang="zh-CN" altLang="en-US" sz="2800" dirty="0">
              <a:solidFill>
                <a:schemeClr val="bg1"/>
              </a:solidFill>
              <a:latin typeface="+mn-ea"/>
            </a:endParaRPr>
          </a:p>
        </p:txBody>
      </p:sp>
      <p:sp>
        <p:nvSpPr>
          <p:cNvPr id="25" name="矩形 24">
            <a:extLst>
              <a:ext uri="{FF2B5EF4-FFF2-40B4-BE49-F238E27FC236}">
                <a16:creationId xmlns:a16="http://schemas.microsoft.com/office/drawing/2014/main" id="{32DB2453-813A-CACE-B3BC-F03278AC1C2A}"/>
              </a:ext>
            </a:extLst>
          </p:cNvPr>
          <p:cNvSpPr/>
          <p:nvPr/>
        </p:nvSpPr>
        <p:spPr>
          <a:xfrm>
            <a:off x="-85725" y="1019175"/>
            <a:ext cx="345757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ADA90AEA-D036-BFC5-9D35-54BD73AD24B7}"/>
              </a:ext>
            </a:extLst>
          </p:cNvPr>
          <p:cNvSpPr txBox="1"/>
          <p:nvPr/>
        </p:nvSpPr>
        <p:spPr>
          <a:xfrm>
            <a:off x="108026" y="1011031"/>
            <a:ext cx="1864613" cy="584775"/>
          </a:xfrm>
          <a:prstGeom prst="rect">
            <a:avLst/>
          </a:prstGeom>
          <a:noFill/>
        </p:spPr>
        <p:txBody>
          <a:bodyPr wrap="none" rtlCol="0">
            <a:spAutoFit/>
          </a:bodyPr>
          <a:lstStyle/>
          <a:p>
            <a:r>
              <a:rPr lang="en-US" altLang="zh-CN" sz="3200" dirty="0">
                <a:solidFill>
                  <a:schemeClr val="bg1"/>
                </a:solidFill>
              </a:rPr>
              <a:t>  </a:t>
            </a:r>
            <a:r>
              <a:rPr lang="zh-CN" altLang="en-US" sz="2800" dirty="0">
                <a:solidFill>
                  <a:schemeClr val="bg1"/>
                </a:solidFill>
              </a:rPr>
              <a:t>模型总结</a:t>
            </a:r>
          </a:p>
        </p:txBody>
      </p:sp>
      <p:sp>
        <p:nvSpPr>
          <p:cNvPr id="2" name="任意多边形: 形状 1">
            <a:extLst>
              <a:ext uri="{FF2B5EF4-FFF2-40B4-BE49-F238E27FC236}">
                <a16:creationId xmlns:a16="http://schemas.microsoft.com/office/drawing/2014/main" id="{765F60B6-F643-A069-01D0-25FAF950E175}"/>
              </a:ext>
            </a:extLst>
          </p:cNvPr>
          <p:cNvSpPr/>
          <p:nvPr/>
        </p:nvSpPr>
        <p:spPr>
          <a:xfrm>
            <a:off x="6798369" y="13756"/>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19E08FEC-212D-5D57-360C-FBEE516329E4}"/>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9C98891-F3FB-2C1B-1264-257A28E550E9}"/>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9" name="任意多边形: 形状 8">
            <a:extLst>
              <a:ext uri="{FF2B5EF4-FFF2-40B4-BE49-F238E27FC236}">
                <a16:creationId xmlns:a16="http://schemas.microsoft.com/office/drawing/2014/main" id="{39D1A446-C2F3-40A1-DDB3-CADDF12A471A}"/>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39F5F8B8-057F-28AB-43EE-738D542672F9}"/>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per-and-pen-tools_38295">
            <a:extLst>
              <a:ext uri="{FF2B5EF4-FFF2-40B4-BE49-F238E27FC236}">
                <a16:creationId xmlns:a16="http://schemas.microsoft.com/office/drawing/2014/main" id="{FA93864C-BB59-3215-DE72-013D767E730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A3B1DC7F-E4CE-585C-5733-F46249B52718}"/>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8" name="文本框 17">
            <a:extLst>
              <a:ext uri="{FF2B5EF4-FFF2-40B4-BE49-F238E27FC236}">
                <a16:creationId xmlns:a16="http://schemas.microsoft.com/office/drawing/2014/main" id="{3B633D81-6968-C082-BDBC-E3BCDD2A8256}"/>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9" name="文本框 18">
            <a:extLst>
              <a:ext uri="{FF2B5EF4-FFF2-40B4-BE49-F238E27FC236}">
                <a16:creationId xmlns:a16="http://schemas.microsoft.com/office/drawing/2014/main" id="{02DFFFBA-7CEA-2DF8-D455-BD1DE33EDE72}"/>
              </a:ext>
            </a:extLst>
          </p:cNvPr>
          <p:cNvSpPr txBox="1"/>
          <p:nvPr/>
        </p:nvSpPr>
        <p:spPr>
          <a:xfrm>
            <a:off x="7230730" y="80037"/>
            <a:ext cx="1107996"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bg1"/>
              </a:solidFill>
              <a:latin typeface="思源宋体 CN Heavy" panose="02020900000000000000" pitchFamily="18" charset="-122"/>
              <a:ea typeface="思源宋体 CN Heavy" panose="02020900000000000000" pitchFamily="18" charset="-122"/>
            </a:endParaRPr>
          </a:p>
        </p:txBody>
      </p:sp>
      <p:sp>
        <p:nvSpPr>
          <p:cNvPr id="22" name="任意多边形: 形状 21">
            <a:extLst>
              <a:ext uri="{FF2B5EF4-FFF2-40B4-BE49-F238E27FC236}">
                <a16:creationId xmlns:a16="http://schemas.microsoft.com/office/drawing/2014/main" id="{58A79A4E-7B28-5815-96ED-3F90556F3AB2}"/>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概  述</a:t>
            </a:r>
          </a:p>
        </p:txBody>
      </p:sp>
    </p:spTree>
    <p:custDataLst>
      <p:tags r:id="rId1"/>
    </p:custDataLst>
    <p:extLst>
      <p:ext uri="{BB962C8B-B14F-4D97-AF65-F5344CB8AC3E}">
        <p14:creationId xmlns:p14="http://schemas.microsoft.com/office/powerpoint/2010/main" val="145349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a:extLst>
              <a:ext uri="{FF2B5EF4-FFF2-40B4-BE49-F238E27FC236}">
                <a16:creationId xmlns:a16="http://schemas.microsoft.com/office/drawing/2014/main" id="{86E9F360-0B58-D830-204A-9991A4461FF5}"/>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56" name="任意多边形: 形状 55">
            <a:extLst>
              <a:ext uri="{FF2B5EF4-FFF2-40B4-BE49-F238E27FC236}">
                <a16:creationId xmlns:a16="http://schemas.microsoft.com/office/drawing/2014/main" id="{D529C953-346B-E022-432F-5851646FD3B7}"/>
              </a:ext>
            </a:extLst>
          </p:cNvPr>
          <p:cNvSpPr/>
          <p:nvPr/>
        </p:nvSpPr>
        <p:spPr>
          <a:xfrm rot="10800000">
            <a:off x="-2" y="0"/>
            <a:ext cx="12192002" cy="1877114"/>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blipFill>
            <a:blip r:embed="rId4">
              <a:grayscl/>
            </a:blip>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256538"/>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a:extLst>
              <a:ext uri="{FF2B5EF4-FFF2-40B4-BE49-F238E27FC236}">
                <a16:creationId xmlns:a16="http://schemas.microsoft.com/office/drawing/2014/main" id="{EEC57413-DFA0-3CBA-2753-BA24379E467D}"/>
              </a:ext>
            </a:extLst>
          </p:cNvPr>
          <p:cNvSpPr/>
          <p:nvPr/>
        </p:nvSpPr>
        <p:spPr>
          <a:xfrm rot="10800000">
            <a:off x="-2" y="0"/>
            <a:ext cx="12192002" cy="1877114"/>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descr="51PPT模板网，幻灯片演示模板及素材免费下载！&#10;51PPT模板网 唯一访问网址：www.51pptmoban.com">
            <a:extLst>
              <a:ext uri="{FF2B5EF4-FFF2-40B4-BE49-F238E27FC236}">
                <a16:creationId xmlns:a16="http://schemas.microsoft.com/office/drawing/2014/main" id="{62FB5AC8-8E7B-F5F8-B684-A0C941602C81}"/>
              </a:ext>
            </a:extLst>
          </p:cNvPr>
          <p:cNvGrpSpPr/>
          <p:nvPr/>
        </p:nvGrpSpPr>
        <p:grpSpPr>
          <a:xfrm>
            <a:off x="5360947" y="407010"/>
            <a:ext cx="1470105" cy="1470105"/>
            <a:chOff x="5360947" y="579923"/>
            <a:chExt cx="1470105" cy="1470105"/>
          </a:xfrm>
        </p:grpSpPr>
        <p:sp>
          <p:nvSpPr>
            <p:cNvPr id="16" name="椭圆 15">
              <a:extLst>
                <a:ext uri="{FF2B5EF4-FFF2-40B4-BE49-F238E27FC236}">
                  <a16:creationId xmlns:a16="http://schemas.microsoft.com/office/drawing/2014/main" id="{CC248755-5F92-235C-DC46-7F3F5D881BC2}"/>
                </a:ext>
              </a:extLst>
            </p:cNvPr>
            <p:cNvSpPr/>
            <p:nvPr/>
          </p:nvSpPr>
          <p:spPr>
            <a:xfrm>
              <a:off x="5360947" y="579923"/>
              <a:ext cx="1470105" cy="1470105"/>
            </a:xfrm>
            <a:prstGeom prst="ellipse">
              <a:avLst/>
            </a:pr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confont-11253-5327384">
              <a:extLst>
                <a:ext uri="{FF2B5EF4-FFF2-40B4-BE49-F238E27FC236}">
                  <a16:creationId xmlns:a16="http://schemas.microsoft.com/office/drawing/2014/main" id="{602EFAAA-4AFE-9663-CC98-A59F7EB077F9}"/>
                </a:ext>
              </a:extLst>
            </p:cNvPr>
            <p:cNvSpPr/>
            <p:nvPr/>
          </p:nvSpPr>
          <p:spPr>
            <a:xfrm>
              <a:off x="5634342" y="988823"/>
              <a:ext cx="1030202" cy="686732"/>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83A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文本框 36">
            <a:extLst>
              <a:ext uri="{FF2B5EF4-FFF2-40B4-BE49-F238E27FC236}">
                <a16:creationId xmlns:a16="http://schemas.microsoft.com/office/drawing/2014/main" id="{E1683948-4571-FF69-EEA0-D96B95810C0B}"/>
              </a:ext>
            </a:extLst>
          </p:cNvPr>
          <p:cNvSpPr txBox="1"/>
          <p:nvPr/>
        </p:nvSpPr>
        <p:spPr>
          <a:xfrm>
            <a:off x="2697706" y="3196809"/>
            <a:ext cx="7406195" cy="1015663"/>
          </a:xfrm>
          <a:prstGeom prst="rect">
            <a:avLst/>
          </a:prstGeom>
          <a:noFill/>
        </p:spPr>
        <p:txBody>
          <a:bodyPr wrap="none" rtlCol="0">
            <a:spAutoFit/>
          </a:bodyPr>
          <a:lstStyle/>
          <a:p>
            <a:pPr algn="ctr"/>
            <a:r>
              <a:rPr lang="en-US" altLang="zh-CN" sz="6000" dirty="0">
                <a:latin typeface="思源宋体 CN Heavy" panose="02020900000000000000" pitchFamily="18" charset="-122"/>
                <a:ea typeface="思源宋体 CN Heavy" panose="02020900000000000000" pitchFamily="18" charset="-122"/>
              </a:rPr>
              <a:t>Thanks for listening</a:t>
            </a:r>
            <a:endParaRPr lang="zh-CN" altLang="en-US" sz="6000" dirty="0">
              <a:latin typeface="思源宋体 CN Heavy" panose="02020900000000000000" pitchFamily="18" charset="-122"/>
              <a:ea typeface="思源宋体 CN Heavy" panose="02020900000000000000" pitchFamily="18" charset="-122"/>
            </a:endParaRPr>
          </a:p>
        </p:txBody>
      </p:sp>
    </p:spTree>
    <p:extLst>
      <p:ext uri="{BB962C8B-B14F-4D97-AF65-F5344CB8AC3E}">
        <p14:creationId xmlns:p14="http://schemas.microsoft.com/office/powerpoint/2010/main" val="405980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E65ABBD-F95B-A163-517F-880B857DCC3F}"/>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9" name="任意多边形: 形状 28">
            <a:extLst>
              <a:ext uri="{FF2B5EF4-FFF2-40B4-BE49-F238E27FC236}">
                <a16:creationId xmlns:a16="http://schemas.microsoft.com/office/drawing/2014/main" id="{4E770E8B-A2CC-04BD-DC10-DC8581913F93}"/>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blipFill dpi="0" rotWithShape="0">
            <a:blip r:embed="rId4">
              <a:grayscl/>
            </a:blip>
            <a:srcRect/>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1912809"/>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F5F26C86-1A13-F1E9-0B7F-AD3A73A8C0A4}"/>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a:extLst>
              <a:ext uri="{FF2B5EF4-FFF2-40B4-BE49-F238E27FC236}">
                <a16:creationId xmlns:a16="http://schemas.microsoft.com/office/drawing/2014/main" id="{E1683948-4571-FF69-EEA0-D96B95810C0B}"/>
              </a:ext>
            </a:extLst>
          </p:cNvPr>
          <p:cNvSpPr txBox="1"/>
          <p:nvPr/>
        </p:nvSpPr>
        <p:spPr>
          <a:xfrm>
            <a:off x="5317582" y="918346"/>
            <a:ext cx="1556837" cy="1446550"/>
          </a:xfrm>
          <a:prstGeom prst="rect">
            <a:avLst/>
          </a:prstGeom>
          <a:noFill/>
        </p:spPr>
        <p:txBody>
          <a:bodyPr wrap="none" rtlCol="0">
            <a:spAutoFit/>
          </a:bodyPr>
          <a:lstStyle/>
          <a:p>
            <a:pPr algn="ctr"/>
            <a:r>
              <a:rPr lang="en-US" altLang="zh-CN" sz="8800" dirty="0">
                <a:solidFill>
                  <a:schemeClr val="bg1"/>
                </a:solidFill>
                <a:latin typeface="思源宋体 CN Heavy" panose="02020900000000000000" pitchFamily="18" charset="-122"/>
                <a:ea typeface="思源宋体 CN Heavy" panose="02020900000000000000" pitchFamily="18" charset="-122"/>
              </a:rPr>
              <a:t>01</a:t>
            </a:r>
            <a:endParaRPr lang="zh-CN" altLang="en-US" sz="8800" dirty="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8487225-DDFF-37D4-1A68-505CF51A6A19}"/>
              </a:ext>
            </a:extLst>
          </p:cNvPr>
          <p:cNvSpPr txBox="1"/>
          <p:nvPr/>
        </p:nvSpPr>
        <p:spPr>
          <a:xfrm>
            <a:off x="5105984" y="3829487"/>
            <a:ext cx="1980029" cy="769441"/>
          </a:xfrm>
          <a:prstGeom prst="rect">
            <a:avLst/>
          </a:prstGeom>
          <a:noFill/>
        </p:spPr>
        <p:txBody>
          <a:bodyPr wrap="none" rtlCol="0">
            <a:spAutoFit/>
          </a:bodyPr>
          <a:lstStyle/>
          <a:p>
            <a:r>
              <a:rPr lang="zh-CN" altLang="en-US" sz="4400" dirty="0">
                <a:solidFill>
                  <a:schemeClr val="tx1">
                    <a:lumMod val="75000"/>
                    <a:lumOff val="25000"/>
                  </a:schemeClr>
                </a:solidFill>
                <a:latin typeface="思源宋体 CN Heavy" panose="02020900000000000000" pitchFamily="18" charset="-122"/>
                <a:ea typeface="思源宋体 CN Heavy" panose="02020900000000000000" pitchFamily="18" charset="-122"/>
              </a:rPr>
              <a:t>概    述</a:t>
            </a:r>
          </a:p>
        </p:txBody>
      </p:sp>
      <p:sp>
        <p:nvSpPr>
          <p:cNvPr id="2" name="文本框 1">
            <a:extLst>
              <a:ext uri="{FF2B5EF4-FFF2-40B4-BE49-F238E27FC236}">
                <a16:creationId xmlns:a16="http://schemas.microsoft.com/office/drawing/2014/main" id="{ADF51461-04A6-1D48-754A-0F51F767A2C2}"/>
              </a:ext>
            </a:extLst>
          </p:cNvPr>
          <p:cNvSpPr txBox="1"/>
          <p:nvPr/>
        </p:nvSpPr>
        <p:spPr>
          <a:xfrm>
            <a:off x="4231300" y="4710362"/>
            <a:ext cx="3877985" cy="369332"/>
          </a:xfrm>
          <a:prstGeom prst="rect">
            <a:avLst/>
          </a:prstGeom>
          <a:noFill/>
        </p:spPr>
        <p:txBody>
          <a:bodyPr wrap="none" rtlCol="0">
            <a:spAutoFit/>
          </a:bodyPr>
          <a:lstStyle/>
          <a:p>
            <a:r>
              <a:rPr lang="zh-CN" altLang="en-US" dirty="0">
                <a:solidFill>
                  <a:srgbClr val="808082"/>
                </a:solidFill>
              </a:rPr>
              <a:t>包括论文题目含义、背景、模型内容</a:t>
            </a:r>
          </a:p>
        </p:txBody>
      </p:sp>
    </p:spTree>
    <p:extLst>
      <p:ext uri="{BB962C8B-B14F-4D97-AF65-F5344CB8AC3E}">
        <p14:creationId xmlns:p14="http://schemas.microsoft.com/office/powerpoint/2010/main" val="121940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E3182D30-4E33-3FA7-96E5-9081C4DB6D87}"/>
              </a:ext>
            </a:extLst>
          </p:cNvPr>
          <p:cNvSpPr/>
          <p:nvPr/>
        </p:nvSpPr>
        <p:spPr>
          <a:xfrm>
            <a:off x="1262359" y="625467"/>
            <a:ext cx="9455676" cy="1174758"/>
          </a:xfrm>
          <a:prstGeom prst="rect">
            <a:avLst/>
          </a:prstGeom>
          <a:solidFill>
            <a:srgbClr val="83A1AB">
              <a:alpha val="4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45F5B62F-01BD-46D4-8D14-6AE0D4F980D9}"/>
              </a:ext>
            </a:extLst>
          </p:cNvPr>
          <p:cNvSpPr/>
          <p:nvPr/>
        </p:nvSpPr>
        <p:spPr>
          <a:xfrm>
            <a:off x="1262359" y="1730333"/>
            <a:ext cx="9455676" cy="4310063"/>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BE775F1-2B5D-A0DC-3AFA-8097A429020B}"/>
              </a:ext>
            </a:extLst>
          </p:cNvPr>
          <p:cNvSpPr txBox="1"/>
          <p:nvPr/>
        </p:nvSpPr>
        <p:spPr>
          <a:xfrm>
            <a:off x="1520621" y="2100261"/>
            <a:ext cx="8795159" cy="3293209"/>
          </a:xfrm>
          <a:prstGeom prst="rect">
            <a:avLst/>
          </a:prstGeom>
          <a:noFill/>
        </p:spPr>
        <p:txBody>
          <a:bodyPr wrap="square">
            <a:spAutoFit/>
          </a:bodyPr>
          <a:lstStyle/>
          <a:p>
            <a:r>
              <a:rPr lang="zh-CN" altLang="en-US" sz="2400" dirty="0">
                <a:solidFill>
                  <a:srgbClr val="E0DE8C"/>
                </a:solidFill>
              </a:rPr>
              <a:t>开放集 与 开放世界：</a:t>
            </a:r>
            <a:r>
              <a:rPr lang="en-US" altLang="zh-CN" sz="2400" dirty="0">
                <a:solidFill>
                  <a:srgbClr val="E0DE8C"/>
                </a:solidFill>
              </a:rPr>
              <a:t>Open set &amp; Open world</a:t>
            </a:r>
          </a:p>
          <a:p>
            <a:endParaRPr lang="en-US" altLang="zh-CN" sz="2400" dirty="0">
              <a:solidFill>
                <a:srgbClr val="E0DE8C"/>
              </a:solidFill>
            </a:endParaRPr>
          </a:p>
          <a:p>
            <a:r>
              <a:rPr lang="en-US" altLang="zh-CN" dirty="0">
                <a:solidFill>
                  <a:schemeClr val="bg1">
                    <a:lumMod val="95000"/>
                  </a:schemeClr>
                </a:solidFill>
              </a:rPr>
              <a:t>   </a:t>
            </a:r>
            <a:r>
              <a:rPr lang="zh-CN" altLang="en-US" dirty="0">
                <a:solidFill>
                  <a:schemeClr val="bg1">
                    <a:lumMod val="95000"/>
                  </a:schemeClr>
                </a:solidFill>
              </a:rPr>
              <a:t>开放集：训练时训练数据是</a:t>
            </a:r>
            <a:r>
              <a:rPr lang="zh-CN" altLang="en-US" b="1" dirty="0">
                <a:solidFill>
                  <a:srgbClr val="E0DE8C"/>
                </a:solidFill>
              </a:rPr>
              <a:t>已知类别</a:t>
            </a:r>
            <a:r>
              <a:rPr lang="zh-CN" altLang="en-US" dirty="0">
                <a:solidFill>
                  <a:schemeClr val="bg1">
                    <a:lumMod val="95000"/>
                  </a:schemeClr>
                </a:solidFill>
              </a:rPr>
              <a:t>标签的，而测试时会遇到</a:t>
            </a:r>
            <a:r>
              <a:rPr lang="zh-CN" altLang="en-US" b="1" dirty="0">
                <a:solidFill>
                  <a:srgbClr val="E0DE8C"/>
                </a:solidFill>
              </a:rPr>
              <a:t>未知类别</a:t>
            </a:r>
            <a:r>
              <a:rPr lang="zh-CN" altLang="en-US" dirty="0">
                <a:solidFill>
                  <a:schemeClr val="bg1">
                    <a:lumMod val="95000"/>
                  </a:schemeClr>
                </a:solidFill>
              </a:rPr>
              <a:t>标签</a:t>
            </a:r>
            <a:endParaRPr lang="en-US" altLang="zh-CN" dirty="0">
              <a:solidFill>
                <a:schemeClr val="bg1">
                  <a:lumMod val="95000"/>
                </a:schemeClr>
              </a:solidFill>
            </a:endParaRPr>
          </a:p>
          <a:p>
            <a:r>
              <a:rPr lang="en-US" altLang="zh-CN" dirty="0">
                <a:solidFill>
                  <a:schemeClr val="bg1">
                    <a:lumMod val="95000"/>
                  </a:schemeClr>
                </a:solidFill>
              </a:rPr>
              <a:t>   </a:t>
            </a:r>
            <a:r>
              <a:rPr lang="zh-CN" altLang="en-US" dirty="0">
                <a:solidFill>
                  <a:schemeClr val="bg1">
                    <a:lumMod val="95000"/>
                  </a:schemeClr>
                </a:solidFill>
              </a:rPr>
              <a:t>开放世界：训练时就会遇到</a:t>
            </a:r>
            <a:r>
              <a:rPr lang="zh-CN" altLang="en-US" b="1" dirty="0">
                <a:solidFill>
                  <a:srgbClr val="E0DE8C"/>
                </a:solidFill>
              </a:rPr>
              <a:t>已知类别</a:t>
            </a:r>
            <a:r>
              <a:rPr lang="zh-CN" altLang="en-US" dirty="0">
                <a:solidFill>
                  <a:schemeClr val="bg1">
                    <a:lumMod val="95000"/>
                  </a:schemeClr>
                </a:solidFill>
              </a:rPr>
              <a:t>标签和</a:t>
            </a:r>
            <a:r>
              <a:rPr lang="zh-CN" altLang="en-US" b="1" dirty="0">
                <a:solidFill>
                  <a:srgbClr val="E0DE8C"/>
                </a:solidFill>
              </a:rPr>
              <a:t>未知类别</a:t>
            </a:r>
            <a:r>
              <a:rPr lang="zh-CN" altLang="en-US" dirty="0">
                <a:solidFill>
                  <a:schemeClr val="bg1">
                    <a:lumMod val="95000"/>
                  </a:schemeClr>
                </a:solidFill>
              </a:rPr>
              <a:t>标签的数据</a:t>
            </a:r>
            <a:endParaRPr lang="en-US" altLang="zh-CN" dirty="0">
              <a:solidFill>
                <a:schemeClr val="bg1">
                  <a:lumMod val="95000"/>
                </a:schemeClr>
              </a:solidFill>
            </a:endParaRPr>
          </a:p>
          <a:p>
            <a:endParaRPr lang="en-US" altLang="zh-CN" sz="1600" dirty="0">
              <a:solidFill>
                <a:schemeClr val="bg1">
                  <a:lumMod val="95000"/>
                </a:schemeClr>
              </a:solidFill>
            </a:endParaRPr>
          </a:p>
          <a:p>
            <a:r>
              <a:rPr lang="zh-CN" altLang="en-US" sz="2400" dirty="0">
                <a:solidFill>
                  <a:srgbClr val="E0DE8C"/>
                </a:solidFill>
              </a:rPr>
              <a:t>分类 与 检测：</a:t>
            </a:r>
            <a:r>
              <a:rPr lang="en-US" altLang="zh-CN" sz="2400" dirty="0">
                <a:solidFill>
                  <a:srgbClr val="E0DE8C"/>
                </a:solidFill>
              </a:rPr>
              <a:t>Classification &amp; Detection</a:t>
            </a:r>
          </a:p>
          <a:p>
            <a:endParaRPr lang="en-US" altLang="zh-CN" sz="2400" dirty="0">
              <a:solidFill>
                <a:schemeClr val="bg1">
                  <a:lumMod val="95000"/>
                </a:schemeClr>
              </a:solidFill>
            </a:endParaRPr>
          </a:p>
          <a:p>
            <a:r>
              <a:rPr lang="en-US" altLang="zh-CN" sz="2400" dirty="0">
                <a:solidFill>
                  <a:schemeClr val="bg1">
                    <a:lumMod val="95000"/>
                  </a:schemeClr>
                </a:solidFill>
              </a:rPr>
              <a:t>   </a:t>
            </a:r>
            <a:r>
              <a:rPr lang="zh-CN" altLang="en-US" dirty="0">
                <a:solidFill>
                  <a:schemeClr val="bg1">
                    <a:lumMod val="95000"/>
                  </a:schemeClr>
                </a:solidFill>
              </a:rPr>
              <a:t>分类：解决“是什么”的问题，即给定一张图片判断这个图片是什么类别</a:t>
            </a:r>
            <a:endParaRPr lang="en-US" altLang="zh-CN" dirty="0">
              <a:solidFill>
                <a:schemeClr val="bg1">
                  <a:lumMod val="95000"/>
                </a:schemeClr>
              </a:solidFill>
            </a:endParaRPr>
          </a:p>
          <a:p>
            <a:r>
              <a:rPr lang="en-US" altLang="zh-CN" dirty="0">
                <a:solidFill>
                  <a:schemeClr val="bg1">
                    <a:lumMod val="95000"/>
                  </a:schemeClr>
                </a:solidFill>
              </a:rPr>
              <a:t>    </a:t>
            </a:r>
            <a:r>
              <a:rPr lang="zh-CN" altLang="en-US" dirty="0">
                <a:solidFill>
                  <a:schemeClr val="bg1">
                    <a:lumMod val="95000"/>
                  </a:schemeClr>
                </a:solidFill>
              </a:rPr>
              <a:t>检测：解决“是什么”“在哪里”的问题，即给定一张图片找出所有物体目标的位置和类别</a:t>
            </a:r>
          </a:p>
        </p:txBody>
      </p:sp>
      <p:sp>
        <p:nvSpPr>
          <p:cNvPr id="13" name="矩形 12">
            <a:extLst>
              <a:ext uri="{FF2B5EF4-FFF2-40B4-BE49-F238E27FC236}">
                <a16:creationId xmlns:a16="http://schemas.microsoft.com/office/drawing/2014/main" id="{DF1C9911-3AFB-4F88-9B06-E58BBCDD3B26}"/>
              </a:ext>
            </a:extLst>
          </p:cNvPr>
          <p:cNvSpPr/>
          <p:nvPr/>
        </p:nvSpPr>
        <p:spPr>
          <a:xfrm>
            <a:off x="-85725" y="1019175"/>
            <a:ext cx="345757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8219C11-756C-F765-AA54-E7BDF568589C}"/>
              </a:ext>
            </a:extLst>
          </p:cNvPr>
          <p:cNvSpPr txBox="1"/>
          <p:nvPr/>
        </p:nvSpPr>
        <p:spPr>
          <a:xfrm>
            <a:off x="625692" y="1019175"/>
            <a:ext cx="2310248" cy="584775"/>
          </a:xfrm>
          <a:prstGeom prst="rect">
            <a:avLst/>
          </a:prstGeom>
          <a:noFill/>
        </p:spPr>
        <p:txBody>
          <a:bodyPr wrap="none" rtlCol="0">
            <a:spAutoFit/>
          </a:bodyPr>
          <a:lstStyle/>
          <a:p>
            <a:r>
              <a:rPr lang="en-US" altLang="zh-CN" sz="3200" dirty="0">
                <a:solidFill>
                  <a:schemeClr val="bg1"/>
                </a:solidFill>
              </a:rPr>
              <a:t>1  </a:t>
            </a:r>
            <a:r>
              <a:rPr lang="zh-CN" altLang="en-US" sz="3200" dirty="0">
                <a:solidFill>
                  <a:schemeClr val="bg1"/>
                </a:solidFill>
              </a:rPr>
              <a:t>题目含义</a:t>
            </a:r>
          </a:p>
        </p:txBody>
      </p:sp>
      <p:sp>
        <p:nvSpPr>
          <p:cNvPr id="2" name="任意多边形: 形状 1">
            <a:extLst>
              <a:ext uri="{FF2B5EF4-FFF2-40B4-BE49-F238E27FC236}">
                <a16:creationId xmlns:a16="http://schemas.microsoft.com/office/drawing/2014/main" id="{8FEC471B-62A5-F0DC-8D7E-97560BE4C8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5DF1444-43FF-8837-008B-4725ACB1361E}"/>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F511F04-C112-B13C-C6FA-11D647D5A12D}"/>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9" name="任意多边形: 形状 8">
            <a:extLst>
              <a:ext uri="{FF2B5EF4-FFF2-40B4-BE49-F238E27FC236}">
                <a16:creationId xmlns:a16="http://schemas.microsoft.com/office/drawing/2014/main" id="{CFEF6688-9099-D704-8346-E5128EB02BCB}"/>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E5D802E6-B996-86B4-870C-D90891DD00E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170F0A78-C959-B5F2-3576-E00C5AA455C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8F0C9FB2-4EF2-7C87-9298-69ED75B15051}"/>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A5998BE-31DA-3F36-D92D-EE230C639E05}"/>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788C4B4A-E107-26CD-FF01-CAE867F2ED4A}"/>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6" name="文本框 15">
            <a:extLst>
              <a:ext uri="{FF2B5EF4-FFF2-40B4-BE49-F238E27FC236}">
                <a16:creationId xmlns:a16="http://schemas.microsoft.com/office/drawing/2014/main" id="{79BB33DF-26DA-43E7-D30C-DEE9C39136DD}"/>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 name="文本框 3">
            <a:extLst>
              <a:ext uri="{FF2B5EF4-FFF2-40B4-BE49-F238E27FC236}">
                <a16:creationId xmlns:a16="http://schemas.microsoft.com/office/drawing/2014/main" id="{C00D4ACB-448A-2DCE-A680-D893B2B8E5F7}"/>
              </a:ext>
            </a:extLst>
          </p:cNvPr>
          <p:cNvSpPr txBox="1"/>
          <p:nvPr/>
        </p:nvSpPr>
        <p:spPr>
          <a:xfrm>
            <a:off x="3775711" y="1142285"/>
            <a:ext cx="3776996" cy="461665"/>
          </a:xfrm>
          <a:prstGeom prst="rect">
            <a:avLst/>
          </a:prstGeom>
          <a:noFill/>
        </p:spPr>
        <p:txBody>
          <a:bodyPr wrap="none" rtlCol="0">
            <a:spAutoFit/>
          </a:bodyPr>
          <a:lstStyle/>
          <a:p>
            <a:r>
              <a:rPr lang="zh-CN" altLang="en-US" sz="2400" dirty="0">
                <a:solidFill>
                  <a:srgbClr val="537079"/>
                </a:solidFill>
              </a:rPr>
              <a:t>“开放世界</a:t>
            </a:r>
            <a:r>
              <a:rPr lang="en-US" altLang="zh-CN" sz="2400" dirty="0">
                <a:solidFill>
                  <a:srgbClr val="537079"/>
                </a:solidFill>
              </a:rPr>
              <a:t>”</a:t>
            </a:r>
            <a:r>
              <a:rPr lang="zh-CN" altLang="en-US" dirty="0"/>
              <a:t>与   </a:t>
            </a:r>
            <a:r>
              <a:rPr lang="zh-CN" altLang="en-US" sz="2400" dirty="0">
                <a:solidFill>
                  <a:srgbClr val="537079"/>
                </a:solidFill>
              </a:rPr>
              <a:t>“目标检测”</a:t>
            </a:r>
          </a:p>
        </p:txBody>
      </p:sp>
      <p:sp>
        <p:nvSpPr>
          <p:cNvPr id="17" name="文本框 16">
            <a:extLst>
              <a:ext uri="{FF2B5EF4-FFF2-40B4-BE49-F238E27FC236}">
                <a16:creationId xmlns:a16="http://schemas.microsoft.com/office/drawing/2014/main" id="{737CA8D4-35D1-1008-9FE4-9110F5E2CFB1}"/>
              </a:ext>
            </a:extLst>
          </p:cNvPr>
          <p:cNvSpPr txBox="1"/>
          <p:nvPr/>
        </p:nvSpPr>
        <p:spPr>
          <a:xfrm>
            <a:off x="3728939" y="637224"/>
            <a:ext cx="6138862" cy="461665"/>
          </a:xfrm>
          <a:prstGeom prst="rect">
            <a:avLst/>
          </a:prstGeom>
          <a:noFill/>
        </p:spPr>
        <p:txBody>
          <a:bodyPr wrap="square">
            <a:spAutoFit/>
          </a:bodyPr>
          <a:lstStyle/>
          <a:p>
            <a:r>
              <a:rPr lang="en-US" altLang="zh-CN" sz="2400" b="1" i="0" dirty="0">
                <a:solidFill>
                  <a:schemeClr val="tx2">
                    <a:lumMod val="50000"/>
                  </a:schemeClr>
                </a:solidFill>
                <a:effectLst/>
                <a:latin typeface="PingFang SC"/>
              </a:rPr>
              <a:t>Towards Open World Object Detection</a:t>
            </a:r>
          </a:p>
        </p:txBody>
      </p:sp>
    </p:spTree>
    <p:custDataLst>
      <p:tags r:id="rId1"/>
    </p:custDataLst>
    <p:extLst>
      <p:ext uri="{BB962C8B-B14F-4D97-AF65-F5344CB8AC3E}">
        <p14:creationId xmlns:p14="http://schemas.microsoft.com/office/powerpoint/2010/main" val="419283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AC33F5F8-E8C6-7144-3B49-C4224FB43B98}"/>
              </a:ext>
            </a:extLst>
          </p:cNvPr>
          <p:cNvSpPr/>
          <p:nvPr/>
        </p:nvSpPr>
        <p:spPr>
          <a:xfrm>
            <a:off x="1389612" y="4208023"/>
            <a:ext cx="9455676" cy="1376854"/>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775F58B1-2609-FCD5-DE4B-0764DCFC6018}"/>
              </a:ext>
            </a:extLst>
          </p:cNvPr>
          <p:cNvSpPr/>
          <p:nvPr/>
        </p:nvSpPr>
        <p:spPr>
          <a:xfrm>
            <a:off x="1389615" y="2783399"/>
            <a:ext cx="9455676" cy="1212892"/>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EA7738B7-9893-E2C5-3F7F-DB187F6AD321}"/>
              </a:ext>
            </a:extLst>
          </p:cNvPr>
          <p:cNvSpPr/>
          <p:nvPr/>
        </p:nvSpPr>
        <p:spPr>
          <a:xfrm>
            <a:off x="1389615" y="1682708"/>
            <a:ext cx="9455676" cy="923330"/>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DF1C9911-3AFB-4F88-9B06-E58BBCDD3B26}"/>
              </a:ext>
            </a:extLst>
          </p:cNvPr>
          <p:cNvSpPr/>
          <p:nvPr/>
        </p:nvSpPr>
        <p:spPr>
          <a:xfrm>
            <a:off x="-85725" y="1019175"/>
            <a:ext cx="345757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8219C11-756C-F765-AA54-E7BDF568589C}"/>
              </a:ext>
            </a:extLst>
          </p:cNvPr>
          <p:cNvSpPr txBox="1"/>
          <p:nvPr/>
        </p:nvSpPr>
        <p:spPr>
          <a:xfrm>
            <a:off x="625692" y="1019175"/>
            <a:ext cx="1367682" cy="584775"/>
          </a:xfrm>
          <a:prstGeom prst="rect">
            <a:avLst/>
          </a:prstGeom>
          <a:noFill/>
        </p:spPr>
        <p:txBody>
          <a:bodyPr wrap="none" rtlCol="0">
            <a:spAutoFit/>
          </a:bodyPr>
          <a:lstStyle/>
          <a:p>
            <a:r>
              <a:rPr lang="en-US" altLang="zh-CN" sz="3200" dirty="0">
                <a:solidFill>
                  <a:schemeClr val="bg1"/>
                </a:solidFill>
              </a:rPr>
              <a:t>2 </a:t>
            </a:r>
            <a:r>
              <a:rPr lang="zh-CN" altLang="en-US" sz="3200" dirty="0">
                <a:solidFill>
                  <a:schemeClr val="bg1"/>
                </a:solidFill>
              </a:rPr>
              <a:t>背景</a:t>
            </a:r>
          </a:p>
        </p:txBody>
      </p:sp>
      <p:sp>
        <p:nvSpPr>
          <p:cNvPr id="2" name="任意多边形: 形状 1">
            <a:extLst>
              <a:ext uri="{FF2B5EF4-FFF2-40B4-BE49-F238E27FC236}">
                <a16:creationId xmlns:a16="http://schemas.microsoft.com/office/drawing/2014/main" id="{8FEC471B-62A5-F0DC-8D7E-97560BE4C8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5DF1444-43FF-8837-008B-4725ACB1361E}"/>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F511F04-C112-B13C-C6FA-11D647D5A12D}"/>
              </a:ext>
            </a:extLst>
          </p:cNvPr>
          <p:cNvSpPr txBox="1"/>
          <p:nvPr/>
        </p:nvSpPr>
        <p:spPr>
          <a:xfrm>
            <a:off x="1191726" y="36641"/>
            <a:ext cx="1107996"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模型概述</a:t>
            </a:r>
          </a:p>
        </p:txBody>
      </p:sp>
      <p:sp>
        <p:nvSpPr>
          <p:cNvPr id="9" name="任意多边形: 形状 8">
            <a:extLst>
              <a:ext uri="{FF2B5EF4-FFF2-40B4-BE49-F238E27FC236}">
                <a16:creationId xmlns:a16="http://schemas.microsoft.com/office/drawing/2014/main" id="{CFEF6688-9099-D704-8346-E5128EB02BCB}"/>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E5D802E6-B996-86B4-870C-D90891DD00E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170F0A78-C959-B5F2-3576-E00C5AA455C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8F0C9FB2-4EF2-7C87-9298-69ED75B15051}"/>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A5998BE-31DA-3F36-D92D-EE230C639E05}"/>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788C4B4A-E107-26CD-FF01-CAE867F2ED4A}"/>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6" name="文本框 15">
            <a:extLst>
              <a:ext uri="{FF2B5EF4-FFF2-40B4-BE49-F238E27FC236}">
                <a16:creationId xmlns:a16="http://schemas.microsoft.com/office/drawing/2014/main" id="{79BB33DF-26DA-43E7-D30C-DEE9C39136DD}"/>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p:sp>
        <p:nvSpPr>
          <p:cNvPr id="20" name="文本框 19">
            <a:extLst>
              <a:ext uri="{FF2B5EF4-FFF2-40B4-BE49-F238E27FC236}">
                <a16:creationId xmlns:a16="http://schemas.microsoft.com/office/drawing/2014/main" id="{3AEBC70F-92FF-E160-33CE-1B29A6810737}"/>
              </a:ext>
            </a:extLst>
          </p:cNvPr>
          <p:cNvSpPr txBox="1"/>
          <p:nvPr/>
        </p:nvSpPr>
        <p:spPr>
          <a:xfrm>
            <a:off x="1490706" y="1682708"/>
            <a:ext cx="9253491" cy="923330"/>
          </a:xfrm>
          <a:prstGeom prst="rect">
            <a:avLst/>
          </a:prstGeom>
          <a:noFill/>
        </p:spPr>
        <p:txBody>
          <a:bodyPr wrap="square">
            <a:spAutoFit/>
          </a:bodyPr>
          <a:lstStyle/>
          <a:p>
            <a:r>
              <a:rPr lang="zh-CN" altLang="en-US" b="0" i="0" dirty="0">
                <a:solidFill>
                  <a:srgbClr val="E0DE8C"/>
                </a:solidFill>
                <a:effectLst/>
                <a:latin typeface="-apple-system"/>
              </a:rPr>
              <a:t>开放集分类 </a:t>
            </a:r>
            <a:r>
              <a:rPr lang="en-US" altLang="zh-CN" b="0" i="0" dirty="0">
                <a:solidFill>
                  <a:srgbClr val="E0DE8C"/>
                </a:solidFill>
                <a:effectLst/>
                <a:latin typeface="-apple-system"/>
              </a:rPr>
              <a:t>Open Set Classification</a:t>
            </a:r>
          </a:p>
          <a:p>
            <a:r>
              <a:rPr lang="zh-CN" altLang="en-US" dirty="0">
                <a:solidFill>
                  <a:schemeClr val="bg1"/>
                </a:solidFill>
                <a:latin typeface="-apple-system"/>
              </a:rPr>
              <a:t>首先认识到训练时的遇到的数据是不完整的，测试的时候可能会遇到新类，因此开发了开放集分类器</a:t>
            </a:r>
            <a:endParaRPr lang="en-US" altLang="zh-CN" dirty="0">
              <a:solidFill>
                <a:schemeClr val="bg1"/>
              </a:solidFill>
              <a:latin typeface="-apple-system"/>
            </a:endParaRPr>
          </a:p>
        </p:txBody>
      </p:sp>
      <p:sp>
        <p:nvSpPr>
          <p:cNvPr id="24" name="文本框 23">
            <a:extLst>
              <a:ext uri="{FF2B5EF4-FFF2-40B4-BE49-F238E27FC236}">
                <a16:creationId xmlns:a16="http://schemas.microsoft.com/office/drawing/2014/main" id="{EDA7DE22-4407-706A-55B1-75C96C5F4281}"/>
              </a:ext>
            </a:extLst>
          </p:cNvPr>
          <p:cNvSpPr txBox="1"/>
          <p:nvPr/>
        </p:nvSpPr>
        <p:spPr>
          <a:xfrm>
            <a:off x="1490705" y="2783398"/>
            <a:ext cx="9354583" cy="1200329"/>
          </a:xfrm>
          <a:prstGeom prst="rect">
            <a:avLst/>
          </a:prstGeom>
          <a:noFill/>
        </p:spPr>
        <p:txBody>
          <a:bodyPr wrap="square">
            <a:spAutoFit/>
          </a:bodyPr>
          <a:lstStyle/>
          <a:p>
            <a:r>
              <a:rPr lang="zh-CN" altLang="en-US" dirty="0">
                <a:solidFill>
                  <a:srgbClr val="E0DE8C"/>
                </a:solidFill>
                <a:latin typeface="-apple-system"/>
              </a:rPr>
              <a:t>开放世界分类 </a:t>
            </a:r>
            <a:r>
              <a:rPr lang="en-US" altLang="zh-CN" b="0" dirty="0">
                <a:solidFill>
                  <a:srgbClr val="E0DE8C"/>
                </a:solidFill>
                <a:effectLst/>
                <a:latin typeface="-apple-system"/>
              </a:rPr>
              <a:t>Open World Classification</a:t>
            </a:r>
          </a:p>
          <a:p>
            <a:r>
              <a:rPr lang="zh-CN" altLang="en-US" dirty="0">
                <a:solidFill>
                  <a:schemeClr val="bg1"/>
                </a:solidFill>
              </a:rPr>
              <a:t>认识到由于开放集分类训练时只学习了已知类，因此更多地学习了已知类的信息，因此对未知类和已知类的学习不平衡，所以</a:t>
            </a:r>
            <a:r>
              <a:rPr lang="zh-CN" altLang="en-US" b="0" i="0" dirty="0">
                <a:solidFill>
                  <a:schemeClr val="bg1"/>
                </a:solidFill>
                <a:effectLst/>
                <a:latin typeface="-apple-system"/>
              </a:rPr>
              <a:t>提出了一种更灵活的训练设置，即训练时已知和未知同时存在，而不是在一组固定的类上训练静态分类器。</a:t>
            </a:r>
            <a:endParaRPr lang="en-US" altLang="zh-CN" b="0" i="0" dirty="0">
              <a:solidFill>
                <a:schemeClr val="bg1"/>
              </a:solidFill>
              <a:effectLst/>
              <a:latin typeface="-apple-system"/>
            </a:endParaRPr>
          </a:p>
        </p:txBody>
      </p:sp>
      <p:sp>
        <p:nvSpPr>
          <p:cNvPr id="27" name="文本框 26">
            <a:extLst>
              <a:ext uri="{FF2B5EF4-FFF2-40B4-BE49-F238E27FC236}">
                <a16:creationId xmlns:a16="http://schemas.microsoft.com/office/drawing/2014/main" id="{7686C367-0BDA-733B-6172-94FAE04160B6}"/>
              </a:ext>
            </a:extLst>
          </p:cNvPr>
          <p:cNvSpPr txBox="1"/>
          <p:nvPr/>
        </p:nvSpPr>
        <p:spPr>
          <a:xfrm>
            <a:off x="1490705" y="4208023"/>
            <a:ext cx="9354583" cy="1200329"/>
          </a:xfrm>
          <a:prstGeom prst="rect">
            <a:avLst/>
          </a:prstGeom>
          <a:noFill/>
        </p:spPr>
        <p:txBody>
          <a:bodyPr wrap="square">
            <a:spAutoFit/>
          </a:bodyPr>
          <a:lstStyle/>
          <a:p>
            <a:r>
              <a:rPr lang="zh-CN" altLang="en-US" dirty="0">
                <a:solidFill>
                  <a:srgbClr val="E0DE8C"/>
                </a:solidFill>
                <a:latin typeface="-apple-system"/>
              </a:rPr>
              <a:t>开放集检测 </a:t>
            </a:r>
            <a:r>
              <a:rPr lang="en-US" altLang="zh-CN" b="0" i="0" dirty="0">
                <a:solidFill>
                  <a:srgbClr val="E0DE8C"/>
                </a:solidFill>
                <a:effectLst/>
                <a:latin typeface="-apple-system"/>
              </a:rPr>
              <a:t>Open Set Detection</a:t>
            </a:r>
          </a:p>
          <a:p>
            <a:r>
              <a:rPr lang="zh-CN" altLang="en-US" dirty="0">
                <a:solidFill>
                  <a:schemeClr val="bg1"/>
                </a:solidFill>
                <a:latin typeface="-apple-system"/>
              </a:rPr>
              <a:t>目标检测器会将已知类物体识别为</a:t>
            </a:r>
            <a:r>
              <a:rPr lang="en-US" altLang="zh-CN" dirty="0">
                <a:solidFill>
                  <a:schemeClr val="bg1"/>
                </a:solidFill>
                <a:latin typeface="-apple-system"/>
              </a:rPr>
              <a:t>”</a:t>
            </a:r>
            <a:r>
              <a:rPr lang="zh-CN" altLang="en-US" dirty="0">
                <a:solidFill>
                  <a:schemeClr val="bg1"/>
                </a:solidFill>
                <a:latin typeface="-apple-system"/>
              </a:rPr>
              <a:t>物体</a:t>
            </a:r>
            <a:r>
              <a:rPr lang="en-US" altLang="zh-CN" dirty="0">
                <a:solidFill>
                  <a:schemeClr val="bg1"/>
                </a:solidFill>
                <a:latin typeface="-apple-system"/>
              </a:rPr>
              <a:t>”</a:t>
            </a:r>
            <a:r>
              <a:rPr lang="zh-CN" altLang="en-US" dirty="0">
                <a:solidFill>
                  <a:schemeClr val="bg1"/>
                </a:solidFill>
                <a:latin typeface="-apple-system"/>
              </a:rPr>
              <a:t>，其余的识别为</a:t>
            </a:r>
            <a:r>
              <a:rPr lang="en-US" altLang="zh-CN" dirty="0">
                <a:solidFill>
                  <a:schemeClr val="bg1"/>
                </a:solidFill>
                <a:latin typeface="-apple-system"/>
              </a:rPr>
              <a:t>”</a:t>
            </a:r>
            <a:r>
              <a:rPr lang="zh-CN" altLang="en-US" dirty="0">
                <a:solidFill>
                  <a:schemeClr val="bg1"/>
                </a:solidFill>
                <a:latin typeface="-apple-system"/>
              </a:rPr>
              <a:t>背景</a:t>
            </a:r>
            <a:r>
              <a:rPr lang="en-US" altLang="zh-CN" dirty="0">
                <a:solidFill>
                  <a:schemeClr val="bg1"/>
                </a:solidFill>
                <a:latin typeface="-apple-system"/>
              </a:rPr>
              <a:t>”,</a:t>
            </a:r>
            <a:r>
              <a:rPr lang="zh-CN" altLang="en-US" dirty="0">
                <a:solidFill>
                  <a:schemeClr val="bg1"/>
                </a:solidFill>
                <a:latin typeface="-apple-system"/>
              </a:rPr>
              <a:t>但是在实际操作时发现有些时候未知类物体的分数也很高，在</a:t>
            </a:r>
            <a:r>
              <a:rPr lang="en-US" altLang="zh-CN" dirty="0">
                <a:solidFill>
                  <a:schemeClr val="bg1"/>
                </a:solidFill>
                <a:latin typeface="-apple-system"/>
              </a:rPr>
              <a:t>”</a:t>
            </a:r>
            <a:r>
              <a:rPr lang="zh-CN" altLang="en-US" dirty="0">
                <a:solidFill>
                  <a:schemeClr val="bg1"/>
                </a:solidFill>
                <a:latin typeface="-apple-system"/>
              </a:rPr>
              <a:t>物体</a:t>
            </a:r>
            <a:r>
              <a:rPr lang="en-US" altLang="zh-CN" dirty="0">
                <a:solidFill>
                  <a:schemeClr val="bg1"/>
                </a:solidFill>
                <a:latin typeface="-apple-system"/>
              </a:rPr>
              <a:t>”</a:t>
            </a:r>
            <a:r>
              <a:rPr lang="zh-CN" altLang="en-US" dirty="0">
                <a:solidFill>
                  <a:schemeClr val="bg1"/>
                </a:solidFill>
                <a:latin typeface="-apple-system"/>
              </a:rPr>
              <a:t>和</a:t>
            </a:r>
            <a:r>
              <a:rPr lang="en-US" altLang="zh-CN" dirty="0">
                <a:solidFill>
                  <a:schemeClr val="bg1"/>
                </a:solidFill>
                <a:latin typeface="-apple-system"/>
              </a:rPr>
              <a:t>”</a:t>
            </a:r>
            <a:r>
              <a:rPr lang="zh-CN" altLang="en-US" dirty="0">
                <a:solidFill>
                  <a:schemeClr val="bg1"/>
                </a:solidFill>
                <a:latin typeface="-apple-system"/>
              </a:rPr>
              <a:t>背景</a:t>
            </a:r>
            <a:r>
              <a:rPr lang="en-US" altLang="zh-CN" dirty="0">
                <a:solidFill>
                  <a:schemeClr val="bg1"/>
                </a:solidFill>
                <a:latin typeface="-apple-system"/>
              </a:rPr>
              <a:t>”</a:t>
            </a:r>
            <a:r>
              <a:rPr lang="zh-CN" altLang="en-US" dirty="0">
                <a:solidFill>
                  <a:schemeClr val="bg1"/>
                </a:solidFill>
                <a:latin typeface="-apple-system"/>
              </a:rPr>
              <a:t>之间，因此利用该特性促进了开放集检测的研究。</a:t>
            </a:r>
            <a:endParaRPr lang="zh-CN" altLang="en-US" dirty="0">
              <a:solidFill>
                <a:schemeClr val="bg1"/>
              </a:solidFill>
            </a:endParaRPr>
          </a:p>
        </p:txBody>
      </p:sp>
      <p:sp>
        <p:nvSpPr>
          <p:cNvPr id="29" name="箭头: 下 28">
            <a:extLst>
              <a:ext uri="{FF2B5EF4-FFF2-40B4-BE49-F238E27FC236}">
                <a16:creationId xmlns:a16="http://schemas.microsoft.com/office/drawing/2014/main" id="{1DBDE7F1-195F-FF69-0884-AF49F189EA81}"/>
              </a:ext>
            </a:extLst>
          </p:cNvPr>
          <p:cNvSpPr/>
          <p:nvPr/>
        </p:nvSpPr>
        <p:spPr>
          <a:xfrm>
            <a:off x="5806046" y="2427088"/>
            <a:ext cx="361950" cy="59069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7D6F2C0E-30AF-D567-FDD8-FC88721A4A96}"/>
              </a:ext>
            </a:extLst>
          </p:cNvPr>
          <p:cNvSpPr/>
          <p:nvPr/>
        </p:nvSpPr>
        <p:spPr>
          <a:xfrm>
            <a:off x="5806046" y="3900111"/>
            <a:ext cx="361950" cy="59069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02243C73-BB58-F396-3396-E40918833563}"/>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7A54939B-CFE9-B173-1F3C-771DBAB1D501}"/>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58038C9-D4BD-5D67-53EA-996355C33521}"/>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36" name="任意多边形: 形状 35">
            <a:extLst>
              <a:ext uri="{FF2B5EF4-FFF2-40B4-BE49-F238E27FC236}">
                <a16:creationId xmlns:a16="http://schemas.microsoft.com/office/drawing/2014/main" id="{7FA98CCB-06A1-8F15-B445-D6A850F71019}"/>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C4FEE07F-A291-2A55-5331-D21F65D1E645}"/>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B353FA07-70F9-D629-70A4-FA3053C1035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paper-and-pen-tools_38295">
            <a:extLst>
              <a:ext uri="{FF2B5EF4-FFF2-40B4-BE49-F238E27FC236}">
                <a16:creationId xmlns:a16="http://schemas.microsoft.com/office/drawing/2014/main" id="{F127A5F4-D16E-FF6A-634A-5B117315675C}"/>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0B539A2C-5901-CCBA-3730-EAEA08CD10F6}"/>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1" name="文本框 40">
            <a:extLst>
              <a:ext uri="{FF2B5EF4-FFF2-40B4-BE49-F238E27FC236}">
                <a16:creationId xmlns:a16="http://schemas.microsoft.com/office/drawing/2014/main" id="{4548AD92-9585-3742-3080-AD047D7AAF89}"/>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2" name="文本框 41">
            <a:extLst>
              <a:ext uri="{FF2B5EF4-FFF2-40B4-BE49-F238E27FC236}">
                <a16:creationId xmlns:a16="http://schemas.microsoft.com/office/drawing/2014/main" id="{AC0CF438-8DB8-D38C-F3BA-E140CE5377DF}"/>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246181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D0C4C-106E-A63B-1F83-6B523283C2E0}"/>
              </a:ext>
            </a:extLst>
          </p:cNvPr>
          <p:cNvSpPr/>
          <p:nvPr/>
        </p:nvSpPr>
        <p:spPr>
          <a:xfrm>
            <a:off x="3371850" y="5578446"/>
            <a:ext cx="7343775" cy="40011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F1C9911-3AFB-4F88-9B06-E58BBCDD3B26}"/>
              </a:ext>
            </a:extLst>
          </p:cNvPr>
          <p:cNvSpPr/>
          <p:nvPr/>
        </p:nvSpPr>
        <p:spPr>
          <a:xfrm>
            <a:off x="-85725" y="1019175"/>
            <a:ext cx="345757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8219C11-756C-F765-AA54-E7BDF568589C}"/>
              </a:ext>
            </a:extLst>
          </p:cNvPr>
          <p:cNvSpPr txBox="1"/>
          <p:nvPr/>
        </p:nvSpPr>
        <p:spPr>
          <a:xfrm>
            <a:off x="108026" y="1011031"/>
            <a:ext cx="3070071" cy="584775"/>
          </a:xfrm>
          <a:prstGeom prst="rect">
            <a:avLst/>
          </a:prstGeom>
          <a:noFill/>
        </p:spPr>
        <p:txBody>
          <a:bodyPr wrap="none" rtlCol="0">
            <a:spAutoFit/>
          </a:bodyPr>
          <a:lstStyle/>
          <a:p>
            <a:r>
              <a:rPr lang="en-US" altLang="zh-CN" sz="3200" dirty="0">
                <a:solidFill>
                  <a:schemeClr val="bg1"/>
                </a:solidFill>
              </a:rPr>
              <a:t>3  </a:t>
            </a:r>
            <a:r>
              <a:rPr lang="zh-CN" altLang="en-US" sz="2800" dirty="0">
                <a:solidFill>
                  <a:schemeClr val="bg1"/>
                </a:solidFill>
              </a:rPr>
              <a:t>模型内容</a:t>
            </a:r>
            <a:r>
              <a:rPr lang="en-US" altLang="zh-CN" sz="2800" dirty="0">
                <a:solidFill>
                  <a:schemeClr val="bg1"/>
                </a:solidFill>
              </a:rPr>
              <a:t>(ORE)</a:t>
            </a:r>
            <a:endParaRPr lang="zh-CN" altLang="en-US" sz="2800" dirty="0">
              <a:solidFill>
                <a:schemeClr val="bg1"/>
              </a:solidFill>
            </a:endParaRPr>
          </a:p>
        </p:txBody>
      </p:sp>
      <p:sp>
        <p:nvSpPr>
          <p:cNvPr id="2" name="任意多边形: 形状 1">
            <a:extLst>
              <a:ext uri="{FF2B5EF4-FFF2-40B4-BE49-F238E27FC236}">
                <a16:creationId xmlns:a16="http://schemas.microsoft.com/office/drawing/2014/main" id="{8FEC471B-62A5-F0DC-8D7E-97560BE4C8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5DF1444-43FF-8837-008B-4725ACB1361E}"/>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F511F04-C112-B13C-C6FA-11D647D5A12D}"/>
              </a:ext>
            </a:extLst>
          </p:cNvPr>
          <p:cNvSpPr txBox="1"/>
          <p:nvPr/>
        </p:nvSpPr>
        <p:spPr>
          <a:xfrm>
            <a:off x="1191726" y="36641"/>
            <a:ext cx="1107996"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模型概述</a:t>
            </a:r>
          </a:p>
        </p:txBody>
      </p:sp>
      <p:sp>
        <p:nvSpPr>
          <p:cNvPr id="9" name="任意多边形: 形状 8">
            <a:extLst>
              <a:ext uri="{FF2B5EF4-FFF2-40B4-BE49-F238E27FC236}">
                <a16:creationId xmlns:a16="http://schemas.microsoft.com/office/drawing/2014/main" id="{CFEF6688-9099-D704-8346-E5128EB02BCB}"/>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E5D802E6-B996-86B4-870C-D90891DD00E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170F0A78-C959-B5F2-3576-E00C5AA455C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8F0C9FB2-4EF2-7C87-9298-69ED75B15051}"/>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A5998BE-31DA-3F36-D92D-EE230C639E05}"/>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788C4B4A-E107-26CD-FF01-CAE867F2ED4A}"/>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6" name="文本框 15">
            <a:extLst>
              <a:ext uri="{FF2B5EF4-FFF2-40B4-BE49-F238E27FC236}">
                <a16:creationId xmlns:a16="http://schemas.microsoft.com/office/drawing/2014/main" id="{79BB33DF-26DA-43E7-D30C-DEE9C39136DD}"/>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p:pic>
        <p:nvPicPr>
          <p:cNvPr id="6" name="图片 5">
            <a:extLst>
              <a:ext uri="{FF2B5EF4-FFF2-40B4-BE49-F238E27FC236}">
                <a16:creationId xmlns:a16="http://schemas.microsoft.com/office/drawing/2014/main" id="{E2F73E2C-D601-4DF7-AA4E-5FED0A4FC95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71850" y="1727225"/>
            <a:ext cx="7720640" cy="3727946"/>
          </a:xfrm>
          <a:prstGeom prst="rect">
            <a:avLst/>
          </a:prstGeom>
        </p:spPr>
      </p:pic>
      <p:sp>
        <p:nvSpPr>
          <p:cNvPr id="17" name="文本框 16">
            <a:extLst>
              <a:ext uri="{FF2B5EF4-FFF2-40B4-BE49-F238E27FC236}">
                <a16:creationId xmlns:a16="http://schemas.microsoft.com/office/drawing/2014/main" id="{D0FCF96C-13D0-FF79-54BF-F56EFE39D7CE}"/>
              </a:ext>
            </a:extLst>
          </p:cNvPr>
          <p:cNvSpPr txBox="1"/>
          <p:nvPr/>
        </p:nvSpPr>
        <p:spPr>
          <a:xfrm>
            <a:off x="4408642" y="5578446"/>
            <a:ext cx="5270189" cy="400110"/>
          </a:xfrm>
          <a:prstGeom prst="rect">
            <a:avLst/>
          </a:prstGeom>
          <a:noFill/>
        </p:spPr>
        <p:txBody>
          <a:bodyPr wrap="square">
            <a:spAutoFit/>
          </a:bodyPr>
          <a:lstStyle/>
          <a:p>
            <a:r>
              <a:rPr lang="zh-CN" altLang="en-US" sz="2000" dirty="0">
                <a:solidFill>
                  <a:schemeClr val="tx1">
                    <a:lumMod val="65000"/>
                    <a:lumOff val="35000"/>
                  </a:schemeClr>
                </a:solidFill>
                <a:latin typeface="+mn-ea"/>
              </a:rPr>
              <a:t>模型能力：开放世界</a:t>
            </a:r>
            <a:r>
              <a:rPr lang="en-US" altLang="zh-CN" sz="2000" dirty="0">
                <a:solidFill>
                  <a:schemeClr val="tx1">
                    <a:lumMod val="65000"/>
                    <a:lumOff val="35000"/>
                  </a:schemeClr>
                </a:solidFill>
                <a:latin typeface="+mn-ea"/>
              </a:rPr>
              <a:t>+</a:t>
            </a:r>
            <a:r>
              <a:rPr lang="zh-CN" altLang="en-US" sz="2000" dirty="0">
                <a:solidFill>
                  <a:schemeClr val="tx1">
                    <a:lumMod val="65000"/>
                    <a:lumOff val="35000"/>
                  </a:schemeClr>
                </a:solidFill>
                <a:latin typeface="+mn-ea"/>
              </a:rPr>
              <a:t>目标检测</a:t>
            </a:r>
            <a:r>
              <a:rPr lang="en-US" altLang="zh-CN" sz="2000" dirty="0">
                <a:solidFill>
                  <a:schemeClr val="tx1">
                    <a:lumMod val="65000"/>
                    <a:lumOff val="35000"/>
                  </a:schemeClr>
                </a:solidFill>
                <a:latin typeface="+mn-ea"/>
              </a:rPr>
              <a:t>+</a:t>
            </a:r>
            <a:r>
              <a:rPr lang="zh-CN" altLang="en-US" sz="2000" dirty="0">
                <a:solidFill>
                  <a:schemeClr val="tx1">
                    <a:lumMod val="65000"/>
                    <a:lumOff val="35000"/>
                  </a:schemeClr>
                </a:solidFill>
                <a:latin typeface="+mn-ea"/>
              </a:rPr>
              <a:t>增量学习</a:t>
            </a:r>
            <a:endParaRPr lang="en-US" altLang="zh-CN" sz="2000" dirty="0">
              <a:solidFill>
                <a:schemeClr val="tx1">
                  <a:lumMod val="65000"/>
                  <a:lumOff val="35000"/>
                </a:schemeClr>
              </a:solidFill>
              <a:latin typeface="+mn-ea"/>
            </a:endParaRPr>
          </a:p>
        </p:txBody>
      </p:sp>
      <p:sp>
        <p:nvSpPr>
          <p:cNvPr id="19" name="Oval 24">
            <a:extLst>
              <a:ext uri="{FF2B5EF4-FFF2-40B4-BE49-F238E27FC236}">
                <a16:creationId xmlns:a16="http://schemas.microsoft.com/office/drawing/2014/main" id="{BAA6B1F3-F8E9-639F-5A2F-94B6D0194677}"/>
              </a:ext>
            </a:extLst>
          </p:cNvPr>
          <p:cNvSpPr/>
          <p:nvPr/>
        </p:nvSpPr>
        <p:spPr>
          <a:xfrm>
            <a:off x="391984" y="2024863"/>
            <a:ext cx="3365925" cy="3116381"/>
          </a:xfrm>
          <a:prstGeom prst="ellipse">
            <a:avLst/>
          </a:prstGeom>
          <a:solidFill>
            <a:srgbClr val="6D90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cs typeface="+mn-ea"/>
              <a:sym typeface="+mn-lt"/>
            </a:endParaRPr>
          </a:p>
        </p:txBody>
      </p:sp>
      <p:sp>
        <p:nvSpPr>
          <p:cNvPr id="23" name="文本框 22">
            <a:extLst>
              <a:ext uri="{FF2B5EF4-FFF2-40B4-BE49-F238E27FC236}">
                <a16:creationId xmlns:a16="http://schemas.microsoft.com/office/drawing/2014/main" id="{74490E68-E555-DA9D-9FE2-7D2EA8B8BB2E}"/>
              </a:ext>
            </a:extLst>
          </p:cNvPr>
          <p:cNvSpPr txBox="1"/>
          <p:nvPr/>
        </p:nvSpPr>
        <p:spPr>
          <a:xfrm>
            <a:off x="606342" y="2981422"/>
            <a:ext cx="2817945" cy="1384995"/>
          </a:xfrm>
          <a:prstGeom prst="rect">
            <a:avLst/>
          </a:prstGeom>
          <a:noFill/>
        </p:spPr>
        <p:txBody>
          <a:bodyPr wrap="square">
            <a:spAutoFit/>
          </a:bodyPr>
          <a:lstStyle/>
          <a:p>
            <a:pPr algn="ctr"/>
            <a:r>
              <a:rPr lang="en-US" altLang="zh-CN" sz="2800" b="1" i="0" u="sng" dirty="0">
                <a:solidFill>
                  <a:schemeClr val="bg1"/>
                </a:solidFill>
                <a:effectLst/>
                <a:latin typeface="-apple-system"/>
              </a:rPr>
              <a:t>O</a:t>
            </a:r>
            <a:r>
              <a:rPr lang="en-US" altLang="zh-CN" sz="2800" b="1" i="0" dirty="0">
                <a:solidFill>
                  <a:schemeClr val="bg1"/>
                </a:solidFill>
                <a:effectLst/>
                <a:latin typeface="-apple-system"/>
              </a:rPr>
              <a:t>pen Wo</a:t>
            </a:r>
            <a:r>
              <a:rPr lang="en-US" altLang="zh-CN" sz="2800" b="1" i="0" u="sng" dirty="0">
                <a:solidFill>
                  <a:schemeClr val="bg1"/>
                </a:solidFill>
                <a:effectLst/>
                <a:latin typeface="-apple-system"/>
              </a:rPr>
              <a:t>r</a:t>
            </a:r>
            <a:r>
              <a:rPr lang="en-US" altLang="zh-CN" sz="2800" b="1" i="0" dirty="0">
                <a:solidFill>
                  <a:schemeClr val="bg1"/>
                </a:solidFill>
                <a:effectLst/>
                <a:latin typeface="-apple-system"/>
              </a:rPr>
              <a:t>ld Object D</a:t>
            </a:r>
            <a:r>
              <a:rPr lang="en-US" altLang="zh-CN" sz="2800" b="1" i="0" u="sng" dirty="0">
                <a:solidFill>
                  <a:schemeClr val="bg1"/>
                </a:solidFill>
                <a:effectLst/>
                <a:latin typeface="-apple-system"/>
              </a:rPr>
              <a:t>e</a:t>
            </a:r>
            <a:r>
              <a:rPr lang="en-US" altLang="zh-CN" sz="2800" b="1" i="0" dirty="0">
                <a:solidFill>
                  <a:schemeClr val="bg1"/>
                </a:solidFill>
                <a:effectLst/>
                <a:latin typeface="-apple-system"/>
              </a:rPr>
              <a:t>tection       </a:t>
            </a:r>
            <a:r>
              <a:rPr lang="zh-CN" altLang="en-US" sz="2800" b="1" i="0" dirty="0">
                <a:solidFill>
                  <a:schemeClr val="bg1"/>
                </a:solidFill>
                <a:effectLst/>
                <a:latin typeface="-apple-system"/>
              </a:rPr>
              <a:t>（</a:t>
            </a:r>
            <a:r>
              <a:rPr lang="en-US" altLang="zh-CN" sz="2800" b="1" i="0" dirty="0">
                <a:solidFill>
                  <a:schemeClr val="bg1"/>
                </a:solidFill>
                <a:effectLst/>
                <a:latin typeface="-apple-system"/>
              </a:rPr>
              <a:t>ORE</a:t>
            </a:r>
            <a:r>
              <a:rPr lang="zh-CN" altLang="en-US" sz="2800" b="1" i="0" dirty="0">
                <a:solidFill>
                  <a:schemeClr val="bg1"/>
                </a:solidFill>
                <a:effectLst/>
                <a:latin typeface="-apple-system"/>
              </a:rPr>
              <a:t>）</a:t>
            </a:r>
            <a:endParaRPr lang="zh-CN" altLang="en-US" sz="2800" dirty="0">
              <a:solidFill>
                <a:schemeClr val="bg1"/>
              </a:solidFill>
              <a:latin typeface="+mn-ea"/>
            </a:endParaRPr>
          </a:p>
        </p:txBody>
      </p:sp>
      <p:sp>
        <p:nvSpPr>
          <p:cNvPr id="26" name="任意多边形: 形状 25">
            <a:extLst>
              <a:ext uri="{FF2B5EF4-FFF2-40B4-BE49-F238E27FC236}">
                <a16:creationId xmlns:a16="http://schemas.microsoft.com/office/drawing/2014/main" id="{6C89399E-DB2C-9862-EAB5-40427479894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A485FEE1-F057-24CE-BBE2-EC07DFF032C4}"/>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BF87FC8-925D-B7E6-EA7D-CCE20358CAA1}"/>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33" name="任意多边形: 形状 32">
            <a:extLst>
              <a:ext uri="{FF2B5EF4-FFF2-40B4-BE49-F238E27FC236}">
                <a16:creationId xmlns:a16="http://schemas.microsoft.com/office/drawing/2014/main" id="{4F4CBA9B-B2A6-0872-47FA-07D4A1152812}"/>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5D0F6687-F37F-44D2-033C-A99B9025BE0E}"/>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8669497B-7DD9-C98C-D052-D55D9A6D608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per-and-pen-tools_38295">
            <a:extLst>
              <a:ext uri="{FF2B5EF4-FFF2-40B4-BE49-F238E27FC236}">
                <a16:creationId xmlns:a16="http://schemas.microsoft.com/office/drawing/2014/main" id="{4553BEC9-5CAE-C3C2-EF9E-C7DA0D35F91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文本框 36">
            <a:extLst>
              <a:ext uri="{FF2B5EF4-FFF2-40B4-BE49-F238E27FC236}">
                <a16:creationId xmlns:a16="http://schemas.microsoft.com/office/drawing/2014/main" id="{05898070-29FF-4A24-F5D8-53B19971E2DB}"/>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38" name="文本框 37">
            <a:extLst>
              <a:ext uri="{FF2B5EF4-FFF2-40B4-BE49-F238E27FC236}">
                <a16:creationId xmlns:a16="http://schemas.microsoft.com/office/drawing/2014/main" id="{C5CBF2EF-BE07-E72D-5F24-B19A3CA143BC}"/>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39" name="文本框 38">
            <a:extLst>
              <a:ext uri="{FF2B5EF4-FFF2-40B4-BE49-F238E27FC236}">
                <a16:creationId xmlns:a16="http://schemas.microsoft.com/office/drawing/2014/main" id="{CD0384BD-7192-ADE8-10C5-AD3BEF2D6ECE}"/>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64124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08DE115F-AE9A-619C-D3B4-390587CC113D}"/>
              </a:ext>
            </a:extLst>
          </p:cNvPr>
          <p:cNvSpPr/>
          <p:nvPr/>
        </p:nvSpPr>
        <p:spPr>
          <a:xfrm>
            <a:off x="4012356" y="2870783"/>
            <a:ext cx="8179644" cy="3258353"/>
          </a:xfrm>
          <a:prstGeom prst="rect">
            <a:avLst/>
          </a:prstGeom>
          <a:solidFill>
            <a:srgbClr val="83A1AB">
              <a:alpha val="2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176B5903-B214-F4FA-E674-660C50EBCC46}"/>
              </a:ext>
            </a:extLst>
          </p:cNvPr>
          <p:cNvSpPr/>
          <p:nvPr/>
        </p:nvSpPr>
        <p:spPr>
          <a:xfrm>
            <a:off x="4012356" y="695325"/>
            <a:ext cx="8179644" cy="21516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Oval 24">
            <a:extLst>
              <a:ext uri="{FF2B5EF4-FFF2-40B4-BE49-F238E27FC236}">
                <a16:creationId xmlns:a16="http://schemas.microsoft.com/office/drawing/2014/main" id="{00C66094-0432-5AA0-D089-E40DEB670116}"/>
              </a:ext>
            </a:extLst>
          </p:cNvPr>
          <p:cNvSpPr/>
          <p:nvPr/>
        </p:nvSpPr>
        <p:spPr>
          <a:xfrm>
            <a:off x="332551" y="1965607"/>
            <a:ext cx="3365925" cy="3116381"/>
          </a:xfrm>
          <a:prstGeom prst="ellipse">
            <a:avLst/>
          </a:prstGeom>
          <a:solidFill>
            <a:srgbClr val="6D90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cs typeface="+mn-ea"/>
              <a:sym typeface="+mn-lt"/>
            </a:endParaRPr>
          </a:p>
        </p:txBody>
      </p:sp>
      <p:sp>
        <p:nvSpPr>
          <p:cNvPr id="34" name="任意多边形: 形状 33">
            <a:extLst>
              <a:ext uri="{FF2B5EF4-FFF2-40B4-BE49-F238E27FC236}">
                <a16:creationId xmlns:a16="http://schemas.microsoft.com/office/drawing/2014/main" id="{0B8B057C-66FF-A0B5-4CA5-4DD80A7ABE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D939684C-01F9-4289-20D0-D1D5F346F889}"/>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690561-99E0-9111-1B95-E35695062244}"/>
              </a:ext>
            </a:extLst>
          </p:cNvPr>
          <p:cNvSpPr txBox="1"/>
          <p:nvPr/>
        </p:nvSpPr>
        <p:spPr>
          <a:xfrm>
            <a:off x="1191726" y="36641"/>
            <a:ext cx="1107996"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模型概述</a:t>
            </a:r>
          </a:p>
        </p:txBody>
      </p:sp>
      <p:sp>
        <p:nvSpPr>
          <p:cNvPr id="36" name="任意多边形: 形状 35">
            <a:extLst>
              <a:ext uri="{FF2B5EF4-FFF2-40B4-BE49-F238E27FC236}">
                <a16:creationId xmlns:a16="http://schemas.microsoft.com/office/drawing/2014/main" id="{5F5C27E3-FF40-0F42-7509-A2D0DC6F8FDE}"/>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ADF1C647-A0F2-E3B2-CC26-85077D7DFCD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86F9D16-5E56-602F-E19C-294E24F3E6F3}"/>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per-and-pen-tools_38295">
            <a:extLst>
              <a:ext uri="{FF2B5EF4-FFF2-40B4-BE49-F238E27FC236}">
                <a16:creationId xmlns:a16="http://schemas.microsoft.com/office/drawing/2014/main" id="{1B256B84-29CA-3A54-85D2-CA2257CB7BA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A7DA5FDD-F4FD-B9F6-9CD7-E495CCC5673C}"/>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2" name="文本框 41">
            <a:extLst>
              <a:ext uri="{FF2B5EF4-FFF2-40B4-BE49-F238E27FC236}">
                <a16:creationId xmlns:a16="http://schemas.microsoft.com/office/drawing/2014/main" id="{85FC7510-369B-0B06-7D5C-C850AB76394B}"/>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3" name="文本框 42">
            <a:extLst>
              <a:ext uri="{FF2B5EF4-FFF2-40B4-BE49-F238E27FC236}">
                <a16:creationId xmlns:a16="http://schemas.microsoft.com/office/drawing/2014/main" id="{2FB45E23-99CE-A6A7-3FDC-073014BE8D66}"/>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p:sp>
        <p:nvSpPr>
          <p:cNvPr id="57" name="文本框 56">
            <a:extLst>
              <a:ext uri="{FF2B5EF4-FFF2-40B4-BE49-F238E27FC236}">
                <a16:creationId xmlns:a16="http://schemas.microsoft.com/office/drawing/2014/main" id="{FB9A78F9-B1EF-ABAC-D8BE-3226B95E3C93}"/>
              </a:ext>
            </a:extLst>
          </p:cNvPr>
          <p:cNvSpPr txBox="1"/>
          <p:nvPr/>
        </p:nvSpPr>
        <p:spPr>
          <a:xfrm>
            <a:off x="4007281" y="1255620"/>
            <a:ext cx="7104233" cy="646331"/>
          </a:xfrm>
          <a:prstGeom prst="rect">
            <a:avLst/>
          </a:prstGeom>
          <a:noFill/>
        </p:spPr>
        <p:txBody>
          <a:bodyPr wrap="square" rtlCol="0">
            <a:spAutoFit/>
          </a:bodyPr>
          <a:lstStyle/>
          <a:p>
            <a:r>
              <a:rPr lang="zh-CN" altLang="en-US" b="1" i="0" dirty="0">
                <a:solidFill>
                  <a:srgbClr val="537079"/>
                </a:solidFill>
                <a:effectLst/>
                <a:latin typeface="-apple-system"/>
              </a:rPr>
              <a:t>在没有明确监督的情况下，将没有被引入的物体识别为“未知”物体</a:t>
            </a:r>
            <a:r>
              <a:rPr lang="zh-CN" altLang="en-US" b="1" i="0" dirty="0">
                <a:solidFill>
                  <a:schemeClr val="tx1">
                    <a:lumMod val="65000"/>
                    <a:lumOff val="35000"/>
                  </a:schemeClr>
                </a:solidFill>
                <a:effectLst/>
                <a:latin typeface="-apple-system"/>
              </a:rPr>
              <a:t>（训练时识别未知标签的物体）</a:t>
            </a:r>
            <a:endParaRPr lang="zh-CN" altLang="en-US" b="1" dirty="0">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
        <p:nvSpPr>
          <p:cNvPr id="10" name="文本框 9">
            <a:extLst>
              <a:ext uri="{FF2B5EF4-FFF2-40B4-BE49-F238E27FC236}">
                <a16:creationId xmlns:a16="http://schemas.microsoft.com/office/drawing/2014/main" id="{22069DF9-C13F-FDEF-D4EC-16DE3848F17E}"/>
              </a:ext>
            </a:extLst>
          </p:cNvPr>
          <p:cNvSpPr txBox="1"/>
          <p:nvPr/>
        </p:nvSpPr>
        <p:spPr>
          <a:xfrm>
            <a:off x="546909" y="2922166"/>
            <a:ext cx="2817945" cy="1384995"/>
          </a:xfrm>
          <a:prstGeom prst="rect">
            <a:avLst/>
          </a:prstGeom>
          <a:noFill/>
        </p:spPr>
        <p:txBody>
          <a:bodyPr wrap="square">
            <a:spAutoFit/>
          </a:bodyPr>
          <a:lstStyle/>
          <a:p>
            <a:pPr algn="ctr"/>
            <a:r>
              <a:rPr lang="en-US" altLang="zh-CN" sz="2800" b="1" i="0" u="sng" dirty="0">
                <a:solidFill>
                  <a:schemeClr val="bg1"/>
                </a:solidFill>
                <a:effectLst/>
                <a:latin typeface="-apple-system"/>
              </a:rPr>
              <a:t>O</a:t>
            </a:r>
            <a:r>
              <a:rPr lang="en-US" altLang="zh-CN" sz="2800" b="1" i="0" dirty="0">
                <a:solidFill>
                  <a:schemeClr val="bg1"/>
                </a:solidFill>
                <a:effectLst/>
                <a:latin typeface="-apple-system"/>
              </a:rPr>
              <a:t>pen Wo</a:t>
            </a:r>
            <a:r>
              <a:rPr lang="en-US" altLang="zh-CN" sz="2800" b="1" i="0" u="sng" dirty="0">
                <a:solidFill>
                  <a:schemeClr val="bg1"/>
                </a:solidFill>
                <a:effectLst/>
                <a:latin typeface="-apple-system"/>
              </a:rPr>
              <a:t>r</a:t>
            </a:r>
            <a:r>
              <a:rPr lang="en-US" altLang="zh-CN" sz="2800" b="1" i="0" dirty="0">
                <a:solidFill>
                  <a:schemeClr val="bg1"/>
                </a:solidFill>
                <a:effectLst/>
                <a:latin typeface="-apple-system"/>
              </a:rPr>
              <a:t>ld Object D</a:t>
            </a:r>
            <a:r>
              <a:rPr lang="en-US" altLang="zh-CN" sz="2800" b="1" i="0" u="sng" dirty="0">
                <a:solidFill>
                  <a:schemeClr val="bg1"/>
                </a:solidFill>
                <a:effectLst/>
                <a:latin typeface="-apple-system"/>
              </a:rPr>
              <a:t>e</a:t>
            </a:r>
            <a:r>
              <a:rPr lang="en-US" altLang="zh-CN" sz="2800" b="1" i="0" dirty="0">
                <a:solidFill>
                  <a:schemeClr val="bg1"/>
                </a:solidFill>
                <a:effectLst/>
                <a:latin typeface="-apple-system"/>
              </a:rPr>
              <a:t>tection       </a:t>
            </a:r>
            <a:r>
              <a:rPr lang="zh-CN" altLang="en-US" sz="2800" b="1" i="0" dirty="0">
                <a:solidFill>
                  <a:schemeClr val="bg1"/>
                </a:solidFill>
                <a:effectLst/>
                <a:latin typeface="-apple-system"/>
              </a:rPr>
              <a:t>（</a:t>
            </a:r>
            <a:r>
              <a:rPr lang="en-US" altLang="zh-CN" sz="2800" b="1" i="0" dirty="0">
                <a:solidFill>
                  <a:schemeClr val="bg1"/>
                </a:solidFill>
                <a:effectLst/>
                <a:latin typeface="-apple-system"/>
              </a:rPr>
              <a:t>ORE</a:t>
            </a:r>
            <a:r>
              <a:rPr lang="zh-CN" altLang="en-US" sz="2800" b="1" i="0" dirty="0">
                <a:solidFill>
                  <a:schemeClr val="bg1"/>
                </a:solidFill>
                <a:effectLst/>
                <a:latin typeface="-apple-system"/>
              </a:rPr>
              <a:t>）</a:t>
            </a:r>
            <a:endParaRPr lang="zh-CN" altLang="en-US" sz="2800" dirty="0">
              <a:solidFill>
                <a:schemeClr val="bg1"/>
              </a:solidFill>
              <a:latin typeface="+mn-ea"/>
            </a:endParaRPr>
          </a:p>
        </p:txBody>
      </p:sp>
      <p:sp>
        <p:nvSpPr>
          <p:cNvPr id="11" name="Oval 20">
            <a:extLst>
              <a:ext uri="{FF2B5EF4-FFF2-40B4-BE49-F238E27FC236}">
                <a16:creationId xmlns:a16="http://schemas.microsoft.com/office/drawing/2014/main" id="{F11C9F4D-4D06-FBAF-F676-18386A8ED9BB}"/>
              </a:ext>
            </a:extLst>
          </p:cNvPr>
          <p:cNvSpPr/>
          <p:nvPr/>
        </p:nvSpPr>
        <p:spPr>
          <a:xfrm>
            <a:off x="3518246" y="1214260"/>
            <a:ext cx="431940" cy="452052"/>
          </a:xfrm>
          <a:prstGeom prst="ellipse">
            <a:avLst/>
          </a:prstGeom>
          <a:solidFill>
            <a:srgbClr val="53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cs typeface="+mn-ea"/>
              <a:sym typeface="+mn-lt"/>
            </a:endParaRPr>
          </a:p>
        </p:txBody>
      </p:sp>
      <p:sp>
        <p:nvSpPr>
          <p:cNvPr id="14" name="Oval 19">
            <a:extLst>
              <a:ext uri="{FF2B5EF4-FFF2-40B4-BE49-F238E27FC236}">
                <a16:creationId xmlns:a16="http://schemas.microsoft.com/office/drawing/2014/main" id="{650D4D95-F204-E85A-F37A-145F11905012}"/>
              </a:ext>
            </a:extLst>
          </p:cNvPr>
          <p:cNvSpPr/>
          <p:nvPr/>
        </p:nvSpPr>
        <p:spPr>
          <a:xfrm>
            <a:off x="3518462" y="1916761"/>
            <a:ext cx="457938" cy="467667"/>
          </a:xfrm>
          <a:prstGeom prst="ellipse">
            <a:avLst/>
          </a:prstGeom>
          <a:solidFill>
            <a:srgbClr val="B59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cs typeface="+mn-ea"/>
              <a:sym typeface="+mn-lt"/>
            </a:endParaRPr>
          </a:p>
        </p:txBody>
      </p:sp>
      <p:sp>
        <p:nvSpPr>
          <p:cNvPr id="7" name="文本框 6">
            <a:extLst>
              <a:ext uri="{FF2B5EF4-FFF2-40B4-BE49-F238E27FC236}">
                <a16:creationId xmlns:a16="http://schemas.microsoft.com/office/drawing/2014/main" id="{91132F3C-6511-3EF1-4D4E-12750B859D08}"/>
              </a:ext>
            </a:extLst>
          </p:cNvPr>
          <p:cNvSpPr txBox="1"/>
          <p:nvPr/>
        </p:nvSpPr>
        <p:spPr>
          <a:xfrm>
            <a:off x="4002003" y="1835710"/>
            <a:ext cx="7765049" cy="646331"/>
          </a:xfrm>
          <a:prstGeom prst="rect">
            <a:avLst/>
          </a:prstGeom>
          <a:noFill/>
        </p:spPr>
        <p:txBody>
          <a:bodyPr wrap="square">
            <a:spAutoFit/>
          </a:bodyPr>
          <a:lstStyle/>
          <a:p>
            <a:r>
              <a:rPr lang="zh-CN" altLang="en-US" b="1" i="0" dirty="0">
                <a:solidFill>
                  <a:srgbClr val="537079"/>
                </a:solidFill>
                <a:effectLst/>
                <a:latin typeface="-apple-system"/>
              </a:rPr>
              <a:t>当逐渐接收到相应的标签时，增量地学习这些识别出的未知类别而不忘记先前学习的类。</a:t>
            </a:r>
            <a:r>
              <a:rPr lang="zh-CN" altLang="en-US" b="1" i="0" dirty="0">
                <a:solidFill>
                  <a:schemeClr val="tx1">
                    <a:lumMod val="65000"/>
                    <a:lumOff val="35000"/>
                  </a:schemeClr>
                </a:solidFill>
                <a:effectLst/>
                <a:latin typeface="-apple-system"/>
              </a:rPr>
              <a:t>（增量学习）</a:t>
            </a:r>
            <a:endParaRPr lang="zh-CN" altLang="en-US" dirty="0">
              <a:solidFill>
                <a:schemeClr val="tx1">
                  <a:lumMod val="65000"/>
                  <a:lumOff val="35000"/>
                </a:schemeClr>
              </a:solidFill>
            </a:endParaRPr>
          </a:p>
        </p:txBody>
      </p:sp>
      <p:sp>
        <p:nvSpPr>
          <p:cNvPr id="16" name="文本框 15">
            <a:extLst>
              <a:ext uri="{FF2B5EF4-FFF2-40B4-BE49-F238E27FC236}">
                <a16:creationId xmlns:a16="http://schemas.microsoft.com/office/drawing/2014/main" id="{4E071050-60D0-4CA2-3EDC-A90BD0C32D15}"/>
              </a:ext>
            </a:extLst>
          </p:cNvPr>
          <p:cNvSpPr txBox="1"/>
          <p:nvPr/>
        </p:nvSpPr>
        <p:spPr>
          <a:xfrm>
            <a:off x="4322304" y="3349454"/>
            <a:ext cx="7444748" cy="646331"/>
          </a:xfrm>
          <a:prstGeom prst="rect">
            <a:avLst/>
          </a:prstGeom>
          <a:noFill/>
        </p:spPr>
        <p:txBody>
          <a:bodyPr wrap="square">
            <a:spAutoFit/>
          </a:bodyPr>
          <a:lstStyle/>
          <a:p>
            <a:r>
              <a:rPr lang="zh-CN" altLang="en-US" b="1" i="0" dirty="0">
                <a:effectLst/>
                <a:latin typeface="-apple-system"/>
              </a:rPr>
              <a:t>主要贡献：</a:t>
            </a:r>
            <a:r>
              <a:rPr lang="zh-CN" altLang="en-US" b="1" i="0" dirty="0">
                <a:solidFill>
                  <a:srgbClr val="4D4D4D"/>
                </a:solidFill>
                <a:effectLst/>
                <a:latin typeface="-apple-system"/>
              </a:rPr>
              <a:t>本文提出了一种基于</a:t>
            </a:r>
            <a:r>
              <a:rPr lang="zh-CN" altLang="en-US" b="1" i="0" dirty="0">
                <a:solidFill>
                  <a:srgbClr val="537079"/>
                </a:solidFill>
                <a:effectLst/>
                <a:latin typeface="-apple-system"/>
              </a:rPr>
              <a:t>对比聚类</a:t>
            </a:r>
            <a:r>
              <a:rPr lang="zh-CN" altLang="en-US" b="1" i="0" dirty="0">
                <a:solidFill>
                  <a:srgbClr val="4D4D4D"/>
                </a:solidFill>
                <a:effectLst/>
                <a:latin typeface="-apple-system"/>
              </a:rPr>
              <a:t>和</a:t>
            </a:r>
            <a:r>
              <a:rPr lang="zh-CN" altLang="en-US" b="1" i="0" dirty="0">
                <a:solidFill>
                  <a:srgbClr val="537079"/>
                </a:solidFill>
                <a:effectLst/>
                <a:latin typeface="-apple-system"/>
              </a:rPr>
              <a:t>基于能量的未知识别</a:t>
            </a:r>
            <a:r>
              <a:rPr lang="zh-CN" altLang="en-US" b="1" i="0" dirty="0">
                <a:solidFill>
                  <a:srgbClr val="4D4D4D"/>
                </a:solidFill>
                <a:effectLst/>
                <a:latin typeface="-apple-system"/>
              </a:rPr>
              <a:t>的开放世界目标检测算法。</a:t>
            </a:r>
            <a:endParaRPr lang="zh-CN" altLang="en-US" dirty="0"/>
          </a:p>
        </p:txBody>
      </p:sp>
      <p:sp>
        <p:nvSpPr>
          <p:cNvPr id="21" name="文本框 20">
            <a:extLst>
              <a:ext uri="{FF2B5EF4-FFF2-40B4-BE49-F238E27FC236}">
                <a16:creationId xmlns:a16="http://schemas.microsoft.com/office/drawing/2014/main" id="{EF61B942-E78A-2C95-7B97-1C3B9C8B909A}"/>
              </a:ext>
            </a:extLst>
          </p:cNvPr>
          <p:cNvSpPr txBox="1"/>
          <p:nvPr/>
        </p:nvSpPr>
        <p:spPr>
          <a:xfrm>
            <a:off x="4322304" y="4349246"/>
            <a:ext cx="7655769" cy="646331"/>
          </a:xfrm>
          <a:prstGeom prst="rect">
            <a:avLst/>
          </a:prstGeom>
          <a:noFill/>
        </p:spPr>
        <p:txBody>
          <a:bodyPr wrap="square">
            <a:spAutoFit/>
          </a:bodyPr>
          <a:lstStyle/>
          <a:p>
            <a:r>
              <a:rPr lang="zh-CN" altLang="en-US" b="1" i="0" dirty="0">
                <a:effectLst/>
                <a:latin typeface="-apple-system"/>
              </a:rPr>
              <a:t>副产品：</a:t>
            </a:r>
            <a:r>
              <a:rPr lang="zh-CN" altLang="en-US" b="1" i="0" dirty="0">
                <a:solidFill>
                  <a:srgbClr val="4D4D4D"/>
                </a:solidFill>
                <a:effectLst/>
                <a:latin typeface="-apple-system"/>
              </a:rPr>
              <a:t>我们发现识别和描述未知实例有助于减少增量目标检测设置中的混乱，在这种情况下，我们实现了最先进的性能，而无需额外的方法学习。</a:t>
            </a:r>
            <a:endParaRPr lang="zh-CN" altLang="en-US" dirty="0"/>
          </a:p>
        </p:txBody>
      </p:sp>
      <p:sp>
        <p:nvSpPr>
          <p:cNvPr id="23" name="文本框 22">
            <a:extLst>
              <a:ext uri="{FF2B5EF4-FFF2-40B4-BE49-F238E27FC236}">
                <a16:creationId xmlns:a16="http://schemas.microsoft.com/office/drawing/2014/main" id="{92805801-39DC-8C72-9522-CC9DDCC389D9}"/>
              </a:ext>
            </a:extLst>
          </p:cNvPr>
          <p:cNvSpPr txBox="1"/>
          <p:nvPr/>
        </p:nvSpPr>
        <p:spPr>
          <a:xfrm>
            <a:off x="4096582" y="805552"/>
            <a:ext cx="6138862" cy="369332"/>
          </a:xfrm>
          <a:prstGeom prst="rect">
            <a:avLst/>
          </a:prstGeom>
          <a:noFill/>
        </p:spPr>
        <p:txBody>
          <a:bodyPr wrap="square">
            <a:spAutoFit/>
          </a:bodyPr>
          <a:lstStyle/>
          <a:p>
            <a:r>
              <a:rPr lang="zh-CN" altLang="en-US" b="1" dirty="0">
                <a:latin typeface="-apple-system"/>
              </a:rPr>
              <a:t>两大挑战：</a:t>
            </a:r>
            <a:endParaRPr lang="zh-CN" altLang="en-US" dirty="0"/>
          </a:p>
        </p:txBody>
      </p:sp>
      <p:sp>
        <p:nvSpPr>
          <p:cNvPr id="25" name="矩形 24">
            <a:extLst>
              <a:ext uri="{FF2B5EF4-FFF2-40B4-BE49-F238E27FC236}">
                <a16:creationId xmlns:a16="http://schemas.microsoft.com/office/drawing/2014/main" id="{32DB2453-813A-CACE-B3BC-F03278AC1C2A}"/>
              </a:ext>
            </a:extLst>
          </p:cNvPr>
          <p:cNvSpPr/>
          <p:nvPr/>
        </p:nvSpPr>
        <p:spPr>
          <a:xfrm>
            <a:off x="-85725" y="1019175"/>
            <a:ext cx="3457575"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ADA90AEA-D036-BFC5-9D35-54BD73AD24B7}"/>
              </a:ext>
            </a:extLst>
          </p:cNvPr>
          <p:cNvSpPr txBox="1"/>
          <p:nvPr/>
        </p:nvSpPr>
        <p:spPr>
          <a:xfrm>
            <a:off x="108026" y="1011031"/>
            <a:ext cx="3070071" cy="584775"/>
          </a:xfrm>
          <a:prstGeom prst="rect">
            <a:avLst/>
          </a:prstGeom>
          <a:noFill/>
        </p:spPr>
        <p:txBody>
          <a:bodyPr wrap="none" rtlCol="0">
            <a:spAutoFit/>
          </a:bodyPr>
          <a:lstStyle/>
          <a:p>
            <a:r>
              <a:rPr lang="en-US" altLang="zh-CN" sz="3200" dirty="0">
                <a:solidFill>
                  <a:schemeClr val="bg1"/>
                </a:solidFill>
              </a:rPr>
              <a:t>3  </a:t>
            </a:r>
            <a:r>
              <a:rPr lang="zh-CN" altLang="en-US" sz="2800" dirty="0">
                <a:solidFill>
                  <a:schemeClr val="bg1"/>
                </a:solidFill>
              </a:rPr>
              <a:t>模型内容</a:t>
            </a:r>
            <a:r>
              <a:rPr lang="en-US" altLang="zh-CN" sz="2800" dirty="0">
                <a:solidFill>
                  <a:schemeClr val="bg1"/>
                </a:solidFill>
              </a:rPr>
              <a:t>(ORE)</a:t>
            </a:r>
            <a:endParaRPr lang="zh-CN" altLang="en-US" sz="2800" dirty="0">
              <a:solidFill>
                <a:schemeClr val="bg1"/>
              </a:solidFill>
            </a:endParaRPr>
          </a:p>
        </p:txBody>
      </p:sp>
      <p:sp>
        <p:nvSpPr>
          <p:cNvPr id="27" name="任意多边形: 形状 26">
            <a:extLst>
              <a:ext uri="{FF2B5EF4-FFF2-40B4-BE49-F238E27FC236}">
                <a16:creationId xmlns:a16="http://schemas.microsoft.com/office/drawing/2014/main" id="{84374E5F-EF97-0A40-A65E-76A23B85884E}"/>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F6812B28-DDE3-F08C-0ECD-323B90B8B8C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B73D035-E647-7DE6-9D66-AC66773EADE3}"/>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30" name="任意多边形: 形状 29">
            <a:extLst>
              <a:ext uri="{FF2B5EF4-FFF2-40B4-BE49-F238E27FC236}">
                <a16:creationId xmlns:a16="http://schemas.microsoft.com/office/drawing/2014/main" id="{A45A674D-05D2-3E19-7128-8AD301A88774}"/>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831A633E-E01A-2FA2-114A-EE196A5D3986}"/>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75E5A7F7-2786-7F0E-990E-9188E2AD1686}"/>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per-and-pen-tools_38295">
            <a:extLst>
              <a:ext uri="{FF2B5EF4-FFF2-40B4-BE49-F238E27FC236}">
                <a16:creationId xmlns:a16="http://schemas.microsoft.com/office/drawing/2014/main" id="{DA50BB8C-3CF9-568F-DF32-ECF428C2D08B}"/>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本框 34">
            <a:extLst>
              <a:ext uri="{FF2B5EF4-FFF2-40B4-BE49-F238E27FC236}">
                <a16:creationId xmlns:a16="http://schemas.microsoft.com/office/drawing/2014/main" id="{1C7E4395-DA7D-1E00-8965-A5B54F058517}"/>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39" name="文本框 38">
            <a:extLst>
              <a:ext uri="{FF2B5EF4-FFF2-40B4-BE49-F238E27FC236}">
                <a16:creationId xmlns:a16="http://schemas.microsoft.com/office/drawing/2014/main" id="{C4F90689-8486-6966-2EBD-4944C7899E49}"/>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44" name="文本框 43">
            <a:extLst>
              <a:ext uri="{FF2B5EF4-FFF2-40B4-BE49-F238E27FC236}">
                <a16:creationId xmlns:a16="http://schemas.microsoft.com/office/drawing/2014/main" id="{1BFFA24A-92A0-86EB-F519-21EF786ED1A1}"/>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34547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E65ABBD-F95B-A163-517F-880B857DCC3F}"/>
              </a:ext>
            </a:extLst>
          </p:cNvPr>
          <p:cNvPicPr>
            <a:picLocks noChangeAspect="1"/>
          </p:cNvPicPr>
          <p:nvPr/>
        </p:nvPicPr>
        <p:blipFill>
          <a:blip r:embed="rId3" cstate="screen">
            <a:grayscl/>
            <a:alphaModFix amt="5000"/>
            <a:extLst>
              <a:ext uri="{28A0092B-C50C-407E-A947-70E740481C1C}">
                <a14:useLocalDpi xmlns:a14="http://schemas.microsoft.com/office/drawing/2010/main"/>
              </a:ext>
            </a:extLst>
          </a:blip>
          <a:srcRect/>
          <a:stretch>
            <a:fillRect/>
          </a:stretch>
        </p:blipFill>
        <p:spPr>
          <a:xfrm>
            <a:off x="-2"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9" name="任意多边形: 形状 28">
            <a:extLst>
              <a:ext uri="{FF2B5EF4-FFF2-40B4-BE49-F238E27FC236}">
                <a16:creationId xmlns:a16="http://schemas.microsoft.com/office/drawing/2014/main" id="{4E770E8B-A2CC-04BD-DC10-DC8581913F93}"/>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blipFill dpi="0" rotWithShape="0">
            <a:blip r:embed="rId4">
              <a:grayscl/>
            </a:blip>
            <a:srcRect/>
            <a:tile tx="0" ty="-187960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任意多边形: 形状 35">
            <a:extLst>
              <a:ext uri="{FF2B5EF4-FFF2-40B4-BE49-F238E27FC236}">
                <a16:creationId xmlns:a16="http://schemas.microsoft.com/office/drawing/2014/main" id="{3DD27108-765C-54BF-A376-237A2C8AEA04}"/>
              </a:ext>
            </a:extLst>
          </p:cNvPr>
          <p:cNvSpPr/>
          <p:nvPr/>
        </p:nvSpPr>
        <p:spPr>
          <a:xfrm rot="10800000">
            <a:off x="-174173" y="1912809"/>
            <a:ext cx="12540344" cy="1930746"/>
          </a:xfrm>
          <a:custGeom>
            <a:avLst/>
            <a:gdLst>
              <a:gd name="connsiteX0" fmla="*/ 0 w 6858000"/>
              <a:gd name="connsiteY0" fmla="*/ 1055876 h 1055876"/>
              <a:gd name="connsiteX1" fmla="*/ 0 w 6858000"/>
              <a:gd name="connsiteY1" fmla="*/ 0 h 1055876"/>
              <a:gd name="connsiteX2" fmla="*/ 1714083 w 6858000"/>
              <a:gd name="connsiteY2" fmla="*/ 0 h 1055876"/>
              <a:gd name="connsiteX3" fmla="*/ 3360543 w 6858000"/>
              <a:gd name="connsiteY3" fmla="*/ 591063 h 1055876"/>
              <a:gd name="connsiteX4" fmla="*/ 3427655 w 6858000"/>
              <a:gd name="connsiteY4" fmla="*/ 652059 h 1055876"/>
              <a:gd name="connsiteX5" fmla="*/ 3494768 w 6858000"/>
              <a:gd name="connsiteY5" fmla="*/ 591063 h 1055876"/>
              <a:gd name="connsiteX6" fmla="*/ 5141227 w 6858000"/>
              <a:gd name="connsiteY6" fmla="*/ 0 h 1055876"/>
              <a:gd name="connsiteX7" fmla="*/ 6858000 w 6858000"/>
              <a:gd name="connsiteY7" fmla="*/ 0 h 1055876"/>
              <a:gd name="connsiteX8" fmla="*/ 6858000 w 6858000"/>
              <a:gd name="connsiteY8" fmla="*/ 1055876 h 105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055876">
                <a:moveTo>
                  <a:pt x="0" y="1055876"/>
                </a:moveTo>
                <a:lnTo>
                  <a:pt x="0" y="0"/>
                </a:lnTo>
                <a:lnTo>
                  <a:pt x="1714083" y="0"/>
                </a:lnTo>
                <a:cubicBezTo>
                  <a:pt x="2339503" y="0"/>
                  <a:pt x="2913116" y="221813"/>
                  <a:pt x="3360543" y="591063"/>
                </a:cubicBezTo>
                <a:lnTo>
                  <a:pt x="3427655" y="652059"/>
                </a:lnTo>
                <a:lnTo>
                  <a:pt x="3494768" y="591063"/>
                </a:lnTo>
                <a:cubicBezTo>
                  <a:pt x="3942195" y="221813"/>
                  <a:pt x="4515808" y="0"/>
                  <a:pt x="5141227" y="0"/>
                </a:cubicBezTo>
                <a:lnTo>
                  <a:pt x="6858000" y="0"/>
                </a:lnTo>
                <a:lnTo>
                  <a:pt x="6858000" y="1055876"/>
                </a:lnTo>
                <a:close/>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descr="51PPT模板网，幻灯片演示模板及素材免费下载！&#10;51PPT模板网 唯一访问网址：www.51pptmoban.com">
            <a:extLst>
              <a:ext uri="{FF2B5EF4-FFF2-40B4-BE49-F238E27FC236}">
                <a16:creationId xmlns:a16="http://schemas.microsoft.com/office/drawing/2014/main" id="{F5F26C86-1A13-F1E9-0B7F-AD3A73A8C0A4}"/>
              </a:ext>
            </a:extLst>
          </p:cNvPr>
          <p:cNvSpPr/>
          <p:nvPr/>
        </p:nvSpPr>
        <p:spPr>
          <a:xfrm rot="10800000">
            <a:off x="-2" y="0"/>
            <a:ext cx="12192002" cy="3533386"/>
          </a:xfrm>
          <a:custGeom>
            <a:avLst/>
            <a:gdLst>
              <a:gd name="connsiteX0" fmla="*/ 12192002 w 12192002"/>
              <a:gd name="connsiteY0" fmla="*/ 3533386 h 3533386"/>
              <a:gd name="connsiteX1" fmla="*/ 0 w 12192002"/>
              <a:gd name="connsiteY1" fmla="*/ 3533386 h 3533386"/>
              <a:gd name="connsiteX2" fmla="*/ 0 w 12192002"/>
              <a:gd name="connsiteY2" fmla="*/ 3050953 h 3533386"/>
              <a:gd name="connsiteX3" fmla="*/ 0 w 12192002"/>
              <a:gd name="connsiteY3" fmla="*/ 2359547 h 3533386"/>
              <a:gd name="connsiteX4" fmla="*/ 0 w 12192002"/>
              <a:gd name="connsiteY4" fmla="*/ 1877114 h 3533386"/>
              <a:gd name="connsiteX5" fmla="*/ 0 w 12192002"/>
              <a:gd name="connsiteY5" fmla="*/ 1656272 h 3533386"/>
              <a:gd name="connsiteX6" fmla="*/ 0 w 12192002"/>
              <a:gd name="connsiteY6" fmla="*/ 1173839 h 3533386"/>
              <a:gd name="connsiteX7" fmla="*/ 0 w 12192002"/>
              <a:gd name="connsiteY7" fmla="*/ 482433 h 3533386"/>
              <a:gd name="connsiteX8" fmla="*/ 0 w 12192002"/>
              <a:gd name="connsiteY8" fmla="*/ 0 h 3533386"/>
              <a:gd name="connsiteX9" fmla="*/ 3047259 w 12192002"/>
              <a:gd name="connsiteY9" fmla="*/ 0 h 3533386"/>
              <a:gd name="connsiteX10" fmla="*/ 5974300 w 12192002"/>
              <a:gd name="connsiteY10" fmla="*/ 1050779 h 3533386"/>
              <a:gd name="connsiteX11" fmla="*/ 6093610 w 12192002"/>
              <a:gd name="connsiteY11" fmla="*/ 1159217 h 3533386"/>
              <a:gd name="connsiteX12" fmla="*/ 6212922 w 12192002"/>
              <a:gd name="connsiteY12" fmla="*/ 1050779 h 3533386"/>
              <a:gd name="connsiteX13" fmla="*/ 9139961 w 12192002"/>
              <a:gd name="connsiteY13" fmla="*/ 0 h 3533386"/>
              <a:gd name="connsiteX14" fmla="*/ 12192002 w 12192002"/>
              <a:gd name="connsiteY14" fmla="*/ 0 h 3533386"/>
              <a:gd name="connsiteX15" fmla="*/ 12192002 w 12192002"/>
              <a:gd name="connsiteY15" fmla="*/ 482433 h 3533386"/>
              <a:gd name="connsiteX16" fmla="*/ 12192002 w 12192002"/>
              <a:gd name="connsiteY16" fmla="*/ 1173839 h 3533386"/>
              <a:gd name="connsiteX17" fmla="*/ 12192002 w 12192002"/>
              <a:gd name="connsiteY17" fmla="*/ 1656272 h 3533386"/>
              <a:gd name="connsiteX18" fmla="*/ 12192002 w 12192002"/>
              <a:gd name="connsiteY18" fmla="*/ 1877114 h 3533386"/>
              <a:gd name="connsiteX19" fmla="*/ 12192002 w 12192002"/>
              <a:gd name="connsiteY19" fmla="*/ 2359547 h 3533386"/>
              <a:gd name="connsiteX20" fmla="*/ 12192002 w 12192002"/>
              <a:gd name="connsiteY20" fmla="*/ 3050953 h 35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2" h="3533386">
                <a:moveTo>
                  <a:pt x="12192002" y="3533386"/>
                </a:moveTo>
                <a:lnTo>
                  <a:pt x="0" y="3533386"/>
                </a:lnTo>
                <a:lnTo>
                  <a:pt x="0" y="3050953"/>
                </a:lnTo>
                <a:lnTo>
                  <a:pt x="0" y="2359547"/>
                </a:lnTo>
                <a:lnTo>
                  <a:pt x="0" y="1877114"/>
                </a:lnTo>
                <a:lnTo>
                  <a:pt x="0" y="1656272"/>
                </a:lnTo>
                <a:lnTo>
                  <a:pt x="0" y="1173839"/>
                </a:lnTo>
                <a:lnTo>
                  <a:pt x="0" y="482433"/>
                </a:lnTo>
                <a:lnTo>
                  <a:pt x="0" y="0"/>
                </a:lnTo>
                <a:lnTo>
                  <a:pt x="3047259" y="0"/>
                </a:lnTo>
                <a:cubicBezTo>
                  <a:pt x="4159117" y="0"/>
                  <a:pt x="5178874" y="394334"/>
                  <a:pt x="5974300" y="1050779"/>
                </a:cubicBezTo>
                <a:lnTo>
                  <a:pt x="6093610" y="1159217"/>
                </a:lnTo>
                <a:lnTo>
                  <a:pt x="6212922" y="1050779"/>
                </a:lnTo>
                <a:cubicBezTo>
                  <a:pt x="7008348" y="394334"/>
                  <a:pt x="8028104" y="0"/>
                  <a:pt x="9139961" y="0"/>
                </a:cubicBezTo>
                <a:lnTo>
                  <a:pt x="12192002" y="0"/>
                </a:lnTo>
                <a:lnTo>
                  <a:pt x="12192002" y="482433"/>
                </a:lnTo>
                <a:lnTo>
                  <a:pt x="12192002" y="1173839"/>
                </a:lnTo>
                <a:lnTo>
                  <a:pt x="12192002" y="1656272"/>
                </a:lnTo>
                <a:lnTo>
                  <a:pt x="12192002" y="1877114"/>
                </a:lnTo>
                <a:lnTo>
                  <a:pt x="12192002" y="2359547"/>
                </a:lnTo>
                <a:lnTo>
                  <a:pt x="12192002" y="3050953"/>
                </a:lnTo>
                <a:close/>
              </a:path>
            </a:pathLst>
          </a:custGeom>
          <a:solidFill>
            <a:srgbClr val="83A1A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a:extLst>
              <a:ext uri="{FF2B5EF4-FFF2-40B4-BE49-F238E27FC236}">
                <a16:creationId xmlns:a16="http://schemas.microsoft.com/office/drawing/2014/main" id="{E1683948-4571-FF69-EEA0-D96B95810C0B}"/>
              </a:ext>
            </a:extLst>
          </p:cNvPr>
          <p:cNvSpPr txBox="1"/>
          <p:nvPr/>
        </p:nvSpPr>
        <p:spPr>
          <a:xfrm>
            <a:off x="5317582" y="918346"/>
            <a:ext cx="1556837" cy="1446550"/>
          </a:xfrm>
          <a:prstGeom prst="rect">
            <a:avLst/>
          </a:prstGeom>
          <a:noFill/>
        </p:spPr>
        <p:txBody>
          <a:bodyPr wrap="none" rtlCol="0">
            <a:spAutoFit/>
          </a:bodyPr>
          <a:lstStyle/>
          <a:p>
            <a:pPr algn="ctr"/>
            <a:r>
              <a:rPr lang="en-US" altLang="zh-CN" sz="8800" dirty="0">
                <a:solidFill>
                  <a:schemeClr val="bg1"/>
                </a:solidFill>
                <a:latin typeface="思源宋体 CN Heavy" panose="02020900000000000000" pitchFamily="18" charset="-122"/>
                <a:ea typeface="思源宋体 CN Heavy" panose="02020900000000000000" pitchFamily="18" charset="-122"/>
              </a:rPr>
              <a:t>02</a:t>
            </a:r>
            <a:endParaRPr lang="zh-CN" altLang="en-US" sz="8800" dirty="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8487225-DDFF-37D4-1A68-505CF51A6A19}"/>
              </a:ext>
            </a:extLst>
          </p:cNvPr>
          <p:cNvSpPr txBox="1"/>
          <p:nvPr/>
        </p:nvSpPr>
        <p:spPr>
          <a:xfrm>
            <a:off x="5182928" y="3692930"/>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p>
        </p:txBody>
      </p:sp>
      <p:sp>
        <p:nvSpPr>
          <p:cNvPr id="2" name="文本框 1">
            <a:extLst>
              <a:ext uri="{FF2B5EF4-FFF2-40B4-BE49-F238E27FC236}">
                <a16:creationId xmlns:a16="http://schemas.microsoft.com/office/drawing/2014/main" id="{05E522BB-232A-6EA2-9E36-B9766F49BFA0}"/>
              </a:ext>
            </a:extLst>
          </p:cNvPr>
          <p:cNvSpPr txBox="1"/>
          <p:nvPr/>
        </p:nvSpPr>
        <p:spPr>
          <a:xfrm>
            <a:off x="1383454" y="4527849"/>
            <a:ext cx="8990538" cy="369332"/>
          </a:xfrm>
          <a:prstGeom prst="rect">
            <a:avLst/>
          </a:prstGeom>
          <a:noFill/>
        </p:spPr>
        <p:txBody>
          <a:bodyPr wrap="none" rtlCol="0">
            <a:spAutoFit/>
          </a:bodyPr>
          <a:lstStyle/>
          <a:p>
            <a:r>
              <a:rPr lang="zh-CN" altLang="en-US" dirty="0">
                <a:solidFill>
                  <a:srgbClr val="808082"/>
                </a:solidFill>
              </a:rPr>
              <a:t>由于</a:t>
            </a:r>
            <a:r>
              <a:rPr lang="en-US" altLang="zh-CN" dirty="0">
                <a:solidFill>
                  <a:srgbClr val="808082"/>
                </a:solidFill>
              </a:rPr>
              <a:t>ORE</a:t>
            </a:r>
            <a:r>
              <a:rPr lang="zh-CN" altLang="en-US" dirty="0">
                <a:solidFill>
                  <a:srgbClr val="808082"/>
                </a:solidFill>
              </a:rPr>
              <a:t>模型是在</a:t>
            </a:r>
            <a:r>
              <a:rPr lang="en-US" altLang="zh-CN" dirty="0">
                <a:solidFill>
                  <a:srgbClr val="808082"/>
                </a:solidFill>
              </a:rPr>
              <a:t>Faster RCNN</a:t>
            </a:r>
            <a:r>
              <a:rPr lang="zh-CN" altLang="en-US" dirty="0">
                <a:solidFill>
                  <a:srgbClr val="808082"/>
                </a:solidFill>
              </a:rPr>
              <a:t>模型上改进而来，因此该节的讲解会对比</a:t>
            </a:r>
            <a:r>
              <a:rPr lang="en-US" altLang="zh-CN" dirty="0">
                <a:solidFill>
                  <a:srgbClr val="808082"/>
                </a:solidFill>
              </a:rPr>
              <a:t>Faster RCNN</a:t>
            </a:r>
          </a:p>
        </p:txBody>
      </p:sp>
    </p:spTree>
    <p:extLst>
      <p:ext uri="{BB962C8B-B14F-4D97-AF65-F5344CB8AC3E}">
        <p14:creationId xmlns:p14="http://schemas.microsoft.com/office/powerpoint/2010/main" val="173942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FCF3C43-506F-1D78-041B-A7CAD426627B}"/>
              </a:ext>
            </a:extLst>
          </p:cNvPr>
          <p:cNvSpPr/>
          <p:nvPr/>
        </p:nvSpPr>
        <p:spPr>
          <a:xfrm>
            <a:off x="-276224" y="1019174"/>
            <a:ext cx="8019488" cy="6151307"/>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p>
        </p:txBody>
      </p:sp>
      <p:sp>
        <p:nvSpPr>
          <p:cNvPr id="20" name="矩形 19">
            <a:extLst>
              <a:ext uri="{FF2B5EF4-FFF2-40B4-BE49-F238E27FC236}">
                <a16:creationId xmlns:a16="http://schemas.microsoft.com/office/drawing/2014/main" id="{25EF3BA7-5A1C-11AB-B64A-336B637C00DD}"/>
              </a:ext>
            </a:extLst>
          </p:cNvPr>
          <p:cNvSpPr/>
          <p:nvPr/>
        </p:nvSpPr>
        <p:spPr>
          <a:xfrm>
            <a:off x="7743263" y="1019174"/>
            <a:ext cx="4194292" cy="6245225"/>
          </a:xfrm>
          <a:prstGeom prst="rect">
            <a:avLst/>
          </a:prstGeom>
          <a:solidFill>
            <a:srgbClr val="83A1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2050" name="Picture 2" descr="在这里插入图片描述">
            <a:extLst>
              <a:ext uri="{FF2B5EF4-FFF2-40B4-BE49-F238E27FC236}">
                <a16:creationId xmlns:a16="http://schemas.microsoft.com/office/drawing/2014/main" id="{4887AB07-88D1-B1A9-0EF6-8F9A6BFB4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528" y="2194394"/>
            <a:ext cx="3970745" cy="355295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BBF45DD0-C6C6-5246-3A2C-362F32BDD0CB}"/>
              </a:ext>
            </a:extLst>
          </p:cNvPr>
          <p:cNvPicPr>
            <a:picLocks noChangeAspect="1"/>
          </p:cNvPicPr>
          <p:nvPr/>
        </p:nvPicPr>
        <p:blipFill>
          <a:blip r:embed="rId5"/>
          <a:stretch>
            <a:fillRect/>
          </a:stretch>
        </p:blipFill>
        <p:spPr>
          <a:xfrm>
            <a:off x="-85725" y="2008639"/>
            <a:ext cx="7808129" cy="4462774"/>
          </a:xfrm>
          <a:prstGeom prst="rect">
            <a:avLst/>
          </a:prstGeom>
        </p:spPr>
      </p:pic>
      <p:sp>
        <p:nvSpPr>
          <p:cNvPr id="13" name="矩形 12">
            <a:extLst>
              <a:ext uri="{FF2B5EF4-FFF2-40B4-BE49-F238E27FC236}">
                <a16:creationId xmlns:a16="http://schemas.microsoft.com/office/drawing/2014/main" id="{DF1C9911-3AFB-4F88-9B06-E58BBCDD3B26}"/>
              </a:ext>
            </a:extLst>
          </p:cNvPr>
          <p:cNvSpPr/>
          <p:nvPr/>
        </p:nvSpPr>
        <p:spPr>
          <a:xfrm>
            <a:off x="-85725" y="1019175"/>
            <a:ext cx="5387470" cy="584775"/>
          </a:xfrm>
          <a:prstGeom prst="rect">
            <a:avLst/>
          </a:prstGeom>
          <a:solidFill>
            <a:srgbClr val="83A1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8219C11-756C-F765-AA54-E7BDF568589C}"/>
              </a:ext>
            </a:extLst>
          </p:cNvPr>
          <p:cNvSpPr txBox="1"/>
          <p:nvPr/>
        </p:nvSpPr>
        <p:spPr>
          <a:xfrm>
            <a:off x="319755" y="1058512"/>
            <a:ext cx="4807406" cy="584775"/>
          </a:xfrm>
          <a:prstGeom prst="rect">
            <a:avLst/>
          </a:prstGeom>
          <a:noFill/>
        </p:spPr>
        <p:txBody>
          <a:bodyPr wrap="none" rtlCol="0">
            <a:spAutoFit/>
          </a:bodyPr>
          <a:lstStyle/>
          <a:p>
            <a:r>
              <a:rPr lang="en-US" altLang="zh-CN" sz="3200" dirty="0">
                <a:solidFill>
                  <a:schemeClr val="bg1"/>
                </a:solidFill>
              </a:rPr>
              <a:t>1 </a:t>
            </a:r>
            <a:r>
              <a:rPr lang="zh-CN" altLang="en-US" sz="3200" dirty="0">
                <a:solidFill>
                  <a:schemeClr val="bg1"/>
                </a:solidFill>
              </a:rPr>
              <a:t>总体架构</a:t>
            </a:r>
            <a:r>
              <a:rPr lang="en-US" altLang="zh-CN" sz="2000" dirty="0">
                <a:solidFill>
                  <a:schemeClr val="bg1"/>
                </a:solidFill>
              </a:rPr>
              <a:t>——</a:t>
            </a:r>
            <a:r>
              <a:rPr lang="zh-CN" altLang="en-US" sz="2000" dirty="0">
                <a:solidFill>
                  <a:schemeClr val="bg1"/>
                </a:solidFill>
              </a:rPr>
              <a:t>基于</a:t>
            </a:r>
            <a:r>
              <a:rPr lang="en-US" altLang="zh-CN" sz="2000" dirty="0">
                <a:solidFill>
                  <a:schemeClr val="bg1"/>
                </a:solidFill>
              </a:rPr>
              <a:t>Faster RCNN</a:t>
            </a:r>
            <a:endParaRPr lang="zh-CN" altLang="en-US" sz="2000" dirty="0">
              <a:solidFill>
                <a:schemeClr val="bg1"/>
              </a:solidFill>
            </a:endParaRPr>
          </a:p>
        </p:txBody>
      </p:sp>
      <p:sp>
        <p:nvSpPr>
          <p:cNvPr id="2" name="任意多边形: 形状 1">
            <a:extLst>
              <a:ext uri="{FF2B5EF4-FFF2-40B4-BE49-F238E27FC236}">
                <a16:creationId xmlns:a16="http://schemas.microsoft.com/office/drawing/2014/main" id="{8FEC471B-62A5-F0DC-8D7E-97560BE4C8EC}"/>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55DF1444-43FF-8837-008B-4725ACB1361E}"/>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F511F04-C112-B13C-C6FA-11D647D5A12D}"/>
              </a:ext>
            </a:extLst>
          </p:cNvPr>
          <p:cNvSpPr txBox="1"/>
          <p:nvPr/>
        </p:nvSpPr>
        <p:spPr>
          <a:xfrm>
            <a:off x="1191726" y="36641"/>
            <a:ext cx="784189" cy="369332"/>
          </a:xfrm>
          <a:prstGeom prst="rect">
            <a:avLst/>
          </a:prstGeom>
          <a:noFill/>
        </p:spPr>
        <p:txBody>
          <a:bodyPr wrap="none" rtlCol="0">
            <a:spAutoFit/>
          </a:bodyPr>
          <a:lstStyle/>
          <a:p>
            <a:r>
              <a:rPr lang="zh-CN" altLang="en-US" dirty="0">
                <a:solidFill>
                  <a:schemeClr val="bg1"/>
                </a:solidFill>
                <a:latin typeface="思源宋体 CN Heavy" panose="02020900000000000000" pitchFamily="18" charset="-122"/>
                <a:ea typeface="思源宋体 CN Heavy" panose="02020900000000000000" pitchFamily="18" charset="-122"/>
              </a:rPr>
              <a:t>概  述</a:t>
            </a:r>
          </a:p>
        </p:txBody>
      </p:sp>
      <p:sp>
        <p:nvSpPr>
          <p:cNvPr id="9" name="任意多边形: 形状 8">
            <a:extLst>
              <a:ext uri="{FF2B5EF4-FFF2-40B4-BE49-F238E27FC236}">
                <a16:creationId xmlns:a16="http://schemas.microsoft.com/office/drawing/2014/main" id="{CFEF6688-9099-D704-8346-E5128EB02BCB}"/>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E5D802E6-B996-86B4-870C-D90891DD00EB}"/>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170F0A78-C959-B5F2-3576-E00C5AA455C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per-and-pen-tools_38295">
            <a:extLst>
              <a:ext uri="{FF2B5EF4-FFF2-40B4-BE49-F238E27FC236}">
                <a16:creationId xmlns:a16="http://schemas.microsoft.com/office/drawing/2014/main" id="{8F0C9FB2-4EF2-7C87-9298-69ED75B15051}"/>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A5998BE-31DA-3F36-D92D-EE230C639E05}"/>
              </a:ext>
            </a:extLst>
          </p:cNvPr>
          <p:cNvSpPr txBox="1"/>
          <p:nvPr/>
        </p:nvSpPr>
        <p:spPr>
          <a:xfrm>
            <a:off x="3068846" y="55116"/>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模型架构</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5" name="文本框 14">
            <a:extLst>
              <a:ext uri="{FF2B5EF4-FFF2-40B4-BE49-F238E27FC236}">
                <a16:creationId xmlns:a16="http://schemas.microsoft.com/office/drawing/2014/main" id="{788C4B4A-E107-26CD-FF01-CAE867F2ED4A}"/>
              </a:ext>
            </a:extLst>
          </p:cNvPr>
          <p:cNvSpPr txBox="1"/>
          <p:nvPr/>
        </p:nvSpPr>
        <p:spPr>
          <a:xfrm>
            <a:off x="5328136" y="36641"/>
            <a:ext cx="1180131" cy="369332"/>
          </a:xfrm>
          <a:prstGeom prst="rect">
            <a:avLst/>
          </a:prstGeom>
          <a:noFill/>
        </p:spPr>
        <p:txBody>
          <a:bodyPr wrap="none" rtlCol="0">
            <a:spAutoFit/>
          </a:bodyPr>
          <a:lstStyle/>
          <a:p>
            <a:r>
              <a:rPr lang="en-US" altLang="zh-CN" sz="18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Unet</a:t>
            </a:r>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网络</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16" name="文本框 15">
            <a:extLst>
              <a:ext uri="{FF2B5EF4-FFF2-40B4-BE49-F238E27FC236}">
                <a16:creationId xmlns:a16="http://schemas.microsoft.com/office/drawing/2014/main" id="{79BB33DF-26DA-43E7-D30C-DEE9C39136DD}"/>
              </a:ext>
            </a:extLst>
          </p:cNvPr>
          <p:cNvSpPr txBox="1"/>
          <p:nvPr/>
        </p:nvSpPr>
        <p:spPr>
          <a:xfrm>
            <a:off x="7392028" y="36641"/>
            <a:ext cx="1338828" cy="369332"/>
          </a:xfrm>
          <a:prstGeom prst="rect">
            <a:avLst/>
          </a:prstGeom>
          <a:noFill/>
        </p:spPr>
        <p:txBody>
          <a:bodyPr wrap="none" rtlCol="0">
            <a:spAutoFit/>
          </a:bodyPr>
          <a:lstStyle/>
          <a:p>
            <a:r>
              <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rPr>
              <a:t>训练和结果</a:t>
            </a:r>
          </a:p>
        </p:txBody>
      </p:sp>
      <p:sp>
        <p:nvSpPr>
          <p:cNvPr id="19" name="文本框 18">
            <a:extLst>
              <a:ext uri="{FF2B5EF4-FFF2-40B4-BE49-F238E27FC236}">
                <a16:creationId xmlns:a16="http://schemas.microsoft.com/office/drawing/2014/main" id="{A12AD2BF-2308-5BAD-58AA-345EA61F12D0}"/>
              </a:ext>
            </a:extLst>
          </p:cNvPr>
          <p:cNvSpPr txBox="1"/>
          <p:nvPr/>
        </p:nvSpPr>
        <p:spPr>
          <a:xfrm>
            <a:off x="2958956" y="1652523"/>
            <a:ext cx="1765227" cy="369332"/>
          </a:xfrm>
          <a:prstGeom prst="rect">
            <a:avLst/>
          </a:prstGeom>
          <a:noFill/>
        </p:spPr>
        <p:txBody>
          <a:bodyPr wrap="none" rtlCol="0">
            <a:spAutoFit/>
          </a:bodyPr>
          <a:lstStyle/>
          <a:p>
            <a:r>
              <a:rPr lang="en-US" altLang="zh-CN" dirty="0">
                <a:solidFill>
                  <a:schemeClr val="bg2">
                    <a:lumMod val="25000"/>
                  </a:schemeClr>
                </a:solidFill>
              </a:rPr>
              <a:t>ORE</a:t>
            </a:r>
            <a:r>
              <a:rPr lang="zh-CN" altLang="en-US" dirty="0">
                <a:solidFill>
                  <a:schemeClr val="bg2">
                    <a:lumMod val="25000"/>
                  </a:schemeClr>
                </a:solidFill>
              </a:rPr>
              <a:t>模型</a:t>
            </a:r>
            <a:r>
              <a:rPr lang="en-US" altLang="zh-CN" sz="1200" dirty="0">
                <a:solidFill>
                  <a:schemeClr val="bg2">
                    <a:lumMod val="25000"/>
                  </a:schemeClr>
                </a:solidFill>
              </a:rPr>
              <a:t>(</a:t>
            </a:r>
            <a:r>
              <a:rPr lang="zh-CN" altLang="en-US" sz="1200" dirty="0">
                <a:solidFill>
                  <a:schemeClr val="bg2">
                    <a:lumMod val="25000"/>
                  </a:schemeClr>
                </a:solidFill>
              </a:rPr>
              <a:t>论文图</a:t>
            </a:r>
            <a:r>
              <a:rPr lang="en-US" altLang="zh-CN" sz="1200" dirty="0">
                <a:solidFill>
                  <a:schemeClr val="bg2">
                    <a:lumMod val="25000"/>
                  </a:schemeClr>
                </a:solidFill>
              </a:rPr>
              <a:t>2)</a:t>
            </a:r>
            <a:endParaRPr lang="zh-CN" altLang="en-US" sz="1200" dirty="0">
              <a:solidFill>
                <a:schemeClr val="bg2">
                  <a:lumMod val="25000"/>
                </a:schemeClr>
              </a:solidFill>
            </a:endParaRPr>
          </a:p>
        </p:txBody>
      </p:sp>
      <p:sp>
        <p:nvSpPr>
          <p:cNvPr id="22" name="文本框 21">
            <a:extLst>
              <a:ext uri="{FF2B5EF4-FFF2-40B4-BE49-F238E27FC236}">
                <a16:creationId xmlns:a16="http://schemas.microsoft.com/office/drawing/2014/main" id="{D7904B2E-98B3-F8CC-6185-13AA51634DCE}"/>
              </a:ext>
            </a:extLst>
          </p:cNvPr>
          <p:cNvSpPr txBox="1"/>
          <p:nvPr/>
        </p:nvSpPr>
        <p:spPr>
          <a:xfrm>
            <a:off x="8250882" y="1780331"/>
            <a:ext cx="2150417" cy="369332"/>
          </a:xfrm>
          <a:prstGeom prst="rect">
            <a:avLst/>
          </a:prstGeom>
          <a:noFill/>
        </p:spPr>
        <p:txBody>
          <a:bodyPr wrap="square" rtlCol="0">
            <a:spAutoFit/>
          </a:bodyPr>
          <a:lstStyle/>
          <a:p>
            <a:r>
              <a:rPr lang="en-US" altLang="zh-CN" dirty="0">
                <a:solidFill>
                  <a:schemeClr val="bg1"/>
                </a:solidFill>
              </a:rPr>
              <a:t>Faster RCNN</a:t>
            </a:r>
            <a:r>
              <a:rPr lang="zh-CN" altLang="en-US" dirty="0">
                <a:solidFill>
                  <a:schemeClr val="bg1"/>
                </a:solidFill>
              </a:rPr>
              <a:t>架构</a:t>
            </a:r>
          </a:p>
        </p:txBody>
      </p:sp>
      <p:sp>
        <p:nvSpPr>
          <p:cNvPr id="25" name="矩形 24">
            <a:extLst>
              <a:ext uri="{FF2B5EF4-FFF2-40B4-BE49-F238E27FC236}">
                <a16:creationId xmlns:a16="http://schemas.microsoft.com/office/drawing/2014/main" id="{F5144DB6-D28F-6697-5313-641E3B08689B}"/>
              </a:ext>
            </a:extLst>
          </p:cNvPr>
          <p:cNvSpPr/>
          <p:nvPr/>
        </p:nvSpPr>
        <p:spPr>
          <a:xfrm>
            <a:off x="240276" y="3297351"/>
            <a:ext cx="7463371" cy="1350849"/>
          </a:xfrm>
          <a:prstGeom prst="rect">
            <a:avLst/>
          </a:prstGeom>
          <a:solidFill>
            <a:srgbClr val="FF0000">
              <a:alpha val="12157"/>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形状 25">
            <a:extLst>
              <a:ext uri="{FF2B5EF4-FFF2-40B4-BE49-F238E27FC236}">
                <a16:creationId xmlns:a16="http://schemas.microsoft.com/office/drawing/2014/main" id="{C23EDC53-A3A3-789B-38D2-30080733B289}"/>
              </a:ext>
            </a:extLst>
          </p:cNvPr>
          <p:cNvSpPr/>
          <p:nvPr/>
        </p:nvSpPr>
        <p:spPr>
          <a:xfrm>
            <a:off x="686002"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4EC2FC-ACA2-DFF7-77D4-91AE8CA7C045}"/>
              </a:ext>
            </a:extLst>
          </p:cNvPr>
          <p:cNvSpPr/>
          <p:nvPr/>
        </p:nvSpPr>
        <p:spPr>
          <a:xfrm>
            <a:off x="0" y="-2682"/>
            <a:ext cx="794984" cy="452051"/>
          </a:xfrm>
          <a:custGeom>
            <a:avLst/>
            <a:gdLst>
              <a:gd name="connsiteX0" fmla="*/ 0 w 1136650"/>
              <a:gd name="connsiteY0" fmla="*/ 0 h 646331"/>
              <a:gd name="connsiteX1" fmla="*/ 1015546 w 1136650"/>
              <a:gd name="connsiteY1" fmla="*/ 0 h 646331"/>
              <a:gd name="connsiteX2" fmla="*/ 1136650 w 1136650"/>
              <a:gd name="connsiteY2" fmla="*/ 282577 h 646331"/>
              <a:gd name="connsiteX3" fmla="*/ 946865 w 1136650"/>
              <a:gd name="connsiteY3" fmla="*/ 646331 h 646331"/>
              <a:gd name="connsiteX4" fmla="*/ 0 w 1136650"/>
              <a:gd name="connsiteY4" fmla="*/ 646331 h 646331"/>
              <a:gd name="connsiteX5" fmla="*/ 0 w 1136650"/>
              <a:gd name="connsiteY5"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6650" h="646331">
                <a:moveTo>
                  <a:pt x="0" y="0"/>
                </a:moveTo>
                <a:lnTo>
                  <a:pt x="1015546" y="0"/>
                </a:lnTo>
                <a:lnTo>
                  <a:pt x="1136650" y="282577"/>
                </a:lnTo>
                <a:lnTo>
                  <a:pt x="946865" y="646331"/>
                </a:lnTo>
                <a:lnTo>
                  <a:pt x="0" y="646331"/>
                </a:lnTo>
                <a:lnTo>
                  <a:pt x="0"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ADAF710-5A5A-4610-9935-A84E6E9B304E}"/>
              </a:ext>
            </a:extLst>
          </p:cNvPr>
          <p:cNvSpPr txBox="1"/>
          <p:nvPr/>
        </p:nvSpPr>
        <p:spPr>
          <a:xfrm>
            <a:off x="1191726" y="36641"/>
            <a:ext cx="853119" cy="369332"/>
          </a:xfrm>
          <a:prstGeom prst="rect">
            <a:avLst/>
          </a:prstGeom>
          <a:noFill/>
        </p:spPr>
        <p:txBody>
          <a:bodyPr wrap="none" rtlCol="0">
            <a:spAutoFit/>
          </a:bodyPr>
          <a:lstStyle>
            <a:defPPr>
              <a:defRPr lang="zh-CN"/>
            </a:defPPr>
            <a:lvl1pPr>
              <a:defRPr>
                <a:solidFill>
                  <a:schemeClr val="tx1">
                    <a:lumMod val="75000"/>
                    <a:lumOff val="25000"/>
                  </a:schemeClr>
                </a:solidFill>
                <a:latin typeface="思源宋体 CN Heavy" panose="02020900000000000000" pitchFamily="18" charset="-122"/>
                <a:ea typeface="思源宋体 CN Heavy" panose="02020900000000000000" pitchFamily="18" charset="-122"/>
              </a:defRPr>
            </a:lvl1pPr>
          </a:lstStyle>
          <a:p>
            <a:r>
              <a:rPr lang="zh-CN" altLang="en-US" dirty="0"/>
              <a:t>概   述</a:t>
            </a:r>
          </a:p>
        </p:txBody>
      </p:sp>
      <p:sp>
        <p:nvSpPr>
          <p:cNvPr id="29" name="任意多边形: 形状 28">
            <a:extLst>
              <a:ext uri="{FF2B5EF4-FFF2-40B4-BE49-F238E27FC236}">
                <a16:creationId xmlns:a16="http://schemas.microsoft.com/office/drawing/2014/main" id="{D13084B4-FEBE-628A-4E00-ECC2C893C333}"/>
              </a:ext>
            </a:extLst>
          </p:cNvPr>
          <p:cNvSpPr/>
          <p:nvPr/>
        </p:nvSpPr>
        <p:spPr>
          <a:xfrm>
            <a:off x="2723458"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rgbClr val="83A1AB"/>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1364ABF-DE6E-6A05-6D4A-3CFF94B6EB7A}"/>
              </a:ext>
            </a:extLst>
          </p:cNvPr>
          <p:cNvSpPr/>
          <p:nvPr/>
        </p:nvSpPr>
        <p:spPr>
          <a:xfrm>
            <a:off x="4760914"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B4D42E23-F305-E230-3A58-75A740873D9F}"/>
              </a:ext>
            </a:extLst>
          </p:cNvPr>
          <p:cNvSpPr/>
          <p:nvPr/>
        </p:nvSpPr>
        <p:spPr>
          <a:xfrm>
            <a:off x="6798370" y="-2682"/>
            <a:ext cx="2172317" cy="452051"/>
          </a:xfrm>
          <a:custGeom>
            <a:avLst/>
            <a:gdLst>
              <a:gd name="connsiteX0" fmla="*/ 48036 w 2172317"/>
              <a:gd name="connsiteY0" fmla="*/ 0 h 452051"/>
              <a:gd name="connsiteX1" fmla="*/ 184857 w 2172317"/>
              <a:gd name="connsiteY1" fmla="*/ 0 h 452051"/>
              <a:gd name="connsiteX2" fmla="*/ 497647 w 2172317"/>
              <a:gd name="connsiteY2" fmla="*/ 0 h 452051"/>
              <a:gd name="connsiteX3" fmla="*/ 582349 w 2172317"/>
              <a:gd name="connsiteY3" fmla="*/ 0 h 452051"/>
              <a:gd name="connsiteX4" fmla="*/ 895139 w 2172317"/>
              <a:gd name="connsiteY4" fmla="*/ 0 h 452051"/>
              <a:gd name="connsiteX5" fmla="*/ 979841 w 2172317"/>
              <a:gd name="connsiteY5" fmla="*/ 0 h 452051"/>
              <a:gd name="connsiteX6" fmla="*/ 1292631 w 2172317"/>
              <a:gd name="connsiteY6" fmla="*/ 0 h 452051"/>
              <a:gd name="connsiteX7" fmla="*/ 1377333 w 2172317"/>
              <a:gd name="connsiteY7" fmla="*/ 0 h 452051"/>
              <a:gd name="connsiteX8" fmla="*/ 1690124 w 2172317"/>
              <a:gd name="connsiteY8" fmla="*/ 0 h 452051"/>
              <a:gd name="connsiteX9" fmla="*/ 2087616 w 2172317"/>
              <a:gd name="connsiteY9" fmla="*/ 0 h 452051"/>
              <a:gd name="connsiteX10" fmla="*/ 2172317 w 2172317"/>
              <a:gd name="connsiteY10" fmla="*/ 197637 h 452051"/>
              <a:gd name="connsiteX11" fmla="*/ 2039580 w 2172317"/>
              <a:gd name="connsiteY11" fmla="*/ 452051 h 452051"/>
              <a:gd name="connsiteX12" fmla="*/ 1642088 w 2172317"/>
              <a:gd name="connsiteY12" fmla="*/ 452051 h 452051"/>
              <a:gd name="connsiteX13" fmla="*/ 1377333 w 2172317"/>
              <a:gd name="connsiteY13" fmla="*/ 452051 h 452051"/>
              <a:gd name="connsiteX14" fmla="*/ 1244595 w 2172317"/>
              <a:gd name="connsiteY14" fmla="*/ 452051 h 452051"/>
              <a:gd name="connsiteX15" fmla="*/ 979841 w 2172317"/>
              <a:gd name="connsiteY15" fmla="*/ 452051 h 452051"/>
              <a:gd name="connsiteX16" fmla="*/ 847103 w 2172317"/>
              <a:gd name="connsiteY16" fmla="*/ 452051 h 452051"/>
              <a:gd name="connsiteX17" fmla="*/ 582349 w 2172317"/>
              <a:gd name="connsiteY17" fmla="*/ 452051 h 452051"/>
              <a:gd name="connsiteX18" fmla="*/ 449611 w 2172317"/>
              <a:gd name="connsiteY18" fmla="*/ 452051 h 452051"/>
              <a:gd name="connsiteX19" fmla="*/ 184857 w 2172317"/>
              <a:gd name="connsiteY19" fmla="*/ 452051 h 452051"/>
              <a:gd name="connsiteX20" fmla="*/ 0 w 2172317"/>
              <a:gd name="connsiteY20" fmla="*/ 452051 h 452051"/>
              <a:gd name="connsiteX21" fmla="*/ 132737 w 2172317"/>
              <a:gd name="connsiteY21" fmla="*/ 197637 h 452051"/>
              <a:gd name="connsiteX22" fmla="*/ 48036 w 2172317"/>
              <a:gd name="connsiteY22" fmla="*/ 0 h 4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2317" h="452051">
                <a:moveTo>
                  <a:pt x="48036" y="0"/>
                </a:moveTo>
                <a:lnTo>
                  <a:pt x="184857" y="0"/>
                </a:lnTo>
                <a:lnTo>
                  <a:pt x="497647" y="0"/>
                </a:lnTo>
                <a:lnTo>
                  <a:pt x="582349" y="0"/>
                </a:lnTo>
                <a:lnTo>
                  <a:pt x="895139" y="0"/>
                </a:lnTo>
                <a:lnTo>
                  <a:pt x="979841" y="0"/>
                </a:lnTo>
                <a:lnTo>
                  <a:pt x="1292631" y="0"/>
                </a:lnTo>
                <a:lnTo>
                  <a:pt x="1377333" y="0"/>
                </a:lnTo>
                <a:lnTo>
                  <a:pt x="1690124" y="0"/>
                </a:lnTo>
                <a:lnTo>
                  <a:pt x="2087616" y="0"/>
                </a:lnTo>
                <a:lnTo>
                  <a:pt x="2172317" y="197637"/>
                </a:lnTo>
                <a:lnTo>
                  <a:pt x="2039580" y="452051"/>
                </a:lnTo>
                <a:lnTo>
                  <a:pt x="1642088" y="452051"/>
                </a:lnTo>
                <a:lnTo>
                  <a:pt x="1377333" y="452051"/>
                </a:lnTo>
                <a:lnTo>
                  <a:pt x="1244595" y="452051"/>
                </a:lnTo>
                <a:lnTo>
                  <a:pt x="979841" y="452051"/>
                </a:lnTo>
                <a:lnTo>
                  <a:pt x="847103" y="452051"/>
                </a:lnTo>
                <a:lnTo>
                  <a:pt x="582349" y="452051"/>
                </a:lnTo>
                <a:lnTo>
                  <a:pt x="449611" y="452051"/>
                </a:lnTo>
                <a:lnTo>
                  <a:pt x="184857" y="452051"/>
                </a:lnTo>
                <a:lnTo>
                  <a:pt x="0" y="452051"/>
                </a:lnTo>
                <a:lnTo>
                  <a:pt x="132737" y="197637"/>
                </a:lnTo>
                <a:lnTo>
                  <a:pt x="48036" y="0"/>
                </a:lnTo>
                <a:close/>
              </a:path>
            </a:pathLst>
          </a:custGeom>
          <a:solidFill>
            <a:schemeClr val="bg1"/>
          </a:solidFill>
          <a:ln w="25400">
            <a:noFill/>
          </a:ln>
          <a:effectLst>
            <a:outerShdw blurRad="76200" dist="635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8" name="paper-and-pen-tools_38295">
            <a:extLst>
              <a:ext uri="{FF2B5EF4-FFF2-40B4-BE49-F238E27FC236}">
                <a16:creationId xmlns:a16="http://schemas.microsoft.com/office/drawing/2014/main" id="{C2501B5C-1B70-087B-BCA5-9224A2C8EDC2}"/>
              </a:ext>
            </a:extLst>
          </p:cNvPr>
          <p:cNvSpPr/>
          <p:nvPr/>
        </p:nvSpPr>
        <p:spPr>
          <a:xfrm>
            <a:off x="240276" y="91177"/>
            <a:ext cx="274074" cy="27025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文本框 2048">
            <a:extLst>
              <a:ext uri="{FF2B5EF4-FFF2-40B4-BE49-F238E27FC236}">
                <a16:creationId xmlns:a16="http://schemas.microsoft.com/office/drawing/2014/main" id="{B04726D3-857F-FCD9-95C2-20535FD83D16}"/>
              </a:ext>
            </a:extLst>
          </p:cNvPr>
          <p:cNvSpPr txBox="1"/>
          <p:nvPr/>
        </p:nvSpPr>
        <p:spPr>
          <a:xfrm>
            <a:off x="3012446" y="27816"/>
            <a:ext cx="1107996" cy="369332"/>
          </a:xfrm>
          <a:prstGeom prst="rect">
            <a:avLst/>
          </a:prstGeom>
          <a:noFill/>
        </p:spPr>
        <p:txBody>
          <a:bodyPr wrap="none" rtlCol="0">
            <a:spAutoFit/>
          </a:bodyPr>
          <a:lstStyle/>
          <a:p>
            <a:r>
              <a:rPr lang="zh-CN" altLang="en-US" sz="1800" dirty="0">
                <a:solidFill>
                  <a:schemeClr val="bg1"/>
                </a:solidFill>
                <a:latin typeface="思源宋体 CN Heavy" panose="02020900000000000000" pitchFamily="18" charset="-122"/>
                <a:ea typeface="思源宋体 CN Heavy" panose="02020900000000000000" pitchFamily="18" charset="-122"/>
              </a:rPr>
              <a:t>模型架构</a:t>
            </a:r>
          </a:p>
        </p:txBody>
      </p:sp>
      <p:sp>
        <p:nvSpPr>
          <p:cNvPr id="2051" name="文本框 2050">
            <a:extLst>
              <a:ext uri="{FF2B5EF4-FFF2-40B4-BE49-F238E27FC236}">
                <a16:creationId xmlns:a16="http://schemas.microsoft.com/office/drawing/2014/main" id="{B9690318-E86D-D188-B7FB-787DFDAAD624}"/>
              </a:ext>
            </a:extLst>
          </p:cNvPr>
          <p:cNvSpPr txBox="1"/>
          <p:nvPr/>
        </p:nvSpPr>
        <p:spPr>
          <a:xfrm>
            <a:off x="5328136"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详细介绍</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2052" name="文本框 2051">
            <a:extLst>
              <a:ext uri="{FF2B5EF4-FFF2-40B4-BE49-F238E27FC236}">
                <a16:creationId xmlns:a16="http://schemas.microsoft.com/office/drawing/2014/main" id="{C8156247-3BF6-39C2-F287-3D7DD6F62E55}"/>
              </a:ext>
            </a:extLst>
          </p:cNvPr>
          <p:cNvSpPr txBox="1"/>
          <p:nvPr/>
        </p:nvSpPr>
        <p:spPr>
          <a:xfrm>
            <a:off x="7392028" y="3664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思源宋体 CN Heavy" panose="02020900000000000000" pitchFamily="18" charset="-122"/>
                <a:ea typeface="思源宋体 CN Heavy" panose="02020900000000000000" pitchFamily="18" charset="-122"/>
              </a:rPr>
              <a:t>模型总结</a:t>
            </a:r>
            <a:endParaRPr lang="zh-CN" altLang="en-US" sz="18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Tree>
    <p:custDataLst>
      <p:tags r:id="rId1"/>
    </p:custDataLst>
    <p:extLst>
      <p:ext uri="{BB962C8B-B14F-4D97-AF65-F5344CB8AC3E}">
        <p14:creationId xmlns:p14="http://schemas.microsoft.com/office/powerpoint/2010/main" val="1583832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0.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1.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2.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3.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4.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5.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6.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17.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2.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3.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4.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5.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6.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7.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8.xml><?xml version="1.0" encoding="utf-8"?>
<p:tagLst xmlns:a="http://schemas.openxmlformats.org/drawingml/2006/main" xmlns:r="http://schemas.openxmlformats.org/officeDocument/2006/relationships" xmlns:p="http://schemas.openxmlformats.org/presentationml/2006/main">
  <p:tag name="ISLIDE.ICON" val="#374164;#53131;"/>
</p:tagLst>
</file>

<file path=ppt/tags/tag9.xml><?xml version="1.0" encoding="utf-8"?>
<p:tagLst xmlns:a="http://schemas.openxmlformats.org/drawingml/2006/main" xmlns:r="http://schemas.openxmlformats.org/officeDocument/2006/relationships" xmlns:p="http://schemas.openxmlformats.org/presentationml/2006/main">
  <p:tag name="ISLIDE.ICON" val="#374164;#53131;"/>
</p:tagLst>
</file>

<file path=ppt/theme/theme1.xml><?xml version="1.0" encoding="utf-8"?>
<a:theme xmlns:a="http://schemas.openxmlformats.org/drawingml/2006/main" name="51PPT模板网">
  <a:themeElements>
    <a:clrScheme name="自定义 398">
      <a:dk1>
        <a:sysClr val="windowText" lastClr="000000"/>
      </a:dk1>
      <a:lt1>
        <a:sysClr val="window" lastClr="FFFFFF"/>
      </a:lt1>
      <a:dk2>
        <a:srgbClr val="71B397"/>
      </a:dk2>
      <a:lt2>
        <a:srgbClr val="E2DFCC"/>
      </a:lt2>
      <a:accent1>
        <a:srgbClr val="A5A863"/>
      </a:accent1>
      <a:accent2>
        <a:srgbClr val="71B397"/>
      </a:accent2>
      <a:accent3>
        <a:srgbClr val="A5A863"/>
      </a:accent3>
      <a:accent4>
        <a:srgbClr val="71B397"/>
      </a:accent4>
      <a:accent5>
        <a:srgbClr val="A5A863"/>
      </a:accent5>
      <a:accent6>
        <a:srgbClr val="71B397"/>
      </a:accent6>
      <a:hlink>
        <a:srgbClr val="EE7B08"/>
      </a:hlink>
      <a:folHlink>
        <a:srgbClr val="977B2D"/>
      </a:folHlink>
    </a:clrScheme>
    <a:fontScheme name="y5gnmt5e">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TotalTime>
  <Words>1754</Words>
  <Application>Microsoft Office PowerPoint</Application>
  <PresentationFormat>宽屏</PresentationFormat>
  <Paragraphs>279</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vt:lpstr>
      <vt:lpstr>HarmonyOS Sans SC Light</vt:lpstr>
      <vt:lpstr>PingFang SC</vt:lpstr>
      <vt:lpstr>阿里巴巴普惠体 2.0 55 Regular</vt:lpstr>
      <vt:lpstr>思源宋体 CN Heavy</vt:lpstr>
      <vt:lpstr>Arial</vt:lpstr>
      <vt:lpstr>Calibri</vt:lpstr>
      <vt:lpstr>Cambria Math</vt:lpstr>
      <vt:lpstr>Wingdings</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简约墨绿学术风论文答辩ppt模板</dc:title>
  <dc:creator>51PPT模板网</dc:creator>
  <cp:keywords>www.51pptmoban.com（原创作品）</cp:keywords>
  <dc:description>51PPT模板网，幻灯片演示模板及素材免费下载！_x000d_
51PPT模板网 唯一访问网址：www.51pptmoban.com</dc:description>
  <cp:lastModifiedBy>乐 赖</cp:lastModifiedBy>
  <cp:revision>152</cp:revision>
  <dcterms:created xsi:type="dcterms:W3CDTF">2015-05-05T08:02:00Z</dcterms:created>
  <dcterms:modified xsi:type="dcterms:W3CDTF">2023-11-02T07:59:14Z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