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8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9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10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1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2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3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4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57" r:id="rId3"/>
    <p:sldId id="259" r:id="rId4"/>
    <p:sldId id="263" r:id="rId5"/>
    <p:sldId id="283" r:id="rId6"/>
    <p:sldId id="280" r:id="rId7"/>
    <p:sldId id="284" r:id="rId8"/>
    <p:sldId id="285" r:id="rId9"/>
    <p:sldId id="286" r:id="rId10"/>
    <p:sldId id="281" r:id="rId11"/>
    <p:sldId id="267" r:id="rId12"/>
    <p:sldId id="282" r:id="rId13"/>
    <p:sldId id="268" r:id="rId14"/>
    <p:sldId id="287" r:id="rId15"/>
    <p:sldId id="289" r:id="rId16"/>
    <p:sldId id="288" r:id="rId17"/>
    <p:sldId id="290" r:id="rId18"/>
    <p:sldId id="291" r:id="rId19"/>
    <p:sldId id="266" r:id="rId20"/>
    <p:sldId id="279" r:id="rId21"/>
  </p:sldIdLst>
  <p:sldSz cx="18288000" cy="10288588"/>
  <p:notesSz cx="6858000" cy="9144000"/>
  <p:custDataLst>
    <p:tags r:id="rId2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6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DEE0"/>
    <a:srgbClr val="800202"/>
    <a:srgbClr val="FFC851"/>
    <a:srgbClr val="D43E43"/>
    <a:srgbClr val="DCEAF6"/>
    <a:srgbClr val="FCF7F0"/>
    <a:srgbClr val="2E3C63"/>
    <a:srgbClr val="4B72AD"/>
    <a:srgbClr val="F7E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610" y="34"/>
      </p:cViewPr>
      <p:guideLst>
        <p:guide orient="horz" pos="3186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284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10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7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60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1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4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3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3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200" y="1371840"/>
            <a:ext cx="14698800" cy="385627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8200" y="5341534"/>
            <a:ext cx="14698800" cy="2208986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600" spc="2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8035" indent="0" algn="ctr">
              <a:buNone/>
              <a:defRPr sz="2400"/>
            </a:lvl4pPr>
            <a:lvl5pPr marL="2743835" indent="0" algn="ctr">
              <a:buNone/>
              <a:defRPr sz="2400"/>
            </a:lvl5pPr>
            <a:lvl6pPr marL="3429635" indent="0" algn="ctr">
              <a:buNone/>
              <a:defRPr sz="2400"/>
            </a:lvl6pPr>
            <a:lvl7pPr marL="4115435" indent="0" algn="ctr">
              <a:buNone/>
              <a:defRPr sz="2400"/>
            </a:lvl7pPr>
            <a:lvl8pPr marL="4801235" indent="0" algn="ctr">
              <a:buNone/>
              <a:defRPr sz="2400"/>
            </a:lvl8pPr>
            <a:lvl9pPr marL="5487670" indent="0" algn="ctr">
              <a:buNone/>
              <a:defRPr sz="24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12600" y="1161203"/>
            <a:ext cx="16459200" cy="8225639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2023/11/10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8200" y="3726652"/>
            <a:ext cx="14698800" cy="152846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90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798200" y="5341534"/>
            <a:ext cx="14698800" cy="707524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600" spc="2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600" y="2235991"/>
            <a:ext cx="16453800" cy="7140049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86200" y="5773610"/>
            <a:ext cx="11653200" cy="115040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600"/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986200" y="6924011"/>
            <a:ext cx="11653200" cy="130162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80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6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4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600" y="2252194"/>
            <a:ext cx="7765200" cy="7123846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17400" y="2252194"/>
            <a:ext cx="7765200" cy="7123846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2023/11/10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12600" y="2144175"/>
            <a:ext cx="8013600" cy="5725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600" y="2781487"/>
            <a:ext cx="8013600" cy="6594553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9353625" y="2132967"/>
            <a:ext cx="8013600" cy="5725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353625" y="2781487"/>
            <a:ext cx="8013600" cy="6594553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2023/11/10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2023/11/10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2600" y="2333208"/>
            <a:ext cx="7849616" cy="691320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25600" y="2333208"/>
            <a:ext cx="7840800" cy="691320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5352200" y="1371840"/>
            <a:ext cx="1566000" cy="754512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42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1371840"/>
            <a:ext cx="13753800" cy="7545120"/>
          </a:xfrm>
        </p:spPr>
        <p:txBody>
          <a:bodyPr vert="eaVert" lIns="46800" tIns="46800" rIns="46800" bIns="46800"/>
          <a:lstStyle>
            <a:lvl1pPr marL="342900" indent="-342900">
              <a:spcAft>
                <a:spcPts val="1000"/>
              </a:spcAft>
              <a:defRPr spc="300"/>
            </a:lvl1pPr>
            <a:lvl2pPr marL="1028700" indent="-342900">
              <a:defRPr spc="300"/>
            </a:lvl2pPr>
            <a:lvl3pPr marL="1714500" indent="-342900">
              <a:defRPr spc="300"/>
            </a:lvl3pPr>
            <a:lvl4pPr marL="2400935" indent="-342900">
              <a:defRPr spc="300"/>
            </a:lvl4pPr>
            <a:lvl5pPr marL="3086735" indent="-342900">
              <a:defRPr spc="300"/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912020" y="912179"/>
            <a:ext cx="16454438" cy="1059841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912020" y="2236386"/>
            <a:ext cx="16454438" cy="7140236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919163" y="9474270"/>
            <a:ext cx="4048125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6174582" y="9474270"/>
            <a:ext cx="5938838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13315950" y="9474270"/>
            <a:ext cx="4050507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1371600" rtl="0" eaLnBrk="1" fontAlgn="auto" latinLnBrk="0" hangingPunct="1">
        <a:lnSpc>
          <a:spcPct val="100000"/>
        </a:lnSpc>
        <a:spcBef>
          <a:spcPct val="0"/>
        </a:spcBef>
        <a:buNone/>
        <a:defRPr sz="54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7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028700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2414905" algn="l"/>
          <a:tab pos="2414905" algn="l"/>
          <a:tab pos="2414905" algn="l"/>
          <a:tab pos="2414905" algn="l"/>
        </a:tabLst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714500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400935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2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3086735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2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tags" Target="../tags/tag81.xml"/><Relationship Id="rId3" Type="http://schemas.openxmlformats.org/officeDocument/2006/relationships/tags" Target="../tags/tag58.xml"/><Relationship Id="rId21" Type="http://schemas.openxmlformats.org/officeDocument/2006/relationships/tags" Target="../tags/tag76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tags" Target="../tags/tag80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notesSlide" Target="../notesSlides/notesSlide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tags" Target="../tags/tag79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tags" Target="../tags/tag78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image" Target="../media/image5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tags" Target="../tags/tag77.xml"/><Relationship Id="rId27" Type="http://schemas.openxmlformats.org/officeDocument/2006/relationships/tags" Target="../tags/tag82.xml"/><Relationship Id="rId30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2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image" Target="../media/image23.png"/><Relationship Id="rId3" Type="http://schemas.openxmlformats.org/officeDocument/2006/relationships/tags" Target="../tags/tag89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image" Target="../media/image22.svg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image" Target="../media/image26.svg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image" Target="../media/image21.png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image" Target="../media/image5.png"/><Relationship Id="rId28" Type="http://schemas.openxmlformats.org/officeDocument/2006/relationships/image" Target="../media/image25.png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notesSlide" Target="../notesSlides/notesSlide8.xml"/><Relationship Id="rId27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23.png"/><Relationship Id="rId3" Type="http://schemas.openxmlformats.org/officeDocument/2006/relationships/tags" Target="../tags/tag109.xml"/><Relationship Id="rId21" Type="http://schemas.openxmlformats.org/officeDocument/2006/relationships/image" Target="../media/image26.svg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image" Target="../media/image22.svg"/><Relationship Id="rId2" Type="http://schemas.openxmlformats.org/officeDocument/2006/relationships/tags" Target="../tags/tag108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image" Target="../media/image29.png"/><Relationship Id="rId5" Type="http://schemas.openxmlformats.org/officeDocument/2006/relationships/tags" Target="../tags/tag111.xml"/><Relationship Id="rId15" Type="http://schemas.openxmlformats.org/officeDocument/2006/relationships/image" Target="../media/image5.png"/><Relationship Id="rId23" Type="http://schemas.openxmlformats.org/officeDocument/2006/relationships/image" Target="../media/image28.png"/><Relationship Id="rId10" Type="http://schemas.openxmlformats.org/officeDocument/2006/relationships/tags" Target="../tags/tag116.xml"/><Relationship Id="rId19" Type="http://schemas.openxmlformats.org/officeDocument/2006/relationships/image" Target="../media/image24.svg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notesSlide" Target="../notesSlides/notesSlide9.xml"/><Relationship Id="rId2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notesSlide" Target="../notesSlides/notesSlide10.xml"/><Relationship Id="rId18" Type="http://schemas.openxmlformats.org/officeDocument/2006/relationships/image" Target="../media/image24.svg"/><Relationship Id="rId3" Type="http://schemas.openxmlformats.org/officeDocument/2006/relationships/tags" Target="../tags/tag121.xml"/><Relationship Id="rId21" Type="http://schemas.openxmlformats.org/officeDocument/2006/relationships/image" Target="../media/image30.png"/><Relationship Id="rId7" Type="http://schemas.openxmlformats.org/officeDocument/2006/relationships/tags" Target="../tags/tag125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23.png"/><Relationship Id="rId2" Type="http://schemas.openxmlformats.org/officeDocument/2006/relationships/tags" Target="../tags/tag120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5" Type="http://schemas.openxmlformats.org/officeDocument/2006/relationships/image" Target="../media/image21.png"/><Relationship Id="rId10" Type="http://schemas.openxmlformats.org/officeDocument/2006/relationships/tags" Target="../tags/tag128.xml"/><Relationship Id="rId19" Type="http://schemas.openxmlformats.org/officeDocument/2006/relationships/image" Target="../media/image25.png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5.png"/><Relationship Id="rId18" Type="http://schemas.openxmlformats.org/officeDocument/2006/relationships/image" Target="../media/image25.png"/><Relationship Id="rId3" Type="http://schemas.openxmlformats.org/officeDocument/2006/relationships/tags" Target="../tags/tag132.xml"/><Relationship Id="rId21" Type="http://schemas.openxmlformats.org/officeDocument/2006/relationships/image" Target="../media/image32.png"/><Relationship Id="rId7" Type="http://schemas.openxmlformats.org/officeDocument/2006/relationships/tags" Target="../tags/tag136.xml"/><Relationship Id="rId12" Type="http://schemas.openxmlformats.org/officeDocument/2006/relationships/notesSlide" Target="../notesSlides/notesSlide11.xml"/><Relationship Id="rId17" Type="http://schemas.openxmlformats.org/officeDocument/2006/relationships/image" Target="../media/image24.svg"/><Relationship Id="rId2" Type="http://schemas.openxmlformats.org/officeDocument/2006/relationships/tags" Target="../tags/tag131.xml"/><Relationship Id="rId16" Type="http://schemas.openxmlformats.org/officeDocument/2006/relationships/image" Target="../media/image23.png"/><Relationship Id="rId20" Type="http://schemas.openxmlformats.org/officeDocument/2006/relationships/image" Target="../media/image31.png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34.xml"/><Relationship Id="rId15" Type="http://schemas.openxmlformats.org/officeDocument/2006/relationships/image" Target="../media/image22.svg"/><Relationship Id="rId10" Type="http://schemas.openxmlformats.org/officeDocument/2006/relationships/tags" Target="../tags/tag139.xml"/><Relationship Id="rId19" Type="http://schemas.openxmlformats.org/officeDocument/2006/relationships/image" Target="../media/image26.svg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5.png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image" Target="../media/image22.svg"/><Relationship Id="rId17" Type="http://schemas.openxmlformats.org/officeDocument/2006/relationships/image" Target="../media/image35.png"/><Relationship Id="rId2" Type="http://schemas.openxmlformats.org/officeDocument/2006/relationships/tags" Target="../tags/tag141.xml"/><Relationship Id="rId16" Type="http://schemas.openxmlformats.org/officeDocument/2006/relationships/image" Target="../media/image34.png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image" Target="../media/image21.png"/><Relationship Id="rId5" Type="http://schemas.openxmlformats.org/officeDocument/2006/relationships/tags" Target="../tags/tag144.xml"/><Relationship Id="rId15" Type="http://schemas.openxmlformats.org/officeDocument/2006/relationships/image" Target="../media/image33.png"/><Relationship Id="rId10" Type="http://schemas.openxmlformats.org/officeDocument/2006/relationships/image" Target="../media/image5.png"/><Relationship Id="rId4" Type="http://schemas.openxmlformats.org/officeDocument/2006/relationships/tags" Target="../tags/tag143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22.svg"/><Relationship Id="rId18" Type="http://schemas.openxmlformats.org/officeDocument/2006/relationships/image" Target="../media/image36.png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tags" Target="../tags/tag148.xml"/><Relationship Id="rId16" Type="http://schemas.openxmlformats.org/officeDocument/2006/relationships/image" Target="../media/image25.png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image" Target="../media/image5.png"/><Relationship Id="rId5" Type="http://schemas.openxmlformats.org/officeDocument/2006/relationships/tags" Target="../tags/tag151.xml"/><Relationship Id="rId15" Type="http://schemas.openxmlformats.org/officeDocument/2006/relationships/image" Target="../media/image24.svg"/><Relationship Id="rId10" Type="http://schemas.openxmlformats.org/officeDocument/2006/relationships/notesSlide" Target="../notesSlides/notesSlide13.xml"/><Relationship Id="rId4" Type="http://schemas.openxmlformats.org/officeDocument/2006/relationships/tags" Target="../tags/tag150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7.xml"/><Relationship Id="rId7" Type="http://schemas.openxmlformats.org/officeDocument/2006/relationships/image" Target="../media/image3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8.xml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5.png"/><Relationship Id="rId5" Type="http://schemas.openxmlformats.org/officeDocument/2006/relationships/tags" Target="../tags/tag21.xml"/><Relationship Id="rId10" Type="http://schemas.openxmlformats.org/officeDocument/2006/relationships/image" Target="../media/image3.png"/><Relationship Id="rId4" Type="http://schemas.openxmlformats.org/officeDocument/2006/relationships/tags" Target="../tags/tag20.xml"/><Relationship Id="rId9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7.png"/><Relationship Id="rId5" Type="http://schemas.openxmlformats.org/officeDocument/2006/relationships/tags" Target="../tags/tag28.xml"/><Relationship Id="rId10" Type="http://schemas.openxmlformats.org/officeDocument/2006/relationships/image" Target="../media/image5.png"/><Relationship Id="rId4" Type="http://schemas.openxmlformats.org/officeDocument/2006/relationships/tags" Target="../tags/tag27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35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5.png"/><Relationship Id="rId5" Type="http://schemas.openxmlformats.org/officeDocument/2006/relationships/tags" Target="../tags/tag38.xml"/><Relationship Id="rId15" Type="http://schemas.openxmlformats.org/officeDocument/2006/relationships/image" Target="../media/image12.png"/><Relationship Id="rId10" Type="http://schemas.openxmlformats.org/officeDocument/2006/relationships/notesSlide" Target="../notesSlides/notesSlide4.xml"/><Relationship Id="rId19" Type="http://schemas.openxmlformats.org/officeDocument/2006/relationships/image" Target="../media/image16.png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4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9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1.xml"/><Relationship Id="rId10" Type="http://schemas.openxmlformats.org/officeDocument/2006/relationships/image" Target="../media/image20.png"/><Relationship Id="rId4" Type="http://schemas.openxmlformats.org/officeDocument/2006/relationships/tags" Target="../tags/tag50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58262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>
            <a:outerShdw blurRad="101600" dist="50800" dir="5400000" algn="ctr" rotWithShape="0">
              <a:srgbClr val="D43E43">
                <a:alpha val="60000"/>
              </a:srgbClr>
            </a:outerShdw>
          </a:effectLst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97845" y="2189269"/>
            <a:ext cx="14699456" cy="2336006"/>
          </a:xfrm>
        </p:spPr>
        <p:txBody>
          <a:bodyPr vert="horz" lIns="135000" tIns="70200" rIns="135000" bIns="70200" anchor="b" anchorCtr="0">
            <a:normAutofit fontScale="90000"/>
          </a:bodyPr>
          <a:lstStyle/>
          <a:p>
            <a:pPr algn="ctr" defTabSz="914400">
              <a:buClrTx/>
              <a:buSzTx/>
              <a:buFontTx/>
              <a:buNone/>
            </a:pPr>
            <a:r>
              <a:rPr lang="en-US" altLang="zh-CN" sz="11500" b="0" kern="1200" normalizeH="0" baseline="0" dirty="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</a:rPr>
              <a:t>PTQ4ViT</a:t>
            </a:r>
            <a:br>
              <a:rPr lang="zh-CN" altLang="zh-CN" sz="81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zh-CN" altLang="zh-CN" sz="4800" b="0" kern="1200" normalizeH="0" baseline="0" dirty="0">
              <a:ln>
                <a:noFill/>
              </a:ln>
              <a:solidFill>
                <a:schemeClr val="bg1"/>
              </a:solidFill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94272" y="5144294"/>
            <a:ext cx="14699456" cy="1512095"/>
          </a:xfrm>
        </p:spPr>
        <p:txBody>
          <a:bodyPr vert="horz" lIns="135000" tIns="70200" rIns="135000" bIns="70200" anchor="t" anchorCtr="0"/>
          <a:lstStyle/>
          <a:p>
            <a:pPr defTabSz="914400">
              <a:lnSpc>
                <a:spcPct val="90000"/>
              </a:lnSpc>
              <a:buClrTx/>
              <a:buSzTx/>
            </a:pPr>
            <a:r>
              <a:rPr lang="zh-CN" altLang="en-US" dirty="0">
                <a:latin typeface="微软雅黑" panose="020B0503020204020204" charset="-122"/>
              </a:rPr>
              <a:t>孙兰博</a:t>
            </a:r>
            <a:endParaRPr lang="en-US" altLang="zh-CN" dirty="0">
              <a:latin typeface="微软雅黑" panose="020B0503020204020204" charset="-122"/>
            </a:endParaRPr>
          </a:p>
          <a:p>
            <a:pPr defTabSz="914400">
              <a:lnSpc>
                <a:spcPct val="90000"/>
              </a:lnSpc>
              <a:buClrTx/>
              <a:buSzTx/>
            </a:pPr>
            <a:r>
              <a:rPr lang="zh-CN" altLang="en-US" kern="1200" normalizeH="0" baseline="0" dirty="0">
                <a:latin typeface="微软雅黑" panose="020B0503020204020204" charset="-122"/>
                <a:ea typeface="+mn-ea"/>
                <a:cs typeface="+mn-cs"/>
              </a:rPr>
              <a:t>时间：</a:t>
            </a:r>
            <a:r>
              <a:rPr lang="en-US" altLang="zh-CN" dirty="0">
                <a:latin typeface="微软雅黑" panose="020B0503020204020204" charset="-122"/>
              </a:rPr>
              <a:t>2023</a:t>
            </a:r>
            <a:r>
              <a:rPr lang="en-US" altLang="zh-CN" kern="1200" normalizeH="0" baseline="0" dirty="0">
                <a:latin typeface="微软雅黑" panose="020B0503020204020204" charset="-122"/>
                <a:ea typeface="+mn-ea"/>
                <a:cs typeface="+mn-cs"/>
              </a:rPr>
              <a:t>.11.</a:t>
            </a:r>
            <a:r>
              <a:rPr lang="en-US" altLang="zh-CN" dirty="0">
                <a:latin typeface="微软雅黑" panose="020B0503020204020204" charset="-122"/>
              </a:rPr>
              <a:t>10</a:t>
            </a:r>
            <a:endParaRPr lang="en-US" altLang="zh-CN" kern="1200" normalizeH="0" baseline="0" dirty="0">
              <a:latin typeface="微软雅黑" panose="020B0503020204020204" charset="-122"/>
              <a:ea typeface="+mn-ea"/>
              <a:cs typeface="+mn-cs"/>
            </a:endParaRPr>
          </a:p>
        </p:txBody>
      </p:sp>
      <p:pic>
        <p:nvPicPr>
          <p:cNvPr id="2053" name="图片 5" descr="D:\研1\溶酶体\1003剪影\剪影居中红 低版本.png剪影居中红 低版本"/>
          <p:cNvPicPr>
            <a:picLocks noChangeAspect="1"/>
          </p:cNvPicPr>
          <p:nvPr/>
        </p:nvPicPr>
        <p:blipFill>
          <a:blip r:embed="rId5"/>
          <a:srcRect t="5" b="5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D43E43"/>
              </a:gs>
            </a:gsLst>
          </a:gradFill>
          <a:effectLst>
            <a:outerShdw blurRad="101600" dist="50800" dir="5400000" algn="ctr" rotWithShape="0">
              <a:srgbClr val="D43E43">
                <a:alpha val="60000"/>
              </a:srgbClr>
            </a:outerShdw>
          </a:effectLst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940993" y="2911740"/>
            <a:ext cx="8556308" cy="3133725"/>
          </a:xfrm>
        </p:spPr>
        <p:txBody>
          <a:bodyPr vert="horz" lIns="135000" tIns="70200" rIns="135000" bIns="70200" anchor="b" anchorCtr="0">
            <a:norm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en-US" altLang="zh-CN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PTQ</a:t>
            </a:r>
            <a:br>
              <a:rPr lang="zh-CN" altLang="zh-CN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zh-CN" altLang="zh-CN" sz="6600" b="0" kern="1200" normalizeH="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3" name="图片 5" descr="D:\研1\溶酶体\1003剪影\剪影居中红 低版本.png剪影居中红 低版本"/>
          <p:cNvPicPr>
            <a:picLocks noChangeAspect="1"/>
          </p:cNvPicPr>
          <p:nvPr/>
        </p:nvPicPr>
        <p:blipFill>
          <a:blip r:embed="rId6"/>
          <a:srcRect t="5" b="5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D43E43"/>
                </a:gs>
                <a:gs pos="100000">
                  <a:srgbClr val="800202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D43E43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3303" y="2394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 dirty="0">
                  <a:ln w="19050">
                    <a:noFill/>
                  </a:ln>
                  <a:gradFill>
                    <a:gsLst>
                      <a:gs pos="100000">
                        <a:srgbClr val="D43E43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03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962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FC85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D:\研1\溶酶体\1003剪影\剪影红 低版本.png剪影红 低版本"/>
          <p:cNvPicPr>
            <a:picLocks noChangeAspect="1"/>
          </p:cNvPicPr>
          <p:nvPr/>
        </p:nvPicPr>
        <p:blipFill>
          <a:blip r:embed="rId30"/>
          <a:srcRect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216343" y="1399170"/>
            <a:ext cx="468630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300" dirty="0">
                <a:solidFill>
                  <a:schemeClr val="accent2">
                    <a:lumMod val="50000"/>
                  </a:schemeClr>
                </a:solidFill>
              </a:rPr>
              <a:t>PTQ</a:t>
            </a:r>
            <a:r>
              <a:rPr lang="zh-CN" altLang="en-US" sz="3300" dirty="0">
                <a:solidFill>
                  <a:schemeClr val="accent2">
                    <a:lumMod val="50000"/>
                  </a:schemeClr>
                </a:solidFill>
              </a:rPr>
              <a:t>流程</a:t>
            </a:r>
          </a:p>
        </p:txBody>
      </p:sp>
      <p:sp>
        <p:nvSpPr>
          <p:cNvPr id="3078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200" b="1" dirty="0">
                <a:solidFill>
                  <a:schemeClr val="accent2">
                    <a:lumMod val="50000"/>
                  </a:schemeClr>
                </a:solidFill>
              </a:rPr>
              <a:t>PTQ</a:t>
            </a:r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AutoShape 14"/>
          <p:cNvSpPr/>
          <p:nvPr>
            <p:custDataLst>
              <p:tags r:id="rId7"/>
            </p:custDataLst>
          </p:nvPr>
        </p:nvSpPr>
        <p:spPr>
          <a:xfrm>
            <a:off x="0" y="3563381"/>
            <a:ext cx="18288000" cy="0"/>
          </a:xfrm>
          <a:prstGeom prst="line">
            <a:avLst/>
          </a:prstGeom>
          <a:ln w="38100" cap="flat">
            <a:solidFill>
              <a:srgbClr val="D43E4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Box 15"/>
          <p:cNvSpPr txBox="1"/>
          <p:nvPr>
            <p:custDataLst>
              <p:tags r:id="rId8"/>
            </p:custDataLst>
          </p:nvPr>
        </p:nvSpPr>
        <p:spPr>
          <a:xfrm>
            <a:off x="12674708" y="6438900"/>
            <a:ext cx="4513362" cy="2292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step2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中的数据分布特性，计算出网络各层、量化参数；</a:t>
            </a:r>
          </a:p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并对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FP32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模型进行量化得到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INT8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模型，并将其部署至推理框架进行推理</a:t>
            </a:r>
            <a:endParaRPr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TextBox 16"/>
          <p:cNvSpPr txBox="1"/>
          <p:nvPr>
            <p:custDataLst>
              <p:tags r:id="rId9"/>
            </p:custDataLst>
          </p:nvPr>
        </p:nvSpPr>
        <p:spPr>
          <a:xfrm>
            <a:off x="13697607" y="5703078"/>
            <a:ext cx="1968393" cy="542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altLang="zh-CN" sz="3300" dirty="0">
                <a:solidFill>
                  <a:srgbClr val="800202"/>
                </a:solidFill>
                <a:latin typeface="黑体" panose="02010609060101010101" charset="-122"/>
                <a:ea typeface="黑体" panose="02010609060101010101" charset="-122"/>
              </a:rPr>
              <a:t>step3</a:t>
            </a:r>
            <a:endParaRPr lang="en-US" sz="3300" dirty="0">
              <a:solidFill>
                <a:srgbClr val="80020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9" name="Group 29"/>
          <p:cNvGrpSpPr/>
          <p:nvPr/>
        </p:nvGrpSpPr>
        <p:grpSpPr>
          <a:xfrm rot="5400000">
            <a:off x="3203786" y="4987375"/>
            <a:ext cx="804821" cy="115304"/>
            <a:chOff x="0" y="0"/>
            <a:chExt cx="3545840" cy="508000"/>
          </a:xfrm>
          <a:solidFill>
            <a:srgbClr val="D43E43">
              <a:alpha val="80000"/>
            </a:srgbClr>
          </a:solidFill>
        </p:grpSpPr>
        <p:sp>
          <p:nvSpPr>
            <p:cNvPr id="30" name="Freeform 30"/>
            <p:cNvSpPr/>
            <p:nvPr>
              <p:custDataLst>
                <p:tags r:id="rId26"/>
              </p:custDataLst>
            </p:nvPr>
          </p:nvSpPr>
          <p:spPr>
            <a:xfrm>
              <a:off x="3097530" y="49530"/>
              <a:ext cx="408940" cy="408940"/>
            </a:xfrm>
            <a:custGeom>
              <a:avLst/>
              <a:gdLst/>
              <a:ahLst/>
              <a:cxnLst/>
              <a:rect l="l" t="t" r="r" b="b"/>
              <a:pathLst>
                <a:path w="408940" h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>
              <p:custDataLst>
                <p:tags r:id="rId27"/>
              </p:custDataLst>
            </p:nvPr>
          </p:nvSpPr>
          <p:spPr>
            <a:xfrm>
              <a:off x="0" y="11430"/>
              <a:ext cx="3545840" cy="485140"/>
            </a:xfrm>
            <a:custGeom>
              <a:avLst/>
              <a:gdLst/>
              <a:ahLst/>
              <a:cxnLst/>
              <a:rect l="l" t="t" r="r" b="b"/>
              <a:pathLst>
                <a:path w="3545840" h="4851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TextBox 38"/>
          <p:cNvSpPr txBox="1"/>
          <p:nvPr>
            <p:custDataLst>
              <p:tags r:id="rId10"/>
            </p:custDataLst>
          </p:nvPr>
        </p:nvSpPr>
        <p:spPr>
          <a:xfrm>
            <a:off x="6957391" y="6438900"/>
            <a:ext cx="4193704" cy="18312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使用小部分数据对</a:t>
            </a:r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FP32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模型进行</a:t>
            </a:r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calibration（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校准），这一步主要是得到网络</a:t>
            </a:r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activation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的数据分布特性；</a:t>
            </a:r>
            <a:endParaRPr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TextBox 39"/>
          <p:cNvSpPr txBox="1"/>
          <p:nvPr>
            <p:custDataLst>
              <p:tags r:id="rId11"/>
            </p:custDataLst>
          </p:nvPr>
        </p:nvSpPr>
        <p:spPr>
          <a:xfrm>
            <a:off x="8159804" y="5703078"/>
            <a:ext cx="1968393" cy="542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5"/>
              </a:lnSpc>
              <a:buClrTx/>
              <a:buSzTx/>
              <a:buFontTx/>
            </a:pPr>
            <a:r>
              <a:rPr lang="en-US" altLang="zh-CN" sz="3300" dirty="0">
                <a:solidFill>
                  <a:srgbClr val="800202"/>
                </a:solidFill>
                <a:latin typeface="黑体" panose="02010609060101010101" charset="-122"/>
                <a:ea typeface="黑体" panose="02010609060101010101" charset="-122"/>
              </a:rPr>
              <a:t>step2</a:t>
            </a:r>
            <a:endParaRPr lang="en-US" sz="3300" dirty="0">
              <a:solidFill>
                <a:srgbClr val="80020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" name="TextBox 40"/>
          <p:cNvSpPr txBox="1"/>
          <p:nvPr>
            <p:custDataLst>
              <p:tags r:id="rId12"/>
            </p:custDataLst>
          </p:nvPr>
        </p:nvSpPr>
        <p:spPr>
          <a:xfrm>
            <a:off x="1599102" y="6438900"/>
            <a:ext cx="4014190" cy="229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首先在数据集上以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FP32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精度进行模型训练，得到训练好的模型（</a:t>
            </a:r>
            <a:r>
              <a:rPr lang="zh-CN" altLang="en-US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对于权重而言，在模型训练完成后数值就基本确定了）</a:t>
            </a:r>
            <a:endParaRPr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TextBox 41"/>
          <p:cNvSpPr txBox="1"/>
          <p:nvPr>
            <p:custDataLst>
              <p:tags r:id="rId13"/>
            </p:custDataLst>
          </p:nvPr>
        </p:nvSpPr>
        <p:spPr>
          <a:xfrm>
            <a:off x="2622000" y="5703078"/>
            <a:ext cx="1968393" cy="542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altLang="zh-CN" sz="3300" dirty="0">
                <a:solidFill>
                  <a:srgbClr val="800202"/>
                </a:solidFill>
                <a:latin typeface="黑体" panose="02010609060101010101" charset="-122"/>
                <a:ea typeface="黑体" panose="02010609060101010101" charset="-122"/>
              </a:rPr>
              <a:t>step1</a:t>
            </a:r>
            <a:endParaRPr lang="en-US" sz="3300" dirty="0">
              <a:solidFill>
                <a:srgbClr val="80020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8" name="Group 48"/>
          <p:cNvGrpSpPr/>
          <p:nvPr/>
        </p:nvGrpSpPr>
        <p:grpSpPr>
          <a:xfrm rot="5400000">
            <a:off x="14279393" y="4987375"/>
            <a:ext cx="804821" cy="115304"/>
            <a:chOff x="0" y="0"/>
            <a:chExt cx="3545840" cy="508000"/>
          </a:xfrm>
          <a:solidFill>
            <a:srgbClr val="D43E43">
              <a:alpha val="80000"/>
            </a:srgbClr>
          </a:solidFill>
        </p:grpSpPr>
        <p:sp>
          <p:nvSpPr>
            <p:cNvPr id="49" name="Freeform 49"/>
            <p:cNvSpPr/>
            <p:nvPr>
              <p:custDataLst>
                <p:tags r:id="rId24"/>
              </p:custDataLst>
            </p:nvPr>
          </p:nvSpPr>
          <p:spPr>
            <a:xfrm>
              <a:off x="3097530" y="49530"/>
              <a:ext cx="408940" cy="408940"/>
            </a:xfrm>
            <a:custGeom>
              <a:avLst/>
              <a:gdLst/>
              <a:ahLst/>
              <a:cxnLst/>
              <a:rect l="l" t="t" r="r" b="b"/>
              <a:pathLst>
                <a:path w="408940" h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0"/>
            <p:cNvSpPr/>
            <p:nvPr>
              <p:custDataLst>
                <p:tags r:id="rId25"/>
              </p:custDataLst>
            </p:nvPr>
          </p:nvSpPr>
          <p:spPr>
            <a:xfrm>
              <a:off x="0" y="11430"/>
              <a:ext cx="3545840" cy="485140"/>
            </a:xfrm>
            <a:custGeom>
              <a:avLst/>
              <a:gdLst/>
              <a:ahLst/>
              <a:cxnLst/>
              <a:rect l="l" t="t" r="r" b="b"/>
              <a:pathLst>
                <a:path w="3545840" h="4851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1"/>
          <p:cNvGrpSpPr/>
          <p:nvPr/>
        </p:nvGrpSpPr>
        <p:grpSpPr>
          <a:xfrm rot="5400000">
            <a:off x="8741590" y="4987375"/>
            <a:ext cx="804821" cy="115304"/>
            <a:chOff x="0" y="0"/>
            <a:chExt cx="3545840" cy="508000"/>
          </a:xfrm>
          <a:solidFill>
            <a:srgbClr val="D43E43">
              <a:alpha val="80000"/>
            </a:srgbClr>
          </a:solidFill>
        </p:grpSpPr>
        <p:sp>
          <p:nvSpPr>
            <p:cNvPr id="52" name="Freeform 52"/>
            <p:cNvSpPr/>
            <p:nvPr>
              <p:custDataLst>
                <p:tags r:id="rId22"/>
              </p:custDataLst>
            </p:nvPr>
          </p:nvSpPr>
          <p:spPr>
            <a:xfrm>
              <a:off x="3097530" y="49530"/>
              <a:ext cx="408940" cy="408940"/>
            </a:xfrm>
            <a:custGeom>
              <a:avLst/>
              <a:gdLst/>
              <a:ahLst/>
              <a:cxnLst/>
              <a:rect l="l" t="t" r="r" b="b"/>
              <a:pathLst>
                <a:path w="408940" h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/>
            <p:nvPr>
              <p:custDataLst>
                <p:tags r:id="rId23"/>
              </p:custDataLst>
            </p:nvPr>
          </p:nvSpPr>
          <p:spPr>
            <a:xfrm>
              <a:off x="0" y="11430"/>
              <a:ext cx="3545840" cy="485140"/>
            </a:xfrm>
            <a:custGeom>
              <a:avLst/>
              <a:gdLst/>
              <a:ahLst/>
              <a:cxnLst/>
              <a:rect l="l" t="t" r="r" b="b"/>
              <a:pathLst>
                <a:path w="3545840" h="4851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22895" y="2315845"/>
            <a:ext cx="2472690" cy="2472690"/>
            <a:chOff x="16629" y="4352"/>
            <a:chExt cx="3894" cy="3894"/>
          </a:xfrm>
        </p:grpSpPr>
        <p:sp>
          <p:nvSpPr>
            <p:cNvPr id="5" name="椭圆 4"/>
            <p:cNvSpPr/>
            <p:nvPr/>
          </p:nvSpPr>
          <p:spPr>
            <a:xfrm>
              <a:off x="16629" y="4352"/>
              <a:ext cx="3895" cy="3895"/>
            </a:xfrm>
            <a:prstGeom prst="ellipse">
              <a:avLst/>
            </a:prstGeom>
            <a:solidFill>
              <a:srgbClr val="FFC85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>
              <p:custDataLst>
                <p:tags r:id="rId21"/>
              </p:custDataLst>
            </p:nvPr>
          </p:nvSpPr>
          <p:spPr>
            <a:xfrm>
              <a:off x="17048" y="4725"/>
              <a:ext cx="3058" cy="31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43E4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453110" y="2336165"/>
            <a:ext cx="2472690" cy="2472690"/>
            <a:chOff x="16629" y="4352"/>
            <a:chExt cx="3894" cy="3894"/>
          </a:xfrm>
        </p:grpSpPr>
        <p:sp>
          <p:nvSpPr>
            <p:cNvPr id="11" name="椭圆 10"/>
            <p:cNvSpPr/>
            <p:nvPr>
              <p:custDataLst>
                <p:tags r:id="rId19"/>
              </p:custDataLst>
            </p:nvPr>
          </p:nvSpPr>
          <p:spPr>
            <a:xfrm>
              <a:off x="16629" y="4352"/>
              <a:ext cx="3895" cy="3895"/>
            </a:xfrm>
            <a:prstGeom prst="ellipse">
              <a:avLst/>
            </a:prstGeom>
            <a:solidFill>
              <a:srgbClr val="FFC85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>
              <p:custDataLst>
                <p:tags r:id="rId20"/>
              </p:custDataLst>
            </p:nvPr>
          </p:nvSpPr>
          <p:spPr>
            <a:xfrm>
              <a:off x="17048" y="4725"/>
              <a:ext cx="3058" cy="31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43E4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92680" y="2326005"/>
            <a:ext cx="2472690" cy="2472690"/>
            <a:chOff x="16629" y="4352"/>
            <a:chExt cx="3894" cy="3894"/>
          </a:xfrm>
        </p:grpSpPr>
        <p:sp>
          <p:nvSpPr>
            <p:cNvPr id="42" name="椭圆 41"/>
            <p:cNvSpPr/>
            <p:nvPr>
              <p:custDataLst>
                <p:tags r:id="rId17"/>
              </p:custDataLst>
            </p:nvPr>
          </p:nvSpPr>
          <p:spPr>
            <a:xfrm>
              <a:off x="16629" y="4352"/>
              <a:ext cx="3895" cy="3895"/>
            </a:xfrm>
            <a:prstGeom prst="ellipse">
              <a:avLst/>
            </a:prstGeom>
            <a:solidFill>
              <a:srgbClr val="FFC85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>
              <p:custDataLst>
                <p:tags r:id="rId18"/>
              </p:custDataLst>
            </p:nvPr>
          </p:nvSpPr>
          <p:spPr>
            <a:xfrm>
              <a:off x="17048" y="4725"/>
              <a:ext cx="3058" cy="31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rgbClr val="D43E4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3"/>
          <p:cNvSpPr txBox="1"/>
          <p:nvPr>
            <p:custDataLst>
              <p:tags r:id="rId14"/>
            </p:custDataLst>
          </p:nvPr>
        </p:nvSpPr>
        <p:spPr>
          <a:xfrm>
            <a:off x="2821305" y="2539365"/>
            <a:ext cx="1617345" cy="201041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8200" i="1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</a:p>
        </p:txBody>
      </p:sp>
      <p:sp>
        <p:nvSpPr>
          <p:cNvPr id="45" name="文本框 3"/>
          <p:cNvSpPr txBox="1"/>
          <p:nvPr>
            <p:custDataLst>
              <p:tags r:id="rId15"/>
            </p:custDataLst>
          </p:nvPr>
        </p:nvSpPr>
        <p:spPr>
          <a:xfrm>
            <a:off x="8350250" y="2542540"/>
            <a:ext cx="1617345" cy="201041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8200" i="1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</a:p>
        </p:txBody>
      </p:sp>
      <p:sp>
        <p:nvSpPr>
          <p:cNvPr id="46" name="文本框 3"/>
          <p:cNvSpPr txBox="1"/>
          <p:nvPr>
            <p:custDataLst>
              <p:tags r:id="rId16"/>
            </p:custDataLst>
          </p:nvPr>
        </p:nvSpPr>
        <p:spPr>
          <a:xfrm>
            <a:off x="13883640" y="2537460"/>
            <a:ext cx="1617345" cy="201041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8200" i="1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  <a:endParaRPr lang="en-US" altLang="zh-CN" sz="8200" i="1">
              <a:ln w="19050">
                <a:noFill/>
              </a:ln>
              <a:gradFill>
                <a:gsLst>
                  <a:gs pos="39000">
                    <a:srgbClr val="5399D4"/>
                  </a:gs>
                  <a:gs pos="100000">
                    <a:schemeClr val="bg1"/>
                  </a:gs>
                </a:gsLst>
                <a:lin ang="5400000" scaled="0"/>
              </a:gradFill>
              <a:latin typeface="Bauhaus 93" panose="04030905020B02020C02" charset="0"/>
              <a:ea typeface="造字工房朗倩（非商用）常规体" charset="-122"/>
              <a:cs typeface="Bauhaus 93" panose="04030905020B02020C02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D43E43"/>
              </a:gs>
            </a:gsLst>
          </a:gradFill>
          <a:effectLst>
            <a:outerShdw blurRad="101600" dist="50800" dir="5400000" algn="ctr" rotWithShape="0">
              <a:srgbClr val="D43E43">
                <a:alpha val="60000"/>
              </a:srgbClr>
            </a:outerShdw>
          </a:effectLst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940993" y="2911740"/>
            <a:ext cx="8556308" cy="3133725"/>
          </a:xfrm>
        </p:spPr>
        <p:txBody>
          <a:bodyPr vert="horz" lIns="135000" tIns="70200" rIns="135000" bIns="70200" anchor="b" anchorCtr="0">
            <a:norm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en-US" altLang="zh-CN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PTQ4ViT</a:t>
            </a:r>
            <a:br>
              <a:rPr lang="zh-CN" altLang="zh-CN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zh-CN" altLang="zh-CN" sz="6600" b="0" kern="1200" normalizeH="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3" name="图片 5" descr="D:\研1\溶酶体\1003剪影\剪影居中红 低版本.png剪影居中红 低版本"/>
          <p:cNvPicPr>
            <a:picLocks noChangeAspect="1"/>
          </p:cNvPicPr>
          <p:nvPr/>
        </p:nvPicPr>
        <p:blipFill>
          <a:blip r:embed="rId6"/>
          <a:srcRect t="5" b="5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D43E43"/>
                </a:gs>
                <a:gs pos="100000">
                  <a:srgbClr val="800202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D43E43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3303" y="2394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 dirty="0">
                  <a:ln w="19050">
                    <a:noFill/>
                  </a:ln>
                  <a:gradFill>
                    <a:gsLst>
                      <a:gs pos="100000">
                        <a:srgbClr val="D43E43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04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5281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494301" y="2133600"/>
            <a:ext cx="17282254" cy="8154670"/>
          </a:xfrm>
          <a:custGeom>
            <a:avLst/>
            <a:gdLst>
              <a:gd name="adj" fmla="val 17850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7216" h="12842">
                <a:moveTo>
                  <a:pt x="13608" y="0"/>
                </a:moveTo>
                <a:cubicBezTo>
                  <a:pt x="20842" y="0"/>
                  <a:pt x="26760" y="5635"/>
                  <a:pt x="27211" y="12755"/>
                </a:cubicBezTo>
                <a:lnTo>
                  <a:pt x="27216" y="12842"/>
                </a:lnTo>
                <a:lnTo>
                  <a:pt x="22337" y="12842"/>
                </a:lnTo>
                <a:lnTo>
                  <a:pt x="22327" y="12734"/>
                </a:lnTo>
                <a:cubicBezTo>
                  <a:pt x="21878" y="8315"/>
                  <a:pt x="18146" y="4866"/>
                  <a:pt x="13608" y="4866"/>
                </a:cubicBezTo>
                <a:cubicBezTo>
                  <a:pt x="9070" y="4866"/>
                  <a:pt x="5338" y="8315"/>
                  <a:pt x="4889" y="12734"/>
                </a:cubicBezTo>
                <a:lnTo>
                  <a:pt x="4879" y="12842"/>
                </a:lnTo>
                <a:lnTo>
                  <a:pt x="0" y="12842"/>
                </a:lnTo>
                <a:lnTo>
                  <a:pt x="5" y="12755"/>
                </a:lnTo>
                <a:cubicBezTo>
                  <a:pt x="457" y="5635"/>
                  <a:pt x="6374" y="0"/>
                  <a:pt x="13608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87000">
                <a:srgbClr val="F8DEE0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082208" y="6705283"/>
            <a:ext cx="8106438" cy="3582988"/>
          </a:xfrm>
          <a:custGeom>
            <a:avLst/>
            <a:gdLst>
              <a:gd name="adj" fmla="val 17850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766" h="5643">
                <a:moveTo>
                  <a:pt x="6383" y="0"/>
                </a:moveTo>
                <a:cubicBezTo>
                  <a:pt x="9657" y="0"/>
                  <a:pt x="12360" y="2447"/>
                  <a:pt x="12762" y="5612"/>
                </a:cubicBezTo>
                <a:lnTo>
                  <a:pt x="12766" y="5643"/>
                </a:lnTo>
                <a:lnTo>
                  <a:pt x="10443" y="5643"/>
                </a:lnTo>
                <a:lnTo>
                  <a:pt x="10434" y="5598"/>
                </a:lnTo>
                <a:cubicBezTo>
                  <a:pt x="10049" y="3713"/>
                  <a:pt x="8381" y="2296"/>
                  <a:pt x="6383" y="2296"/>
                </a:cubicBezTo>
                <a:cubicBezTo>
                  <a:pt x="4385" y="2296"/>
                  <a:pt x="2718" y="3713"/>
                  <a:pt x="2332" y="5598"/>
                </a:cubicBezTo>
                <a:lnTo>
                  <a:pt x="2323" y="5643"/>
                </a:lnTo>
                <a:lnTo>
                  <a:pt x="0" y="5643"/>
                </a:lnTo>
                <a:lnTo>
                  <a:pt x="4" y="5612"/>
                </a:lnTo>
                <a:cubicBezTo>
                  <a:pt x="406" y="2447"/>
                  <a:pt x="3109" y="0"/>
                  <a:pt x="6383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43E4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4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200" b="1" dirty="0">
                <a:solidFill>
                  <a:schemeClr val="accent2">
                    <a:lumMod val="50000"/>
                  </a:schemeClr>
                </a:solidFill>
              </a:rPr>
              <a:t>PTQ4ViT</a:t>
            </a:r>
            <a:r>
              <a:rPr lang="zh-CN" altLang="en-US" sz="4200" b="1" dirty="0">
                <a:solidFill>
                  <a:schemeClr val="accent2">
                    <a:lumMod val="50000"/>
                  </a:schemeClr>
                </a:solidFill>
              </a:rPr>
              <a:t>贡献</a:t>
            </a:r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Freeform 16"/>
          <p:cNvSpPr/>
          <p:nvPr>
            <p:custDataLst>
              <p:tags r:id="rId6"/>
            </p:custDataLst>
          </p:nvPr>
        </p:nvSpPr>
        <p:spPr>
          <a:xfrm>
            <a:off x="5876290" y="7158355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gradFill>
            <a:gsLst>
              <a:gs pos="0">
                <a:srgbClr val="D43E43"/>
              </a:gs>
              <a:gs pos="100000">
                <a:srgbClr val="800202"/>
              </a:gs>
            </a:gsLst>
            <a:lin ang="16200000" scaled="0"/>
          </a:gradFill>
          <a:ln w="28575" cap="sq">
            <a:solidFill>
              <a:srgbClr val="FFFFFF"/>
            </a:solidFill>
            <a:prstDash val="solid"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17"/>
          <p:cNvSpPr txBox="1"/>
          <p:nvPr>
            <p:custDataLst>
              <p:tags r:id="rId7"/>
            </p:custDataLst>
          </p:nvPr>
        </p:nvSpPr>
        <p:spPr>
          <a:xfrm>
            <a:off x="5995670" y="7262495"/>
            <a:ext cx="1031875" cy="104711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10"/>
              </a:lnSpc>
            </a:pPr>
            <a:endParaRPr/>
          </a:p>
        </p:txBody>
      </p:sp>
      <p:sp>
        <p:nvSpPr>
          <p:cNvPr id="11" name="Freeform 18"/>
          <p:cNvSpPr/>
          <p:nvPr>
            <p:custDataLst>
              <p:tags r:id="rId8"/>
            </p:custDataLst>
          </p:nvPr>
        </p:nvSpPr>
        <p:spPr>
          <a:xfrm>
            <a:off x="6244061" y="7591638"/>
            <a:ext cx="535289" cy="403777"/>
          </a:xfrm>
          <a:custGeom>
            <a:avLst/>
            <a:gdLst/>
            <a:ahLst/>
            <a:cxnLst/>
            <a:rect l="l" t="t" r="r" b="b"/>
            <a:pathLst>
              <a:path w="535289" h="403777">
                <a:moveTo>
                  <a:pt x="0" y="0"/>
                </a:moveTo>
                <a:lnTo>
                  <a:pt x="535290" y="0"/>
                </a:lnTo>
                <a:lnTo>
                  <a:pt x="535290" y="403776"/>
                </a:lnTo>
                <a:lnTo>
                  <a:pt x="0" y="40377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9"/>
          <p:cNvGrpSpPr/>
          <p:nvPr/>
        </p:nvGrpSpPr>
        <p:grpSpPr>
          <a:xfrm>
            <a:off x="8508890" y="5994364"/>
            <a:ext cx="1270219" cy="1270219"/>
            <a:chOff x="0" y="0"/>
            <a:chExt cx="812800" cy="812800"/>
          </a:xfrm>
        </p:grpSpPr>
        <p:sp>
          <p:nvSpPr>
            <p:cNvPr id="13" name="Freeform 20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D43E43"/>
                </a:gs>
                <a:gs pos="100000">
                  <a:srgbClr val="800202"/>
                </a:gs>
              </a:gsLst>
              <a:lin ang="16200000" scaled="0"/>
            </a:gra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Box 21"/>
            <p:cNvSpPr txBox="1"/>
            <p:nvPr>
              <p:custDataLst>
                <p:tags r:id="rId20"/>
              </p:custDataLst>
            </p:nvPr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0"/>
                </a:lnSpc>
              </a:pPr>
              <a:endParaRPr/>
            </a:p>
          </p:txBody>
        </p:sp>
      </p:grpSp>
      <p:sp>
        <p:nvSpPr>
          <p:cNvPr id="43" name="Freeform 22"/>
          <p:cNvSpPr/>
          <p:nvPr>
            <p:custDataLst>
              <p:tags r:id="rId9"/>
            </p:custDataLst>
          </p:nvPr>
        </p:nvSpPr>
        <p:spPr>
          <a:xfrm>
            <a:off x="8882570" y="6427585"/>
            <a:ext cx="522861" cy="403777"/>
          </a:xfrm>
          <a:custGeom>
            <a:avLst/>
            <a:gdLst/>
            <a:ahLst/>
            <a:cxnLst/>
            <a:rect l="l" t="t" r="r" b="b"/>
            <a:pathLst>
              <a:path w="522861" h="403777">
                <a:moveTo>
                  <a:pt x="0" y="0"/>
                </a:moveTo>
                <a:lnTo>
                  <a:pt x="522860" y="0"/>
                </a:lnTo>
                <a:lnTo>
                  <a:pt x="522860" y="403777"/>
                </a:lnTo>
                <a:lnTo>
                  <a:pt x="0" y="40377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44" name="Group 23"/>
          <p:cNvGrpSpPr/>
          <p:nvPr/>
        </p:nvGrpSpPr>
        <p:grpSpPr>
          <a:xfrm>
            <a:off x="11159708" y="7167942"/>
            <a:ext cx="1270219" cy="1270219"/>
            <a:chOff x="0" y="0"/>
            <a:chExt cx="812800" cy="812800"/>
          </a:xfrm>
        </p:grpSpPr>
        <p:sp>
          <p:nvSpPr>
            <p:cNvPr id="45" name="Freeform 24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D43E43"/>
                </a:gs>
                <a:gs pos="100000">
                  <a:srgbClr val="800202"/>
                </a:gs>
              </a:gsLst>
              <a:lin ang="16200000" scaled="0"/>
            </a:gra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Box 25"/>
            <p:cNvSpPr txBox="1"/>
            <p:nvPr>
              <p:custDataLst>
                <p:tags r:id="rId18"/>
              </p:custDataLst>
            </p:nvPr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0"/>
                </a:lnSpc>
              </a:pPr>
              <a:endParaRPr/>
            </a:p>
          </p:txBody>
        </p:sp>
      </p:grpSp>
      <p:sp>
        <p:nvSpPr>
          <p:cNvPr id="47" name="Freeform 26"/>
          <p:cNvSpPr/>
          <p:nvPr>
            <p:custDataLst>
              <p:tags r:id="rId10"/>
            </p:custDataLst>
          </p:nvPr>
        </p:nvSpPr>
        <p:spPr>
          <a:xfrm>
            <a:off x="11511565" y="7601163"/>
            <a:ext cx="566506" cy="403777"/>
          </a:xfrm>
          <a:custGeom>
            <a:avLst/>
            <a:gdLst/>
            <a:ahLst/>
            <a:cxnLst/>
            <a:rect l="l" t="t" r="r" b="b"/>
            <a:pathLst>
              <a:path w="566506" h="403777">
                <a:moveTo>
                  <a:pt x="0" y="0"/>
                </a:moveTo>
                <a:lnTo>
                  <a:pt x="566505" y="0"/>
                </a:lnTo>
                <a:lnTo>
                  <a:pt x="566505" y="403776"/>
                </a:lnTo>
                <a:lnTo>
                  <a:pt x="0" y="403776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803472" y="2578735"/>
            <a:ext cx="4634537" cy="2024380"/>
            <a:chOff x="11204" y="4841"/>
            <a:chExt cx="7299" cy="3188"/>
          </a:xfrm>
        </p:grpSpPr>
        <p:sp>
          <p:nvSpPr>
            <p:cNvPr id="55" name="TextBox 28"/>
            <p:cNvSpPr txBox="1"/>
            <p:nvPr>
              <p:custDataLst>
                <p:tags r:id="rId15"/>
              </p:custDataLst>
            </p:nvPr>
          </p:nvSpPr>
          <p:spPr>
            <a:xfrm>
              <a:off x="11204" y="5993"/>
              <a:ext cx="7299" cy="2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/>
              <a:r>
                <a:rPr lang="zh-CN" altLang="en-US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提出</a:t>
              </a:r>
              <a:r>
                <a:rPr lang="zh-CN" altLang="en-US" sz="2800" b="0" i="0" dirty="0">
                  <a:solidFill>
                    <a:srgbClr val="FF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双均匀量化</a:t>
              </a:r>
              <a:r>
                <a:rPr lang="zh-CN" altLang="en-US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来处理特殊分布，可以在包括</a:t>
              </a:r>
              <a:r>
                <a:rPr lang="en-US" altLang="zh-CN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CPU</a:t>
              </a:r>
              <a:r>
                <a:rPr lang="zh-CN" altLang="en-US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r>
                <a:rPr lang="en-US" altLang="zh-CN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GPU</a:t>
              </a:r>
              <a:r>
                <a:rPr lang="zh-CN" altLang="en-US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在内的现有硬件设备上高效处理。</a:t>
              </a:r>
            </a:p>
          </p:txBody>
        </p:sp>
        <p:sp>
          <p:nvSpPr>
            <p:cNvPr id="56" name="TextBox 29"/>
            <p:cNvSpPr txBox="1"/>
            <p:nvPr>
              <p:custDataLst>
                <p:tags r:id="rId16"/>
              </p:custDataLst>
            </p:nvPr>
          </p:nvSpPr>
          <p:spPr>
            <a:xfrm>
              <a:off x="11204" y="4841"/>
              <a:ext cx="7298" cy="8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945"/>
                </a:lnSpc>
                <a:buClrTx/>
                <a:buSzTx/>
                <a:buFontTx/>
              </a:pPr>
              <a:r>
                <a:rPr lang="zh-CN" altLang="en-US" sz="3300" dirty="0">
                  <a:solidFill>
                    <a:schemeClr val="accent2">
                      <a:lumMod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贡献二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13790" y="4876800"/>
            <a:ext cx="4634865" cy="2562860"/>
            <a:chOff x="3194" y="7680"/>
            <a:chExt cx="7299" cy="4036"/>
          </a:xfrm>
        </p:grpSpPr>
        <p:sp>
          <p:nvSpPr>
            <p:cNvPr id="58" name="TextBox 31"/>
            <p:cNvSpPr txBox="1"/>
            <p:nvPr>
              <p:custDataLst>
                <p:tags r:id="rId13"/>
              </p:custDataLst>
            </p:nvPr>
          </p:nvSpPr>
          <p:spPr>
            <a:xfrm>
              <a:off x="3194" y="8832"/>
              <a:ext cx="7299" cy="2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  <a:buClrTx/>
                <a:buSzTx/>
                <a:buFontTx/>
              </a:pPr>
              <a:r>
                <a:rPr lang="zh-CN" altLang="en-US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发现</a:t>
              </a:r>
              <a:r>
                <a:rPr lang="en-US" altLang="zh-CN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PTQ</a:t>
              </a:r>
              <a:r>
                <a:rPr lang="zh-CN" altLang="en-US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在视觉</a:t>
              </a:r>
              <a:r>
                <a:rPr lang="en-US" altLang="zh-CN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Transformer</a:t>
              </a:r>
              <a:r>
                <a:rPr lang="zh-CN" altLang="en-US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上的问题在于</a:t>
              </a:r>
              <a:r>
                <a:rPr lang="en-US" altLang="zh-CN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post-</a:t>
              </a:r>
              <a:r>
                <a:rPr lang="en-US" altLang="zh-CN" sz="2800" b="0" i="0" dirty="0" err="1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Softmax</a:t>
              </a:r>
              <a:r>
                <a:rPr lang="zh-CN" altLang="en-US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r>
                <a:rPr lang="en-US" altLang="zh-CN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post-GELU</a:t>
              </a:r>
              <a:r>
                <a:rPr lang="zh-CN" altLang="en-US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激活的</a:t>
              </a:r>
              <a:r>
                <a:rPr lang="zh-CN" altLang="en-US" sz="2800" b="0" i="0" dirty="0">
                  <a:solidFill>
                    <a:srgbClr val="FF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特殊分布</a:t>
              </a:r>
              <a:r>
                <a:rPr lang="zh-CN" altLang="en-US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以及</a:t>
              </a:r>
              <a:r>
                <a:rPr lang="zh-CN" altLang="en-US" sz="2800" b="0" i="0" dirty="0">
                  <a:solidFill>
                    <a:srgbClr val="FF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不准确的度量</a:t>
              </a:r>
              <a:r>
                <a:rPr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</a:p>
          </p:txBody>
        </p:sp>
        <p:sp>
          <p:nvSpPr>
            <p:cNvPr id="59" name="TextBox 32"/>
            <p:cNvSpPr txBox="1"/>
            <p:nvPr>
              <p:custDataLst>
                <p:tags r:id="rId14"/>
              </p:custDataLst>
            </p:nvPr>
          </p:nvSpPr>
          <p:spPr>
            <a:xfrm>
              <a:off x="3194" y="7680"/>
              <a:ext cx="7297" cy="7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325"/>
                </a:lnSpc>
              </a:pPr>
              <a:r>
                <a:rPr lang="zh-CN" altLang="en-US" sz="3300" dirty="0">
                  <a:solidFill>
                    <a:schemeClr val="accent2">
                      <a:lumMod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贡献一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2493072" y="4876800"/>
            <a:ext cx="4900295" cy="2024380"/>
            <a:chOff x="19463" y="7680"/>
            <a:chExt cx="7717" cy="3188"/>
          </a:xfrm>
        </p:grpSpPr>
        <p:sp>
          <p:nvSpPr>
            <p:cNvPr id="61" name="TextBox 34"/>
            <p:cNvSpPr txBox="1"/>
            <p:nvPr>
              <p:custDataLst>
                <p:tags r:id="rId11"/>
              </p:custDataLst>
            </p:nvPr>
          </p:nvSpPr>
          <p:spPr>
            <a:xfrm>
              <a:off x="19463" y="8832"/>
              <a:ext cx="7299" cy="2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/>
              <a:r>
                <a:rPr lang="zh-CN" altLang="en-US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提出使用</a:t>
              </a:r>
              <a:r>
                <a:rPr lang="en-US" altLang="zh-CN" sz="2800" b="0" i="0" dirty="0">
                  <a:solidFill>
                    <a:srgbClr val="FF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Hessian</a:t>
              </a:r>
              <a:r>
                <a:rPr lang="zh-CN" altLang="en-US" sz="2800" b="0" i="0" dirty="0">
                  <a:solidFill>
                    <a:srgbClr val="FF0000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引导度量</a:t>
              </a:r>
              <a:r>
                <a:rPr lang="zh-CN" altLang="en-US" sz="2800" b="0" i="0" dirty="0">
                  <a:solidFill>
                    <a:srgbClr val="3A3A3A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rPr>
                <a:t>来确定最佳缩放因子，替代不准确的度量。</a:t>
              </a:r>
            </a:p>
          </p:txBody>
        </p:sp>
        <p:sp>
          <p:nvSpPr>
            <p:cNvPr id="62" name="TextBox 35"/>
            <p:cNvSpPr txBox="1"/>
            <p:nvPr>
              <p:custDataLst>
                <p:tags r:id="rId12"/>
              </p:custDataLst>
            </p:nvPr>
          </p:nvSpPr>
          <p:spPr>
            <a:xfrm>
              <a:off x="19463" y="7680"/>
              <a:ext cx="7717" cy="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45"/>
                </a:lnSpc>
                <a:buClrTx/>
                <a:buSzTx/>
                <a:buFontTx/>
              </a:pPr>
              <a:r>
                <a:rPr lang="zh-CN" altLang="en-US" sz="3300" dirty="0">
                  <a:solidFill>
                    <a:schemeClr val="accent2">
                      <a:lumMod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贡献三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chemeClr val="accent2">
                    <a:lumMod val="50000"/>
                  </a:schemeClr>
                </a:solidFill>
              </a:rPr>
              <a:t>双均匀量化</a:t>
            </a:r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17"/>
          <p:cNvSpPr txBox="1"/>
          <p:nvPr>
            <p:custDataLst>
              <p:tags r:id="rId5"/>
            </p:custDataLst>
          </p:nvPr>
        </p:nvSpPr>
        <p:spPr>
          <a:xfrm>
            <a:off x="5995670" y="7262495"/>
            <a:ext cx="1031875" cy="104711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10"/>
              </a:lnSpc>
            </a:pPr>
            <a:endParaRPr/>
          </a:p>
        </p:txBody>
      </p:sp>
      <p:sp>
        <p:nvSpPr>
          <p:cNvPr id="11" name="Freeform 18"/>
          <p:cNvSpPr/>
          <p:nvPr>
            <p:custDataLst>
              <p:tags r:id="rId6"/>
            </p:custDataLst>
          </p:nvPr>
        </p:nvSpPr>
        <p:spPr>
          <a:xfrm>
            <a:off x="6244061" y="7591638"/>
            <a:ext cx="535289" cy="403777"/>
          </a:xfrm>
          <a:custGeom>
            <a:avLst/>
            <a:gdLst/>
            <a:ahLst/>
            <a:cxnLst/>
            <a:rect l="l" t="t" r="r" b="b"/>
            <a:pathLst>
              <a:path w="535289" h="403777">
                <a:moveTo>
                  <a:pt x="0" y="0"/>
                </a:moveTo>
                <a:lnTo>
                  <a:pt x="535290" y="0"/>
                </a:lnTo>
                <a:lnTo>
                  <a:pt x="535290" y="403776"/>
                </a:lnTo>
                <a:lnTo>
                  <a:pt x="0" y="4037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2"/>
          <p:cNvSpPr/>
          <p:nvPr>
            <p:custDataLst>
              <p:tags r:id="rId7"/>
            </p:custDataLst>
          </p:nvPr>
        </p:nvSpPr>
        <p:spPr>
          <a:xfrm>
            <a:off x="8882570" y="6427585"/>
            <a:ext cx="522861" cy="403777"/>
          </a:xfrm>
          <a:custGeom>
            <a:avLst/>
            <a:gdLst/>
            <a:ahLst/>
            <a:cxnLst/>
            <a:rect l="l" t="t" r="r" b="b"/>
            <a:pathLst>
              <a:path w="522861" h="403777">
                <a:moveTo>
                  <a:pt x="0" y="0"/>
                </a:moveTo>
                <a:lnTo>
                  <a:pt x="522860" y="0"/>
                </a:lnTo>
                <a:lnTo>
                  <a:pt x="522860" y="403777"/>
                </a:lnTo>
                <a:lnTo>
                  <a:pt x="0" y="40377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6"/>
          <p:cNvSpPr/>
          <p:nvPr>
            <p:custDataLst>
              <p:tags r:id="rId8"/>
            </p:custDataLst>
          </p:nvPr>
        </p:nvSpPr>
        <p:spPr>
          <a:xfrm>
            <a:off x="11511565" y="7601163"/>
            <a:ext cx="566506" cy="403777"/>
          </a:xfrm>
          <a:custGeom>
            <a:avLst/>
            <a:gdLst/>
            <a:ahLst/>
            <a:cxnLst/>
            <a:rect l="l" t="t" r="r" b="b"/>
            <a:pathLst>
              <a:path w="566506" h="403777">
                <a:moveTo>
                  <a:pt x="0" y="0"/>
                </a:moveTo>
                <a:lnTo>
                  <a:pt x="566505" y="0"/>
                </a:lnTo>
                <a:lnTo>
                  <a:pt x="566505" y="403776"/>
                </a:lnTo>
                <a:lnTo>
                  <a:pt x="0" y="40377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31">
            <a:extLst>
              <a:ext uri="{FF2B5EF4-FFF2-40B4-BE49-F238E27FC236}">
                <a16:creationId xmlns:a16="http://schemas.microsoft.com/office/drawing/2014/main" id="{F240D64C-55B4-2C56-5608-79AD74427C8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924279" y="3699483"/>
            <a:ext cx="4634865" cy="904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zh-CN" altLang="en-US" sz="2800" b="0" i="0" dirty="0">
                <a:solidFill>
                  <a:srgbClr val="0101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大多数值非常接近零，只有少数值接近一</a:t>
            </a:r>
            <a:endParaRPr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AD0DAD-7C11-31D2-6534-7F51566A60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31480" y="3055394"/>
            <a:ext cx="7799706" cy="21389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BC5E22-730C-6F48-5E0D-086322B5183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31481" y="5925372"/>
            <a:ext cx="7799705" cy="18606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8F2D1C-D099-4325-223C-0A980C6CBA8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31481" y="7829273"/>
            <a:ext cx="7896613" cy="1860679"/>
          </a:xfrm>
          <a:prstGeom prst="rect">
            <a:avLst/>
          </a:prstGeom>
        </p:spPr>
      </p:pic>
      <p:sp>
        <p:nvSpPr>
          <p:cNvPr id="15" name="TextBox 31">
            <a:extLst>
              <a:ext uri="{FF2B5EF4-FFF2-40B4-BE49-F238E27FC236}">
                <a16:creationId xmlns:a16="http://schemas.microsoft.com/office/drawing/2014/main" id="{C6757E26-830E-0AF3-E874-5C2F1E522B6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924280" y="7351797"/>
            <a:ext cx="4634865" cy="868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zh-CN" altLang="en-US" sz="2800" dirty="0">
                <a:solidFill>
                  <a:srgbClr val="01010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正负值</a:t>
            </a:r>
            <a:r>
              <a:rPr lang="zh-CN" altLang="en-US" sz="2800" b="0" i="0" dirty="0">
                <a:solidFill>
                  <a:srgbClr val="01010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高度不对称，负值具有非常小的分布范围</a:t>
            </a:r>
            <a:endParaRPr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6710D5AD-C495-0CE1-67F5-04E705D0A50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166079" y="1956241"/>
            <a:ext cx="8155963" cy="489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en-US" altLang="zh-CN" sz="4000" b="0" i="0" dirty="0" err="1">
                <a:solidFill>
                  <a:srgbClr val="3A3A3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Softmax</a:t>
            </a:r>
            <a:r>
              <a:rPr lang="zh-CN" altLang="en-US" sz="4000" b="0" i="0" dirty="0">
                <a:solidFill>
                  <a:srgbClr val="3A3A3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4000" b="0" i="0" dirty="0">
                <a:solidFill>
                  <a:srgbClr val="3A3A3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GELU</a:t>
            </a:r>
            <a:r>
              <a:rPr lang="zh-CN" altLang="en-US" sz="4000" b="0" i="0" dirty="0">
                <a:solidFill>
                  <a:srgbClr val="3A3A3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之后的分布情况：</a:t>
            </a:r>
            <a:endParaRPr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85B6BED7-2EFA-F177-5675-622D33FD49D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1266709" y="1941255"/>
            <a:ext cx="4634865" cy="489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zh-CN" altLang="en-US" sz="4000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分布非常特殊！</a:t>
            </a:r>
            <a:endParaRPr sz="4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726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chemeClr val="accent2">
                    <a:lumMod val="50000"/>
                  </a:schemeClr>
                </a:solidFill>
              </a:rPr>
              <a:t>双均匀量化</a:t>
            </a:r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17"/>
          <p:cNvSpPr txBox="1"/>
          <p:nvPr>
            <p:custDataLst>
              <p:tags r:id="rId5"/>
            </p:custDataLst>
          </p:nvPr>
        </p:nvSpPr>
        <p:spPr>
          <a:xfrm>
            <a:off x="5995670" y="7262495"/>
            <a:ext cx="1031875" cy="104711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10"/>
              </a:lnSpc>
            </a:pPr>
            <a:endParaRPr/>
          </a:p>
        </p:txBody>
      </p:sp>
      <p:sp>
        <p:nvSpPr>
          <p:cNvPr id="11" name="Freeform 18"/>
          <p:cNvSpPr/>
          <p:nvPr>
            <p:custDataLst>
              <p:tags r:id="rId6"/>
            </p:custDataLst>
          </p:nvPr>
        </p:nvSpPr>
        <p:spPr>
          <a:xfrm>
            <a:off x="6244061" y="7591638"/>
            <a:ext cx="535289" cy="403777"/>
          </a:xfrm>
          <a:custGeom>
            <a:avLst/>
            <a:gdLst/>
            <a:ahLst/>
            <a:cxnLst/>
            <a:rect l="l" t="t" r="r" b="b"/>
            <a:pathLst>
              <a:path w="535289" h="403777">
                <a:moveTo>
                  <a:pt x="0" y="0"/>
                </a:moveTo>
                <a:lnTo>
                  <a:pt x="535290" y="0"/>
                </a:lnTo>
                <a:lnTo>
                  <a:pt x="535290" y="403776"/>
                </a:lnTo>
                <a:lnTo>
                  <a:pt x="0" y="40377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2"/>
          <p:cNvSpPr/>
          <p:nvPr>
            <p:custDataLst>
              <p:tags r:id="rId7"/>
            </p:custDataLst>
          </p:nvPr>
        </p:nvSpPr>
        <p:spPr>
          <a:xfrm>
            <a:off x="8882570" y="6427585"/>
            <a:ext cx="522861" cy="403777"/>
          </a:xfrm>
          <a:custGeom>
            <a:avLst/>
            <a:gdLst/>
            <a:ahLst/>
            <a:cxnLst/>
            <a:rect l="l" t="t" r="r" b="b"/>
            <a:pathLst>
              <a:path w="522861" h="403777">
                <a:moveTo>
                  <a:pt x="0" y="0"/>
                </a:moveTo>
                <a:lnTo>
                  <a:pt x="522860" y="0"/>
                </a:lnTo>
                <a:lnTo>
                  <a:pt x="522860" y="403777"/>
                </a:lnTo>
                <a:lnTo>
                  <a:pt x="0" y="40377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6"/>
          <p:cNvSpPr/>
          <p:nvPr>
            <p:custDataLst>
              <p:tags r:id="rId8"/>
            </p:custDataLst>
          </p:nvPr>
        </p:nvSpPr>
        <p:spPr>
          <a:xfrm>
            <a:off x="11511565" y="7601163"/>
            <a:ext cx="566506" cy="403777"/>
          </a:xfrm>
          <a:custGeom>
            <a:avLst/>
            <a:gdLst/>
            <a:ahLst/>
            <a:cxnLst/>
            <a:rect l="l" t="t" r="r" b="b"/>
            <a:pathLst>
              <a:path w="566506" h="403777">
                <a:moveTo>
                  <a:pt x="0" y="0"/>
                </a:moveTo>
                <a:lnTo>
                  <a:pt x="566505" y="0"/>
                </a:lnTo>
                <a:lnTo>
                  <a:pt x="566505" y="403776"/>
                </a:lnTo>
                <a:lnTo>
                  <a:pt x="0" y="40377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31">
            <a:extLst>
              <a:ext uri="{FF2B5EF4-FFF2-40B4-BE49-F238E27FC236}">
                <a16:creationId xmlns:a16="http://schemas.microsoft.com/office/drawing/2014/main" id="{FAFA2C7B-5BF5-031F-292A-DE0C74A229B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876742" y="5323619"/>
            <a:ext cx="10951752" cy="4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zh-CN" altLang="en-US" sz="2800" b="0" i="0" dirty="0">
                <a:solidFill>
                  <a:srgbClr val="0101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en-US" altLang="zh-CN" sz="2800" b="0" i="0" dirty="0" err="1">
                <a:solidFill>
                  <a:srgbClr val="0101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softmax</a:t>
            </a:r>
            <a:r>
              <a:rPr lang="zh-CN" altLang="en-US" sz="2800" b="0" i="0" dirty="0">
                <a:solidFill>
                  <a:srgbClr val="0101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之后的值：小值在</a:t>
            </a:r>
            <a:r>
              <a:rPr lang="en-US" altLang="zh-CN" sz="2800" b="0" i="0" dirty="0">
                <a:solidFill>
                  <a:srgbClr val="0101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R1</a:t>
            </a:r>
            <a:r>
              <a:rPr lang="zh-CN" altLang="en-US" sz="2800" dirty="0">
                <a:solidFill>
                  <a:srgbClr val="01010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中进行量化，大值在</a:t>
            </a:r>
            <a:r>
              <a:rPr lang="en-US" altLang="zh-CN" sz="2800" dirty="0">
                <a:solidFill>
                  <a:srgbClr val="01010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</a:t>
            </a:r>
            <a:r>
              <a:rPr lang="zh-CN" altLang="en-US" sz="2800" dirty="0">
                <a:solidFill>
                  <a:srgbClr val="01010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中进行量化</a:t>
            </a:r>
            <a:endParaRPr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7BF611A4-5745-C00C-D74A-2C08DAB36BE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876742" y="6123723"/>
            <a:ext cx="11731682" cy="4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zh-CN" altLang="en-US" sz="2800" dirty="0">
                <a:solidFill>
                  <a:srgbClr val="01010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en-US" altLang="zh-CN" sz="2800" dirty="0">
                <a:solidFill>
                  <a:srgbClr val="01010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GELU</a:t>
            </a:r>
            <a:r>
              <a:rPr lang="zh-CN" altLang="en-US" sz="2800" dirty="0">
                <a:solidFill>
                  <a:srgbClr val="01010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之后的值：负值在</a:t>
            </a:r>
            <a:r>
              <a:rPr lang="en-US" altLang="zh-CN" sz="2800" dirty="0">
                <a:solidFill>
                  <a:srgbClr val="01010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</a:t>
            </a:r>
            <a:r>
              <a:rPr lang="zh-CN" altLang="en-US" sz="2800" dirty="0">
                <a:solidFill>
                  <a:srgbClr val="01010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中量化，正值在</a:t>
            </a:r>
            <a:r>
              <a:rPr lang="en-US" altLang="zh-CN" sz="2800" dirty="0">
                <a:solidFill>
                  <a:srgbClr val="01010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</a:t>
            </a:r>
            <a:r>
              <a:rPr lang="zh-CN" altLang="en-US" sz="2800" dirty="0">
                <a:solidFill>
                  <a:srgbClr val="01010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中量化</a:t>
            </a:r>
            <a:endParaRPr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9E8829-0790-053A-C7D6-35AECDC03657}"/>
              </a:ext>
            </a:extLst>
          </p:cNvPr>
          <p:cNvSpPr txBox="1"/>
          <p:nvPr/>
        </p:nvSpPr>
        <p:spPr>
          <a:xfrm>
            <a:off x="3063295" y="2196500"/>
            <a:ext cx="121614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双均匀量化具有两个量化范围，</a:t>
            </a:r>
            <a:r>
              <a:rPr lang="en-US" altLang="zh-CN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R1</a:t>
            </a:r>
            <a:r>
              <a:rPr lang="zh-CN" altLang="en-US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R2</a:t>
            </a:r>
            <a:r>
              <a:rPr lang="zh-CN" altLang="en-US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，分别由两个缩放因子</a:t>
            </a:r>
            <a:r>
              <a:rPr lang="en-US" altLang="zh-CN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ΔR1</a:t>
            </a:r>
            <a:r>
              <a:rPr lang="zh-CN" altLang="en-US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ΔR2</a:t>
            </a:r>
            <a:r>
              <a:rPr lang="zh-CN" altLang="en-US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控制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B31A014-5EF4-AA19-8A86-E68EB04D2F5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18715" y="3226118"/>
            <a:ext cx="7573432" cy="1428949"/>
          </a:xfrm>
          <a:prstGeom prst="rect">
            <a:avLst/>
          </a:prstGeom>
        </p:spPr>
      </p:pic>
      <p:sp>
        <p:nvSpPr>
          <p:cNvPr id="15" name="TextBox 31">
            <a:extLst>
              <a:ext uri="{FF2B5EF4-FFF2-40B4-BE49-F238E27FC236}">
                <a16:creationId xmlns:a16="http://schemas.microsoft.com/office/drawing/2014/main" id="{648D6600-D68C-C4B5-6212-C1E4008AEB3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876741" y="7154887"/>
            <a:ext cx="13923553" cy="18312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zh-CN" altLang="en-US" sz="2800" dirty="0">
                <a:solidFill>
                  <a:srgbClr val="01010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关于数据存储：</a:t>
            </a:r>
            <a:endParaRPr lang="en-US" altLang="zh-CN" sz="2800" dirty="0">
              <a:solidFill>
                <a:srgbClr val="01010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位，最高有效位是范围标志，表示使用哪个范围，其他</a:t>
            </a:r>
            <a:r>
              <a:rPr lang="en-US" altLang="zh-CN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k-1</a:t>
            </a:r>
            <a:r>
              <a:rPr lang="zh-CN" altLang="en-US" sz="28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位组成无符号数字，表示值，去除了符号位。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ts val="3600"/>
              </a:lnSpc>
              <a:buClrTx/>
              <a:buSzTx/>
              <a:buFontTx/>
            </a:pPr>
            <a:endParaRPr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425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chemeClr val="accent2">
                    <a:lumMod val="50000"/>
                  </a:schemeClr>
                </a:solidFill>
              </a:rPr>
              <a:t>双均匀量化</a:t>
            </a:r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17"/>
          <p:cNvSpPr txBox="1"/>
          <p:nvPr>
            <p:custDataLst>
              <p:tags r:id="rId5"/>
            </p:custDataLst>
          </p:nvPr>
        </p:nvSpPr>
        <p:spPr>
          <a:xfrm>
            <a:off x="5995670" y="7262495"/>
            <a:ext cx="1031875" cy="104711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10"/>
              </a:lnSpc>
            </a:pPr>
            <a:endParaRPr/>
          </a:p>
        </p:txBody>
      </p:sp>
      <p:sp>
        <p:nvSpPr>
          <p:cNvPr id="11" name="Freeform 18"/>
          <p:cNvSpPr/>
          <p:nvPr>
            <p:custDataLst>
              <p:tags r:id="rId6"/>
            </p:custDataLst>
          </p:nvPr>
        </p:nvSpPr>
        <p:spPr>
          <a:xfrm>
            <a:off x="6244061" y="7591638"/>
            <a:ext cx="535289" cy="403777"/>
          </a:xfrm>
          <a:custGeom>
            <a:avLst/>
            <a:gdLst/>
            <a:ahLst/>
            <a:cxnLst/>
            <a:rect l="l" t="t" r="r" b="b"/>
            <a:pathLst>
              <a:path w="535289" h="403777">
                <a:moveTo>
                  <a:pt x="0" y="0"/>
                </a:moveTo>
                <a:lnTo>
                  <a:pt x="535290" y="0"/>
                </a:lnTo>
                <a:lnTo>
                  <a:pt x="535290" y="403776"/>
                </a:lnTo>
                <a:lnTo>
                  <a:pt x="0" y="4037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2"/>
          <p:cNvSpPr/>
          <p:nvPr>
            <p:custDataLst>
              <p:tags r:id="rId7"/>
            </p:custDataLst>
          </p:nvPr>
        </p:nvSpPr>
        <p:spPr>
          <a:xfrm>
            <a:off x="8882570" y="6427585"/>
            <a:ext cx="522861" cy="403777"/>
          </a:xfrm>
          <a:custGeom>
            <a:avLst/>
            <a:gdLst/>
            <a:ahLst/>
            <a:cxnLst/>
            <a:rect l="l" t="t" r="r" b="b"/>
            <a:pathLst>
              <a:path w="522861" h="403777">
                <a:moveTo>
                  <a:pt x="0" y="0"/>
                </a:moveTo>
                <a:lnTo>
                  <a:pt x="522860" y="0"/>
                </a:lnTo>
                <a:lnTo>
                  <a:pt x="522860" y="403777"/>
                </a:lnTo>
                <a:lnTo>
                  <a:pt x="0" y="40377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6"/>
          <p:cNvSpPr/>
          <p:nvPr>
            <p:custDataLst>
              <p:tags r:id="rId8"/>
            </p:custDataLst>
          </p:nvPr>
        </p:nvSpPr>
        <p:spPr>
          <a:xfrm>
            <a:off x="11511565" y="7601163"/>
            <a:ext cx="566506" cy="403777"/>
          </a:xfrm>
          <a:custGeom>
            <a:avLst/>
            <a:gdLst/>
            <a:ahLst/>
            <a:cxnLst/>
            <a:rect l="l" t="t" r="r" b="b"/>
            <a:pathLst>
              <a:path w="566506" h="403777">
                <a:moveTo>
                  <a:pt x="0" y="0"/>
                </a:moveTo>
                <a:lnTo>
                  <a:pt x="566505" y="0"/>
                </a:lnTo>
                <a:lnTo>
                  <a:pt x="566505" y="403776"/>
                </a:lnTo>
                <a:lnTo>
                  <a:pt x="0" y="4037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823342-613D-16D6-6BEB-49C52F8FA77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7178" y="3832376"/>
            <a:ext cx="5973728" cy="47849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104A7F-6C18-615A-1434-918460307BB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44751" y="3832376"/>
            <a:ext cx="5656072" cy="4592452"/>
          </a:xfrm>
          <a:prstGeom prst="rect">
            <a:avLst/>
          </a:prstGeom>
        </p:spPr>
      </p:pic>
      <p:sp>
        <p:nvSpPr>
          <p:cNvPr id="9" name="TextBox 31">
            <a:extLst>
              <a:ext uri="{FF2B5EF4-FFF2-40B4-BE49-F238E27FC236}">
                <a16:creationId xmlns:a16="http://schemas.microsoft.com/office/drawing/2014/main" id="{5944076A-8334-6B8C-AF2F-BA60C0B501E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17395" y="2435131"/>
            <a:ext cx="6510783" cy="474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en-US" altLang="zh-CN" sz="3600" b="0" i="0" dirty="0" err="1">
                <a:solidFill>
                  <a:srgbClr val="0101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softmax</a:t>
            </a:r>
            <a:r>
              <a:rPr lang="zh-CN" altLang="en-US" sz="3600" b="0" i="0" dirty="0">
                <a:solidFill>
                  <a:srgbClr val="0101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之后的三比特双均匀量化：</a:t>
            </a:r>
            <a:endParaRPr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80A69451-595A-3662-47E8-5CE30F8B2FA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259824" y="2435131"/>
            <a:ext cx="6764152" cy="474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buClrTx/>
              <a:buSzTx/>
              <a:buFontTx/>
            </a:pPr>
            <a:r>
              <a:rPr lang="en-US" altLang="zh-CN" sz="3600" b="0" i="0" dirty="0">
                <a:solidFill>
                  <a:srgbClr val="0101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GELU</a:t>
            </a:r>
            <a:r>
              <a:rPr lang="zh-CN" altLang="en-US" sz="3600" b="0" i="0" dirty="0">
                <a:solidFill>
                  <a:srgbClr val="0101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之后的三比特双均匀量化：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82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200" b="1" dirty="0">
                <a:solidFill>
                  <a:schemeClr val="accent2">
                    <a:lumMod val="50000"/>
                  </a:schemeClr>
                </a:solidFill>
              </a:rPr>
              <a:t>Hessian</a:t>
            </a:r>
            <a:r>
              <a:rPr lang="zh-CN" altLang="en-US" sz="4200" b="1" dirty="0">
                <a:solidFill>
                  <a:schemeClr val="accent2">
                    <a:lumMod val="50000"/>
                  </a:schemeClr>
                </a:solidFill>
              </a:rPr>
              <a:t>引导度量</a:t>
            </a:r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17"/>
          <p:cNvSpPr txBox="1"/>
          <p:nvPr>
            <p:custDataLst>
              <p:tags r:id="rId5"/>
            </p:custDataLst>
          </p:nvPr>
        </p:nvSpPr>
        <p:spPr>
          <a:xfrm>
            <a:off x="5995670" y="7262495"/>
            <a:ext cx="1031875" cy="104711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10"/>
              </a:lnSpc>
            </a:pPr>
            <a:endParaRPr/>
          </a:p>
        </p:txBody>
      </p:sp>
      <p:sp>
        <p:nvSpPr>
          <p:cNvPr id="11" name="Freeform 18"/>
          <p:cNvSpPr/>
          <p:nvPr>
            <p:custDataLst>
              <p:tags r:id="rId6"/>
            </p:custDataLst>
          </p:nvPr>
        </p:nvSpPr>
        <p:spPr>
          <a:xfrm>
            <a:off x="6244061" y="7591638"/>
            <a:ext cx="535289" cy="403777"/>
          </a:xfrm>
          <a:custGeom>
            <a:avLst/>
            <a:gdLst/>
            <a:ahLst/>
            <a:cxnLst/>
            <a:rect l="l" t="t" r="r" b="b"/>
            <a:pathLst>
              <a:path w="535289" h="403777">
                <a:moveTo>
                  <a:pt x="0" y="0"/>
                </a:moveTo>
                <a:lnTo>
                  <a:pt x="535290" y="0"/>
                </a:lnTo>
                <a:lnTo>
                  <a:pt x="535290" y="403776"/>
                </a:lnTo>
                <a:lnTo>
                  <a:pt x="0" y="4037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6"/>
          <p:cNvSpPr/>
          <p:nvPr>
            <p:custDataLst>
              <p:tags r:id="rId7"/>
            </p:custDataLst>
          </p:nvPr>
        </p:nvSpPr>
        <p:spPr>
          <a:xfrm>
            <a:off x="11511565" y="7601163"/>
            <a:ext cx="566506" cy="403777"/>
          </a:xfrm>
          <a:custGeom>
            <a:avLst/>
            <a:gdLst/>
            <a:ahLst/>
            <a:cxnLst/>
            <a:rect l="l" t="t" r="r" b="b"/>
            <a:pathLst>
              <a:path w="566506" h="403777">
                <a:moveTo>
                  <a:pt x="0" y="0"/>
                </a:moveTo>
                <a:lnTo>
                  <a:pt x="566505" y="0"/>
                </a:lnTo>
                <a:lnTo>
                  <a:pt x="566505" y="403776"/>
                </a:lnTo>
                <a:lnTo>
                  <a:pt x="0" y="40377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AC7634-78A3-4704-90ED-521F7B7C96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47731" y="8638753"/>
            <a:ext cx="7792537" cy="9526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DCBF839-3E25-32EE-56A6-455BF6DA6492}"/>
              </a:ext>
            </a:extLst>
          </p:cNvPr>
          <p:cNvSpPr txBox="1"/>
          <p:nvPr/>
        </p:nvSpPr>
        <p:spPr>
          <a:xfrm>
            <a:off x="2108883" y="4359287"/>
            <a:ext cx="12614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3A3A3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Hessian</a:t>
            </a:r>
            <a:r>
              <a:rPr lang="zh-CN" altLang="en-US" sz="3200" b="0" i="0" dirty="0">
                <a:solidFill>
                  <a:srgbClr val="3A3A3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引导度量使用原因：通过做实验发现，</a:t>
            </a:r>
            <a:r>
              <a:rPr lang="en-US" altLang="zh-CN" sz="3200" b="0" i="0" dirty="0">
                <a:solidFill>
                  <a:srgbClr val="3A3A3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Hessian</a:t>
            </a:r>
            <a:r>
              <a:rPr lang="zh-CN" altLang="en-US" sz="3200" b="0" i="0" dirty="0">
                <a:solidFill>
                  <a:srgbClr val="3A3A3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引导度量所指示的最佳缩放因子更接近任务损失（</a:t>
            </a:r>
            <a:r>
              <a:rPr lang="en-US" altLang="zh-CN" sz="3200" b="0" i="0" dirty="0">
                <a:solidFill>
                  <a:srgbClr val="3A3A3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CE</a:t>
            </a:r>
            <a:r>
              <a:rPr lang="zh-CN" altLang="en-US" sz="3200" b="0" i="0" dirty="0">
                <a:solidFill>
                  <a:srgbClr val="3A3A3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）所指示的缩放因子</a:t>
            </a:r>
            <a:r>
              <a:rPr lang="zh-CN" altLang="en-US" sz="3200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3200" dirty="0">
              <a:solidFill>
                <a:srgbClr val="3A3A3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b="0" i="0" dirty="0">
                <a:solidFill>
                  <a:srgbClr val="3A3A3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量化对任务损失的影响可表示为：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697CA65-DCCA-294F-605A-2964815922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77359" y="6299149"/>
            <a:ext cx="7133280" cy="9489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02DD5AC-AAE2-8A7D-BED1-FDBCA508D1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2050" y="2916444"/>
            <a:ext cx="4454439" cy="98259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569B05C-25D5-7C0D-2267-769293ED4FFC}"/>
              </a:ext>
            </a:extLst>
          </p:cNvPr>
          <p:cNvSpPr txBox="1"/>
          <p:nvPr/>
        </p:nvSpPr>
        <p:spPr>
          <a:xfrm>
            <a:off x="2096473" y="1943094"/>
            <a:ext cx="131255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ViT</a:t>
            </a:r>
            <a:r>
              <a:rPr lang="zh-CN" altLang="en-US" sz="3200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</a:t>
            </a:r>
            <a:r>
              <a:rPr lang="zh-CN" altLang="en-US" sz="3200" b="0" i="0" dirty="0">
                <a:solidFill>
                  <a:srgbClr val="3A3A3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使用量化前后输出之间的距离作为确定缩放因子的度量标准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650793-0302-2247-F57F-CE92963E1B57}"/>
              </a:ext>
            </a:extLst>
          </p:cNvPr>
          <p:cNvSpPr txBox="1"/>
          <p:nvPr/>
        </p:nvSpPr>
        <p:spPr>
          <a:xfrm>
            <a:off x="2096472" y="7636647"/>
            <a:ext cx="131255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目标是最小化该影响，根据</a:t>
            </a:r>
            <a:r>
              <a:rPr lang="zh-CN" altLang="en-US" sz="3200" b="0" i="0" dirty="0">
                <a:solidFill>
                  <a:srgbClr val="3A3A3A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逐层重构方法，可将该优化可以近似表示为：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722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200" b="1" dirty="0">
                <a:solidFill>
                  <a:schemeClr val="accent2">
                    <a:lumMod val="50000"/>
                  </a:schemeClr>
                </a:solidFill>
              </a:rPr>
              <a:t>PTQ4ViT</a:t>
            </a:r>
            <a:r>
              <a:rPr lang="zh-CN" altLang="en-US" sz="4200" b="1" dirty="0">
                <a:solidFill>
                  <a:schemeClr val="accent2">
                    <a:lumMod val="50000"/>
                  </a:schemeClr>
                </a:solidFill>
              </a:rPr>
              <a:t>框架</a:t>
            </a:r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17"/>
          <p:cNvSpPr txBox="1"/>
          <p:nvPr>
            <p:custDataLst>
              <p:tags r:id="rId5"/>
            </p:custDataLst>
          </p:nvPr>
        </p:nvSpPr>
        <p:spPr>
          <a:xfrm>
            <a:off x="5995670" y="7262495"/>
            <a:ext cx="1031875" cy="104711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10"/>
              </a:lnSpc>
            </a:pPr>
            <a:endParaRPr/>
          </a:p>
        </p:txBody>
      </p:sp>
      <p:sp>
        <p:nvSpPr>
          <p:cNvPr id="11" name="Freeform 18"/>
          <p:cNvSpPr/>
          <p:nvPr>
            <p:custDataLst>
              <p:tags r:id="rId6"/>
            </p:custDataLst>
          </p:nvPr>
        </p:nvSpPr>
        <p:spPr>
          <a:xfrm>
            <a:off x="6244061" y="7591638"/>
            <a:ext cx="535289" cy="403777"/>
          </a:xfrm>
          <a:custGeom>
            <a:avLst/>
            <a:gdLst/>
            <a:ahLst/>
            <a:cxnLst/>
            <a:rect l="l" t="t" r="r" b="b"/>
            <a:pathLst>
              <a:path w="535289" h="403777">
                <a:moveTo>
                  <a:pt x="0" y="0"/>
                </a:moveTo>
                <a:lnTo>
                  <a:pt x="535290" y="0"/>
                </a:lnTo>
                <a:lnTo>
                  <a:pt x="535290" y="403776"/>
                </a:lnTo>
                <a:lnTo>
                  <a:pt x="0" y="4037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2"/>
          <p:cNvSpPr/>
          <p:nvPr>
            <p:custDataLst>
              <p:tags r:id="rId7"/>
            </p:custDataLst>
          </p:nvPr>
        </p:nvSpPr>
        <p:spPr>
          <a:xfrm>
            <a:off x="8882570" y="6427585"/>
            <a:ext cx="522861" cy="403777"/>
          </a:xfrm>
          <a:custGeom>
            <a:avLst/>
            <a:gdLst/>
            <a:ahLst/>
            <a:cxnLst/>
            <a:rect l="l" t="t" r="r" b="b"/>
            <a:pathLst>
              <a:path w="522861" h="403777">
                <a:moveTo>
                  <a:pt x="0" y="0"/>
                </a:moveTo>
                <a:lnTo>
                  <a:pt x="522860" y="0"/>
                </a:lnTo>
                <a:lnTo>
                  <a:pt x="522860" y="403777"/>
                </a:lnTo>
                <a:lnTo>
                  <a:pt x="0" y="40377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6"/>
          <p:cNvSpPr/>
          <p:nvPr>
            <p:custDataLst>
              <p:tags r:id="rId8"/>
            </p:custDataLst>
          </p:nvPr>
        </p:nvSpPr>
        <p:spPr>
          <a:xfrm>
            <a:off x="11511565" y="7601163"/>
            <a:ext cx="566506" cy="403777"/>
          </a:xfrm>
          <a:custGeom>
            <a:avLst/>
            <a:gdLst/>
            <a:ahLst/>
            <a:cxnLst/>
            <a:rect l="l" t="t" r="r" b="b"/>
            <a:pathLst>
              <a:path w="566506" h="403777">
                <a:moveTo>
                  <a:pt x="0" y="0"/>
                </a:moveTo>
                <a:lnTo>
                  <a:pt x="566505" y="0"/>
                </a:lnTo>
                <a:lnTo>
                  <a:pt x="566505" y="403776"/>
                </a:lnTo>
                <a:lnTo>
                  <a:pt x="0" y="4037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DBC9BA-50DC-0DF9-AC7A-68EA172D964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65320" y="1787898"/>
            <a:ext cx="10957358" cy="57776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7C4460-6561-CC4B-2E81-467F92D970E8}"/>
              </a:ext>
            </a:extLst>
          </p:cNvPr>
          <p:cNvSpPr txBox="1"/>
          <p:nvPr/>
        </p:nvSpPr>
        <p:spPr>
          <a:xfrm>
            <a:off x="2581201" y="7868623"/>
            <a:ext cx="131255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Stage1:</a:t>
            </a:r>
            <a:r>
              <a:rPr lang="zh-CN" altLang="en-US" sz="32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收集每一层在量化之前的输出和输出梯度</a:t>
            </a:r>
            <a:endParaRPr lang="en-US" altLang="zh-CN" sz="3200" b="0" i="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Stage2:</a:t>
            </a:r>
            <a:r>
              <a:rPr lang="zh-CN" altLang="en-US" sz="32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逐层搜索最佳的缩放因子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68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D:\研1\溶酶体\1003剪影\剪影红 低版本.png剪影红 低版本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200" b="1" dirty="0">
                <a:solidFill>
                  <a:schemeClr val="accent2">
                    <a:lumMod val="50000"/>
                  </a:schemeClr>
                </a:solidFill>
              </a:rPr>
              <a:t>PTQ4ViT</a:t>
            </a:r>
            <a:r>
              <a:rPr lang="zh-CN" altLang="en-US" sz="4200" b="1" dirty="0">
                <a:solidFill>
                  <a:schemeClr val="accent2">
                    <a:lumMod val="50000"/>
                  </a:schemeClr>
                </a:solidFill>
              </a:rPr>
              <a:t>实验结果</a:t>
            </a:r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57057D-7F47-65FC-A198-D786CCD9B2BC}"/>
              </a:ext>
            </a:extLst>
          </p:cNvPr>
          <p:cNvSpPr txBox="1"/>
          <p:nvPr/>
        </p:nvSpPr>
        <p:spPr>
          <a:xfrm>
            <a:off x="1344295" y="203693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600" b="1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3600" b="1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ImageNet</a:t>
            </a:r>
            <a:r>
              <a:rPr lang="zh-CN" altLang="en-US" sz="3600" b="1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分类任务上的结果</a:t>
            </a:r>
            <a:r>
              <a:rPr lang="en-US" altLang="zh-CN" sz="3600" b="1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3600" b="1" i="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FDD750-B6FE-6E3D-1F5E-7995404C26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295" y="2870495"/>
            <a:ext cx="10040751" cy="501084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A54802E-8F8B-ABF8-FA95-35870AB50E23}"/>
              </a:ext>
            </a:extLst>
          </p:cNvPr>
          <p:cNvSpPr txBox="1"/>
          <p:nvPr/>
        </p:nvSpPr>
        <p:spPr>
          <a:xfrm>
            <a:off x="12030505" y="3544267"/>
            <a:ext cx="44291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基本</a:t>
            </a:r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PTQ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在某些视觉</a:t>
            </a:r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上即使在</a:t>
            </a:r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位量化时也导致了超过</a:t>
            </a:r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1%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的准确度下降。</a:t>
            </a:r>
            <a:endParaRPr lang="en-US" altLang="zh-CN" sz="2400" b="0" i="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2.PTQ4ViT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位量化时的准确度下降不到</a:t>
            </a:r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0.5%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。对于</a:t>
            </a:r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位量化，基本</a:t>
            </a:r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PTQ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导致了较高的准确度下降（平均为</a:t>
            </a:r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9.8%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），而</a:t>
            </a:r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PTQ4ViT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实现了较小的准确度下降（平均为</a:t>
            </a:r>
            <a:r>
              <a:rPr lang="en-US" altLang="zh-CN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2.1%</a:t>
            </a:r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D:\研1\溶酶体\1003剪影\剪影红 低版本.png剪影红 低版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l="35698"/>
          <a:stretch>
            <a:fillRect/>
          </a:stretch>
        </p:blipFill>
        <p:spPr>
          <a:xfrm>
            <a:off x="6528435" y="8068310"/>
            <a:ext cx="11759565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任意多边形 29"/>
          <p:cNvSpPr/>
          <p:nvPr/>
        </p:nvSpPr>
        <p:spPr>
          <a:xfrm rot="20700000" flipH="1">
            <a:off x="-1219685" y="-476230"/>
            <a:ext cx="7321823" cy="11492860"/>
          </a:xfrm>
          <a:custGeom>
            <a:avLst/>
            <a:gdLst>
              <a:gd name="adj1" fmla="val 2939410"/>
              <a:gd name="adj2" fmla="val 16617515"/>
              <a:gd name="stAng" fmla="pin 0 adj1 21599999"/>
              <a:gd name="enAng" fmla="pin 0 adj2 21599999"/>
              <a:gd name="sw1" fmla="+- enAng 0 stAng"/>
              <a:gd name="sw2" fmla="+- sw1 21600000 0"/>
              <a:gd name="swAng" fmla="?: sw1 sw1 sw2"/>
              <a:gd name="wt1" fmla="sin wd2 stAng"/>
              <a:gd name="ht1" fmla="cos hd2 stAng"/>
              <a:gd name="dx1" fmla="cat2 wd2 ht1 wt1"/>
              <a:gd name="dy1" fmla="sat2 hd2 ht1 wt1"/>
              <a:gd name="wt2" fmla="sin wd2 enAng"/>
              <a:gd name="ht2" fmla="cos hd2 enAng"/>
              <a:gd name="dx2" fmla="cat2 wd2 ht2 wt2"/>
              <a:gd name="dy2" fmla="sat2 hd2 ht2 wt2"/>
              <a:gd name="x1" fmla="+- hc dx1 0"/>
              <a:gd name="y1" fmla="+- vc dy1 0"/>
              <a:gd name="x2" fmla="+- hc dx2 0"/>
              <a:gd name="y2" fmla="+- vc dy2 0"/>
              <a:gd name="x3" fmla="+/ x1 x2 2"/>
              <a:gd name="y3" fmla="+/ y1 y2 2"/>
              <a:gd name="midAng0" fmla="*/ swAng 1 2"/>
              <a:gd name="midAng" fmla="+- stAng midAng0 cd2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stAng">
                <a:pos x="x1" y="y1"/>
              </a:cxn>
              <a:cxn ang="enAng">
                <a:pos x="x2" y="y2"/>
              </a:cxn>
              <a:cxn ang="midAng">
                <a:pos x="x3" y="y3"/>
              </a:cxn>
            </a:cxnLst>
            <a:rect l="l" t="t" r="r" b="b"/>
            <a:pathLst>
              <a:path w="7687" h="12066">
                <a:moveTo>
                  <a:pt x="4880" y="0"/>
                </a:moveTo>
                <a:lnTo>
                  <a:pt x="7687" y="10474"/>
                </a:lnTo>
                <a:lnTo>
                  <a:pt x="1747" y="12066"/>
                </a:lnTo>
                <a:lnTo>
                  <a:pt x="1704" y="12013"/>
                </a:lnTo>
                <a:cubicBezTo>
                  <a:pt x="662" y="10741"/>
                  <a:pt x="0" y="8841"/>
                  <a:pt x="0" y="6717"/>
                </a:cubicBezTo>
                <a:cubicBezTo>
                  <a:pt x="0" y="4114"/>
                  <a:pt x="993" y="1847"/>
                  <a:pt x="2463" y="661"/>
                </a:cubicBezTo>
                <a:lnTo>
                  <a:pt x="2488" y="641"/>
                </a:lnTo>
                <a:lnTo>
                  <a:pt x="4880" y="0"/>
                </a:lnTo>
                <a:close/>
              </a:path>
            </a:pathLst>
          </a:custGeom>
          <a:gradFill>
            <a:gsLst>
              <a:gs pos="6000">
                <a:schemeClr val="bg1"/>
              </a:gs>
              <a:gs pos="40000">
                <a:srgbClr val="D43E43"/>
              </a:gs>
              <a:gs pos="100000">
                <a:srgbClr val="800202"/>
              </a:gs>
            </a:gsLst>
            <a:lin ang="2700000" scaled="0"/>
          </a:gradFill>
          <a:ln>
            <a:noFill/>
          </a:ln>
          <a:effectLst>
            <a:outerShdw blurRad="203200" dist="127000" dir="2700000" algn="tl" rotWithShape="0">
              <a:srgbClr val="D43E43">
                <a:alpha val="4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"/>
          </a:p>
        </p:txBody>
      </p:sp>
      <p:pic>
        <p:nvPicPr>
          <p:cNvPr id="41" name="图片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 l="845" r="68034" b="32530"/>
          <a:stretch>
            <a:fillRect/>
          </a:stretch>
        </p:blipFill>
        <p:spPr>
          <a:xfrm>
            <a:off x="0" y="3491812"/>
            <a:ext cx="5789295" cy="6796088"/>
          </a:xfrm>
          <a:prstGeom prst="rect">
            <a:avLst/>
          </a:prstGeom>
        </p:spPr>
      </p:pic>
      <p:sp>
        <p:nvSpPr>
          <p:cNvPr id="3076" name="文本框 3"/>
          <p:cNvSpPr txBox="1"/>
          <p:nvPr/>
        </p:nvSpPr>
        <p:spPr>
          <a:xfrm>
            <a:off x="471965" y="1244547"/>
            <a:ext cx="3469481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1080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</a:rPr>
              <a:t>目录</a:t>
            </a:r>
          </a:p>
        </p:txBody>
      </p:sp>
      <p:sp>
        <p:nvSpPr>
          <p:cNvPr id="3077" name="文本框 4"/>
          <p:cNvSpPr txBox="1"/>
          <p:nvPr/>
        </p:nvSpPr>
        <p:spPr>
          <a:xfrm>
            <a:off x="472440" y="3491337"/>
            <a:ext cx="3469482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en-US" altLang="zh-CN" sz="4800">
                <a:ln>
                  <a:noFill/>
                </a:ln>
                <a:solidFill>
                  <a:schemeClr val="bg1"/>
                </a:solidFill>
                <a:latin typeface="Times New Roman" panose="02020603050405020304" charset="0"/>
                <a:ea typeface="造字工房朗倩（非商用）常规体" charset="-122"/>
                <a:cs typeface="Times New Roman" panose="02020603050405020304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210300" y="417142"/>
            <a:ext cx="8804910" cy="1856423"/>
            <a:chOff x="7816" y="851"/>
            <a:chExt cx="9244" cy="1949"/>
          </a:xfrm>
        </p:grpSpPr>
        <p:sp>
          <p:nvSpPr>
            <p:cNvPr id="4" name="矩形 3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FC851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D43E4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01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4200" dirty="0">
                  <a:solidFill>
                    <a:schemeClr val="accent2">
                      <a:lumMod val="50000"/>
                    </a:schemeClr>
                  </a:solidFill>
                </a:rPr>
                <a:t>量化概念和意义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42773" y="2273565"/>
            <a:ext cx="8804910" cy="1856423"/>
            <a:chOff x="7816" y="851"/>
            <a:chExt cx="9244" cy="1949"/>
          </a:xfrm>
        </p:grpSpPr>
        <p:sp>
          <p:nvSpPr>
            <p:cNvPr id="18" name="矩形 17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FC851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D43E4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02</a:t>
              </a:r>
            </a:p>
            <a:p>
              <a:pPr>
                <a:lnSpc>
                  <a:spcPct val="130000"/>
                </a:lnSpc>
              </a:pP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4200" dirty="0">
                  <a:solidFill>
                    <a:schemeClr val="accent2">
                      <a:lumMod val="50000"/>
                    </a:schemeClr>
                  </a:solidFill>
                </a:rPr>
                <a:t>量化基础知识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75245" y="4129987"/>
            <a:ext cx="8804910" cy="1856423"/>
            <a:chOff x="7816" y="851"/>
            <a:chExt cx="9244" cy="1949"/>
          </a:xfrm>
        </p:grpSpPr>
        <p:sp>
          <p:nvSpPr>
            <p:cNvPr id="22" name="矩形 21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FC851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D43E4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03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4200" dirty="0">
                  <a:solidFill>
                    <a:schemeClr val="accent2">
                      <a:lumMod val="50000"/>
                    </a:schemeClr>
                  </a:solidFill>
                </a:rPr>
                <a:t>PTQ</a:t>
              </a:r>
              <a:endParaRPr lang="zh-CN" altLang="en-US" sz="4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07718" y="5986410"/>
            <a:ext cx="8804910" cy="1856423"/>
            <a:chOff x="7816" y="851"/>
            <a:chExt cx="9244" cy="1949"/>
          </a:xfrm>
        </p:grpSpPr>
        <p:sp>
          <p:nvSpPr>
            <p:cNvPr id="26" name="矩形 25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FC851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7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D43E43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04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4200" dirty="0">
                  <a:solidFill>
                    <a:schemeClr val="accent2">
                      <a:lumMod val="50000"/>
                    </a:schemeClr>
                  </a:solidFill>
                </a:rPr>
                <a:t>PTQ4ViT</a:t>
              </a:r>
              <a:endParaRPr lang="zh-CN" altLang="en-US" sz="42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655320" y="4406212"/>
            <a:ext cx="3424238" cy="0"/>
          </a:xfrm>
          <a:prstGeom prst="line">
            <a:avLst/>
          </a:prstGeom>
          <a:ln w="31750" cap="flat" cmpd="sng" algn="ctr">
            <a:solidFill>
              <a:srgbClr val="FAFAFA"/>
            </a:solidFill>
            <a:prstDash val="sys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58262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>
            <a:outerShdw blurRad="101600" dist="50800" dir="5400000" algn="ctr" rotWithShape="0">
              <a:srgbClr val="D43E43">
                <a:alpha val="60000"/>
              </a:srgbClr>
            </a:outerShdw>
          </a:effectLst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053" name="图片 5" descr="D:\研1\溶酶体\1003剪影\剪影居中红 低版本.png剪影居中红 低版本"/>
          <p:cNvPicPr>
            <a:picLocks noChangeAspect="1"/>
          </p:cNvPicPr>
          <p:nvPr/>
        </p:nvPicPr>
        <p:blipFill>
          <a:blip r:embed="rId4"/>
          <a:srcRect t="5" b="5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97685" y="2035175"/>
            <a:ext cx="14699615" cy="2304415"/>
          </a:xfrm>
        </p:spPr>
        <p:txBody>
          <a:bodyPr vert="horz" lIns="135000" tIns="70200" rIns="135000" bIns="70200" anchor="b" anchorCtr="0"/>
          <a:lstStyle/>
          <a:p>
            <a:pPr defTabSz="914400">
              <a:buClrTx/>
              <a:buSzTx/>
              <a:buFontTx/>
              <a:buNone/>
            </a:pPr>
            <a:r>
              <a:rPr lang="zh-CN" altLang="zh-CN" sz="8100" b="0" kern="1200" normalizeH="0" baseline="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</a:rPr>
              <a:t>感谢观看</a:t>
            </a:r>
            <a:br>
              <a:rPr lang="zh-CN" altLang="zh-CN" sz="8100" b="0" kern="120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zh-CN" altLang="zh-CN" sz="4800" b="0" kern="1200" normalizeH="0" baseline="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  <a:ea typeface="+mj-ea"/>
                <a:cs typeface="Bauhaus 93" panose="04030905020B02020C02" charset="0"/>
              </a:rPr>
              <a:t>Thank you for watching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D43E43"/>
              </a:gs>
            </a:gsLst>
          </a:gradFill>
          <a:effectLst>
            <a:outerShdw blurRad="101600" dist="50800" dir="5400000" algn="ctr" rotWithShape="0">
              <a:srgbClr val="D43E43">
                <a:alpha val="60000"/>
              </a:srgbClr>
            </a:outerShdw>
          </a:effectLst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940993" y="2911740"/>
            <a:ext cx="8556308" cy="3133725"/>
          </a:xfrm>
        </p:spPr>
        <p:txBody>
          <a:bodyPr vert="horz" lIns="135000" tIns="70200" rIns="135000" bIns="70200" anchor="b" anchorCtr="0">
            <a:norm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量化概念和意义</a:t>
            </a:r>
            <a:br>
              <a:rPr lang="zh-CN" altLang="zh-CN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zh-CN" altLang="zh-CN" sz="6600" b="0" kern="1200" normalizeH="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3" name="图片 5" descr="D:\研1\溶酶体\1003剪影\剪影居中红 低版本.png剪影居中红 低版本"/>
          <p:cNvPicPr>
            <a:picLocks noChangeAspect="1"/>
          </p:cNvPicPr>
          <p:nvPr/>
        </p:nvPicPr>
        <p:blipFill>
          <a:blip r:embed="rId6"/>
          <a:srcRect t="5" b="5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D43E43"/>
                </a:gs>
                <a:gs pos="100000">
                  <a:srgbClr val="800202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D43E43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3303" y="2394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>
                  <a:ln w="19050">
                    <a:noFill/>
                  </a:ln>
                  <a:gradFill>
                    <a:gsLst>
                      <a:gs pos="100000">
                        <a:srgbClr val="D43E43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01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FC85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D:\研1\溶酶体\1003剪影\剪影红 低版本.png剪影红 低版本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689102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chemeClr val="accent2">
                    <a:lumMod val="50000"/>
                  </a:schemeClr>
                </a:solidFill>
              </a:rPr>
              <a:t>量化的概念：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214439" y="2435490"/>
            <a:ext cx="14074868" cy="2526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量化就是将高精度</a:t>
            </a:r>
            <a:r>
              <a:rPr lang="zh-CN" altLang="en-US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（位宽）</a:t>
            </a:r>
            <a:r>
              <a:rPr lang="zh-CN" altLang="zh-CN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的浮点数转化为低精度</a:t>
            </a:r>
            <a:r>
              <a:rPr lang="zh-CN" altLang="en-US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（位宽）</a:t>
            </a:r>
            <a:r>
              <a:rPr lang="zh-CN" altLang="zh-CN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的整型数，从而在损失少量精度的情况下大大提升神经网络的效率和性能。反应在数值上就是将连续的数值离散化。</a:t>
            </a:r>
            <a:endParaRPr lang="en-US" altLang="zh-CN" sz="32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常见的量化：</a:t>
            </a:r>
            <a:r>
              <a:rPr lang="en-US" altLang="zh-CN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FP32-&gt;INT8</a:t>
            </a:r>
            <a:r>
              <a:rPr lang="zh-CN" altLang="zh-CN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-128~+127</a:t>
            </a:r>
            <a:r>
              <a:rPr lang="zh-CN" altLang="zh-CN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）或</a:t>
            </a:r>
            <a:r>
              <a:rPr lang="en-US" altLang="zh-CN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UINT8</a:t>
            </a:r>
            <a:r>
              <a:rPr lang="zh-CN" altLang="zh-CN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0~255</a:t>
            </a:r>
            <a:r>
              <a:rPr lang="zh-CN" altLang="zh-CN" sz="3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3200" dirty="0">
              <a:solidFill>
                <a:srgbClr val="2E3C63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仿宋" panose="02010609060101010101" charset="-122"/>
            </a:endParaRPr>
          </a:p>
        </p:txBody>
      </p:sp>
      <p:sp>
        <p:nvSpPr>
          <p:cNvPr id="3078" name="文本框 3"/>
          <p:cNvSpPr txBox="1"/>
          <p:nvPr>
            <p:custDataLst>
              <p:tags r:id="rId6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chemeClr val="accent2">
                    <a:lumMod val="50000"/>
                  </a:schemeClr>
                </a:solidFill>
              </a:rPr>
              <a:t>量化概念和意义</a:t>
            </a:r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F27304C-222B-4FDF-FA74-93CD1F17BE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6823" y="6751312"/>
            <a:ext cx="9847334" cy="13686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F9FFCD2-0422-5D20-DF88-33DBF2337606}"/>
              </a:ext>
            </a:extLst>
          </p:cNvPr>
          <p:cNvSpPr txBox="1"/>
          <p:nvPr/>
        </p:nvSpPr>
        <p:spPr>
          <a:xfrm>
            <a:off x="7112597" y="5638240"/>
            <a:ext cx="28386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大模型的特点</a:t>
            </a:r>
            <a:endParaRPr lang="zh-CN" altLang="en-US" sz="3200" b="1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D:\研1\溶酶体\1003剪影\剪影红 低版本.png剪影红 低版本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chemeClr val="accent2">
                    <a:lumMod val="50000"/>
                  </a:schemeClr>
                </a:solidFill>
              </a:rPr>
              <a:t>量化概念和意义</a:t>
            </a:r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4B9729-DDA2-3212-1642-282F7F13F30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25706" y="5043594"/>
            <a:ext cx="8804910" cy="429578"/>
          </a:xfrm>
          <a:prstGeom prst="rect">
            <a:avLst/>
          </a:prstGeom>
          <a:gradFill>
            <a:gsLst>
              <a:gs pos="26000">
                <a:srgbClr val="FFC85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88016B-5A42-DD32-BB73-0984748C9D8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727928" y="4809014"/>
            <a:ext cx="689102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chemeClr val="accent2">
                    <a:lumMod val="50000"/>
                  </a:schemeClr>
                </a:solidFill>
              </a:rPr>
              <a:t>量化的意义：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552F15-AB95-47A6-B1F1-82423064E2B4}"/>
              </a:ext>
            </a:extLst>
          </p:cNvPr>
          <p:cNvSpPr txBox="1"/>
          <p:nvPr/>
        </p:nvSpPr>
        <p:spPr>
          <a:xfrm>
            <a:off x="1725706" y="6055233"/>
            <a:ext cx="37741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减少内存 </a:t>
            </a:r>
            <a:endParaRPr lang="en-US" altLang="zh-CN" sz="32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加快计算速度 </a:t>
            </a:r>
            <a:endParaRPr lang="en-US" altLang="zh-CN" sz="32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减少功耗和延迟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7BA509-0DEE-4022-CB8E-E1903D81AB31}"/>
              </a:ext>
            </a:extLst>
          </p:cNvPr>
          <p:cNvSpPr txBox="1"/>
          <p:nvPr/>
        </p:nvSpPr>
        <p:spPr>
          <a:xfrm>
            <a:off x="1725706" y="1775614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比如矩阵之间相乘：</a:t>
            </a:r>
            <a:r>
              <a:rPr lang="en-US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FP32</a:t>
            </a:r>
            <a:r>
              <a:rPr lang="zh-CN" altLang="en-US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）、</a:t>
            </a:r>
            <a:r>
              <a:rPr lang="en-US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FP32</a:t>
            </a:r>
            <a:r>
              <a:rPr lang="zh-CN" altLang="en-US" sz="32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7AB066D-209B-0999-A9DD-9106977FC6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25706" y="2594969"/>
            <a:ext cx="6013226" cy="161145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96A674C-84CB-D296-34F1-3A02F07E5E56}"/>
              </a:ext>
            </a:extLst>
          </p:cNvPr>
          <p:cNvSpPr txBox="1"/>
          <p:nvPr/>
        </p:nvSpPr>
        <p:spPr>
          <a:xfrm>
            <a:off x="7548087" y="3101112"/>
            <a:ext cx="6548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kern="10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浮点域的计算转变为整数域的计算</a:t>
            </a:r>
            <a:endParaRPr lang="zh-CN" altLang="zh-CN" sz="3200" kern="100" dirty="0">
              <a:solidFill>
                <a:srgbClr val="FF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B67C834-874B-F0E5-2B96-4413B07C93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66411" y="6310339"/>
            <a:ext cx="8649907" cy="13908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273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D43E43"/>
              </a:gs>
            </a:gsLst>
          </a:gradFill>
          <a:effectLst>
            <a:outerShdw blurRad="101600" dist="50800" dir="5400000" algn="ctr" rotWithShape="0">
              <a:srgbClr val="D43E43">
                <a:alpha val="60000"/>
              </a:srgbClr>
            </a:outerShdw>
          </a:effectLst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940993" y="2911740"/>
            <a:ext cx="8556308" cy="3133725"/>
          </a:xfrm>
        </p:spPr>
        <p:txBody>
          <a:bodyPr vert="horz" lIns="135000" tIns="70200" rIns="135000" bIns="70200" anchor="b" anchorCtr="0">
            <a:norm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量化基础知识</a:t>
            </a:r>
            <a:br>
              <a:rPr lang="zh-CN" altLang="zh-CN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zh-CN" altLang="zh-CN" sz="6600" b="0" kern="1200" normalizeH="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3" name="图片 5" descr="D:\研1\溶酶体\1003剪影\剪影居中红 低版本.png剪影居中红 低版本"/>
          <p:cNvPicPr>
            <a:picLocks noChangeAspect="1"/>
          </p:cNvPicPr>
          <p:nvPr/>
        </p:nvPicPr>
        <p:blipFill>
          <a:blip r:embed="rId6"/>
          <a:srcRect t="5" b="5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D43E43"/>
                </a:gs>
                <a:gs pos="100000">
                  <a:srgbClr val="800202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D43E43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3303" y="2394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 dirty="0">
                  <a:ln w="19050">
                    <a:noFill/>
                  </a:ln>
                  <a:gradFill>
                    <a:gsLst>
                      <a:gs pos="100000">
                        <a:srgbClr val="D43E43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36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214121" y="2435490"/>
            <a:ext cx="8804910" cy="429578"/>
          </a:xfrm>
          <a:prstGeom prst="rect">
            <a:avLst/>
          </a:prstGeom>
          <a:gradFill>
            <a:gsLst>
              <a:gs pos="26000">
                <a:srgbClr val="FFC85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216343" y="2200910"/>
            <a:ext cx="631571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chemeClr val="accent2">
                    <a:lumMod val="50000"/>
                  </a:schemeClr>
                </a:solidFill>
              </a:rPr>
              <a:t>非对称量化（偏移法）：</a:t>
            </a:r>
          </a:p>
        </p:txBody>
      </p:sp>
      <p:sp>
        <p:nvSpPr>
          <p:cNvPr id="3078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chemeClr val="accent2">
                    <a:lumMod val="50000"/>
                  </a:schemeClr>
                </a:solidFill>
              </a:rPr>
              <a:t>量化基础知识</a:t>
            </a:r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335603-A82C-8596-F17D-8DCF6F8D02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94126" y="3262655"/>
            <a:ext cx="5955576" cy="23444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52951B-5369-8A32-45A3-13D75F3798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4295" y="3180803"/>
            <a:ext cx="6106481" cy="234445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2DD44A4-78B8-FACF-553D-96E099D0C79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469459" y="2453349"/>
            <a:ext cx="8804910" cy="429578"/>
          </a:xfrm>
          <a:prstGeom prst="rect">
            <a:avLst/>
          </a:prstGeom>
          <a:gradFill>
            <a:gsLst>
              <a:gs pos="26000">
                <a:srgbClr val="FFC85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7928B9-3F22-BED5-DC1F-6B6357DAA1A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471680" y="2218769"/>
            <a:ext cx="7097825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chemeClr val="accent2">
                    <a:lumMod val="50000"/>
                  </a:schemeClr>
                </a:solidFill>
              </a:rPr>
              <a:t>对称量化（最大绝对值对称法）：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AF178F-9F4D-7836-3712-5C18294470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6510" y="7879487"/>
            <a:ext cx="4115374" cy="10478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92E648-CBCC-E899-EF6D-EC76B0FA9E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04275" y="8927383"/>
            <a:ext cx="3324689" cy="8383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B73C160-0C6F-7095-EBE4-964FFED41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412776" y="5690858"/>
            <a:ext cx="2934109" cy="13336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2C36F-9F35-28BA-4F24-4C71B11454E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284170" y="7024544"/>
            <a:ext cx="3191320" cy="9526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8CC6237-DF36-BC7A-D471-1FA74477BE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693802" y="8079979"/>
            <a:ext cx="2372056" cy="72400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8DA0075-C1D8-62EB-0681-6ACF86451E6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07594" y="5822178"/>
            <a:ext cx="3962953" cy="10860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FA82B8D-D2A7-B3B2-8879-740E70866E1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21194" y="6848769"/>
            <a:ext cx="4706007" cy="111458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1F1332D-A1A7-5740-7694-2DF252176B1F}"/>
              </a:ext>
            </a:extLst>
          </p:cNvPr>
          <p:cNvSpPr txBox="1"/>
          <p:nvPr/>
        </p:nvSpPr>
        <p:spPr>
          <a:xfrm>
            <a:off x="7802708" y="5771655"/>
            <a:ext cx="3191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scale:</a:t>
            </a:r>
            <a:r>
              <a:rPr lang="zh-CN" altLang="en-US" sz="2400" kern="1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缩放因子（可以理解为一个比例值）</a:t>
            </a:r>
            <a:endParaRPr lang="en-US" altLang="zh-CN" sz="2400" kern="100" dirty="0"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400" kern="1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：偏移</a:t>
            </a:r>
            <a:endParaRPr lang="en-US" altLang="zh-CN" sz="2400" kern="100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kern="1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：量化后低位宽的数</a:t>
            </a:r>
            <a:endParaRPr lang="en-US" altLang="zh-CN" sz="2400" kern="100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kern="100" dirty="0">
                <a:solidFill>
                  <a:srgbClr val="FF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：反量化回去的数</a:t>
            </a:r>
            <a:endParaRPr lang="en-US" altLang="zh-CN" sz="2400" kern="100" dirty="0"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Round</a:t>
            </a:r>
            <a:r>
              <a:rPr lang="zh-CN" altLang="en-US" sz="2400" kern="1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：取整函数</a:t>
            </a:r>
            <a:endParaRPr lang="zh-CN" altLang="zh-CN" sz="2400" kern="100" dirty="0">
              <a:solidFill>
                <a:srgbClr val="FF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837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chemeClr val="accent2">
                    <a:lumMod val="50000"/>
                  </a:schemeClr>
                </a:solidFill>
              </a:rPr>
              <a:t>量化基础知识</a:t>
            </a:r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28B2F1-FBE3-E8F3-44F1-B5673638302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670486" y="5742786"/>
            <a:ext cx="14709201" cy="3918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dirty="0">
                <a:solidFill>
                  <a:srgbClr val="1212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做法：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数据分布很不均匀的时候，那么把原始信息在映射之前就截断一部分，然后构成对称且分布良好的截断信息，再把这个信息映射到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int8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上去，那么就不会有动态范围资源被浪费了。</a:t>
            </a:r>
            <a:endParaRPr lang="en-US" altLang="zh-CN" sz="32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solidFill>
                <a:srgbClr val="12121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b="1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于是，问题就变成了：如何寻找最优的阈值</a:t>
            </a:r>
            <a:r>
              <a:rPr lang="en-US" altLang="zh-CN" sz="3200" b="1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3200" b="1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使得精度的损失最小？</a:t>
            </a:r>
            <a:endParaRPr lang="en-US" altLang="zh-CN" sz="3200" dirty="0">
              <a:solidFill>
                <a:schemeClr val="accent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dirty="0">
              <a:solidFill>
                <a:schemeClr val="accent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Tips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scale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的选取往往和数据分布有关系，我们需要找到一个相对合适的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scale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，使量化前后数据分布差异最小）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00C12E-9CAF-0028-AD4D-7F3AA4E34A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083" y="1572729"/>
            <a:ext cx="12259831" cy="38229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7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D43E43"/>
              </a:gs>
              <a:gs pos="100000">
                <a:srgbClr val="800202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3078" name="文本框 3"/>
          <p:cNvSpPr txBox="1"/>
          <p:nvPr>
            <p:custDataLst>
              <p:tags r:id="rId3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D43E43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chemeClr val="accent2">
                    <a:lumMod val="50000"/>
                  </a:schemeClr>
                </a:solidFill>
              </a:rPr>
              <a:t>量化基础知识</a:t>
            </a:r>
            <a:endParaRPr lang="zh-CN" altLang="en-US" sz="4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28B2F1-FBE3-E8F3-44F1-B5673638302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216343" y="1565540"/>
            <a:ext cx="14947023" cy="21189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NVIDIA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的思路：计算</a:t>
            </a:r>
            <a:r>
              <a:rPr lang="en-US" altLang="zh-CN" sz="3200" b="1" dirty="0">
                <a:solidFill>
                  <a:schemeClr val="accent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KL</a:t>
            </a:r>
            <a:r>
              <a:rPr lang="zh-CN" altLang="en-US" sz="3200" b="1" dirty="0">
                <a:solidFill>
                  <a:schemeClr val="accent2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散度</a:t>
            </a:r>
            <a:endParaRPr lang="en-US" altLang="zh-CN" sz="3200" b="1" dirty="0">
              <a:solidFill>
                <a:schemeClr val="accent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相对熵来描述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int8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量化后的值分布跟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f32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的值分布之间的信息量丢失程度</a:t>
            </a:r>
            <a:endParaRPr lang="en-US" altLang="zh-CN" sz="32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200" b="0" i="0" dirty="0">
              <a:solidFill>
                <a:srgbClr val="121212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solidFill>
                  <a:srgbClr val="1212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相对熵：</a:t>
            </a:r>
            <a:endParaRPr lang="zh-CN" altLang="en-US" sz="3200" dirty="0">
              <a:solidFill>
                <a:schemeClr val="accent2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A92A736D-CABC-CB85-C44C-53F77B5ACB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9165" y="4991099"/>
            <a:ext cx="3877235" cy="387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3613CB-C47C-A15D-3581-9C7A8D175F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8261" y="4178961"/>
            <a:ext cx="9418338" cy="4850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4D472A-7F25-D31A-63F0-B89FE8BFFD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2118" y="2804874"/>
            <a:ext cx="6024282" cy="10426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5CA7447-D91F-84B5-D71B-F8EC5025DC0F}"/>
              </a:ext>
            </a:extLst>
          </p:cNvPr>
          <p:cNvSpPr txBox="1"/>
          <p:nvPr/>
        </p:nvSpPr>
        <p:spPr>
          <a:xfrm>
            <a:off x="1216343" y="9360651"/>
            <a:ext cx="6575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知乎：https://zhuanlan.zhihu.com/p/58182172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756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NmMTdiZjYwYTE0N2JiZTY2ZmQwZjRkNjc0ZWQ1Zj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023国科大融媒体编辑部出品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894</Words>
  <Application>Microsoft Office PowerPoint</Application>
  <PresentationFormat>自定义</PresentationFormat>
  <Paragraphs>115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黑体</vt:lpstr>
      <vt:lpstr>华文楷体</vt:lpstr>
      <vt:lpstr>华文宋体</vt:lpstr>
      <vt:lpstr>楷体</vt:lpstr>
      <vt:lpstr>微软雅黑</vt:lpstr>
      <vt:lpstr>造字工房朗倩（非商用）常规体</vt:lpstr>
      <vt:lpstr>Arial</vt:lpstr>
      <vt:lpstr>Bauhaus 93</vt:lpstr>
      <vt:lpstr>Calibri</vt:lpstr>
      <vt:lpstr>Times New Roman</vt:lpstr>
      <vt:lpstr>Wingdings</vt:lpstr>
      <vt:lpstr>2023国科大融媒体编辑部出品</vt:lpstr>
      <vt:lpstr>PTQ4ViT </vt:lpstr>
      <vt:lpstr>PowerPoint 演示文稿</vt:lpstr>
      <vt:lpstr>量化概念和意义 </vt:lpstr>
      <vt:lpstr>PowerPoint 演示文稿</vt:lpstr>
      <vt:lpstr>PowerPoint 演示文稿</vt:lpstr>
      <vt:lpstr>量化基础知识 </vt:lpstr>
      <vt:lpstr>PowerPoint 演示文稿</vt:lpstr>
      <vt:lpstr>PowerPoint 演示文稿</vt:lpstr>
      <vt:lpstr>PowerPoint 演示文稿</vt:lpstr>
      <vt:lpstr>PTQ </vt:lpstr>
      <vt:lpstr>PowerPoint 演示文稿</vt:lpstr>
      <vt:lpstr>PTQ4ViT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 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Lanbo Sun</cp:lastModifiedBy>
  <cp:revision>139</cp:revision>
  <dcterms:created xsi:type="dcterms:W3CDTF">2019-06-19T02:08:00Z</dcterms:created>
  <dcterms:modified xsi:type="dcterms:W3CDTF">2023-11-10T02:30:40Z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5ACBC5BDDD0F404893C4B67E55510C11_13</vt:lpwstr>
  </property>
</Properties>
</file>