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74" r:id="rId3"/>
    <p:sldId id="263" r:id="rId4"/>
    <p:sldId id="271" r:id="rId5"/>
    <p:sldId id="272" r:id="rId6"/>
    <p:sldId id="270" r:id="rId7"/>
    <p:sldId id="269" r:id="rId8"/>
    <p:sldId id="273" r:id="rId9"/>
    <p:sldId id="265" r:id="rId10"/>
  </p:sldIdLst>
  <p:sldSz cx="18288000" cy="10288588"/>
  <p:notesSz cx="6858000" cy="9144000"/>
  <p:custDataLst>
    <p:tags r:id="rId1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8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6"/>
    <a:srgbClr val="FCF7F0"/>
    <a:srgbClr val="2E3C63"/>
    <a:srgbClr val="FFFFFF"/>
    <a:srgbClr val="4B72AD"/>
    <a:srgbClr val="F7E8D3"/>
    <a:srgbClr val="F2DA3A"/>
    <a:srgbClr val="5399D4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/>
    <p:restoredTop sz="94660"/>
  </p:normalViewPr>
  <p:slideViewPr>
    <p:cSldViewPr snapToGrid="0" showGuides="1">
      <p:cViewPr varScale="1">
        <p:scale>
          <a:sx n="58" d="100"/>
          <a:sy n="58" d="100"/>
        </p:scale>
        <p:origin x="600" y="34"/>
      </p:cViewPr>
      <p:guideLst>
        <p:guide orient="horz" pos="3178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0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5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2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67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2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200" y="1371840"/>
            <a:ext cx="14698800" cy="385627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8200" y="5341534"/>
            <a:ext cx="14698800" cy="2208986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600" spc="2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8035" indent="0" algn="ctr">
              <a:buNone/>
              <a:defRPr sz="2400"/>
            </a:lvl4pPr>
            <a:lvl5pPr marL="2743835" indent="0" algn="ctr">
              <a:buNone/>
              <a:defRPr sz="2400"/>
            </a:lvl5pPr>
            <a:lvl6pPr marL="3429635" indent="0" algn="ctr">
              <a:buNone/>
              <a:defRPr sz="2400"/>
            </a:lvl6pPr>
            <a:lvl7pPr marL="4115435" indent="0" algn="ctr">
              <a:buNone/>
              <a:defRPr sz="2400"/>
            </a:lvl7pPr>
            <a:lvl8pPr marL="4801235" indent="0" algn="ctr">
              <a:buNone/>
              <a:defRPr sz="2400"/>
            </a:lvl8pPr>
            <a:lvl9pPr marL="5487670" indent="0" algn="ctr">
              <a:buNone/>
              <a:defRPr sz="24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12600" y="1161203"/>
            <a:ext cx="16459200" cy="8225639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2023/11/17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8200" y="3726652"/>
            <a:ext cx="14698800" cy="152846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90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798200" y="5341534"/>
            <a:ext cx="14698800" cy="707524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600" spc="2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600" y="2235991"/>
            <a:ext cx="16453800" cy="7140049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86200" y="5773610"/>
            <a:ext cx="11653200" cy="115040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6600"/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986200" y="6924011"/>
            <a:ext cx="11653200" cy="130162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80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8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6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4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600" y="2252194"/>
            <a:ext cx="7765200" cy="7123846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17400" y="2252194"/>
            <a:ext cx="7765200" cy="7123846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2023/11/17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12600" y="2144175"/>
            <a:ext cx="8013600" cy="5725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600" y="2781487"/>
            <a:ext cx="8013600" cy="6594553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9353625" y="2132967"/>
            <a:ext cx="8013600" cy="5725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353625" y="2781487"/>
            <a:ext cx="8013600" cy="6594553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2023/11/17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2023/11/17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2600" y="2333208"/>
            <a:ext cx="7849616" cy="691320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4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25600" y="2333208"/>
            <a:ext cx="7840800" cy="691320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4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5352200" y="1371840"/>
            <a:ext cx="1566000" cy="754512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42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1371840"/>
            <a:ext cx="13753800" cy="7545120"/>
          </a:xfrm>
        </p:spPr>
        <p:txBody>
          <a:bodyPr vert="eaVert" lIns="46800" tIns="46800" rIns="46800" bIns="46800"/>
          <a:lstStyle>
            <a:lvl1pPr marL="342900" indent="-342900">
              <a:spcAft>
                <a:spcPts val="1000"/>
              </a:spcAft>
              <a:defRPr spc="300"/>
            </a:lvl1pPr>
            <a:lvl2pPr marL="1028700" indent="-342900">
              <a:defRPr spc="300"/>
            </a:lvl2pPr>
            <a:lvl3pPr marL="1714500" indent="-342900">
              <a:defRPr spc="300"/>
            </a:lvl3pPr>
            <a:lvl4pPr marL="2400935" indent="-342900">
              <a:defRPr spc="300"/>
            </a:lvl4pPr>
            <a:lvl5pPr marL="3086735" indent="-342900">
              <a:defRPr spc="300"/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912020" y="912179"/>
            <a:ext cx="16454438" cy="1059841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912020" y="2236386"/>
            <a:ext cx="16454438" cy="7140236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919163" y="9474270"/>
            <a:ext cx="4048125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6174582" y="9474270"/>
            <a:ext cx="5938838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13315950" y="9474270"/>
            <a:ext cx="4050507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1371600" rtl="0" eaLnBrk="1" fontAlgn="auto" latinLnBrk="0" hangingPunct="1">
        <a:lnSpc>
          <a:spcPct val="100000"/>
        </a:lnSpc>
        <a:spcBef>
          <a:spcPct val="0"/>
        </a:spcBef>
        <a:buNone/>
        <a:defRPr sz="54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7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028700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2414905" algn="l"/>
          <a:tab pos="2414905" algn="l"/>
          <a:tab pos="2414905" algn="l"/>
          <a:tab pos="2414905" algn="l"/>
        </a:tabLst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714500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400935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2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3086735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6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tags" Target="../tags/tag17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0.xml"/><Relationship Id="rId7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2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4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1.png"/><Relationship Id="rId4" Type="http://schemas.openxmlformats.org/officeDocument/2006/relationships/tags" Target="../tags/tag25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8.xml"/><Relationship Id="rId7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4.png"/><Relationship Id="rId4" Type="http://schemas.openxmlformats.org/officeDocument/2006/relationships/tags" Target="../tags/tag29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2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6.xml"/><Relationship Id="rId7" Type="http://schemas.openxmlformats.org/officeDocument/2006/relationships/image" Target="../media/image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58262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97845" y="1989244"/>
            <a:ext cx="14699456" cy="2336006"/>
          </a:xfrm>
        </p:spPr>
        <p:txBody>
          <a:bodyPr vert="horz" lIns="135000" tIns="70200" rIns="135000" bIns="70200" anchor="b" anchorCtr="0"/>
          <a:lstStyle/>
          <a:p>
            <a:pPr algn="ctr" defTabSz="914400">
              <a:buClrTx/>
              <a:buSzTx/>
              <a:buFontTx/>
              <a:buNone/>
            </a:pPr>
            <a:r>
              <a:rPr lang="en-US" altLang="zh-CN" sz="8100" b="0" kern="1200" normalizeH="0" baseline="0" dirty="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  <a:cs typeface="+mj-cs"/>
              </a:rPr>
              <a:t>HAWQ-V3</a:t>
            </a:r>
            <a:br>
              <a:rPr lang="zh-CN" altLang="zh-CN" sz="81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zh-CN" altLang="zh-CN" sz="4800" b="0" kern="1200" normalizeH="0" baseline="0" dirty="0">
              <a:ln>
                <a:solidFill>
                  <a:schemeClr val="bg1"/>
                </a:solidFill>
              </a:ln>
              <a:noFill/>
              <a:latin typeface="Bauhaus 93" panose="04030905020B02020C02" charset="0"/>
              <a:ea typeface="+mj-ea"/>
              <a:cs typeface="Bauhaus 93" panose="04030905020B02020C02" charset="0"/>
            </a:endParaRP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797845" y="4930087"/>
            <a:ext cx="14699456" cy="1512095"/>
          </a:xfrm>
        </p:spPr>
        <p:txBody>
          <a:bodyPr vert="horz" lIns="135000" tIns="70200" rIns="135000" bIns="70200" anchor="t" anchorCtr="0"/>
          <a:lstStyle/>
          <a:p>
            <a:pPr defTabSz="914400">
              <a:lnSpc>
                <a:spcPct val="90000"/>
              </a:lnSpc>
              <a:buClrTx/>
              <a:buSzTx/>
            </a:pPr>
            <a:r>
              <a:rPr lang="zh-CN" altLang="en-US" kern="1200" normalizeH="0" baseline="0" dirty="0">
                <a:latin typeface="微软雅黑" panose="020B0503020204020204" charset="-122"/>
                <a:ea typeface="+mn-ea"/>
                <a:cs typeface="+mn-cs"/>
              </a:rPr>
              <a:t>汇报人：孙兰博</a:t>
            </a:r>
            <a:endParaRPr lang="en-US" altLang="zh-CN" kern="1200" normalizeH="0" baseline="0" dirty="0">
              <a:latin typeface="微软雅黑" panose="020B0503020204020204" charset="-122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ClrTx/>
              <a:buSzTx/>
            </a:pPr>
            <a:r>
              <a:rPr lang="zh-CN" altLang="en-US" kern="1200" normalizeH="0" baseline="0" dirty="0">
                <a:latin typeface="微软雅黑" panose="020B0503020204020204" charset="-122"/>
                <a:ea typeface="+mn-ea"/>
                <a:cs typeface="+mn-cs"/>
              </a:rPr>
              <a:t>时间：</a:t>
            </a:r>
            <a:r>
              <a:rPr lang="en-US" altLang="zh-CN" dirty="0">
                <a:latin typeface="微软雅黑" panose="020B0503020204020204" charset="-122"/>
              </a:rPr>
              <a:t>2023</a:t>
            </a:r>
            <a:r>
              <a:rPr lang="en-US" altLang="zh-CN" kern="1200" normalizeH="0" baseline="0" dirty="0">
                <a:latin typeface="微软雅黑" panose="020B0503020204020204" charset="-122"/>
                <a:ea typeface="+mn-ea"/>
                <a:cs typeface="+mn-cs"/>
              </a:rPr>
              <a:t>.11.17</a:t>
            </a: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7"/>
          <a:srcRect l="-8"/>
          <a:stretch>
            <a:fillRect/>
          </a:stretch>
        </p:blipFill>
        <p:spPr>
          <a:xfrm>
            <a:off x="22974" y="8096989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b="0" kern="1200" normalizeH="0" baseline="0" dirty="0">
                <a:latin typeface="+mj-lt"/>
                <a:ea typeface="+mj-ea"/>
                <a:cs typeface="+mj-cs"/>
              </a:rPr>
              <a:t>HAWQ-V3</a:t>
            </a:r>
            <a:r>
              <a:rPr lang="zh-CN" altLang="en-US" sz="4400" b="0" kern="1200" normalizeH="0" baseline="0" dirty="0">
                <a:latin typeface="+mj-lt"/>
                <a:ea typeface="+mj-ea"/>
                <a:cs typeface="+mj-cs"/>
              </a:rPr>
              <a:t>框架</a:t>
            </a:r>
            <a:endParaRPr lang="zh-CN" altLang="en-US" sz="4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A6DFB9-F96E-A97E-657B-4019A375FC4F}"/>
              </a:ext>
            </a:extLst>
          </p:cNvPr>
          <p:cNvSpPr txBox="1"/>
          <p:nvPr/>
        </p:nvSpPr>
        <p:spPr>
          <a:xfrm>
            <a:off x="2110571" y="3128357"/>
            <a:ext cx="1406685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主要贡献：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HAWQ-V3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是一个新的低精度的纯整数量化框架，其中整个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的执行只需要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整数乘法、加法和移位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。在整个推理过程中没有使用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FP32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算术甚至整数除法。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提出了一种基于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硬件感知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ILP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方法，在模型扰动和特定应用约束（如模型大小、推理速度和总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BOPS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）之间找到最佳权衡。对于这里考虑的所有模型，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ILP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问题可以在一秒钟内得到非常有效的解决。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56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7"/>
          <a:srcRect l="-8"/>
          <a:stretch>
            <a:fillRect/>
          </a:stretch>
        </p:blipFill>
        <p:spPr>
          <a:xfrm>
            <a:off x="22974" y="8096989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b="0" kern="1200" normalizeH="0" baseline="0" dirty="0">
                <a:latin typeface="+mj-lt"/>
                <a:ea typeface="+mj-ea"/>
                <a:cs typeface="+mj-cs"/>
              </a:rPr>
              <a:t>HAWQ-V3</a:t>
            </a:r>
            <a:r>
              <a:rPr lang="zh-CN" altLang="en-US" sz="4400" b="0" kern="1200" normalizeH="0" baseline="0" dirty="0">
                <a:latin typeface="+mj-lt"/>
                <a:ea typeface="+mj-ea"/>
                <a:cs typeface="+mj-cs"/>
              </a:rPr>
              <a:t>框架</a:t>
            </a:r>
            <a:endParaRPr lang="zh-CN" altLang="en-US" sz="4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1C0FCD-8973-570B-0252-0213B4B31AB7}"/>
              </a:ext>
            </a:extLst>
          </p:cNvPr>
          <p:cNvSpPr txBox="1"/>
          <p:nvPr/>
        </p:nvSpPr>
        <p:spPr>
          <a:xfrm>
            <a:off x="1888760" y="180330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前置条件：训练好的一组具有浮点精度的参数。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DBD93C-3C77-A5F7-ABD7-F4A35E9F28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9996" y="2558482"/>
            <a:ext cx="4856339" cy="102396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C73EEEA-0E63-1F1E-45B5-AAE7ACBB347B}"/>
              </a:ext>
            </a:extLst>
          </p:cNvPr>
          <p:cNvSpPr txBox="1"/>
          <p:nvPr/>
        </p:nvSpPr>
        <p:spPr>
          <a:xfrm>
            <a:off x="1888760" y="3747208"/>
            <a:ext cx="136110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目标：以内存占用、推理速度和准确性之间的最佳</a:t>
            </a:r>
            <a:r>
              <a:rPr lang="en-US" altLang="zh-CN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trade-offs</a:t>
            </a:r>
            <a:r>
              <a:rPr lang="zh-CN" altLang="zh-CN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对模型进行量化。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D7E5B8-D52B-2B40-C79C-7F6F85CF1C2C}"/>
              </a:ext>
            </a:extLst>
          </p:cNvPr>
          <p:cNvSpPr txBox="1"/>
          <p:nvPr/>
        </p:nvSpPr>
        <p:spPr>
          <a:xfrm>
            <a:off x="1888760" y="2775254"/>
            <a:ext cx="5486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损失函数（</a:t>
            </a:r>
            <a:r>
              <a:rPr lang="en-US" altLang="zh-CN" sz="32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MSE</a:t>
            </a:r>
            <a:r>
              <a:rPr lang="zh-CN" altLang="en-US" sz="32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Entropy</a:t>
            </a:r>
            <a:r>
              <a:rPr lang="zh-CN" altLang="en-US" sz="32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）：</a:t>
            </a:r>
            <a:endParaRPr lang="zh-CN" altLang="zh-CN" sz="32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176FB18-0985-178A-48F6-65C004B7F1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93" y="5569283"/>
            <a:ext cx="4447514" cy="83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7F31E41-D99B-E6C3-26F8-CE34761BC1EC}"/>
              </a:ext>
            </a:extLst>
          </p:cNvPr>
          <p:cNvSpPr txBox="1"/>
          <p:nvPr/>
        </p:nvSpPr>
        <p:spPr>
          <a:xfrm>
            <a:off x="1888760" y="6648187"/>
            <a:ext cx="140008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HAWQ-V3</a:t>
            </a:r>
            <a:r>
              <a:rPr lang="zh-CN" altLang="zh-CN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中，对权重进行对称量化、对激活值进行非对称量化。对所有的缩放因子进行的是静态量化。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3DC72-4A84-1D91-791F-D9D4598271D7}"/>
              </a:ext>
            </a:extLst>
          </p:cNvPr>
          <p:cNvSpPr txBox="1"/>
          <p:nvPr/>
        </p:nvSpPr>
        <p:spPr>
          <a:xfrm>
            <a:off x="1888760" y="5692683"/>
            <a:ext cx="25633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量化表示：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7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b="0" kern="1200" normalizeH="0" baseline="0" dirty="0">
                <a:latin typeface="+mj-lt"/>
                <a:ea typeface="+mj-ea"/>
                <a:cs typeface="+mj-cs"/>
              </a:rPr>
              <a:t>HAWQ-V3</a:t>
            </a:r>
            <a:r>
              <a:rPr lang="zh-CN" altLang="en-US" sz="4400" b="0" kern="1200" normalizeH="0" baseline="0" dirty="0">
                <a:latin typeface="+mj-lt"/>
                <a:ea typeface="+mj-ea"/>
                <a:cs typeface="+mj-cs"/>
              </a:rPr>
              <a:t>框架</a:t>
            </a:r>
            <a:endParaRPr lang="zh-CN" altLang="en-US" sz="4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D4BF1A-FA67-BA0C-014C-8B928880D42A}"/>
              </a:ext>
            </a:extLst>
          </p:cNvPr>
          <p:cNvSpPr txBox="1"/>
          <p:nvPr/>
        </p:nvSpPr>
        <p:spPr>
          <a:xfrm>
            <a:off x="5452787" y="2059643"/>
            <a:ext cx="8139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根据纯整数操作去完成实际意义上的浮点数运算。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AB53A0-D217-40D4-24C1-1468DA651F91}"/>
              </a:ext>
            </a:extLst>
          </p:cNvPr>
          <p:cNvSpPr txBox="1"/>
          <p:nvPr/>
        </p:nvSpPr>
        <p:spPr>
          <a:xfrm>
            <a:off x="1344295" y="3041404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以一层为例分析，对于矩阵的乘法（卷积）操作：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A48996-8623-FA13-27A6-8A42432D4AE5}"/>
              </a:ext>
            </a:extLst>
          </p:cNvPr>
          <p:cNvSpPr txBox="1"/>
          <p:nvPr/>
        </p:nvSpPr>
        <p:spPr>
          <a:xfrm>
            <a:off x="1344295" y="3932332"/>
            <a:ext cx="16356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实质：输入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FP32</a:t>
            </a: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），权重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FP32</a:t>
            </a: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），输出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a(FP32)=h*W </a:t>
            </a: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，经过激活函数之后作为输入进入下一层。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FD2644B-2B9A-FF60-695D-1B12751C89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74" y="4820735"/>
            <a:ext cx="3658741" cy="86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0CB1D3-9511-DCFE-D702-3BA88764D3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820735"/>
            <a:ext cx="4344447" cy="852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2304C72-2FD0-0C05-3E4F-D0B38955A22D}"/>
              </a:ext>
            </a:extLst>
          </p:cNvPr>
          <p:cNvSpPr txBox="1"/>
          <p:nvPr/>
        </p:nvSpPr>
        <p:spPr>
          <a:xfrm>
            <a:off x="1216343" y="5956632"/>
            <a:ext cx="163566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反映在低精度上：</a:t>
            </a:r>
            <a:r>
              <a:rPr lang="en-US" altLang="zh-CN" sz="2800" kern="1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qw</a:t>
            </a:r>
            <a:r>
              <a:rPr lang="en-US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kern="1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qh</a:t>
            </a:r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INT4</a:t>
            </a:r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的整数乘法计算，累加和用</a:t>
            </a:r>
            <a:r>
              <a:rPr lang="en-US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INT32</a:t>
            </a:r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存储（防止溢出），为避免</a:t>
            </a:r>
            <a:r>
              <a:rPr lang="en-US" altLang="zh-CN" sz="2800" kern="1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SwSh</a:t>
            </a:r>
            <a:r>
              <a:rPr lang="en-US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/Sa</a:t>
            </a:r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这样的浮点运算，本文使用了一个新的表示方法：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284D4CF-4370-CE9C-AB89-D6FB44F1F0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123" y="7100388"/>
            <a:ext cx="4546705" cy="8969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7B96258-70B9-A6D8-EF22-920C7AEE522E}"/>
              </a:ext>
            </a:extLst>
          </p:cNvPr>
          <p:cNvSpPr txBox="1"/>
          <p:nvPr/>
        </p:nvSpPr>
        <p:spPr>
          <a:xfrm>
            <a:off x="1344295" y="8185051"/>
            <a:ext cx="7345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好处：避免了除法，用乘法和移位运算代替。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680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7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b="0" kern="1200" normalizeH="0" baseline="0" dirty="0">
                <a:latin typeface="+mj-lt"/>
                <a:ea typeface="+mj-ea"/>
                <a:cs typeface="+mj-cs"/>
              </a:rPr>
              <a:t>HAWQ-V3</a:t>
            </a:r>
            <a:r>
              <a:rPr lang="zh-CN" altLang="en-US" sz="4400" b="0" kern="1200" normalizeH="0" baseline="0" dirty="0">
                <a:latin typeface="+mj-lt"/>
                <a:ea typeface="+mj-ea"/>
                <a:cs typeface="+mj-cs"/>
              </a:rPr>
              <a:t>框架</a:t>
            </a:r>
            <a:endParaRPr lang="zh-CN" altLang="en-US" sz="4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8847AF-025C-1190-E9A9-02D42565CD9B}"/>
              </a:ext>
            </a:extLst>
          </p:cNvPr>
          <p:cNvSpPr txBox="1"/>
          <p:nvPr/>
        </p:nvSpPr>
        <p:spPr>
          <a:xfrm>
            <a:off x="1843790" y="2081265"/>
            <a:ext cx="2983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BN</a:t>
            </a: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操作：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BEDECF-2450-E015-87EC-A5C346473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833" y="1858603"/>
            <a:ext cx="4255018" cy="10718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FE494CF-FFF8-C7E6-7B4B-DB9AF35F0894}"/>
              </a:ext>
            </a:extLst>
          </p:cNvPr>
          <p:cNvSpPr txBox="1"/>
          <p:nvPr/>
        </p:nvSpPr>
        <p:spPr>
          <a:xfrm>
            <a:off x="1843790" y="3316439"/>
            <a:ext cx="15649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HAWQ-V3</a:t>
            </a:r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考虑到由于</a:t>
            </a:r>
            <a:r>
              <a:rPr lang="en-US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BN</a:t>
            </a:r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操作的参数在</a:t>
            </a:r>
            <a:r>
              <a:rPr lang="en-US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inference</a:t>
            </a:r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过程中是固定不变的，于是可以将其和卷积层融合，即</a:t>
            </a:r>
            <a:r>
              <a:rPr lang="en-US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BN</a:t>
            </a:r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中的标准差被合并到权重的量化尺度中，平均值被量化到</a:t>
            </a:r>
            <a:r>
              <a:rPr lang="en-US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INT32</a:t>
            </a:r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中，并作为偏置合并到权重中。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CD02E7-1707-1F62-B1A5-DEB64127AC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858" y="5120192"/>
            <a:ext cx="7104083" cy="279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67602D-4998-8CB6-E230-6DE14C1A8C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4295" y="5144294"/>
            <a:ext cx="8055033" cy="28102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232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7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b="0" kern="1200" normalizeH="0" baseline="0" dirty="0">
                <a:latin typeface="+mj-lt"/>
                <a:ea typeface="+mj-ea"/>
                <a:cs typeface="+mj-cs"/>
              </a:rPr>
              <a:t>HAWQ-V3</a:t>
            </a:r>
            <a:r>
              <a:rPr lang="zh-CN" altLang="en-US" sz="4400" b="0" kern="1200" normalizeH="0" baseline="0" dirty="0">
                <a:latin typeface="+mj-lt"/>
                <a:ea typeface="+mj-ea"/>
                <a:cs typeface="+mj-cs"/>
              </a:rPr>
              <a:t>框架</a:t>
            </a:r>
            <a:endParaRPr lang="zh-CN" altLang="en-US" sz="4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F7543B-63C3-5666-F863-D4652119C723}"/>
              </a:ext>
            </a:extLst>
          </p:cNvPr>
          <p:cNvSpPr txBox="1"/>
          <p:nvPr/>
        </p:nvSpPr>
        <p:spPr>
          <a:xfrm>
            <a:off x="1767158" y="166402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对于残差连接：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4CFA6F-D3F6-ADD9-5FB0-979A216CC4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6" y="2698540"/>
            <a:ext cx="3896139" cy="607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DCE9AC-9D6A-83BE-A11F-3D19525068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9618" y="6377531"/>
            <a:ext cx="8673646" cy="11372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E97893-23A8-C015-2528-5015067FA204}"/>
              </a:ext>
            </a:extLst>
          </p:cNvPr>
          <p:cNvSpPr txBox="1"/>
          <p:nvPr/>
        </p:nvSpPr>
        <p:spPr>
          <a:xfrm>
            <a:off x="6340189" y="5372660"/>
            <a:ext cx="10092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Sa*</a:t>
            </a:r>
            <a:r>
              <a:rPr lang="en-US" altLang="zh-CN" sz="2800" kern="1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qa</a:t>
            </a:r>
            <a:r>
              <a:rPr lang="en-US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kern="1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Sm</a:t>
            </a:r>
            <a:r>
              <a:rPr lang="en-US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kern="1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qm</a:t>
            </a:r>
            <a:r>
              <a:rPr lang="en-US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+ Sr*</a:t>
            </a:r>
            <a:r>
              <a:rPr lang="en-US" altLang="zh-CN" sz="2800" kern="1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qr</a:t>
            </a:r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两边同除</a:t>
            </a:r>
            <a:r>
              <a:rPr lang="en-US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Sa</a:t>
            </a:r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并使用二元组变换，变为：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28DDC3-8017-8BA5-0E6F-74A8160258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9532" y="3940116"/>
            <a:ext cx="4793820" cy="5232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5776F61-FF65-CC3B-1E2E-DB7923DD8A87}"/>
              </a:ext>
            </a:extLst>
          </p:cNvPr>
          <p:cNvSpPr txBox="1"/>
          <p:nvPr/>
        </p:nvSpPr>
        <p:spPr>
          <a:xfrm>
            <a:off x="6326919" y="2437668"/>
            <a:ext cx="116486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直接对残差连接进行量化可行吗？</a:t>
            </a:r>
            <a:r>
              <a:rPr lang="zh-CN" altLang="en-US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</a:t>
            </a:r>
            <a:r>
              <a:rPr lang="zh-CN" altLang="en-US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可行，会导致精度下降</a:t>
            </a:r>
            <a:endParaRPr lang="en-US" altLang="zh-CN" sz="2800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原因是量化不是一个线性操作：</a:t>
            </a:r>
            <a:endParaRPr lang="zh-CN" altLang="zh-CN" sz="28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678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7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b="0" kern="1200" normalizeH="0" baseline="0" dirty="0">
                <a:latin typeface="+mj-lt"/>
                <a:ea typeface="+mj-ea"/>
                <a:cs typeface="+mj-cs"/>
              </a:rPr>
              <a:t>HAWQ-V3</a:t>
            </a:r>
            <a:r>
              <a:rPr lang="zh-CN" altLang="en-US" sz="4400" b="0" kern="1200" normalizeH="0" baseline="0" dirty="0">
                <a:latin typeface="+mj-lt"/>
                <a:ea typeface="+mj-ea"/>
                <a:cs typeface="+mj-cs"/>
              </a:rPr>
              <a:t>框架</a:t>
            </a:r>
            <a:endParaRPr lang="zh-CN" altLang="en-US" sz="4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F22FBB-4F0F-5C2C-CC8C-C20506639C94}"/>
              </a:ext>
            </a:extLst>
          </p:cNvPr>
          <p:cNvSpPr txBox="1"/>
          <p:nvPr/>
        </p:nvSpPr>
        <p:spPr>
          <a:xfrm>
            <a:off x="1643269" y="157338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对于混合精度和整数线性规划：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26D0FE-EDDB-664C-90F3-B7AB5DDC72FA}"/>
              </a:ext>
            </a:extLst>
          </p:cNvPr>
          <p:cNvSpPr txBox="1"/>
          <p:nvPr/>
        </p:nvSpPr>
        <p:spPr>
          <a:xfrm>
            <a:off x="1643269" y="4030511"/>
            <a:ext cx="116486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方法：</a:t>
            </a:r>
            <a:r>
              <a:rPr lang="en-US" altLang="zh-CN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IPL</a:t>
            </a:r>
            <a:r>
              <a:rPr lang="zh-CN" altLang="zh-CN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（整数线性规划）</a:t>
            </a:r>
          </a:p>
          <a:p>
            <a:pPr algn="just"/>
            <a:r>
              <a:rPr lang="zh-CN" altLang="zh-CN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假设每一层的模型</a:t>
            </a:r>
            <a:r>
              <a:rPr lang="zh-CN" altLang="en-US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扰动</a:t>
            </a:r>
            <a:r>
              <a:rPr lang="zh-CN" altLang="zh-CN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是独立的，目标是最小化每一层的</a:t>
            </a:r>
            <a:r>
              <a:rPr lang="zh-CN" altLang="en-US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扰动</a:t>
            </a:r>
            <a:r>
              <a:rPr lang="zh-CN" altLang="zh-CN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之和。</a:t>
            </a:r>
          </a:p>
          <a:p>
            <a:pPr algn="just"/>
            <a:r>
              <a:rPr lang="zh-CN" altLang="zh-CN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约束条件：模型</a:t>
            </a:r>
            <a:r>
              <a:rPr lang="en-US" altLang="zh-CN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size</a:t>
            </a:r>
            <a:r>
              <a:rPr lang="zh-CN" altLang="zh-CN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BOPS</a:t>
            </a:r>
            <a:r>
              <a:rPr lang="zh-CN" altLang="zh-CN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、相关延迟均不超过限定大小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76BFBA-BADA-C2FC-3265-1521EA2F3941}"/>
              </a:ext>
            </a:extLst>
          </p:cNvPr>
          <p:cNvSpPr txBox="1"/>
          <p:nvPr/>
        </p:nvSpPr>
        <p:spPr>
          <a:xfrm>
            <a:off x="1643269" y="2444856"/>
            <a:ext cx="138750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使用混合精度的思想：如果某一层量化之后并没有任何延迟的改善，这样量化只会降低准确度，最好的方法是保持该层的高精度，所以我们要找到权衡延迟和准确度的最佳比特精度设置。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BC7611E-1912-FADE-2DE1-FE685B052C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466" y="5616166"/>
            <a:ext cx="6394907" cy="30047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489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7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b="0" kern="1200" normalizeH="0" baseline="0" dirty="0">
                <a:latin typeface="+mj-lt"/>
                <a:ea typeface="+mj-ea"/>
                <a:cs typeface="+mj-cs"/>
              </a:rPr>
              <a:t>HAWQ-V3</a:t>
            </a:r>
            <a:r>
              <a:rPr lang="zh-CN" altLang="en-US" sz="4400" b="0" kern="1200" normalizeH="0" baseline="0" dirty="0">
                <a:latin typeface="+mj-lt"/>
                <a:ea typeface="+mj-ea"/>
                <a:cs typeface="+mj-cs"/>
              </a:rPr>
              <a:t>框架</a:t>
            </a:r>
            <a:endParaRPr lang="zh-CN" altLang="en-US" sz="4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010242-8002-ECB2-317C-4CDBD96373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4687" y="1812831"/>
            <a:ext cx="12558604" cy="6662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37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58262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97685" y="2035175"/>
            <a:ext cx="14699615" cy="2304415"/>
          </a:xfrm>
        </p:spPr>
        <p:txBody>
          <a:bodyPr vert="horz" lIns="135000" tIns="70200" rIns="135000" bIns="70200" anchor="b" anchorCtr="0"/>
          <a:lstStyle/>
          <a:p>
            <a:pPr defTabSz="914400">
              <a:buClrTx/>
              <a:buSzTx/>
              <a:buFontTx/>
              <a:buNone/>
            </a:pPr>
            <a:r>
              <a:rPr lang="zh-CN" altLang="zh-CN" sz="8100" b="0" kern="1200" normalizeH="0" baseline="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  <a:cs typeface="+mj-cs"/>
              </a:rPr>
              <a:t>感谢观看</a:t>
            </a:r>
            <a:br>
              <a:rPr lang="zh-CN" altLang="zh-CN" sz="8100" b="0" kern="120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zh-CN" altLang="zh-CN" sz="4800" b="0" kern="1200" normalizeH="0" baseline="0">
                <a:ln>
                  <a:solidFill>
                    <a:schemeClr val="bg1"/>
                  </a:solidFill>
                </a:ln>
                <a:noFill/>
                <a:latin typeface="Bauhaus 93" panose="04030905020B02020C02" charset="0"/>
                <a:ea typeface="+mj-ea"/>
                <a:cs typeface="Bauhaus 93" panose="04030905020B02020C02" charset="0"/>
              </a:rPr>
              <a:t>Thank you for watching</a:t>
            </a: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NmMTdiZjYwYTE0N2JiZTY2ZmQwZjRkNjc0ZWQ1Zj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023国科大融媒体编辑部出品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542</Words>
  <Application>Microsoft Office PowerPoint</Application>
  <PresentationFormat>自定义</PresentationFormat>
  <Paragraphs>42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华文楷体</vt:lpstr>
      <vt:lpstr>楷体</vt:lpstr>
      <vt:lpstr>微软雅黑</vt:lpstr>
      <vt:lpstr>造字工房朗倩（非商用）常规体</vt:lpstr>
      <vt:lpstr>Arial</vt:lpstr>
      <vt:lpstr>Bauhaus 93</vt:lpstr>
      <vt:lpstr>Calibri</vt:lpstr>
      <vt:lpstr>Wingdings</vt:lpstr>
      <vt:lpstr>2023国科大融媒体编辑部出品</vt:lpstr>
      <vt:lpstr>HAWQ-V3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 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Lanbo Sun</cp:lastModifiedBy>
  <cp:revision>41</cp:revision>
  <dcterms:created xsi:type="dcterms:W3CDTF">2019-06-19T02:08:00Z</dcterms:created>
  <dcterms:modified xsi:type="dcterms:W3CDTF">2023-11-17T07:33:26Z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0A0D5C00FEC34F0492529B50DACF2A0D_12</vt:lpwstr>
  </property>
</Properties>
</file>