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174" autoAdjust="0"/>
  </p:normalViewPr>
  <p:slideViewPr>
    <p:cSldViewPr snapToGrid="0">
      <p:cViewPr varScale="1">
        <p:scale>
          <a:sx n="84" d="100"/>
          <a:sy n="84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A6A4-BEF5-4E2F-B02A-43D4B22E3144}" type="datetimeFigureOut">
              <a:rPr lang="zh-CN" altLang="en-US" smtClean="0"/>
              <a:t>2017/11/27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3698-C494-4E0F-AD9C-3AFD185D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8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A6A4-BEF5-4E2F-B02A-43D4B22E3144}" type="datetimeFigureOut">
              <a:rPr lang="zh-CN" altLang="en-US" smtClean="0"/>
              <a:t>2017/11/27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3698-C494-4E0F-AD9C-3AFD185D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A6A4-BEF5-4E2F-B02A-43D4B22E3144}" type="datetimeFigureOut">
              <a:rPr lang="zh-CN" altLang="en-US" smtClean="0"/>
              <a:t>2017/11/27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3698-C494-4E0F-AD9C-3AFD185D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8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A6A4-BEF5-4E2F-B02A-43D4B22E3144}" type="datetimeFigureOut">
              <a:rPr lang="zh-CN" altLang="en-US" smtClean="0"/>
              <a:t>2017/11/27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3698-C494-4E0F-AD9C-3AFD185D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5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A6A4-BEF5-4E2F-B02A-43D4B22E3144}" type="datetimeFigureOut">
              <a:rPr lang="zh-CN" altLang="en-US" smtClean="0"/>
              <a:t>2017/11/27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3698-C494-4E0F-AD9C-3AFD185D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1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A6A4-BEF5-4E2F-B02A-43D4B22E3144}" type="datetimeFigureOut">
              <a:rPr lang="zh-CN" altLang="en-US" smtClean="0"/>
              <a:t>2017/11/27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3698-C494-4E0F-AD9C-3AFD185D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4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A6A4-BEF5-4E2F-B02A-43D4B22E3144}" type="datetimeFigureOut">
              <a:rPr lang="zh-CN" altLang="en-US" smtClean="0"/>
              <a:t>2017/11/27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3698-C494-4E0F-AD9C-3AFD185D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5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A6A4-BEF5-4E2F-B02A-43D4B22E3144}" type="datetimeFigureOut">
              <a:rPr lang="zh-CN" altLang="en-US" smtClean="0"/>
              <a:t>2017/11/27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3698-C494-4E0F-AD9C-3AFD185D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A6A4-BEF5-4E2F-B02A-43D4B22E3144}" type="datetimeFigureOut">
              <a:rPr lang="zh-CN" altLang="en-US" smtClean="0"/>
              <a:t>2017/11/27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3698-C494-4E0F-AD9C-3AFD185D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1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A6A4-BEF5-4E2F-B02A-43D4B22E3144}" type="datetimeFigureOut">
              <a:rPr lang="zh-CN" altLang="en-US" smtClean="0"/>
              <a:t>2017/11/27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3698-C494-4E0F-AD9C-3AFD185D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A6A4-BEF5-4E2F-B02A-43D4B22E3144}" type="datetimeFigureOut">
              <a:rPr lang="zh-CN" altLang="en-US" smtClean="0"/>
              <a:t>2017/11/27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3698-C494-4E0F-AD9C-3AFD185D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DA6A4-BEF5-4E2F-B02A-43D4B22E3144}" type="datetimeFigureOut">
              <a:rPr lang="zh-CN" altLang="en-US" smtClean="0"/>
              <a:t>2017/11/27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3698-C494-4E0F-AD9C-3AFD185D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0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初步</a:t>
            </a:r>
            <a:r>
              <a:rPr lang="zh-CN" altLang="en-US" dirty="0" smtClean="0"/>
              <a:t>搭建的本体模型</a:t>
            </a:r>
            <a:r>
              <a:rPr lang="zh-CN" altLang="en-US" dirty="0" smtClean="0"/>
              <a:t>，需</a:t>
            </a:r>
            <a:r>
              <a:rPr lang="zh-CN" altLang="en-US" dirty="0" smtClean="0"/>
              <a:t>改进，欢迎提议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52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0539" y="18073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本体结构概要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16509" y="2576450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专家</a:t>
            </a:r>
          </a:p>
        </p:txBody>
      </p:sp>
      <p:sp>
        <p:nvSpPr>
          <p:cNvPr id="14" name="文本框 13"/>
          <p:cNvSpPr txBox="1"/>
          <p:nvPr/>
        </p:nvSpPr>
        <p:spPr>
          <a:xfrm flipH="1">
            <a:off x="3665650" y="1561101"/>
            <a:ext cx="868393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出生年月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 flipH="1">
            <a:off x="2274402" y="2917894"/>
            <a:ext cx="65878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 flipH="1">
            <a:off x="5152487" y="2281093"/>
            <a:ext cx="65878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邮箱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 flipH="1">
            <a:off x="4905796" y="1909374"/>
            <a:ext cx="65878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电话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 flipH="1">
            <a:off x="2133116" y="2086136"/>
            <a:ext cx="114741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专业技术职务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2206659" y="2483856"/>
            <a:ext cx="86469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行政职务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 flipH="1">
            <a:off x="4662694" y="1572243"/>
            <a:ext cx="65878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部门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2848107" y="1652098"/>
            <a:ext cx="65878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学校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2359476" y="3351932"/>
            <a:ext cx="81802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导师类别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 flipH="1">
            <a:off x="2513471" y="5094199"/>
            <a:ext cx="607554" cy="28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作者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 flipH="1">
            <a:off x="2364461" y="4215537"/>
            <a:ext cx="59597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摘要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 flipH="1">
            <a:off x="2253144" y="4640371"/>
            <a:ext cx="6638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关键词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 flipH="1">
            <a:off x="3487522" y="5442872"/>
            <a:ext cx="646103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链接</a:t>
            </a:r>
            <a:endParaRPr lang="zh-CN" altLang="en-US" sz="1200" dirty="0"/>
          </a:p>
        </p:txBody>
      </p:sp>
      <p:sp>
        <p:nvSpPr>
          <p:cNvPr id="33" name="椭圆 32"/>
          <p:cNvSpPr/>
          <p:nvPr/>
        </p:nvSpPr>
        <p:spPr>
          <a:xfrm>
            <a:off x="3278094" y="4538358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论文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 flipH="1">
            <a:off x="4425118" y="5143297"/>
            <a:ext cx="831283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参考论文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 flipH="1">
            <a:off x="4624996" y="4633078"/>
            <a:ext cx="646103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类别</a:t>
            </a:r>
            <a:endParaRPr lang="zh-CN" altLang="en-US" sz="1200" dirty="0"/>
          </a:p>
        </p:txBody>
      </p:sp>
      <p:cxnSp>
        <p:nvCxnSpPr>
          <p:cNvPr id="36" name="直接箭头连接符 35"/>
          <p:cNvCxnSpPr>
            <a:stCxn id="6" idx="0"/>
            <a:endCxn id="14" idx="2"/>
          </p:cNvCxnSpPr>
          <p:nvPr/>
        </p:nvCxnSpPr>
        <p:spPr>
          <a:xfrm flipH="1" flipV="1">
            <a:off x="4099846" y="1838100"/>
            <a:ext cx="49143" cy="7383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6" idx="0"/>
            <a:endCxn id="20" idx="3"/>
          </p:cNvCxnSpPr>
          <p:nvPr/>
        </p:nvCxnSpPr>
        <p:spPr>
          <a:xfrm flipV="1">
            <a:off x="4148989" y="1710743"/>
            <a:ext cx="513705" cy="8657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7"/>
            <a:endCxn id="17" idx="3"/>
          </p:cNvCxnSpPr>
          <p:nvPr/>
        </p:nvCxnSpPr>
        <p:spPr>
          <a:xfrm flipV="1">
            <a:off x="4525509" y="2047874"/>
            <a:ext cx="380287" cy="60115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6" idx="7"/>
            <a:endCxn id="16" idx="3"/>
          </p:cNvCxnSpPr>
          <p:nvPr/>
        </p:nvCxnSpPr>
        <p:spPr>
          <a:xfrm flipV="1">
            <a:off x="4525509" y="2419593"/>
            <a:ext cx="626978" cy="2294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6" idx="0"/>
            <a:endCxn id="21" idx="1"/>
          </p:cNvCxnSpPr>
          <p:nvPr/>
        </p:nvCxnSpPr>
        <p:spPr>
          <a:xfrm flipH="1" flipV="1">
            <a:off x="3506888" y="1790598"/>
            <a:ext cx="642101" cy="7858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6" idx="0"/>
            <a:endCxn id="18" idx="1"/>
          </p:cNvCxnSpPr>
          <p:nvPr/>
        </p:nvCxnSpPr>
        <p:spPr>
          <a:xfrm flipH="1" flipV="1">
            <a:off x="3280527" y="2224636"/>
            <a:ext cx="868462" cy="3518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3" idx="2"/>
            <a:endCxn id="29" idx="1"/>
          </p:cNvCxnSpPr>
          <p:nvPr/>
        </p:nvCxnSpPr>
        <p:spPr>
          <a:xfrm flipH="1" flipV="1">
            <a:off x="2916992" y="4778871"/>
            <a:ext cx="361102" cy="72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6" idx="2"/>
            <a:endCxn id="22" idx="1"/>
          </p:cNvCxnSpPr>
          <p:nvPr/>
        </p:nvCxnSpPr>
        <p:spPr>
          <a:xfrm flipH="1">
            <a:off x="3177497" y="2824256"/>
            <a:ext cx="439012" cy="6661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2"/>
            <a:endCxn id="19" idx="1"/>
          </p:cNvCxnSpPr>
          <p:nvPr/>
        </p:nvCxnSpPr>
        <p:spPr>
          <a:xfrm flipH="1" flipV="1">
            <a:off x="3071355" y="2622356"/>
            <a:ext cx="545154" cy="2019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2"/>
            <a:endCxn id="15" idx="1"/>
          </p:cNvCxnSpPr>
          <p:nvPr/>
        </p:nvCxnSpPr>
        <p:spPr>
          <a:xfrm flipH="1">
            <a:off x="2933183" y="2824256"/>
            <a:ext cx="683326" cy="2321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33" idx="3"/>
            <a:endCxn id="25" idx="1"/>
          </p:cNvCxnSpPr>
          <p:nvPr/>
        </p:nvCxnSpPr>
        <p:spPr>
          <a:xfrm flipH="1">
            <a:off x="3121025" y="4961389"/>
            <a:ext cx="313029" cy="2738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3" idx="4"/>
            <a:endCxn id="32" idx="0"/>
          </p:cNvCxnSpPr>
          <p:nvPr/>
        </p:nvCxnSpPr>
        <p:spPr>
          <a:xfrm flipH="1">
            <a:off x="3810573" y="5033970"/>
            <a:ext cx="1" cy="4089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3" idx="5"/>
            <a:endCxn id="34" idx="3"/>
          </p:cNvCxnSpPr>
          <p:nvPr/>
        </p:nvCxnSpPr>
        <p:spPr>
          <a:xfrm>
            <a:off x="4187094" y="4961389"/>
            <a:ext cx="238024" cy="3204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3" idx="6"/>
            <a:endCxn id="35" idx="3"/>
          </p:cNvCxnSpPr>
          <p:nvPr/>
        </p:nvCxnSpPr>
        <p:spPr>
          <a:xfrm flipV="1">
            <a:off x="4343054" y="4771578"/>
            <a:ext cx="281942" cy="1458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33" idx="1"/>
            <a:endCxn id="28" idx="1"/>
          </p:cNvCxnSpPr>
          <p:nvPr/>
        </p:nvCxnSpPr>
        <p:spPr>
          <a:xfrm flipH="1" flipV="1">
            <a:off x="2960439" y="4354037"/>
            <a:ext cx="473615" cy="2569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07313" y="5392676"/>
            <a:ext cx="73651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公开日</a:t>
            </a:r>
            <a:endParaRPr lang="zh-CN" altLang="en-US" sz="1200" dirty="0"/>
          </a:p>
        </p:txBody>
      </p:sp>
      <p:sp>
        <p:nvSpPr>
          <p:cNvPr id="100" name="文本框 99"/>
          <p:cNvSpPr txBox="1"/>
          <p:nvPr/>
        </p:nvSpPr>
        <p:spPr>
          <a:xfrm flipH="1">
            <a:off x="8550550" y="4766194"/>
            <a:ext cx="59597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摘要</a:t>
            </a:r>
            <a:endParaRPr lang="zh-CN" altLang="en-US" sz="1200" dirty="0"/>
          </a:p>
        </p:txBody>
      </p:sp>
      <p:sp>
        <p:nvSpPr>
          <p:cNvPr id="101" name="文本框 100"/>
          <p:cNvSpPr txBox="1"/>
          <p:nvPr/>
        </p:nvSpPr>
        <p:spPr>
          <a:xfrm flipH="1">
            <a:off x="5966264" y="4997504"/>
            <a:ext cx="6638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申请日</a:t>
            </a:r>
            <a:endParaRPr lang="zh-CN" altLang="en-US" sz="1200" dirty="0"/>
          </a:p>
        </p:txBody>
      </p:sp>
      <p:sp>
        <p:nvSpPr>
          <p:cNvPr id="102" name="文本框 101"/>
          <p:cNvSpPr txBox="1"/>
          <p:nvPr/>
        </p:nvSpPr>
        <p:spPr>
          <a:xfrm flipH="1">
            <a:off x="6221417" y="5845827"/>
            <a:ext cx="646103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申请人</a:t>
            </a:r>
            <a:endParaRPr lang="zh-CN" altLang="en-US" sz="1200" dirty="0"/>
          </a:p>
        </p:txBody>
      </p:sp>
      <p:sp>
        <p:nvSpPr>
          <p:cNvPr id="103" name="椭圆 102"/>
          <p:cNvSpPr/>
          <p:nvPr/>
        </p:nvSpPr>
        <p:spPr>
          <a:xfrm>
            <a:off x="6991214" y="4895491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专利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 flipH="1">
            <a:off x="8230934" y="5777428"/>
            <a:ext cx="68143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发明人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 flipH="1">
            <a:off x="8642122" y="5097248"/>
            <a:ext cx="646103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地址</a:t>
            </a:r>
            <a:endParaRPr lang="zh-CN" altLang="en-US" sz="1200" dirty="0"/>
          </a:p>
        </p:txBody>
      </p:sp>
      <p:cxnSp>
        <p:nvCxnSpPr>
          <p:cNvPr id="106" name="直接箭头连接符 105"/>
          <p:cNvCxnSpPr>
            <a:stCxn id="103" idx="2"/>
            <a:endCxn id="101" idx="1"/>
          </p:cNvCxnSpPr>
          <p:nvPr/>
        </p:nvCxnSpPr>
        <p:spPr>
          <a:xfrm flipH="1" flipV="1">
            <a:off x="6630112" y="5136004"/>
            <a:ext cx="361102" cy="72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3" idx="2"/>
            <a:endCxn id="99" idx="1"/>
          </p:cNvCxnSpPr>
          <p:nvPr/>
        </p:nvCxnSpPr>
        <p:spPr>
          <a:xfrm flipH="1">
            <a:off x="6743827" y="5143297"/>
            <a:ext cx="247387" cy="38787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3" idx="4"/>
            <a:endCxn id="102" idx="1"/>
          </p:cNvCxnSpPr>
          <p:nvPr/>
        </p:nvCxnSpPr>
        <p:spPr>
          <a:xfrm flipH="1">
            <a:off x="6867520" y="5391103"/>
            <a:ext cx="656174" cy="5932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3" idx="4"/>
            <a:endCxn id="104" idx="3"/>
          </p:cNvCxnSpPr>
          <p:nvPr/>
        </p:nvCxnSpPr>
        <p:spPr>
          <a:xfrm>
            <a:off x="7523694" y="5391103"/>
            <a:ext cx="707240" cy="5248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3" idx="5"/>
            <a:endCxn id="105" idx="3"/>
          </p:cNvCxnSpPr>
          <p:nvPr/>
        </p:nvCxnSpPr>
        <p:spPr>
          <a:xfrm flipV="1">
            <a:off x="7900214" y="5235748"/>
            <a:ext cx="741908" cy="827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3" idx="6"/>
            <a:endCxn id="100" idx="3"/>
          </p:cNvCxnSpPr>
          <p:nvPr/>
        </p:nvCxnSpPr>
        <p:spPr>
          <a:xfrm flipV="1">
            <a:off x="8056174" y="4904694"/>
            <a:ext cx="494376" cy="2386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 flipH="1">
            <a:off x="7716512" y="6143288"/>
            <a:ext cx="68032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申请号</a:t>
            </a:r>
            <a:endParaRPr lang="zh-CN" altLang="en-US" sz="1200" dirty="0"/>
          </a:p>
        </p:txBody>
      </p:sp>
      <p:sp>
        <p:nvSpPr>
          <p:cNvPr id="115" name="文本框 114"/>
          <p:cNvSpPr txBox="1"/>
          <p:nvPr/>
        </p:nvSpPr>
        <p:spPr>
          <a:xfrm flipH="1">
            <a:off x="6793826" y="6216887"/>
            <a:ext cx="79903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公开号</a:t>
            </a:r>
            <a:endParaRPr lang="zh-CN" altLang="en-US" sz="1200" dirty="0"/>
          </a:p>
        </p:txBody>
      </p:sp>
      <p:cxnSp>
        <p:nvCxnSpPr>
          <p:cNvPr id="122" name="直接箭头连接符 121"/>
          <p:cNvCxnSpPr>
            <a:stCxn id="103" idx="4"/>
            <a:endCxn id="115" idx="0"/>
          </p:cNvCxnSpPr>
          <p:nvPr/>
        </p:nvCxnSpPr>
        <p:spPr>
          <a:xfrm flipH="1">
            <a:off x="7193344" y="5391103"/>
            <a:ext cx="330350" cy="8257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03" idx="4"/>
            <a:endCxn id="114" idx="3"/>
          </p:cNvCxnSpPr>
          <p:nvPr/>
        </p:nvCxnSpPr>
        <p:spPr>
          <a:xfrm>
            <a:off x="7523694" y="5391103"/>
            <a:ext cx="192818" cy="89068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 flipH="1">
            <a:off x="6254700" y="1745761"/>
            <a:ext cx="73651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负责人</a:t>
            </a:r>
            <a:endParaRPr lang="zh-CN" altLang="en-US" sz="1200" dirty="0"/>
          </a:p>
        </p:txBody>
      </p:sp>
      <p:sp>
        <p:nvSpPr>
          <p:cNvPr id="138" name="文本框 137"/>
          <p:cNvSpPr txBox="1"/>
          <p:nvPr/>
        </p:nvSpPr>
        <p:spPr>
          <a:xfrm flipH="1">
            <a:off x="8867737" y="1745761"/>
            <a:ext cx="85569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结题摘要</a:t>
            </a:r>
            <a:endParaRPr lang="zh-CN" altLang="en-US" sz="1200" dirty="0"/>
          </a:p>
        </p:txBody>
      </p:sp>
      <p:sp>
        <p:nvSpPr>
          <p:cNvPr id="139" name="文本框 138"/>
          <p:cNvSpPr txBox="1"/>
          <p:nvPr/>
        </p:nvSpPr>
        <p:spPr>
          <a:xfrm flipH="1">
            <a:off x="6400492" y="1388860"/>
            <a:ext cx="6638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批准号</a:t>
            </a:r>
            <a:endParaRPr lang="zh-CN" altLang="en-US" sz="1200" dirty="0"/>
          </a:p>
        </p:txBody>
      </p:sp>
      <p:sp>
        <p:nvSpPr>
          <p:cNvPr id="140" name="文本框 139"/>
          <p:cNvSpPr txBox="1"/>
          <p:nvPr/>
        </p:nvSpPr>
        <p:spPr>
          <a:xfrm flipH="1">
            <a:off x="6435066" y="966748"/>
            <a:ext cx="85996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依托单位</a:t>
            </a:r>
            <a:endParaRPr lang="zh-CN" altLang="en-US" sz="1200" dirty="0"/>
          </a:p>
        </p:txBody>
      </p:sp>
      <p:sp>
        <p:nvSpPr>
          <p:cNvPr id="141" name="椭圆 140"/>
          <p:cNvSpPr/>
          <p:nvPr/>
        </p:nvSpPr>
        <p:spPr>
          <a:xfrm>
            <a:off x="7269012" y="1854856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项目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 flipH="1">
            <a:off x="8699962" y="1367196"/>
            <a:ext cx="831283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关键词</a:t>
            </a:r>
            <a:endParaRPr lang="zh-CN" altLang="en-US" sz="1200" dirty="0"/>
          </a:p>
        </p:txBody>
      </p:sp>
      <p:sp>
        <p:nvSpPr>
          <p:cNvPr id="143" name="文本框 142"/>
          <p:cNvSpPr txBox="1"/>
          <p:nvPr/>
        </p:nvSpPr>
        <p:spPr>
          <a:xfrm flipH="1">
            <a:off x="9259236" y="2086897"/>
            <a:ext cx="5511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经费</a:t>
            </a:r>
            <a:endParaRPr lang="zh-CN" altLang="en-US" sz="1200" dirty="0"/>
          </a:p>
        </p:txBody>
      </p:sp>
      <p:cxnSp>
        <p:nvCxnSpPr>
          <p:cNvPr id="144" name="直接箭头连接符 143"/>
          <p:cNvCxnSpPr>
            <a:stCxn id="141" idx="0"/>
            <a:endCxn id="139" idx="1"/>
          </p:cNvCxnSpPr>
          <p:nvPr/>
        </p:nvCxnSpPr>
        <p:spPr>
          <a:xfrm flipH="1" flipV="1">
            <a:off x="7064340" y="1527360"/>
            <a:ext cx="737152" cy="3274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1" idx="1"/>
            <a:endCxn id="137" idx="1"/>
          </p:cNvCxnSpPr>
          <p:nvPr/>
        </p:nvCxnSpPr>
        <p:spPr>
          <a:xfrm flipH="1" flipV="1">
            <a:off x="6991214" y="1884261"/>
            <a:ext cx="433758" cy="431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1" idx="0"/>
            <a:endCxn id="140" idx="1"/>
          </p:cNvCxnSpPr>
          <p:nvPr/>
        </p:nvCxnSpPr>
        <p:spPr>
          <a:xfrm flipH="1" flipV="1">
            <a:off x="7295026" y="1105248"/>
            <a:ext cx="506466" cy="7496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41" idx="0"/>
            <a:endCxn id="142" idx="3"/>
          </p:cNvCxnSpPr>
          <p:nvPr/>
        </p:nvCxnSpPr>
        <p:spPr>
          <a:xfrm flipV="1">
            <a:off x="7801492" y="1505696"/>
            <a:ext cx="898470" cy="3491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1" idx="6"/>
            <a:endCxn id="143" idx="3"/>
          </p:cNvCxnSpPr>
          <p:nvPr/>
        </p:nvCxnSpPr>
        <p:spPr>
          <a:xfrm>
            <a:off x="8333972" y="2102662"/>
            <a:ext cx="925264" cy="1227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1" idx="6"/>
            <a:endCxn id="138" idx="3"/>
          </p:cNvCxnSpPr>
          <p:nvPr/>
        </p:nvCxnSpPr>
        <p:spPr>
          <a:xfrm flipV="1">
            <a:off x="8333972" y="1884261"/>
            <a:ext cx="533765" cy="2184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 flipH="1">
            <a:off x="8556511" y="988631"/>
            <a:ext cx="79903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完成日期</a:t>
            </a:r>
            <a:endParaRPr lang="zh-CN" altLang="en-US" sz="1200" dirty="0"/>
          </a:p>
        </p:txBody>
      </p:sp>
      <p:sp>
        <p:nvSpPr>
          <p:cNvPr id="151" name="文本框 150"/>
          <p:cNvSpPr txBox="1"/>
          <p:nvPr/>
        </p:nvSpPr>
        <p:spPr>
          <a:xfrm flipH="1">
            <a:off x="7463848" y="850124"/>
            <a:ext cx="79903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获批日期</a:t>
            </a:r>
            <a:endParaRPr lang="zh-CN" altLang="en-US" sz="1200" dirty="0"/>
          </a:p>
        </p:txBody>
      </p:sp>
      <p:cxnSp>
        <p:nvCxnSpPr>
          <p:cNvPr id="152" name="直接箭头连接符 151"/>
          <p:cNvCxnSpPr>
            <a:stCxn id="141" idx="0"/>
            <a:endCxn id="151" idx="2"/>
          </p:cNvCxnSpPr>
          <p:nvPr/>
        </p:nvCxnSpPr>
        <p:spPr>
          <a:xfrm flipV="1">
            <a:off x="7801492" y="1127123"/>
            <a:ext cx="61874" cy="7277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1" idx="0"/>
            <a:endCxn id="150" idx="3"/>
          </p:cNvCxnSpPr>
          <p:nvPr/>
        </p:nvCxnSpPr>
        <p:spPr>
          <a:xfrm flipV="1">
            <a:off x="7801492" y="1127131"/>
            <a:ext cx="755019" cy="7277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 flipH="1">
            <a:off x="8672502" y="5457021"/>
            <a:ext cx="6638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链接</a:t>
            </a:r>
            <a:endParaRPr lang="zh-CN" altLang="en-US" sz="1200" dirty="0"/>
          </a:p>
        </p:txBody>
      </p:sp>
      <p:cxnSp>
        <p:nvCxnSpPr>
          <p:cNvPr id="159" name="直接箭头连接符 158"/>
          <p:cNvCxnSpPr>
            <a:stCxn id="103" idx="5"/>
            <a:endCxn id="154" idx="3"/>
          </p:cNvCxnSpPr>
          <p:nvPr/>
        </p:nvCxnSpPr>
        <p:spPr>
          <a:xfrm>
            <a:off x="7900214" y="5318522"/>
            <a:ext cx="772288" cy="2769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 flipH="1">
            <a:off x="9501754" y="3129135"/>
            <a:ext cx="59597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摘要</a:t>
            </a:r>
            <a:endParaRPr lang="zh-CN" altLang="en-US" sz="1200" dirty="0"/>
          </a:p>
        </p:txBody>
      </p:sp>
      <p:sp>
        <p:nvSpPr>
          <p:cNvPr id="191" name="文本框 190"/>
          <p:cNvSpPr txBox="1"/>
          <p:nvPr/>
        </p:nvSpPr>
        <p:spPr>
          <a:xfrm flipH="1">
            <a:off x="9259236" y="2752367"/>
            <a:ext cx="8249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相关领域</a:t>
            </a:r>
            <a:endParaRPr lang="zh-CN" altLang="en-US" sz="1200" dirty="0"/>
          </a:p>
        </p:txBody>
      </p:sp>
      <p:sp>
        <p:nvSpPr>
          <p:cNvPr id="193" name="椭圆 192"/>
          <p:cNvSpPr/>
          <p:nvPr/>
        </p:nvSpPr>
        <p:spPr>
          <a:xfrm>
            <a:off x="7900214" y="3300636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领域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 flipH="1">
            <a:off x="9649598" y="3474257"/>
            <a:ext cx="646103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关键词</a:t>
            </a:r>
            <a:endParaRPr lang="zh-CN" altLang="en-US" sz="1200" dirty="0"/>
          </a:p>
        </p:txBody>
      </p:sp>
      <p:cxnSp>
        <p:nvCxnSpPr>
          <p:cNvPr id="196" name="直接箭头连接符 195"/>
          <p:cNvCxnSpPr>
            <a:stCxn id="193" idx="7"/>
            <a:endCxn id="191" idx="3"/>
          </p:cNvCxnSpPr>
          <p:nvPr/>
        </p:nvCxnSpPr>
        <p:spPr>
          <a:xfrm flipV="1">
            <a:off x="8809214" y="2890867"/>
            <a:ext cx="450022" cy="4823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stCxn id="193" idx="6"/>
            <a:endCxn id="195" idx="3"/>
          </p:cNvCxnSpPr>
          <p:nvPr/>
        </p:nvCxnSpPr>
        <p:spPr>
          <a:xfrm>
            <a:off x="8965174" y="3548442"/>
            <a:ext cx="684424" cy="6431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193" idx="6"/>
            <a:endCxn id="190" idx="3"/>
          </p:cNvCxnSpPr>
          <p:nvPr/>
        </p:nvCxnSpPr>
        <p:spPr>
          <a:xfrm flipV="1">
            <a:off x="8965174" y="3267635"/>
            <a:ext cx="536580" cy="2808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 flipH="1">
            <a:off x="9383792" y="4203480"/>
            <a:ext cx="79903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领域介绍</a:t>
            </a:r>
            <a:endParaRPr lang="zh-CN" altLang="en-US" sz="1200" dirty="0"/>
          </a:p>
        </p:txBody>
      </p:sp>
      <p:cxnSp>
        <p:nvCxnSpPr>
          <p:cNvPr id="204" name="直接箭头连接符 203"/>
          <p:cNvCxnSpPr>
            <a:stCxn id="193" idx="5"/>
            <a:endCxn id="203" idx="3"/>
          </p:cNvCxnSpPr>
          <p:nvPr/>
        </p:nvCxnSpPr>
        <p:spPr>
          <a:xfrm>
            <a:off x="8809214" y="3723667"/>
            <a:ext cx="574578" cy="6183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 flipH="1">
            <a:off x="9609638" y="3834030"/>
            <a:ext cx="62721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链接</a:t>
            </a:r>
            <a:endParaRPr lang="zh-CN" altLang="en-US" sz="1200" dirty="0"/>
          </a:p>
        </p:txBody>
      </p:sp>
      <p:cxnSp>
        <p:nvCxnSpPr>
          <p:cNvPr id="207" name="直接箭头连接符 206"/>
          <p:cNvCxnSpPr>
            <a:stCxn id="193" idx="5"/>
            <a:endCxn id="206" idx="3"/>
          </p:cNvCxnSpPr>
          <p:nvPr/>
        </p:nvCxnSpPr>
        <p:spPr>
          <a:xfrm>
            <a:off x="8809214" y="3723667"/>
            <a:ext cx="800424" cy="2488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 flipH="1">
            <a:off x="8530561" y="2323833"/>
            <a:ext cx="5511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链接</a:t>
            </a:r>
            <a:endParaRPr lang="zh-CN" altLang="en-US" sz="1200" dirty="0"/>
          </a:p>
        </p:txBody>
      </p:sp>
      <p:cxnSp>
        <p:nvCxnSpPr>
          <p:cNvPr id="210" name="直接箭头连接符 209"/>
          <p:cNvCxnSpPr>
            <a:stCxn id="141" idx="6"/>
            <a:endCxn id="209" idx="0"/>
          </p:cNvCxnSpPr>
          <p:nvPr/>
        </p:nvCxnSpPr>
        <p:spPr>
          <a:xfrm>
            <a:off x="8333972" y="2102662"/>
            <a:ext cx="472156" cy="2211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6" idx="4"/>
            <a:endCxn id="33" idx="0"/>
          </p:cNvCxnSpPr>
          <p:nvPr/>
        </p:nvCxnSpPr>
        <p:spPr>
          <a:xfrm flipH="1">
            <a:off x="3810574" y="3072062"/>
            <a:ext cx="338415" cy="14662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/>
          <p:cNvSpPr txBox="1"/>
          <p:nvPr/>
        </p:nvSpPr>
        <p:spPr>
          <a:xfrm flipH="1">
            <a:off x="3952563" y="3644820"/>
            <a:ext cx="51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发表</a:t>
            </a:r>
            <a:endParaRPr lang="zh-CN" altLang="en-US" sz="1200" dirty="0"/>
          </a:p>
        </p:txBody>
      </p:sp>
      <p:cxnSp>
        <p:nvCxnSpPr>
          <p:cNvPr id="243" name="直接箭头连接符 242"/>
          <p:cNvCxnSpPr>
            <a:stCxn id="6" idx="5"/>
            <a:endCxn id="103" idx="0"/>
          </p:cNvCxnSpPr>
          <p:nvPr/>
        </p:nvCxnSpPr>
        <p:spPr>
          <a:xfrm>
            <a:off x="4525509" y="2999481"/>
            <a:ext cx="2998185" cy="18960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文本框 245"/>
          <p:cNvSpPr txBox="1"/>
          <p:nvPr/>
        </p:nvSpPr>
        <p:spPr>
          <a:xfrm flipH="1">
            <a:off x="5793540" y="3691153"/>
            <a:ext cx="51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发明</a:t>
            </a:r>
            <a:endParaRPr lang="zh-CN" altLang="en-US" sz="1200" dirty="0"/>
          </a:p>
        </p:txBody>
      </p:sp>
      <p:cxnSp>
        <p:nvCxnSpPr>
          <p:cNvPr id="248" name="直接箭头连接符 247"/>
          <p:cNvCxnSpPr>
            <a:stCxn id="6" idx="6"/>
            <a:endCxn id="193" idx="2"/>
          </p:cNvCxnSpPr>
          <p:nvPr/>
        </p:nvCxnSpPr>
        <p:spPr>
          <a:xfrm>
            <a:off x="4681469" y="2824256"/>
            <a:ext cx="3218745" cy="7241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/>
        </p:nvSpPr>
        <p:spPr>
          <a:xfrm flipH="1">
            <a:off x="6250346" y="2947593"/>
            <a:ext cx="51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属于</a:t>
            </a:r>
            <a:endParaRPr lang="zh-CN" altLang="en-US" sz="1200" dirty="0"/>
          </a:p>
        </p:txBody>
      </p:sp>
      <p:sp>
        <p:nvSpPr>
          <p:cNvPr id="252" name="文本框 251"/>
          <p:cNvSpPr txBox="1"/>
          <p:nvPr/>
        </p:nvSpPr>
        <p:spPr>
          <a:xfrm flipH="1">
            <a:off x="6451694" y="2510531"/>
            <a:ext cx="51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参与</a:t>
            </a:r>
            <a:endParaRPr lang="zh-CN" altLang="en-US" sz="1200" dirty="0"/>
          </a:p>
        </p:txBody>
      </p:sp>
      <p:cxnSp>
        <p:nvCxnSpPr>
          <p:cNvPr id="253" name="直接箭头连接符 252"/>
          <p:cNvCxnSpPr>
            <a:stCxn id="6" idx="6"/>
            <a:endCxn id="141" idx="4"/>
          </p:cNvCxnSpPr>
          <p:nvPr/>
        </p:nvCxnSpPr>
        <p:spPr>
          <a:xfrm flipV="1">
            <a:off x="4681469" y="2350468"/>
            <a:ext cx="3120023" cy="473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6374" y="435356"/>
            <a:ext cx="680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合作关系</a:t>
            </a:r>
            <a:r>
              <a:rPr lang="en-US" altLang="zh-CN" sz="3600" dirty="0" smtClean="0">
                <a:solidFill>
                  <a:srgbClr val="C00000"/>
                </a:solidFill>
              </a:rPr>
              <a:t>(</a:t>
            </a:r>
            <a:r>
              <a:rPr lang="zh-CN" altLang="en-US" sz="3600" dirty="0" smtClean="0">
                <a:solidFill>
                  <a:srgbClr val="C00000"/>
                </a:solidFill>
              </a:rPr>
              <a:t>通用于论文</a:t>
            </a:r>
            <a:r>
              <a:rPr lang="en-US" altLang="zh-CN" sz="3600" dirty="0" smtClean="0">
                <a:solidFill>
                  <a:srgbClr val="C00000"/>
                </a:solidFill>
              </a:rPr>
              <a:t>/</a:t>
            </a:r>
            <a:r>
              <a:rPr lang="zh-CN" altLang="en-US" sz="3600" dirty="0" smtClean="0">
                <a:solidFill>
                  <a:srgbClr val="C00000"/>
                </a:solidFill>
              </a:rPr>
              <a:t>专利</a:t>
            </a:r>
            <a:r>
              <a:rPr lang="en-US" altLang="zh-CN" sz="3600" dirty="0" smtClean="0">
                <a:solidFill>
                  <a:srgbClr val="C00000"/>
                </a:solidFill>
              </a:rPr>
              <a:t>/</a:t>
            </a:r>
            <a:r>
              <a:rPr lang="zh-CN" altLang="en-US" sz="3600" dirty="0" smtClean="0">
                <a:solidFill>
                  <a:srgbClr val="C00000"/>
                </a:solidFill>
              </a:rPr>
              <a:t>项目</a:t>
            </a:r>
            <a:r>
              <a:rPr lang="en-US" altLang="zh-CN" sz="3600" dirty="0" smtClean="0">
                <a:solidFill>
                  <a:srgbClr val="C00000"/>
                </a:solidFill>
              </a:rPr>
              <a:t>)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62217" y="2234311"/>
            <a:ext cx="1837760" cy="669410"/>
            <a:chOff x="2889598" y="506916"/>
            <a:chExt cx="1300437" cy="532213"/>
          </a:xfrm>
        </p:grpSpPr>
        <p:sp>
          <p:nvSpPr>
            <p:cNvPr id="62" name="菱形 61"/>
            <p:cNvSpPr/>
            <p:nvPr/>
          </p:nvSpPr>
          <p:spPr>
            <a:xfrm>
              <a:off x="2889598" y="506916"/>
              <a:ext cx="1300437" cy="532213"/>
            </a:xfrm>
            <a:prstGeom prst="diamon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365135" y="666003"/>
              <a:ext cx="384761" cy="244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王泽</a:t>
              </a:r>
              <a:endParaRPr lang="zh-CN" altLang="en-US" sz="1400" dirty="0"/>
            </a:p>
          </p:txBody>
        </p:sp>
      </p:grpSp>
      <p:cxnSp>
        <p:nvCxnSpPr>
          <p:cNvPr id="11" name="直接箭头连接符 10"/>
          <p:cNvCxnSpPr>
            <a:stCxn id="62" idx="1"/>
            <a:endCxn id="88" idx="6"/>
          </p:cNvCxnSpPr>
          <p:nvPr/>
        </p:nvCxnSpPr>
        <p:spPr>
          <a:xfrm flipH="1" flipV="1">
            <a:off x="2402452" y="2565097"/>
            <a:ext cx="1759765" cy="39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flipH="1">
            <a:off x="2902710" y="2295044"/>
            <a:ext cx="1259507" cy="34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instanceOf</a:t>
            </a:r>
            <a:endParaRPr lang="zh-CN" altLang="en-US" sz="12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162217" y="3395422"/>
            <a:ext cx="1837760" cy="669410"/>
            <a:chOff x="2889598" y="506916"/>
            <a:chExt cx="1300437" cy="532213"/>
          </a:xfrm>
        </p:grpSpPr>
        <p:sp>
          <p:nvSpPr>
            <p:cNvPr id="60" name="菱形 59"/>
            <p:cNvSpPr/>
            <p:nvPr/>
          </p:nvSpPr>
          <p:spPr>
            <a:xfrm>
              <a:off x="2889598" y="506916"/>
              <a:ext cx="1300437" cy="532213"/>
            </a:xfrm>
            <a:prstGeom prst="diamon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306643" y="657174"/>
              <a:ext cx="511804" cy="244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田永丰</a:t>
              </a:r>
              <a:endParaRPr lang="zh-CN" altLang="en-US" sz="1400" dirty="0"/>
            </a:p>
          </p:txBody>
        </p:sp>
      </p:grpSp>
      <p:cxnSp>
        <p:nvCxnSpPr>
          <p:cNvPr id="14" name="直接箭头连接符 13"/>
          <p:cNvCxnSpPr>
            <a:stCxn id="62" idx="2"/>
            <a:endCxn id="60" idx="0"/>
          </p:cNvCxnSpPr>
          <p:nvPr/>
        </p:nvCxnSpPr>
        <p:spPr>
          <a:xfrm>
            <a:off x="5081098" y="2903721"/>
            <a:ext cx="0" cy="4917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flipH="1">
            <a:off x="4827024" y="2971891"/>
            <a:ext cx="74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合作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60" idx="1"/>
            <a:endCxn id="90" idx="6"/>
          </p:cNvCxnSpPr>
          <p:nvPr/>
        </p:nvCxnSpPr>
        <p:spPr>
          <a:xfrm flipH="1" flipV="1">
            <a:off x="2467374" y="3721640"/>
            <a:ext cx="1694843" cy="848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flipH="1">
            <a:off x="2935422" y="3428964"/>
            <a:ext cx="1259507" cy="34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instanceOf</a:t>
            </a:r>
            <a:endParaRPr lang="zh-CN" altLang="en-US" sz="1200" dirty="0"/>
          </a:p>
        </p:txBody>
      </p:sp>
      <p:cxnSp>
        <p:nvCxnSpPr>
          <p:cNvPr id="31" name="直接箭头连接符 30"/>
          <p:cNvCxnSpPr>
            <a:stCxn id="60" idx="3"/>
          </p:cNvCxnSpPr>
          <p:nvPr/>
        </p:nvCxnSpPr>
        <p:spPr>
          <a:xfrm flipV="1">
            <a:off x="5999977" y="3388597"/>
            <a:ext cx="1366023" cy="3415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1337492" y="2317291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专家</a:t>
            </a:r>
          </a:p>
        </p:txBody>
      </p:sp>
      <p:sp>
        <p:nvSpPr>
          <p:cNvPr id="90" name="椭圆 89"/>
          <p:cNvSpPr/>
          <p:nvPr/>
        </p:nvSpPr>
        <p:spPr>
          <a:xfrm>
            <a:off x="1402414" y="3473834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专家</a:t>
            </a:r>
          </a:p>
        </p:txBody>
      </p:sp>
      <p:sp>
        <p:nvSpPr>
          <p:cNvPr id="92" name="椭圆 91"/>
          <p:cNvSpPr/>
          <p:nvPr/>
        </p:nvSpPr>
        <p:spPr>
          <a:xfrm>
            <a:off x="9797411" y="2912837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论文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6715441" y="2804424"/>
            <a:ext cx="1837760" cy="669410"/>
            <a:chOff x="2889598" y="506916"/>
            <a:chExt cx="1300437" cy="532213"/>
          </a:xfrm>
        </p:grpSpPr>
        <p:sp>
          <p:nvSpPr>
            <p:cNvPr id="94" name="菱形 93"/>
            <p:cNvSpPr/>
            <p:nvPr/>
          </p:nvSpPr>
          <p:spPr>
            <a:xfrm>
              <a:off x="2889598" y="506916"/>
              <a:ext cx="1300437" cy="532213"/>
            </a:xfrm>
            <a:prstGeom prst="diamon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983521" y="650674"/>
              <a:ext cx="1148157" cy="244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基于</a:t>
              </a:r>
              <a:r>
                <a:rPr lang="en-US" altLang="zh-CN" sz="1400" dirty="0" smtClean="0"/>
                <a:t>ontology</a:t>
              </a:r>
              <a:r>
                <a:rPr lang="zh-CN" altLang="en-US" sz="1400" dirty="0" smtClean="0"/>
                <a:t>的</a:t>
              </a:r>
              <a:r>
                <a:rPr lang="en-US" altLang="zh-CN" sz="1400" dirty="0" smtClean="0"/>
                <a:t>XX</a:t>
              </a:r>
              <a:endParaRPr lang="zh-CN" altLang="en-US" sz="1400" dirty="0"/>
            </a:p>
          </p:txBody>
        </p:sp>
      </p:grpSp>
      <p:cxnSp>
        <p:nvCxnSpPr>
          <p:cNvPr id="96" name="直接箭头连接符 95"/>
          <p:cNvCxnSpPr>
            <a:stCxn id="94" idx="3"/>
            <a:endCxn id="92" idx="2"/>
          </p:cNvCxnSpPr>
          <p:nvPr/>
        </p:nvCxnSpPr>
        <p:spPr>
          <a:xfrm>
            <a:off x="8553200" y="3139129"/>
            <a:ext cx="1244211" cy="215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8709116" y="2887785"/>
            <a:ext cx="1259507" cy="34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instanceOf</a:t>
            </a:r>
            <a:endParaRPr lang="zh-CN" altLang="en-US" sz="1200" dirty="0"/>
          </a:p>
        </p:txBody>
      </p:sp>
      <p:cxnSp>
        <p:nvCxnSpPr>
          <p:cNvPr id="101" name="直接箭头连接符 100"/>
          <p:cNvCxnSpPr>
            <a:stCxn id="62" idx="3"/>
          </p:cNvCxnSpPr>
          <p:nvPr/>
        </p:nvCxnSpPr>
        <p:spPr>
          <a:xfrm>
            <a:off x="5999977" y="2569016"/>
            <a:ext cx="1366023" cy="3415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 flipH="1">
            <a:off x="6392596" y="2453863"/>
            <a:ext cx="542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发表</a:t>
            </a:r>
            <a:endParaRPr lang="zh-CN" altLang="en-US" sz="1200" dirty="0"/>
          </a:p>
        </p:txBody>
      </p:sp>
      <p:sp>
        <p:nvSpPr>
          <p:cNvPr id="110" name="文本框 109"/>
          <p:cNvSpPr txBox="1"/>
          <p:nvPr/>
        </p:nvSpPr>
        <p:spPr>
          <a:xfrm flipH="1">
            <a:off x="6381281" y="3291640"/>
            <a:ext cx="542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发表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49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04610" y="547262"/>
            <a:ext cx="634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论文引用关系</a:t>
            </a:r>
            <a:r>
              <a:rPr lang="en-US" altLang="zh-CN" sz="3600" dirty="0" smtClean="0">
                <a:solidFill>
                  <a:srgbClr val="C00000"/>
                </a:solidFill>
              </a:rPr>
              <a:t>(</a:t>
            </a:r>
            <a:r>
              <a:rPr lang="zh-CN" altLang="en-US" sz="3600" dirty="0" smtClean="0">
                <a:solidFill>
                  <a:srgbClr val="C00000"/>
                </a:solidFill>
              </a:rPr>
              <a:t>引用</a:t>
            </a:r>
            <a:r>
              <a:rPr lang="en-US" altLang="zh-CN" sz="3600" dirty="0" smtClean="0">
                <a:solidFill>
                  <a:srgbClr val="C00000"/>
                </a:solidFill>
              </a:rPr>
              <a:t>/</a:t>
            </a:r>
            <a:r>
              <a:rPr lang="zh-CN" altLang="en-US" sz="3600" dirty="0" smtClean="0">
                <a:solidFill>
                  <a:srgbClr val="C00000"/>
                </a:solidFill>
              </a:rPr>
              <a:t>被引</a:t>
            </a:r>
            <a:r>
              <a:rPr lang="en-US" altLang="zh-CN" sz="3600" dirty="0" smtClean="0">
                <a:solidFill>
                  <a:srgbClr val="C00000"/>
                </a:solidFill>
              </a:rPr>
              <a:t>/</a:t>
            </a:r>
            <a:r>
              <a:rPr lang="zh-CN" altLang="en-US" sz="3600" dirty="0" smtClean="0">
                <a:solidFill>
                  <a:srgbClr val="C00000"/>
                </a:solidFill>
              </a:rPr>
              <a:t>共引</a:t>
            </a:r>
            <a:r>
              <a:rPr lang="en-US" altLang="zh-CN" sz="3600" dirty="0" smtClean="0">
                <a:solidFill>
                  <a:srgbClr val="C00000"/>
                </a:solidFill>
              </a:rPr>
              <a:t>)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62217" y="2234311"/>
            <a:ext cx="1837760" cy="669410"/>
            <a:chOff x="2889598" y="506916"/>
            <a:chExt cx="1300437" cy="532213"/>
          </a:xfrm>
        </p:grpSpPr>
        <p:sp>
          <p:nvSpPr>
            <p:cNvPr id="62" name="菱形 61"/>
            <p:cNvSpPr/>
            <p:nvPr/>
          </p:nvSpPr>
          <p:spPr>
            <a:xfrm>
              <a:off x="2889598" y="506916"/>
              <a:ext cx="1300437" cy="532213"/>
            </a:xfrm>
            <a:prstGeom prst="diamon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365135" y="666003"/>
              <a:ext cx="384761" cy="244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王泽</a:t>
              </a:r>
              <a:endParaRPr lang="zh-CN" altLang="en-US" sz="1400" dirty="0"/>
            </a:p>
          </p:txBody>
        </p:sp>
      </p:grpSp>
      <p:cxnSp>
        <p:nvCxnSpPr>
          <p:cNvPr id="11" name="直接箭头连接符 10"/>
          <p:cNvCxnSpPr>
            <a:stCxn id="62" idx="1"/>
            <a:endCxn id="88" idx="6"/>
          </p:cNvCxnSpPr>
          <p:nvPr/>
        </p:nvCxnSpPr>
        <p:spPr>
          <a:xfrm flipH="1" flipV="1">
            <a:off x="2402452" y="2565097"/>
            <a:ext cx="1759765" cy="39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flipH="1">
            <a:off x="2902710" y="2295044"/>
            <a:ext cx="1259507" cy="34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instanceOf</a:t>
            </a:r>
            <a:endParaRPr lang="zh-CN" altLang="en-US" sz="12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162217" y="3395422"/>
            <a:ext cx="1837760" cy="669410"/>
            <a:chOff x="2889598" y="506916"/>
            <a:chExt cx="1300437" cy="532213"/>
          </a:xfrm>
        </p:grpSpPr>
        <p:sp>
          <p:nvSpPr>
            <p:cNvPr id="60" name="菱形 59"/>
            <p:cNvSpPr/>
            <p:nvPr/>
          </p:nvSpPr>
          <p:spPr>
            <a:xfrm>
              <a:off x="2889598" y="506916"/>
              <a:ext cx="1300437" cy="532213"/>
            </a:xfrm>
            <a:prstGeom prst="diamon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306643" y="657174"/>
              <a:ext cx="511804" cy="244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田永丰</a:t>
              </a:r>
              <a:endParaRPr lang="zh-CN" altLang="en-US" sz="1400" dirty="0"/>
            </a:p>
          </p:txBody>
        </p:sp>
      </p:grpSp>
      <p:cxnSp>
        <p:nvCxnSpPr>
          <p:cNvPr id="14" name="直接箭头连接符 13"/>
          <p:cNvCxnSpPr/>
          <p:nvPr/>
        </p:nvCxnSpPr>
        <p:spPr>
          <a:xfrm>
            <a:off x="4827024" y="2812903"/>
            <a:ext cx="7216" cy="6748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flipH="1">
            <a:off x="4624469" y="2981153"/>
            <a:ext cx="74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引用</a:t>
            </a:r>
          </a:p>
        </p:txBody>
      </p:sp>
      <p:cxnSp>
        <p:nvCxnSpPr>
          <p:cNvPr id="19" name="直接箭头连接符 18"/>
          <p:cNvCxnSpPr>
            <a:stCxn id="60" idx="1"/>
            <a:endCxn id="90" idx="6"/>
          </p:cNvCxnSpPr>
          <p:nvPr/>
        </p:nvCxnSpPr>
        <p:spPr>
          <a:xfrm flipH="1" flipV="1">
            <a:off x="2467374" y="3721640"/>
            <a:ext cx="1694843" cy="848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flipH="1">
            <a:off x="2935422" y="3428964"/>
            <a:ext cx="1259507" cy="34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instanceOf</a:t>
            </a:r>
            <a:endParaRPr lang="zh-CN" altLang="en-US" sz="1200" dirty="0"/>
          </a:p>
        </p:txBody>
      </p:sp>
      <p:cxnSp>
        <p:nvCxnSpPr>
          <p:cNvPr id="31" name="直接箭头连接符 30"/>
          <p:cNvCxnSpPr>
            <a:stCxn id="60" idx="3"/>
            <a:endCxn id="29" idx="1"/>
          </p:cNvCxnSpPr>
          <p:nvPr/>
        </p:nvCxnSpPr>
        <p:spPr>
          <a:xfrm flipV="1">
            <a:off x="5999977" y="3725263"/>
            <a:ext cx="1068293" cy="48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1337492" y="2317291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专家</a:t>
            </a:r>
          </a:p>
        </p:txBody>
      </p:sp>
      <p:sp>
        <p:nvSpPr>
          <p:cNvPr id="90" name="椭圆 89"/>
          <p:cNvSpPr/>
          <p:nvPr/>
        </p:nvSpPr>
        <p:spPr>
          <a:xfrm>
            <a:off x="1402414" y="3473834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专家</a:t>
            </a:r>
          </a:p>
        </p:txBody>
      </p:sp>
      <p:sp>
        <p:nvSpPr>
          <p:cNvPr id="92" name="椭圆 91"/>
          <p:cNvSpPr/>
          <p:nvPr/>
        </p:nvSpPr>
        <p:spPr>
          <a:xfrm>
            <a:off x="9974323" y="2317291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论文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7068270" y="2232889"/>
            <a:ext cx="1837760" cy="669410"/>
            <a:chOff x="2889598" y="506916"/>
            <a:chExt cx="1300437" cy="532213"/>
          </a:xfrm>
        </p:grpSpPr>
        <p:sp>
          <p:nvSpPr>
            <p:cNvPr id="94" name="菱形 93"/>
            <p:cNvSpPr/>
            <p:nvPr/>
          </p:nvSpPr>
          <p:spPr>
            <a:xfrm>
              <a:off x="2889598" y="506916"/>
              <a:ext cx="1300437" cy="532213"/>
            </a:xfrm>
            <a:prstGeom prst="diamon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983521" y="650674"/>
              <a:ext cx="1148157" cy="244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基于</a:t>
              </a:r>
              <a:r>
                <a:rPr lang="en-US" altLang="zh-CN" sz="1400" dirty="0" smtClean="0"/>
                <a:t>ontology</a:t>
              </a:r>
              <a:r>
                <a:rPr lang="zh-CN" altLang="en-US" sz="1400" dirty="0" smtClean="0"/>
                <a:t>的</a:t>
              </a:r>
              <a:r>
                <a:rPr lang="en-US" altLang="zh-CN" sz="1400" dirty="0" smtClean="0"/>
                <a:t>XX</a:t>
              </a:r>
              <a:endParaRPr lang="zh-CN" altLang="en-US" sz="1400" dirty="0"/>
            </a:p>
          </p:txBody>
        </p:sp>
      </p:grpSp>
      <p:cxnSp>
        <p:nvCxnSpPr>
          <p:cNvPr id="96" name="直接箭头连接符 95"/>
          <p:cNvCxnSpPr>
            <a:stCxn id="94" idx="3"/>
            <a:endCxn id="92" idx="2"/>
          </p:cNvCxnSpPr>
          <p:nvPr/>
        </p:nvCxnSpPr>
        <p:spPr>
          <a:xfrm flipV="1">
            <a:off x="8906030" y="2565097"/>
            <a:ext cx="1068293" cy="24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9008860" y="2293532"/>
            <a:ext cx="1259507" cy="34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instanceOf</a:t>
            </a:r>
            <a:endParaRPr lang="zh-CN" altLang="en-US" sz="1200" dirty="0"/>
          </a:p>
        </p:txBody>
      </p:sp>
      <p:cxnSp>
        <p:nvCxnSpPr>
          <p:cNvPr id="101" name="直接箭头连接符 100"/>
          <p:cNvCxnSpPr>
            <a:stCxn id="62" idx="3"/>
            <a:endCxn id="94" idx="1"/>
          </p:cNvCxnSpPr>
          <p:nvPr/>
        </p:nvCxnSpPr>
        <p:spPr>
          <a:xfrm flipV="1">
            <a:off x="5999977" y="2567594"/>
            <a:ext cx="1068293" cy="14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335016" y="2317291"/>
            <a:ext cx="67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发表</a:t>
            </a:r>
            <a:endParaRPr lang="zh-CN" altLang="en-US" sz="1200" dirty="0"/>
          </a:p>
        </p:txBody>
      </p:sp>
      <p:sp>
        <p:nvSpPr>
          <p:cNvPr id="110" name="文本框 109"/>
          <p:cNvSpPr txBox="1"/>
          <p:nvPr/>
        </p:nvSpPr>
        <p:spPr>
          <a:xfrm flipH="1">
            <a:off x="6285232" y="3432875"/>
            <a:ext cx="542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发表</a:t>
            </a:r>
            <a:endParaRPr lang="zh-CN" altLang="en-US" sz="12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7068270" y="3390558"/>
            <a:ext cx="1837760" cy="669410"/>
            <a:chOff x="2889598" y="506916"/>
            <a:chExt cx="1300437" cy="532213"/>
          </a:xfrm>
        </p:grpSpPr>
        <p:sp>
          <p:nvSpPr>
            <p:cNvPr id="29" name="菱形 28"/>
            <p:cNvSpPr/>
            <p:nvPr/>
          </p:nvSpPr>
          <p:spPr>
            <a:xfrm>
              <a:off x="2889598" y="506916"/>
              <a:ext cx="1300437" cy="532213"/>
            </a:xfrm>
            <a:prstGeom prst="diamon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055415" y="662213"/>
              <a:ext cx="913353" cy="244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基于本体的</a:t>
              </a:r>
              <a:r>
                <a:rPr lang="en-US" altLang="zh-CN" sz="1400" dirty="0" smtClean="0"/>
                <a:t>XX</a:t>
              </a:r>
              <a:endParaRPr lang="zh-CN" altLang="en-US" sz="1400" dirty="0"/>
            </a:p>
          </p:txBody>
        </p:sp>
      </p:grpSp>
      <p:sp>
        <p:nvSpPr>
          <p:cNvPr id="37" name="椭圆 36"/>
          <p:cNvSpPr/>
          <p:nvPr/>
        </p:nvSpPr>
        <p:spPr>
          <a:xfrm>
            <a:off x="9974323" y="3487784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论文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箭头连接符 37"/>
          <p:cNvCxnSpPr>
            <a:stCxn id="29" idx="3"/>
            <a:endCxn id="37" idx="2"/>
          </p:cNvCxnSpPr>
          <p:nvPr/>
        </p:nvCxnSpPr>
        <p:spPr>
          <a:xfrm>
            <a:off x="8906030" y="3725263"/>
            <a:ext cx="1068293" cy="103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 flipH="1">
            <a:off x="9008860" y="3464025"/>
            <a:ext cx="125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instanceOf</a:t>
            </a:r>
            <a:endParaRPr lang="zh-CN" altLang="en-US" sz="1200" dirty="0"/>
          </a:p>
        </p:txBody>
      </p:sp>
      <p:cxnSp>
        <p:nvCxnSpPr>
          <p:cNvPr id="41" name="直接箭头连接符 40"/>
          <p:cNvCxnSpPr>
            <a:stCxn id="94" idx="2"/>
            <a:endCxn id="29" idx="0"/>
          </p:cNvCxnSpPr>
          <p:nvPr/>
        </p:nvCxnSpPr>
        <p:spPr>
          <a:xfrm>
            <a:off x="7987150" y="2902299"/>
            <a:ext cx="0" cy="4882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 flipH="1">
            <a:off x="7937653" y="3023150"/>
            <a:ext cx="74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引用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flipH="1" flipV="1">
            <a:off x="5366353" y="2783282"/>
            <a:ext cx="11625" cy="7045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 flipH="1">
            <a:off x="5139501" y="3019329"/>
            <a:ext cx="74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被引</a:t>
            </a:r>
            <a:endParaRPr lang="zh-CN" altLang="en-US" sz="12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189787" y="4636857"/>
            <a:ext cx="1837760" cy="669410"/>
            <a:chOff x="2889598" y="506916"/>
            <a:chExt cx="1300437" cy="532213"/>
          </a:xfrm>
        </p:grpSpPr>
        <p:sp>
          <p:nvSpPr>
            <p:cNvPr id="56" name="菱形 55"/>
            <p:cNvSpPr/>
            <p:nvPr/>
          </p:nvSpPr>
          <p:spPr>
            <a:xfrm>
              <a:off x="2889598" y="506916"/>
              <a:ext cx="1300437" cy="532213"/>
            </a:xfrm>
            <a:prstGeom prst="diamon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306643" y="657174"/>
              <a:ext cx="455089" cy="244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  张铄</a:t>
              </a:r>
              <a:endParaRPr lang="zh-CN" altLang="en-US" sz="1400" dirty="0"/>
            </a:p>
          </p:txBody>
        </p:sp>
      </p:grpSp>
      <p:cxnSp>
        <p:nvCxnSpPr>
          <p:cNvPr id="58" name="直接箭头连接符 57"/>
          <p:cNvCxnSpPr>
            <a:stCxn id="56" idx="1"/>
            <a:endCxn id="65" idx="6"/>
          </p:cNvCxnSpPr>
          <p:nvPr/>
        </p:nvCxnSpPr>
        <p:spPr>
          <a:xfrm flipH="1" flipV="1">
            <a:off x="2436888" y="4963075"/>
            <a:ext cx="1752899" cy="848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 flipH="1">
            <a:off x="2904936" y="4670399"/>
            <a:ext cx="1259507" cy="34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instanceOf</a:t>
            </a:r>
            <a:endParaRPr lang="zh-CN" altLang="en-US" sz="1200" dirty="0"/>
          </a:p>
        </p:txBody>
      </p:sp>
      <p:cxnSp>
        <p:nvCxnSpPr>
          <p:cNvPr id="64" name="直接箭头连接符 63"/>
          <p:cNvCxnSpPr>
            <a:stCxn id="56" idx="3"/>
            <a:endCxn id="68" idx="1"/>
          </p:cNvCxnSpPr>
          <p:nvPr/>
        </p:nvCxnSpPr>
        <p:spPr>
          <a:xfrm flipV="1">
            <a:off x="6027547" y="4963075"/>
            <a:ext cx="1057767" cy="848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371928" y="4715269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专家</a:t>
            </a:r>
          </a:p>
        </p:txBody>
      </p:sp>
      <p:sp>
        <p:nvSpPr>
          <p:cNvPr id="66" name="文本框 65"/>
          <p:cNvSpPr txBox="1"/>
          <p:nvPr/>
        </p:nvSpPr>
        <p:spPr>
          <a:xfrm flipH="1">
            <a:off x="6254746" y="4674310"/>
            <a:ext cx="542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发表</a:t>
            </a:r>
            <a:endParaRPr lang="zh-CN" altLang="en-US" sz="1200" dirty="0"/>
          </a:p>
        </p:txBody>
      </p:sp>
      <p:grpSp>
        <p:nvGrpSpPr>
          <p:cNvPr id="67" name="组合 66"/>
          <p:cNvGrpSpPr/>
          <p:nvPr/>
        </p:nvGrpSpPr>
        <p:grpSpPr>
          <a:xfrm>
            <a:off x="7085314" y="4628370"/>
            <a:ext cx="1837760" cy="669410"/>
            <a:chOff x="2889598" y="506916"/>
            <a:chExt cx="1300437" cy="532213"/>
          </a:xfrm>
        </p:grpSpPr>
        <p:sp>
          <p:nvSpPr>
            <p:cNvPr id="68" name="菱形 67"/>
            <p:cNvSpPr/>
            <p:nvPr/>
          </p:nvSpPr>
          <p:spPr>
            <a:xfrm>
              <a:off x="2889598" y="506916"/>
              <a:ext cx="1300437" cy="532213"/>
            </a:xfrm>
            <a:prstGeom prst="diamon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055415" y="662213"/>
              <a:ext cx="1092575" cy="244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基于</a:t>
              </a:r>
              <a:r>
                <a:rPr lang="en-US" altLang="zh-CN" sz="1400" dirty="0" err="1" smtClean="0"/>
                <a:t>protege</a:t>
              </a:r>
              <a:r>
                <a:rPr lang="zh-CN" altLang="en-US" sz="1400" dirty="0" smtClean="0"/>
                <a:t>的</a:t>
              </a:r>
              <a:r>
                <a:rPr lang="en-US" altLang="zh-CN" sz="1400" dirty="0" smtClean="0"/>
                <a:t>XX</a:t>
              </a:r>
              <a:endParaRPr lang="zh-CN" altLang="en-US" sz="1400" dirty="0"/>
            </a:p>
          </p:txBody>
        </p:sp>
      </p:grpSp>
      <p:sp>
        <p:nvSpPr>
          <p:cNvPr id="70" name="椭圆 69"/>
          <p:cNvSpPr/>
          <p:nvPr/>
        </p:nvSpPr>
        <p:spPr>
          <a:xfrm>
            <a:off x="9943837" y="4729219"/>
            <a:ext cx="1064960" cy="49561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论文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直接箭头连接符 70"/>
          <p:cNvCxnSpPr>
            <a:stCxn id="68" idx="3"/>
            <a:endCxn id="70" idx="2"/>
          </p:cNvCxnSpPr>
          <p:nvPr/>
        </p:nvCxnSpPr>
        <p:spPr>
          <a:xfrm>
            <a:off x="8923074" y="4963075"/>
            <a:ext cx="1020763" cy="139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 flipH="1">
            <a:off x="8978374" y="4705460"/>
            <a:ext cx="125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instanceOf</a:t>
            </a:r>
            <a:endParaRPr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 flipH="1">
            <a:off x="7947969" y="4259326"/>
            <a:ext cx="74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引用</a:t>
            </a:r>
          </a:p>
        </p:txBody>
      </p:sp>
      <p:cxnSp>
        <p:nvCxnSpPr>
          <p:cNvPr id="74" name="直接箭头连接符 73"/>
          <p:cNvCxnSpPr>
            <a:stCxn id="68" idx="0"/>
            <a:endCxn id="29" idx="2"/>
          </p:cNvCxnSpPr>
          <p:nvPr/>
        </p:nvCxnSpPr>
        <p:spPr>
          <a:xfrm flipH="1" flipV="1">
            <a:off x="7987150" y="4059968"/>
            <a:ext cx="17044" cy="5684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2" idx="2"/>
            <a:endCxn id="56" idx="0"/>
          </p:cNvCxnSpPr>
          <p:nvPr/>
        </p:nvCxnSpPr>
        <p:spPr>
          <a:xfrm>
            <a:off x="5081097" y="2903721"/>
            <a:ext cx="27570" cy="17331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 flipH="1">
            <a:off x="4995025" y="4133075"/>
            <a:ext cx="74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共引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27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161</Words>
  <Application>Microsoft Office PowerPoint</Application>
  <PresentationFormat>宽屏</PresentationFormat>
  <Paragraphs>90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说明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王泽</dc:creator>
  <cp:lastModifiedBy>王泽</cp:lastModifiedBy>
  <cp:revision>7</cp:revision>
  <dcterms:created xsi:type="dcterms:W3CDTF">2017-11-27T01:59:25Z</dcterms:created>
  <dcterms:modified xsi:type="dcterms:W3CDTF">2017-11-27T09:13:05Z</dcterms:modified>
</cp:coreProperties>
</file>