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56" r:id="rId3"/>
    <p:sldId id="257" r:id="rId4"/>
    <p:sldId id="258" r:id="rId5"/>
    <p:sldId id="259" r:id="rId6"/>
    <p:sldId id="260" r:id="rId7"/>
    <p:sldId id="261" r:id="rId8"/>
    <p:sldId id="262" r:id="rId9"/>
    <p:sldId id="263" r:id="rId10"/>
    <p:sldId id="264" r:id="rId11"/>
    <p:sldId id="265" r:id="rId12"/>
    <p:sldId id="268"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C29FB-E4F9-4179-B094-71CD0C56A6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8C479A-14B4-4860-BC9D-78E3401755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5B71FA-7CD3-4CF1-A86A-015FBE66758A}"/>
              </a:ext>
            </a:extLst>
          </p:cNvPr>
          <p:cNvSpPr>
            <a:spLocks noGrp="1"/>
          </p:cNvSpPr>
          <p:nvPr>
            <p:ph type="dt" sz="half" idx="10"/>
          </p:nvPr>
        </p:nvSpPr>
        <p:spPr/>
        <p:txBody>
          <a:bodyPr/>
          <a:lstStyle/>
          <a:p>
            <a:fld id="{EB2605A5-57DD-4C61-B1E9-2C1DFFF6E52F}" type="datetimeFigureOut">
              <a:rPr lang="en-US" smtClean="0"/>
              <a:t>2/27/2022</a:t>
            </a:fld>
            <a:endParaRPr lang="en-US"/>
          </a:p>
        </p:txBody>
      </p:sp>
      <p:sp>
        <p:nvSpPr>
          <p:cNvPr id="5" name="Footer Placeholder 4">
            <a:extLst>
              <a:ext uri="{FF2B5EF4-FFF2-40B4-BE49-F238E27FC236}">
                <a16:creationId xmlns:a16="http://schemas.microsoft.com/office/drawing/2014/main" id="{328C2E1A-11F1-4693-9711-F4ED8081C7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99AFCA-8B3F-4CA3-9707-ED14B1BE4FC7}"/>
              </a:ext>
            </a:extLst>
          </p:cNvPr>
          <p:cNvSpPr>
            <a:spLocks noGrp="1"/>
          </p:cNvSpPr>
          <p:nvPr>
            <p:ph type="sldNum" sz="quarter" idx="12"/>
          </p:nvPr>
        </p:nvSpPr>
        <p:spPr/>
        <p:txBody>
          <a:bodyPr/>
          <a:lstStyle/>
          <a:p>
            <a:fld id="{473393D2-55E7-4864-B8EF-6909E5B8ABD8}" type="slidenum">
              <a:rPr lang="en-US" smtClean="0"/>
              <a:t>‹#›</a:t>
            </a:fld>
            <a:endParaRPr lang="en-US"/>
          </a:p>
        </p:txBody>
      </p:sp>
    </p:spTree>
    <p:extLst>
      <p:ext uri="{BB962C8B-B14F-4D97-AF65-F5344CB8AC3E}">
        <p14:creationId xmlns:p14="http://schemas.microsoft.com/office/powerpoint/2010/main" val="3111622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4773-E08C-4248-8545-04D3CD9D76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E1D6681-2E11-4473-9200-81EE2C6AB1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DC555C-68F6-4981-8C36-3CE585796DAC}"/>
              </a:ext>
            </a:extLst>
          </p:cNvPr>
          <p:cNvSpPr>
            <a:spLocks noGrp="1"/>
          </p:cNvSpPr>
          <p:nvPr>
            <p:ph type="dt" sz="half" idx="10"/>
          </p:nvPr>
        </p:nvSpPr>
        <p:spPr/>
        <p:txBody>
          <a:bodyPr/>
          <a:lstStyle/>
          <a:p>
            <a:fld id="{EB2605A5-57DD-4C61-B1E9-2C1DFFF6E52F}" type="datetimeFigureOut">
              <a:rPr lang="en-US" smtClean="0"/>
              <a:t>2/27/2022</a:t>
            </a:fld>
            <a:endParaRPr lang="en-US"/>
          </a:p>
        </p:txBody>
      </p:sp>
      <p:sp>
        <p:nvSpPr>
          <p:cNvPr id="5" name="Footer Placeholder 4">
            <a:extLst>
              <a:ext uri="{FF2B5EF4-FFF2-40B4-BE49-F238E27FC236}">
                <a16:creationId xmlns:a16="http://schemas.microsoft.com/office/drawing/2014/main" id="{00C72742-F6D0-4F79-9C6F-5C0B1055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BE60E7-260F-4A9A-8D4E-554AB2A894F0}"/>
              </a:ext>
            </a:extLst>
          </p:cNvPr>
          <p:cNvSpPr>
            <a:spLocks noGrp="1"/>
          </p:cNvSpPr>
          <p:nvPr>
            <p:ph type="sldNum" sz="quarter" idx="12"/>
          </p:nvPr>
        </p:nvSpPr>
        <p:spPr/>
        <p:txBody>
          <a:bodyPr/>
          <a:lstStyle/>
          <a:p>
            <a:fld id="{473393D2-55E7-4864-B8EF-6909E5B8ABD8}" type="slidenum">
              <a:rPr lang="en-US" smtClean="0"/>
              <a:t>‹#›</a:t>
            </a:fld>
            <a:endParaRPr lang="en-US"/>
          </a:p>
        </p:txBody>
      </p:sp>
    </p:spTree>
    <p:extLst>
      <p:ext uri="{BB962C8B-B14F-4D97-AF65-F5344CB8AC3E}">
        <p14:creationId xmlns:p14="http://schemas.microsoft.com/office/powerpoint/2010/main" val="3341859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5905A9-1080-4799-BCE6-06F299763A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61B6D6-9A74-4E53-88A7-4DFC66071E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9D9683-99CA-4618-9D3B-134A4AC83B72}"/>
              </a:ext>
            </a:extLst>
          </p:cNvPr>
          <p:cNvSpPr>
            <a:spLocks noGrp="1"/>
          </p:cNvSpPr>
          <p:nvPr>
            <p:ph type="dt" sz="half" idx="10"/>
          </p:nvPr>
        </p:nvSpPr>
        <p:spPr/>
        <p:txBody>
          <a:bodyPr/>
          <a:lstStyle/>
          <a:p>
            <a:fld id="{EB2605A5-57DD-4C61-B1E9-2C1DFFF6E52F}" type="datetimeFigureOut">
              <a:rPr lang="en-US" smtClean="0"/>
              <a:t>2/27/2022</a:t>
            </a:fld>
            <a:endParaRPr lang="en-US"/>
          </a:p>
        </p:txBody>
      </p:sp>
      <p:sp>
        <p:nvSpPr>
          <p:cNvPr id="5" name="Footer Placeholder 4">
            <a:extLst>
              <a:ext uri="{FF2B5EF4-FFF2-40B4-BE49-F238E27FC236}">
                <a16:creationId xmlns:a16="http://schemas.microsoft.com/office/drawing/2014/main" id="{D76A0EF7-06C0-42D0-BF1E-44DEB5656A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6D14C5-3E61-4AC3-83CC-66E925EE41F0}"/>
              </a:ext>
            </a:extLst>
          </p:cNvPr>
          <p:cNvSpPr>
            <a:spLocks noGrp="1"/>
          </p:cNvSpPr>
          <p:nvPr>
            <p:ph type="sldNum" sz="quarter" idx="12"/>
          </p:nvPr>
        </p:nvSpPr>
        <p:spPr/>
        <p:txBody>
          <a:bodyPr/>
          <a:lstStyle/>
          <a:p>
            <a:fld id="{473393D2-55E7-4864-B8EF-6909E5B8ABD8}" type="slidenum">
              <a:rPr lang="en-US" smtClean="0"/>
              <a:t>‹#›</a:t>
            </a:fld>
            <a:endParaRPr lang="en-US"/>
          </a:p>
        </p:txBody>
      </p:sp>
    </p:spTree>
    <p:extLst>
      <p:ext uri="{BB962C8B-B14F-4D97-AF65-F5344CB8AC3E}">
        <p14:creationId xmlns:p14="http://schemas.microsoft.com/office/powerpoint/2010/main" val="2346756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7A91A-0C2D-44FA-BBAD-BBF6FCDD87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71C719-8BAC-4115-BA45-03E46FBFD5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C8F551-9161-4901-A476-CA7AD0AA5755}"/>
              </a:ext>
            </a:extLst>
          </p:cNvPr>
          <p:cNvSpPr>
            <a:spLocks noGrp="1"/>
          </p:cNvSpPr>
          <p:nvPr>
            <p:ph type="dt" sz="half" idx="10"/>
          </p:nvPr>
        </p:nvSpPr>
        <p:spPr/>
        <p:txBody>
          <a:bodyPr/>
          <a:lstStyle/>
          <a:p>
            <a:fld id="{EB2605A5-57DD-4C61-B1E9-2C1DFFF6E52F}" type="datetimeFigureOut">
              <a:rPr lang="en-US" smtClean="0"/>
              <a:t>2/27/2022</a:t>
            </a:fld>
            <a:endParaRPr lang="en-US"/>
          </a:p>
        </p:txBody>
      </p:sp>
      <p:sp>
        <p:nvSpPr>
          <p:cNvPr id="5" name="Footer Placeholder 4">
            <a:extLst>
              <a:ext uri="{FF2B5EF4-FFF2-40B4-BE49-F238E27FC236}">
                <a16:creationId xmlns:a16="http://schemas.microsoft.com/office/drawing/2014/main" id="{D9EDA8A8-C8D0-4009-BB19-59E5F36C07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DBF2CE-7A24-42DA-B663-E1623FDACFBD}"/>
              </a:ext>
            </a:extLst>
          </p:cNvPr>
          <p:cNvSpPr>
            <a:spLocks noGrp="1"/>
          </p:cNvSpPr>
          <p:nvPr>
            <p:ph type="sldNum" sz="quarter" idx="12"/>
          </p:nvPr>
        </p:nvSpPr>
        <p:spPr/>
        <p:txBody>
          <a:bodyPr/>
          <a:lstStyle/>
          <a:p>
            <a:fld id="{473393D2-55E7-4864-B8EF-6909E5B8ABD8}" type="slidenum">
              <a:rPr lang="en-US" smtClean="0"/>
              <a:t>‹#›</a:t>
            </a:fld>
            <a:endParaRPr lang="en-US"/>
          </a:p>
        </p:txBody>
      </p:sp>
    </p:spTree>
    <p:extLst>
      <p:ext uri="{BB962C8B-B14F-4D97-AF65-F5344CB8AC3E}">
        <p14:creationId xmlns:p14="http://schemas.microsoft.com/office/powerpoint/2010/main" val="1238089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C6168-D5A3-4327-A0E8-AA6FFEC064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5CE21C4-F8D1-4D09-B78D-C9ECC20A44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92D0FA-C7A1-45BA-ABCA-9E29D9DAAA3D}"/>
              </a:ext>
            </a:extLst>
          </p:cNvPr>
          <p:cNvSpPr>
            <a:spLocks noGrp="1"/>
          </p:cNvSpPr>
          <p:nvPr>
            <p:ph type="dt" sz="half" idx="10"/>
          </p:nvPr>
        </p:nvSpPr>
        <p:spPr/>
        <p:txBody>
          <a:bodyPr/>
          <a:lstStyle/>
          <a:p>
            <a:fld id="{EB2605A5-57DD-4C61-B1E9-2C1DFFF6E52F}" type="datetimeFigureOut">
              <a:rPr lang="en-US" smtClean="0"/>
              <a:t>2/27/2022</a:t>
            </a:fld>
            <a:endParaRPr lang="en-US"/>
          </a:p>
        </p:txBody>
      </p:sp>
      <p:sp>
        <p:nvSpPr>
          <p:cNvPr id="5" name="Footer Placeholder 4">
            <a:extLst>
              <a:ext uri="{FF2B5EF4-FFF2-40B4-BE49-F238E27FC236}">
                <a16:creationId xmlns:a16="http://schemas.microsoft.com/office/drawing/2014/main" id="{5D6E4487-1737-43E1-B718-D1969889C1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00E5DA-8FC4-41C3-94E3-F995CC932D1C}"/>
              </a:ext>
            </a:extLst>
          </p:cNvPr>
          <p:cNvSpPr>
            <a:spLocks noGrp="1"/>
          </p:cNvSpPr>
          <p:nvPr>
            <p:ph type="sldNum" sz="quarter" idx="12"/>
          </p:nvPr>
        </p:nvSpPr>
        <p:spPr/>
        <p:txBody>
          <a:bodyPr/>
          <a:lstStyle/>
          <a:p>
            <a:fld id="{473393D2-55E7-4864-B8EF-6909E5B8ABD8}" type="slidenum">
              <a:rPr lang="en-US" smtClean="0"/>
              <a:t>‹#›</a:t>
            </a:fld>
            <a:endParaRPr lang="en-US"/>
          </a:p>
        </p:txBody>
      </p:sp>
    </p:spTree>
    <p:extLst>
      <p:ext uri="{BB962C8B-B14F-4D97-AF65-F5344CB8AC3E}">
        <p14:creationId xmlns:p14="http://schemas.microsoft.com/office/powerpoint/2010/main" val="321624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76733-CFF4-49FA-B5D5-58AB005271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64CE82-7423-4AE1-8657-398EE411C7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579A5A5-A813-4B40-A238-EDD2A32F61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022BD16-0BB8-4C8E-99A0-868513F9ED17}"/>
              </a:ext>
            </a:extLst>
          </p:cNvPr>
          <p:cNvSpPr>
            <a:spLocks noGrp="1"/>
          </p:cNvSpPr>
          <p:nvPr>
            <p:ph type="dt" sz="half" idx="10"/>
          </p:nvPr>
        </p:nvSpPr>
        <p:spPr/>
        <p:txBody>
          <a:bodyPr/>
          <a:lstStyle/>
          <a:p>
            <a:fld id="{EB2605A5-57DD-4C61-B1E9-2C1DFFF6E52F}" type="datetimeFigureOut">
              <a:rPr lang="en-US" smtClean="0"/>
              <a:t>2/27/2022</a:t>
            </a:fld>
            <a:endParaRPr lang="en-US"/>
          </a:p>
        </p:txBody>
      </p:sp>
      <p:sp>
        <p:nvSpPr>
          <p:cNvPr id="6" name="Footer Placeholder 5">
            <a:extLst>
              <a:ext uri="{FF2B5EF4-FFF2-40B4-BE49-F238E27FC236}">
                <a16:creationId xmlns:a16="http://schemas.microsoft.com/office/drawing/2014/main" id="{82800ECE-0486-48AC-9898-49F1EC93DB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102B25-A3FB-4B03-A61C-892265E1AD23}"/>
              </a:ext>
            </a:extLst>
          </p:cNvPr>
          <p:cNvSpPr>
            <a:spLocks noGrp="1"/>
          </p:cNvSpPr>
          <p:nvPr>
            <p:ph type="sldNum" sz="quarter" idx="12"/>
          </p:nvPr>
        </p:nvSpPr>
        <p:spPr/>
        <p:txBody>
          <a:bodyPr/>
          <a:lstStyle/>
          <a:p>
            <a:fld id="{473393D2-55E7-4864-B8EF-6909E5B8ABD8}" type="slidenum">
              <a:rPr lang="en-US" smtClean="0"/>
              <a:t>‹#›</a:t>
            </a:fld>
            <a:endParaRPr lang="en-US"/>
          </a:p>
        </p:txBody>
      </p:sp>
    </p:spTree>
    <p:extLst>
      <p:ext uri="{BB962C8B-B14F-4D97-AF65-F5344CB8AC3E}">
        <p14:creationId xmlns:p14="http://schemas.microsoft.com/office/powerpoint/2010/main" val="943692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E8F06-7A59-4836-B936-4FE1F4970EC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6603CC-DADC-4720-A549-A2DEC4558A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AE2D79-35FC-4A72-BFD1-1D99250122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1E2923-1169-4FFA-9773-396B684292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B72ADA-8ED4-4CA4-9E76-C279AFF4DA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547B76-C604-474A-B785-803353343236}"/>
              </a:ext>
            </a:extLst>
          </p:cNvPr>
          <p:cNvSpPr>
            <a:spLocks noGrp="1"/>
          </p:cNvSpPr>
          <p:nvPr>
            <p:ph type="dt" sz="half" idx="10"/>
          </p:nvPr>
        </p:nvSpPr>
        <p:spPr/>
        <p:txBody>
          <a:bodyPr/>
          <a:lstStyle/>
          <a:p>
            <a:fld id="{EB2605A5-57DD-4C61-B1E9-2C1DFFF6E52F}" type="datetimeFigureOut">
              <a:rPr lang="en-US" smtClean="0"/>
              <a:t>2/27/2022</a:t>
            </a:fld>
            <a:endParaRPr lang="en-US"/>
          </a:p>
        </p:txBody>
      </p:sp>
      <p:sp>
        <p:nvSpPr>
          <p:cNvPr id="8" name="Footer Placeholder 7">
            <a:extLst>
              <a:ext uri="{FF2B5EF4-FFF2-40B4-BE49-F238E27FC236}">
                <a16:creationId xmlns:a16="http://schemas.microsoft.com/office/drawing/2014/main" id="{F5DCC80D-8D83-4420-B44F-20E79D31EC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AA97962-EED6-46D4-BF36-F8779EBC52ED}"/>
              </a:ext>
            </a:extLst>
          </p:cNvPr>
          <p:cNvSpPr>
            <a:spLocks noGrp="1"/>
          </p:cNvSpPr>
          <p:nvPr>
            <p:ph type="sldNum" sz="quarter" idx="12"/>
          </p:nvPr>
        </p:nvSpPr>
        <p:spPr/>
        <p:txBody>
          <a:bodyPr/>
          <a:lstStyle/>
          <a:p>
            <a:fld id="{473393D2-55E7-4864-B8EF-6909E5B8ABD8}" type="slidenum">
              <a:rPr lang="en-US" smtClean="0"/>
              <a:t>‹#›</a:t>
            </a:fld>
            <a:endParaRPr lang="en-US"/>
          </a:p>
        </p:txBody>
      </p:sp>
    </p:spTree>
    <p:extLst>
      <p:ext uri="{BB962C8B-B14F-4D97-AF65-F5344CB8AC3E}">
        <p14:creationId xmlns:p14="http://schemas.microsoft.com/office/powerpoint/2010/main" val="2353010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37C52-A8D4-487B-B8CE-8F01F183FC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677A704-BCBC-4F34-A608-D4780325D17A}"/>
              </a:ext>
            </a:extLst>
          </p:cNvPr>
          <p:cNvSpPr>
            <a:spLocks noGrp="1"/>
          </p:cNvSpPr>
          <p:nvPr>
            <p:ph type="dt" sz="half" idx="10"/>
          </p:nvPr>
        </p:nvSpPr>
        <p:spPr/>
        <p:txBody>
          <a:bodyPr/>
          <a:lstStyle/>
          <a:p>
            <a:fld id="{EB2605A5-57DD-4C61-B1E9-2C1DFFF6E52F}" type="datetimeFigureOut">
              <a:rPr lang="en-US" smtClean="0"/>
              <a:t>2/27/2022</a:t>
            </a:fld>
            <a:endParaRPr lang="en-US"/>
          </a:p>
        </p:txBody>
      </p:sp>
      <p:sp>
        <p:nvSpPr>
          <p:cNvPr id="4" name="Footer Placeholder 3">
            <a:extLst>
              <a:ext uri="{FF2B5EF4-FFF2-40B4-BE49-F238E27FC236}">
                <a16:creationId xmlns:a16="http://schemas.microsoft.com/office/drawing/2014/main" id="{BAA981B7-2F3A-4180-8FAB-B9C31DAE47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D86EE6-A71D-42CC-97FD-6BD147A0F954}"/>
              </a:ext>
            </a:extLst>
          </p:cNvPr>
          <p:cNvSpPr>
            <a:spLocks noGrp="1"/>
          </p:cNvSpPr>
          <p:nvPr>
            <p:ph type="sldNum" sz="quarter" idx="12"/>
          </p:nvPr>
        </p:nvSpPr>
        <p:spPr/>
        <p:txBody>
          <a:bodyPr/>
          <a:lstStyle/>
          <a:p>
            <a:fld id="{473393D2-55E7-4864-B8EF-6909E5B8ABD8}" type="slidenum">
              <a:rPr lang="en-US" smtClean="0"/>
              <a:t>‹#›</a:t>
            </a:fld>
            <a:endParaRPr lang="en-US"/>
          </a:p>
        </p:txBody>
      </p:sp>
    </p:spTree>
    <p:extLst>
      <p:ext uri="{BB962C8B-B14F-4D97-AF65-F5344CB8AC3E}">
        <p14:creationId xmlns:p14="http://schemas.microsoft.com/office/powerpoint/2010/main" val="788636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D572A2-CFB1-486B-9173-6649B740B974}"/>
              </a:ext>
            </a:extLst>
          </p:cNvPr>
          <p:cNvSpPr>
            <a:spLocks noGrp="1"/>
          </p:cNvSpPr>
          <p:nvPr>
            <p:ph type="dt" sz="half" idx="10"/>
          </p:nvPr>
        </p:nvSpPr>
        <p:spPr/>
        <p:txBody>
          <a:bodyPr/>
          <a:lstStyle/>
          <a:p>
            <a:fld id="{EB2605A5-57DD-4C61-B1E9-2C1DFFF6E52F}" type="datetimeFigureOut">
              <a:rPr lang="en-US" smtClean="0"/>
              <a:t>2/27/2022</a:t>
            </a:fld>
            <a:endParaRPr lang="en-US"/>
          </a:p>
        </p:txBody>
      </p:sp>
      <p:sp>
        <p:nvSpPr>
          <p:cNvPr id="3" name="Footer Placeholder 2">
            <a:extLst>
              <a:ext uri="{FF2B5EF4-FFF2-40B4-BE49-F238E27FC236}">
                <a16:creationId xmlns:a16="http://schemas.microsoft.com/office/drawing/2014/main" id="{CE49FE46-D6A7-4725-BC9A-609B732EFD6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85A0FEF-0BBE-446B-9DC8-DD537127B4AC}"/>
              </a:ext>
            </a:extLst>
          </p:cNvPr>
          <p:cNvSpPr>
            <a:spLocks noGrp="1"/>
          </p:cNvSpPr>
          <p:nvPr>
            <p:ph type="sldNum" sz="quarter" idx="12"/>
          </p:nvPr>
        </p:nvSpPr>
        <p:spPr/>
        <p:txBody>
          <a:bodyPr/>
          <a:lstStyle/>
          <a:p>
            <a:fld id="{473393D2-55E7-4864-B8EF-6909E5B8ABD8}" type="slidenum">
              <a:rPr lang="en-US" smtClean="0"/>
              <a:t>‹#›</a:t>
            </a:fld>
            <a:endParaRPr lang="en-US"/>
          </a:p>
        </p:txBody>
      </p:sp>
    </p:spTree>
    <p:extLst>
      <p:ext uri="{BB962C8B-B14F-4D97-AF65-F5344CB8AC3E}">
        <p14:creationId xmlns:p14="http://schemas.microsoft.com/office/powerpoint/2010/main" val="4252769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5A77C-46E0-4E54-8503-57CE35A5B9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591372-CEFA-4DAA-8E59-AEFAFAFB96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516A93-A003-43F3-BD6B-E85E638C22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6D8408-25CE-4BD3-B0A7-9843D5C79A54}"/>
              </a:ext>
            </a:extLst>
          </p:cNvPr>
          <p:cNvSpPr>
            <a:spLocks noGrp="1"/>
          </p:cNvSpPr>
          <p:nvPr>
            <p:ph type="dt" sz="half" idx="10"/>
          </p:nvPr>
        </p:nvSpPr>
        <p:spPr/>
        <p:txBody>
          <a:bodyPr/>
          <a:lstStyle/>
          <a:p>
            <a:fld id="{EB2605A5-57DD-4C61-B1E9-2C1DFFF6E52F}" type="datetimeFigureOut">
              <a:rPr lang="en-US" smtClean="0"/>
              <a:t>2/27/2022</a:t>
            </a:fld>
            <a:endParaRPr lang="en-US"/>
          </a:p>
        </p:txBody>
      </p:sp>
      <p:sp>
        <p:nvSpPr>
          <p:cNvPr id="6" name="Footer Placeholder 5">
            <a:extLst>
              <a:ext uri="{FF2B5EF4-FFF2-40B4-BE49-F238E27FC236}">
                <a16:creationId xmlns:a16="http://schemas.microsoft.com/office/drawing/2014/main" id="{62B1B7F8-DA40-4259-87AC-07681EAA2E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9697F4-ACBA-49E7-A241-CB25FC673904}"/>
              </a:ext>
            </a:extLst>
          </p:cNvPr>
          <p:cNvSpPr>
            <a:spLocks noGrp="1"/>
          </p:cNvSpPr>
          <p:nvPr>
            <p:ph type="sldNum" sz="quarter" idx="12"/>
          </p:nvPr>
        </p:nvSpPr>
        <p:spPr/>
        <p:txBody>
          <a:bodyPr/>
          <a:lstStyle/>
          <a:p>
            <a:fld id="{473393D2-55E7-4864-B8EF-6909E5B8ABD8}" type="slidenum">
              <a:rPr lang="en-US" smtClean="0"/>
              <a:t>‹#›</a:t>
            </a:fld>
            <a:endParaRPr lang="en-US"/>
          </a:p>
        </p:txBody>
      </p:sp>
    </p:spTree>
    <p:extLst>
      <p:ext uri="{BB962C8B-B14F-4D97-AF65-F5344CB8AC3E}">
        <p14:creationId xmlns:p14="http://schemas.microsoft.com/office/powerpoint/2010/main" val="3268869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27435-8134-4154-B9AB-6D94F7CCE8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41CF56-A424-480C-991F-825E0A8EE2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AAFD074-9066-4728-B281-7086A52D6A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C733F1-FCB1-40B6-8DEE-0005385A641A}"/>
              </a:ext>
            </a:extLst>
          </p:cNvPr>
          <p:cNvSpPr>
            <a:spLocks noGrp="1"/>
          </p:cNvSpPr>
          <p:nvPr>
            <p:ph type="dt" sz="half" idx="10"/>
          </p:nvPr>
        </p:nvSpPr>
        <p:spPr/>
        <p:txBody>
          <a:bodyPr/>
          <a:lstStyle/>
          <a:p>
            <a:fld id="{EB2605A5-57DD-4C61-B1E9-2C1DFFF6E52F}" type="datetimeFigureOut">
              <a:rPr lang="en-US" smtClean="0"/>
              <a:t>2/27/2022</a:t>
            </a:fld>
            <a:endParaRPr lang="en-US"/>
          </a:p>
        </p:txBody>
      </p:sp>
      <p:sp>
        <p:nvSpPr>
          <p:cNvPr id="6" name="Footer Placeholder 5">
            <a:extLst>
              <a:ext uri="{FF2B5EF4-FFF2-40B4-BE49-F238E27FC236}">
                <a16:creationId xmlns:a16="http://schemas.microsoft.com/office/drawing/2014/main" id="{F3EA5210-247D-410D-9069-6A4139C698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82A91F-D66D-4A59-A672-B1CCE15E308A}"/>
              </a:ext>
            </a:extLst>
          </p:cNvPr>
          <p:cNvSpPr>
            <a:spLocks noGrp="1"/>
          </p:cNvSpPr>
          <p:nvPr>
            <p:ph type="sldNum" sz="quarter" idx="12"/>
          </p:nvPr>
        </p:nvSpPr>
        <p:spPr/>
        <p:txBody>
          <a:bodyPr/>
          <a:lstStyle/>
          <a:p>
            <a:fld id="{473393D2-55E7-4864-B8EF-6909E5B8ABD8}" type="slidenum">
              <a:rPr lang="en-US" smtClean="0"/>
              <a:t>‹#›</a:t>
            </a:fld>
            <a:endParaRPr lang="en-US"/>
          </a:p>
        </p:txBody>
      </p:sp>
    </p:spTree>
    <p:extLst>
      <p:ext uri="{BB962C8B-B14F-4D97-AF65-F5344CB8AC3E}">
        <p14:creationId xmlns:p14="http://schemas.microsoft.com/office/powerpoint/2010/main" val="3732590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D07B39-0CC8-4FD8-8C95-8F67C301E5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E8739E4-CE46-41F7-AF26-0F88162137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8D993E-8F26-424C-8FD5-5D4639EBE4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2605A5-57DD-4C61-B1E9-2C1DFFF6E52F}" type="datetimeFigureOut">
              <a:rPr lang="en-US" smtClean="0"/>
              <a:t>2/27/2022</a:t>
            </a:fld>
            <a:endParaRPr lang="en-US"/>
          </a:p>
        </p:txBody>
      </p:sp>
      <p:sp>
        <p:nvSpPr>
          <p:cNvPr id="5" name="Footer Placeholder 4">
            <a:extLst>
              <a:ext uri="{FF2B5EF4-FFF2-40B4-BE49-F238E27FC236}">
                <a16:creationId xmlns:a16="http://schemas.microsoft.com/office/drawing/2014/main" id="{EB39DC1C-6062-4D59-BFF5-A6FA5D7D6A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B3A328B-D312-4AEB-8BF6-2BC59C2354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3393D2-55E7-4864-B8EF-6909E5B8ABD8}" type="slidenum">
              <a:rPr lang="en-US" smtClean="0"/>
              <a:t>‹#›</a:t>
            </a:fld>
            <a:endParaRPr lang="en-US"/>
          </a:p>
        </p:txBody>
      </p:sp>
    </p:spTree>
    <p:extLst>
      <p:ext uri="{BB962C8B-B14F-4D97-AF65-F5344CB8AC3E}">
        <p14:creationId xmlns:p14="http://schemas.microsoft.com/office/powerpoint/2010/main" val="1427765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AC204-44D3-4830-AFD0-D60991BE8D5E}"/>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4CD7847-30D2-43D2-B0AD-45FAAF61CAF7}"/>
              </a:ext>
            </a:extLst>
          </p:cNvPr>
          <p:cNvSpPr>
            <a:spLocks noGrp="1"/>
          </p:cNvSpPr>
          <p:nvPr>
            <p:ph type="subTitle" idx="1"/>
          </p:nvPr>
        </p:nvSpPr>
        <p:spPr/>
        <p:txBody>
          <a:bodyPr/>
          <a:lstStyle/>
          <a:p>
            <a:endParaRPr lang="en-US"/>
          </a:p>
        </p:txBody>
      </p:sp>
      <p:pic>
        <p:nvPicPr>
          <p:cNvPr id="5" name="Picture 4" descr="Background pattern&#10;&#10;Description automatically generated with medium confidence">
            <a:extLst>
              <a:ext uri="{FF2B5EF4-FFF2-40B4-BE49-F238E27FC236}">
                <a16:creationId xmlns:a16="http://schemas.microsoft.com/office/drawing/2014/main" id="{509B9BEC-878B-495B-B3D1-B01A49C0B9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descr="A picture containing text&#10;&#10;Description automatically generated">
            <a:extLst>
              <a:ext uri="{FF2B5EF4-FFF2-40B4-BE49-F238E27FC236}">
                <a16:creationId xmlns:a16="http://schemas.microsoft.com/office/drawing/2014/main" id="{BACCA754-9B13-4608-851C-DE1184308B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707290179"/>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AC204-44D3-4830-AFD0-D60991BE8D5E}"/>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4CD7847-30D2-43D2-B0AD-45FAAF61CAF7}"/>
              </a:ext>
            </a:extLst>
          </p:cNvPr>
          <p:cNvSpPr>
            <a:spLocks noGrp="1"/>
          </p:cNvSpPr>
          <p:nvPr>
            <p:ph type="subTitle" idx="1"/>
          </p:nvPr>
        </p:nvSpPr>
        <p:spPr/>
        <p:txBody>
          <a:bodyPr/>
          <a:lstStyle/>
          <a:p>
            <a:endParaRPr lang="en-US"/>
          </a:p>
        </p:txBody>
      </p:sp>
      <p:pic>
        <p:nvPicPr>
          <p:cNvPr id="5" name="Picture 4" descr="Background pattern&#10;&#10;Description automatically generated with medium confidence">
            <a:extLst>
              <a:ext uri="{FF2B5EF4-FFF2-40B4-BE49-F238E27FC236}">
                <a16:creationId xmlns:a16="http://schemas.microsoft.com/office/drawing/2014/main" id="{509B9BEC-878B-495B-B3D1-B01A49C0B9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TextBox 8">
            <a:extLst>
              <a:ext uri="{FF2B5EF4-FFF2-40B4-BE49-F238E27FC236}">
                <a16:creationId xmlns:a16="http://schemas.microsoft.com/office/drawing/2014/main" id="{4C82D015-3CEF-4B10-874C-2D899FEF05C5}"/>
              </a:ext>
            </a:extLst>
          </p:cNvPr>
          <p:cNvSpPr txBox="1"/>
          <p:nvPr/>
        </p:nvSpPr>
        <p:spPr>
          <a:xfrm>
            <a:off x="4817165" y="5257800"/>
            <a:ext cx="6188764" cy="369332"/>
          </a:xfrm>
          <a:prstGeom prst="rect">
            <a:avLst/>
          </a:prstGeom>
          <a:noFill/>
        </p:spPr>
        <p:txBody>
          <a:bodyPr wrap="square">
            <a:spAutoFit/>
          </a:bodyPr>
          <a:lstStyle/>
          <a:p>
            <a:endParaRPr lang="en-US" dirty="0"/>
          </a:p>
        </p:txBody>
      </p:sp>
      <p:sp>
        <p:nvSpPr>
          <p:cNvPr id="10" name="TextBox 9">
            <a:extLst>
              <a:ext uri="{FF2B5EF4-FFF2-40B4-BE49-F238E27FC236}">
                <a16:creationId xmlns:a16="http://schemas.microsoft.com/office/drawing/2014/main" id="{43B33ECE-ED45-4FB9-BCF8-2C7C84C1678B}"/>
              </a:ext>
            </a:extLst>
          </p:cNvPr>
          <p:cNvSpPr txBox="1"/>
          <p:nvPr/>
        </p:nvSpPr>
        <p:spPr>
          <a:xfrm>
            <a:off x="848138" y="314754"/>
            <a:ext cx="2755883" cy="830997"/>
          </a:xfrm>
          <a:prstGeom prst="rect">
            <a:avLst/>
          </a:prstGeom>
          <a:noFill/>
        </p:spPr>
        <p:txBody>
          <a:bodyPr wrap="none" rtlCol="0">
            <a:spAutoFit/>
          </a:bodyPr>
          <a:lstStyle/>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5. </a:t>
            </a:r>
            <a:r>
              <a:rPr lang="en-US" sz="2400" dirty="0" err="1">
                <a:latin typeface="Times New Roman" panose="02020603050405020304" pitchFamily="18" charset="0"/>
                <a:cs typeface="Times New Roman" panose="02020603050405020304" pitchFamily="18" charset="0"/>
              </a:rPr>
              <a:t>Đánh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thống</a:t>
            </a:r>
            <a:endParaRPr lang="en-US"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F633CB82-8494-479E-AB23-1D070CAD399F}"/>
              </a:ext>
            </a:extLst>
          </p:cNvPr>
          <p:cNvSpPr txBox="1"/>
          <p:nvPr/>
        </p:nvSpPr>
        <p:spPr>
          <a:xfrm>
            <a:off x="702365" y="1230868"/>
            <a:ext cx="10528853" cy="3730317"/>
          </a:xfrm>
          <a:prstGeom prst="rect">
            <a:avLst/>
          </a:prstGeom>
          <a:noFill/>
        </p:spPr>
        <p:txBody>
          <a:bodyPr wrap="square">
            <a:spAutoFit/>
          </a:bodyPr>
          <a:lstStyle/>
          <a:p>
            <a:pPr algn="just">
              <a:lnSpc>
                <a:spcPct val="150000"/>
              </a:lnSpc>
            </a:pPr>
            <a:r>
              <a:rPr lang="vi-VN" sz="2000" dirty="0">
                <a:latin typeface="Times New Roman" panose="02020603050405020304" pitchFamily="18" charset="0"/>
                <a:cs typeface="Times New Roman" panose="02020603050405020304" pitchFamily="18" charset="0"/>
              </a:rPr>
              <a:t>-	Ưu điểm:</a:t>
            </a:r>
          </a:p>
          <a:p>
            <a:pPr algn="just">
              <a:lnSpc>
                <a:spcPct val="150000"/>
              </a:lnSpc>
            </a:pPr>
            <a:r>
              <a:rPr lang="vi-VN" sz="2000" dirty="0">
                <a:latin typeface="Times New Roman" panose="02020603050405020304" pitchFamily="18" charset="0"/>
                <a:cs typeface="Times New Roman" panose="02020603050405020304" pitchFamily="18" charset="0"/>
              </a:rPr>
              <a:t>              +  Rút ngắn được thời gian chờ đợi khi đặt phòng</a:t>
            </a:r>
          </a:p>
          <a:p>
            <a:pPr algn="just">
              <a:lnSpc>
                <a:spcPct val="150000"/>
              </a:lnSpc>
            </a:pPr>
            <a:r>
              <a:rPr lang="vi-VN" sz="2000" dirty="0">
                <a:latin typeface="Times New Roman" panose="02020603050405020304" pitchFamily="18" charset="0"/>
                <a:cs typeface="Times New Roman" panose="02020603050405020304" pitchFamily="18" charset="0"/>
              </a:rPr>
              <a:t>              + Sử dụng máy tính vào các công việc tìm kiếm các thông tin chi tiết về  phòng ốc trong khách sạn sẽ dễ dàng nhanh chóng và thuận tiện. Việc lưu trữ sẽ đơn giản, không cần phải có nơi lưu trữ lớn, các thông tin khách sạn sẽ chính xác và nhanh chóng.</a:t>
            </a:r>
          </a:p>
          <a:p>
            <a:pPr algn="just">
              <a:lnSpc>
                <a:spcPct val="150000"/>
              </a:lnSpc>
            </a:pPr>
            <a:r>
              <a:rPr lang="vi-VN" sz="2000" dirty="0">
                <a:latin typeface="Times New Roman" panose="02020603050405020304" pitchFamily="18" charset="0"/>
                <a:cs typeface="Times New Roman" panose="02020603050405020304" pitchFamily="18" charset="0"/>
              </a:rPr>
              <a:t>               + Việc thống kê hóa đơn, phòng ốc sẽ dễ dàng và thuận tiện hơn.</a:t>
            </a:r>
          </a:p>
          <a:p>
            <a:pPr algn="just">
              <a:lnSpc>
                <a:spcPct val="150000"/>
              </a:lnSpc>
            </a:pPr>
            <a:r>
              <a:rPr lang="vi-VN" sz="2000" dirty="0">
                <a:latin typeface="Times New Roman" panose="02020603050405020304" pitchFamily="18" charset="0"/>
                <a:cs typeface="Times New Roman" panose="02020603050405020304" pitchFamily="18" charset="0"/>
              </a:rPr>
              <a:t>               + Với chức năng xử lí hệ thống mới sẽ rút ngắn công việc của nhân viên quản lý và giảm số lượng nhân viên quản lý, tránh tình trạng dư thừa.</a:t>
            </a:r>
          </a:p>
        </p:txBody>
      </p:sp>
    </p:spTree>
    <p:extLst>
      <p:ext uri="{BB962C8B-B14F-4D97-AF65-F5344CB8AC3E}">
        <p14:creationId xmlns:p14="http://schemas.microsoft.com/office/powerpoint/2010/main" val="1050665806"/>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AC204-44D3-4830-AFD0-D60991BE8D5E}"/>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4CD7847-30D2-43D2-B0AD-45FAAF61CAF7}"/>
              </a:ext>
            </a:extLst>
          </p:cNvPr>
          <p:cNvSpPr>
            <a:spLocks noGrp="1"/>
          </p:cNvSpPr>
          <p:nvPr>
            <p:ph type="subTitle" idx="1"/>
          </p:nvPr>
        </p:nvSpPr>
        <p:spPr/>
        <p:txBody>
          <a:bodyPr/>
          <a:lstStyle/>
          <a:p>
            <a:endParaRPr lang="en-US"/>
          </a:p>
        </p:txBody>
      </p:sp>
      <p:pic>
        <p:nvPicPr>
          <p:cNvPr id="5" name="Picture 4" descr="Background pattern&#10;&#10;Description automatically generated with medium confidence">
            <a:extLst>
              <a:ext uri="{FF2B5EF4-FFF2-40B4-BE49-F238E27FC236}">
                <a16:creationId xmlns:a16="http://schemas.microsoft.com/office/drawing/2014/main" id="{509B9BEC-878B-495B-B3D1-B01A49C0B9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5D5C77B3-69FC-4220-924E-A581C2BD8E98}"/>
              </a:ext>
            </a:extLst>
          </p:cNvPr>
          <p:cNvSpPr txBox="1"/>
          <p:nvPr/>
        </p:nvSpPr>
        <p:spPr>
          <a:xfrm>
            <a:off x="1457739" y="1122363"/>
            <a:ext cx="9766852" cy="2806987"/>
          </a:xfrm>
          <a:prstGeom prst="rect">
            <a:avLst/>
          </a:prstGeom>
          <a:noFill/>
        </p:spPr>
        <p:txBody>
          <a:bodyPr wrap="square">
            <a:spAutoFit/>
          </a:bodyPr>
          <a:lstStyle/>
          <a:p>
            <a:pPr algn="just">
              <a:lnSpc>
                <a:spcPct val="150000"/>
              </a:lnSpc>
            </a:pPr>
            <a:r>
              <a:rPr lang="vi-VN" sz="2000" dirty="0">
                <a:latin typeface="Times New Roman" panose="02020603050405020304" pitchFamily="18" charset="0"/>
                <a:cs typeface="Times New Roman" panose="02020603050405020304" pitchFamily="18" charset="0"/>
              </a:rPr>
              <a:t>-	 Nhược điểm</a:t>
            </a:r>
          </a:p>
          <a:p>
            <a:pPr algn="just">
              <a:lnSpc>
                <a:spcPct val="150000"/>
              </a:lnSpc>
            </a:pPr>
            <a:r>
              <a:rPr lang="vi-VN" sz="2000" dirty="0">
                <a:latin typeface="Times New Roman" panose="02020603050405020304" pitchFamily="18" charset="0"/>
                <a:cs typeface="Times New Roman" panose="02020603050405020304" pitchFamily="18" charset="0"/>
              </a:rPr>
              <a:t>               + Kinh phí để xây dựng một hệ thống quản lý thiết bị bao gồm máy móc, phần mềm... rất tốn kém.</a:t>
            </a:r>
          </a:p>
          <a:p>
            <a:pPr algn="just">
              <a:lnSpc>
                <a:spcPct val="150000"/>
              </a:lnSpc>
            </a:pPr>
            <a:r>
              <a:rPr lang="vi-VN" sz="2000" dirty="0">
                <a:latin typeface="Times New Roman" panose="02020603050405020304" pitchFamily="18" charset="0"/>
                <a:cs typeface="Times New Roman" panose="02020603050405020304" pitchFamily="18" charset="0"/>
              </a:rPr>
              <a:t>              + Do thời gian làm phần mềm và kiến thức vốn có của bản thân nên bài báo cáo này vẫn chưa được hoàn chỉnh, một số trường hợp khác trong quản lý phòng vẫn chưa có thể giải quyết hết.</a:t>
            </a:r>
          </a:p>
        </p:txBody>
      </p:sp>
    </p:spTree>
    <p:extLst>
      <p:ext uri="{BB962C8B-B14F-4D97-AF65-F5344CB8AC3E}">
        <p14:creationId xmlns:p14="http://schemas.microsoft.com/office/powerpoint/2010/main" val="451889688"/>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AC204-44D3-4830-AFD0-D60991BE8D5E}"/>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4CD7847-30D2-43D2-B0AD-45FAAF61CAF7}"/>
              </a:ext>
            </a:extLst>
          </p:cNvPr>
          <p:cNvSpPr>
            <a:spLocks noGrp="1"/>
          </p:cNvSpPr>
          <p:nvPr>
            <p:ph type="subTitle" idx="1"/>
          </p:nvPr>
        </p:nvSpPr>
        <p:spPr/>
        <p:txBody>
          <a:bodyPr/>
          <a:lstStyle/>
          <a:p>
            <a:endParaRPr lang="en-US"/>
          </a:p>
        </p:txBody>
      </p:sp>
      <p:pic>
        <p:nvPicPr>
          <p:cNvPr id="5" name="Picture 4" descr="Background pattern&#10;&#10;Description automatically generated with medium confidence">
            <a:extLst>
              <a:ext uri="{FF2B5EF4-FFF2-40B4-BE49-F238E27FC236}">
                <a16:creationId xmlns:a16="http://schemas.microsoft.com/office/drawing/2014/main" id="{509B9BEC-878B-495B-B3D1-B01A49C0B9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3D2D163A-623A-45EB-87E6-0F3FE34848D3}"/>
              </a:ext>
            </a:extLst>
          </p:cNvPr>
          <p:cNvSpPr txBox="1"/>
          <p:nvPr/>
        </p:nvSpPr>
        <p:spPr>
          <a:xfrm>
            <a:off x="1431235" y="781878"/>
            <a:ext cx="1542410"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6. </a:t>
            </a: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luận</a:t>
            </a:r>
            <a:endParaRPr lang="en-US"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D0BBA1F-D0EE-4D2D-AC57-AEE56FC9C40F}"/>
              </a:ext>
            </a:extLst>
          </p:cNvPr>
          <p:cNvSpPr txBox="1"/>
          <p:nvPr/>
        </p:nvSpPr>
        <p:spPr>
          <a:xfrm>
            <a:off x="1523999" y="1584028"/>
            <a:ext cx="8401879" cy="1883657"/>
          </a:xfrm>
          <a:prstGeom prst="rect">
            <a:avLst/>
          </a:prstGeom>
          <a:noFill/>
        </p:spPr>
        <p:txBody>
          <a:bodyPr wrap="square" rtlCol="0">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a. </a:t>
            </a:r>
            <a:r>
              <a:rPr lang="vi-VN" sz="2000" dirty="0">
                <a:latin typeface="Times New Roman" panose="02020603050405020304" pitchFamily="18" charset="0"/>
                <a:cs typeface="Times New Roman" panose="02020603050405020304" pitchFamily="18" charset="0"/>
              </a:rPr>
              <a:t>Kết quả đạt được</a:t>
            </a:r>
          </a:p>
          <a:p>
            <a:pPr algn="just">
              <a:lnSpc>
                <a:spcPct val="150000"/>
              </a:lnSpc>
            </a:pPr>
            <a:r>
              <a:rPr lang="vi-VN" sz="2000" dirty="0">
                <a:latin typeface="Times New Roman" panose="02020603050405020304" pitchFamily="18" charset="0"/>
                <a:cs typeface="Times New Roman" panose="02020603050405020304" pitchFamily="18" charset="0"/>
              </a:rPr>
              <a:t>     + Cài đặt và sử dụng thành công phần mềm quản lý khách sạn.</a:t>
            </a:r>
          </a:p>
          <a:p>
            <a:pPr algn="just">
              <a:lnSpc>
                <a:spcPct val="150000"/>
              </a:lnSpc>
            </a:pPr>
            <a:r>
              <a:rPr lang="vi-VN" sz="2000" dirty="0">
                <a:latin typeface="Times New Roman" panose="02020603050405020304" pitchFamily="18" charset="0"/>
                <a:cs typeface="Times New Roman" panose="02020603050405020304" pitchFamily="18" charset="0"/>
              </a:rPr>
              <a:t>     + Hiểu rõ hơn về ngôn ngữ C# và ứng dụng của nó.</a:t>
            </a:r>
          </a:p>
          <a:p>
            <a:pPr algn="just">
              <a:lnSpc>
                <a:spcPct val="150000"/>
              </a:lnSpc>
            </a:pPr>
            <a:r>
              <a:rPr lang="vi-VN" sz="2000" dirty="0">
                <a:latin typeface="Times New Roman" panose="02020603050405020304" pitchFamily="18" charset="0"/>
                <a:cs typeface="Times New Roman" panose="02020603050405020304" pitchFamily="18" charset="0"/>
              </a:rPr>
              <a:t>     + Giao diện rõ ràng, đơn giản và dễ sử dụng.</a:t>
            </a:r>
          </a:p>
        </p:txBody>
      </p:sp>
      <p:sp>
        <p:nvSpPr>
          <p:cNvPr id="8" name="TextBox 7">
            <a:extLst>
              <a:ext uri="{FF2B5EF4-FFF2-40B4-BE49-F238E27FC236}">
                <a16:creationId xmlns:a16="http://schemas.microsoft.com/office/drawing/2014/main" id="{2709FD6A-E1E4-4048-A609-FA93C1123F54}"/>
              </a:ext>
            </a:extLst>
          </p:cNvPr>
          <p:cNvSpPr txBox="1"/>
          <p:nvPr/>
        </p:nvSpPr>
        <p:spPr>
          <a:xfrm>
            <a:off x="1431235" y="3509963"/>
            <a:ext cx="7313220" cy="2345322"/>
          </a:xfrm>
          <a:prstGeom prst="rect">
            <a:avLst/>
          </a:prstGeom>
          <a:noFill/>
        </p:spPr>
        <p:txBody>
          <a:bodyPr wrap="none" rtlCol="0">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 b. </a:t>
            </a:r>
            <a:r>
              <a:rPr lang="vi-VN" sz="2000" dirty="0">
                <a:latin typeface="Times New Roman" panose="02020603050405020304" pitchFamily="18" charset="0"/>
                <a:cs typeface="Times New Roman" panose="02020603050405020304" pitchFamily="18" charset="0"/>
              </a:rPr>
              <a:t>Tồn tại và hạn chế</a:t>
            </a:r>
          </a:p>
          <a:p>
            <a:pPr algn="just">
              <a:lnSpc>
                <a:spcPct val="150000"/>
              </a:lnSpc>
            </a:pPr>
            <a:r>
              <a:rPr lang="vi-VN" sz="2000" dirty="0">
                <a:latin typeface="Times New Roman" panose="02020603050405020304" pitchFamily="18" charset="0"/>
                <a:cs typeface="Times New Roman" panose="02020603050405020304" pitchFamily="18" charset="0"/>
              </a:rPr>
              <a:t>     + Còn nhiều thiếu sót trong hệ thống dữ liệu.</a:t>
            </a:r>
          </a:p>
          <a:p>
            <a:pPr algn="just">
              <a:lnSpc>
                <a:spcPct val="150000"/>
              </a:lnSpc>
            </a:pPr>
            <a:r>
              <a:rPr lang="vi-VN" sz="2000" dirty="0">
                <a:latin typeface="Times New Roman" panose="02020603050405020304" pitchFamily="18" charset="0"/>
                <a:cs typeface="Times New Roman" panose="02020603050405020304" pitchFamily="18" charset="0"/>
              </a:rPr>
              <a:t>     + Phần mềm hoạt động vẫn chưa hiệu quả và chưa chuyên nghiệp.</a:t>
            </a:r>
          </a:p>
          <a:p>
            <a:pPr algn="just">
              <a:lnSpc>
                <a:spcPct val="150000"/>
              </a:lnSpc>
            </a:pPr>
            <a:r>
              <a:rPr lang="vi-VN" sz="2000" dirty="0">
                <a:latin typeface="Times New Roman" panose="02020603050405020304" pitchFamily="18" charset="0"/>
                <a:cs typeface="Times New Roman" panose="02020603050405020304" pitchFamily="18" charset="0"/>
              </a:rPr>
              <a:t>     + Khó xử lý những trường hợp ngoài ý muốn.</a:t>
            </a:r>
          </a:p>
          <a:p>
            <a:pPr algn="just">
              <a:lnSpc>
                <a:spcPct val="150000"/>
              </a:lnSpc>
            </a:pPr>
            <a:r>
              <a:rPr lang="vi-VN" sz="2000" dirty="0">
                <a:latin typeface="Times New Roman" panose="02020603050405020304" pitchFamily="18" charset="0"/>
                <a:cs typeface="Times New Roman" panose="02020603050405020304" pitchFamily="18" charset="0"/>
              </a:rPr>
              <a:t>     + Chưa phát triển tối đa chức năng của hệ thống.</a:t>
            </a:r>
          </a:p>
        </p:txBody>
      </p:sp>
    </p:spTree>
    <p:extLst>
      <p:ext uri="{BB962C8B-B14F-4D97-AF65-F5344CB8AC3E}">
        <p14:creationId xmlns:p14="http://schemas.microsoft.com/office/powerpoint/2010/main" val="3729153306"/>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AC204-44D3-4830-AFD0-D60991BE8D5E}"/>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4CD7847-30D2-43D2-B0AD-45FAAF61CAF7}"/>
              </a:ext>
            </a:extLst>
          </p:cNvPr>
          <p:cNvSpPr>
            <a:spLocks noGrp="1"/>
          </p:cNvSpPr>
          <p:nvPr>
            <p:ph type="subTitle" idx="1"/>
          </p:nvPr>
        </p:nvSpPr>
        <p:spPr/>
        <p:txBody>
          <a:bodyPr/>
          <a:lstStyle/>
          <a:p>
            <a:endParaRPr lang="en-US"/>
          </a:p>
        </p:txBody>
      </p:sp>
      <p:pic>
        <p:nvPicPr>
          <p:cNvPr id="5" name="Picture 4" descr="Background pattern&#10;&#10;Description automatically generated with medium confidence">
            <a:extLst>
              <a:ext uri="{FF2B5EF4-FFF2-40B4-BE49-F238E27FC236}">
                <a16:creationId xmlns:a16="http://schemas.microsoft.com/office/drawing/2014/main" id="{509B9BEC-878B-495B-B3D1-B01A49C0B9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TextBox 8">
            <a:extLst>
              <a:ext uri="{FF2B5EF4-FFF2-40B4-BE49-F238E27FC236}">
                <a16:creationId xmlns:a16="http://schemas.microsoft.com/office/drawing/2014/main" id="{7911A3A4-4D8F-459B-9996-7BCA82FB422C}"/>
              </a:ext>
            </a:extLst>
          </p:cNvPr>
          <p:cNvSpPr txBox="1"/>
          <p:nvPr/>
        </p:nvSpPr>
        <p:spPr>
          <a:xfrm>
            <a:off x="1258956" y="715617"/>
            <a:ext cx="10296940" cy="3730317"/>
          </a:xfrm>
          <a:prstGeom prst="rect">
            <a:avLst/>
          </a:prstGeom>
          <a:noFill/>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c. </a:t>
            </a:r>
            <a:r>
              <a:rPr lang="vi-VN" sz="2000" dirty="0">
                <a:latin typeface="Times New Roman" panose="02020603050405020304" pitchFamily="18" charset="0"/>
                <a:cs typeface="Times New Roman" panose="02020603050405020304" pitchFamily="18" charset="0"/>
              </a:rPr>
              <a:t>Hướng phát triển</a:t>
            </a:r>
          </a:p>
          <a:p>
            <a:pPr algn="just">
              <a:lnSpc>
                <a:spcPct val="150000"/>
              </a:lnSpc>
            </a:pPr>
            <a:r>
              <a:rPr lang="vi-VN" sz="2000" dirty="0">
                <a:latin typeface="Times New Roman" panose="02020603050405020304" pitchFamily="18" charset="0"/>
                <a:cs typeface="Times New Roman" panose="02020603050405020304" pitchFamily="18" charset="0"/>
              </a:rPr>
              <a:t>      Do sự hiểu biết có hạn của bản thân về kiến thức, các kỹ năng lập trình, cũng như sự non yếu về mặt kinh nghiệm, ý tưởng do mới đi vào làm việc. Chính vì thế em rất mong sự đóng góp ý kiến của quý thầy cô và các bạn để rút ra kinh nghiệm, có nhiều ý tưởng để những đồ án sau này được hoàn chỉnh hơn. Với sự đa dạng và phát triển không ngừng của công nghệ, em mong rằng sản phẩm sẽ ngày càng hoàn thiện hơn, gần gũi hơn với hoạt động quản lý khách sạn ngày càng phát triển. Cuối cùng, em sẽ tìm thêm ý tưởng, học hỏi nhiều hơn để phát triển sản phẩm của em ngày càng hoàn thiện hơn nữa.</a:t>
            </a:r>
          </a:p>
        </p:txBody>
      </p:sp>
    </p:spTree>
    <p:extLst>
      <p:ext uri="{BB962C8B-B14F-4D97-AF65-F5344CB8AC3E}">
        <p14:creationId xmlns:p14="http://schemas.microsoft.com/office/powerpoint/2010/main" val="4281345597"/>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AC204-44D3-4830-AFD0-D60991BE8D5E}"/>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4CD7847-30D2-43D2-B0AD-45FAAF61CAF7}"/>
              </a:ext>
            </a:extLst>
          </p:cNvPr>
          <p:cNvSpPr>
            <a:spLocks noGrp="1"/>
          </p:cNvSpPr>
          <p:nvPr>
            <p:ph type="subTitle" idx="1"/>
          </p:nvPr>
        </p:nvSpPr>
        <p:spPr/>
        <p:txBody>
          <a:bodyPr/>
          <a:lstStyle/>
          <a:p>
            <a:endParaRPr lang="en-US"/>
          </a:p>
        </p:txBody>
      </p:sp>
      <p:pic>
        <p:nvPicPr>
          <p:cNvPr id="5" name="Picture 4" descr="Background pattern&#10;&#10;Description automatically generated with medium confidence">
            <a:extLst>
              <a:ext uri="{FF2B5EF4-FFF2-40B4-BE49-F238E27FC236}">
                <a16:creationId xmlns:a16="http://schemas.microsoft.com/office/drawing/2014/main" id="{509B9BEC-878B-495B-B3D1-B01A49C0B9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23BC97F7-803B-4582-B9AB-48DC4B6A2E21}"/>
              </a:ext>
            </a:extLst>
          </p:cNvPr>
          <p:cNvSpPr txBox="1"/>
          <p:nvPr/>
        </p:nvSpPr>
        <p:spPr>
          <a:xfrm>
            <a:off x="1139686" y="553234"/>
            <a:ext cx="5526157" cy="523220"/>
          </a:xfrm>
          <a:prstGeom prst="rect">
            <a:avLst/>
          </a:prstGeom>
          <a:noFill/>
        </p:spPr>
        <p:txBody>
          <a:bodyPr wrap="square" rtlCol="0">
            <a:spAutoFit/>
          </a:bodyPr>
          <a:lstStyle/>
          <a:p>
            <a:r>
              <a:rPr lang="en-US" sz="2800" dirty="0" err="1">
                <a:latin typeface="Times New Roman" panose="02020603050405020304" pitchFamily="18" charset="0"/>
                <a:cs typeface="Times New Roman" panose="02020603050405020304" pitchFamily="18" charset="0"/>
              </a:rPr>
              <a:t>Hình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ảnh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hệ</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thống</a:t>
            </a:r>
            <a:endParaRPr lang="en-US" sz="2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8C38EA02-3CB5-40AD-BD78-ABB7D7897C17}"/>
              </a:ext>
            </a:extLst>
          </p:cNvPr>
          <p:cNvPicPr>
            <a:picLocks noChangeAspect="1"/>
          </p:cNvPicPr>
          <p:nvPr/>
        </p:nvPicPr>
        <p:blipFill>
          <a:blip r:embed="rId3"/>
          <a:stretch>
            <a:fillRect/>
          </a:stretch>
        </p:blipFill>
        <p:spPr>
          <a:xfrm>
            <a:off x="1824360" y="1173466"/>
            <a:ext cx="8543280" cy="4857143"/>
          </a:xfrm>
          <a:prstGeom prst="rect">
            <a:avLst/>
          </a:prstGeom>
        </p:spPr>
      </p:pic>
    </p:spTree>
    <p:extLst>
      <p:ext uri="{BB962C8B-B14F-4D97-AF65-F5344CB8AC3E}">
        <p14:creationId xmlns:p14="http://schemas.microsoft.com/office/powerpoint/2010/main" val="1275476979"/>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AC204-44D3-4830-AFD0-D60991BE8D5E}"/>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4CD7847-30D2-43D2-B0AD-45FAAF61CAF7}"/>
              </a:ext>
            </a:extLst>
          </p:cNvPr>
          <p:cNvSpPr>
            <a:spLocks noGrp="1"/>
          </p:cNvSpPr>
          <p:nvPr>
            <p:ph type="subTitle" idx="1"/>
          </p:nvPr>
        </p:nvSpPr>
        <p:spPr/>
        <p:txBody>
          <a:bodyPr/>
          <a:lstStyle/>
          <a:p>
            <a:endParaRPr lang="en-US"/>
          </a:p>
        </p:txBody>
      </p:sp>
      <p:pic>
        <p:nvPicPr>
          <p:cNvPr id="5" name="Picture 4" descr="Background pattern&#10;&#10;Description automatically generated with medium confidence">
            <a:extLst>
              <a:ext uri="{FF2B5EF4-FFF2-40B4-BE49-F238E27FC236}">
                <a16:creationId xmlns:a16="http://schemas.microsoft.com/office/drawing/2014/main" id="{509B9BEC-878B-495B-B3D1-B01A49C0B9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28712EE7-0210-4DBA-83F4-C8480A0278A7}"/>
              </a:ext>
            </a:extLst>
          </p:cNvPr>
          <p:cNvPicPr>
            <a:picLocks noChangeAspect="1"/>
          </p:cNvPicPr>
          <p:nvPr/>
        </p:nvPicPr>
        <p:blipFill>
          <a:blip r:embed="rId3"/>
          <a:stretch>
            <a:fillRect/>
          </a:stretch>
        </p:blipFill>
        <p:spPr>
          <a:xfrm>
            <a:off x="1406769" y="618977"/>
            <a:ext cx="9748911" cy="5008099"/>
          </a:xfrm>
          <a:prstGeom prst="rect">
            <a:avLst/>
          </a:prstGeom>
        </p:spPr>
      </p:pic>
    </p:spTree>
    <p:extLst>
      <p:ext uri="{BB962C8B-B14F-4D97-AF65-F5344CB8AC3E}">
        <p14:creationId xmlns:p14="http://schemas.microsoft.com/office/powerpoint/2010/main" val="3127174031"/>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10;&#10;Description automatically generated">
            <a:extLst>
              <a:ext uri="{FF2B5EF4-FFF2-40B4-BE49-F238E27FC236}">
                <a16:creationId xmlns:a16="http://schemas.microsoft.com/office/drawing/2014/main" id="{348F9BFF-7F71-4DE6-BAD3-5CA7B2374C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58118761"/>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AC204-44D3-4830-AFD0-D60991BE8D5E}"/>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4CD7847-30D2-43D2-B0AD-45FAAF61CAF7}"/>
              </a:ext>
            </a:extLst>
          </p:cNvPr>
          <p:cNvSpPr>
            <a:spLocks noGrp="1"/>
          </p:cNvSpPr>
          <p:nvPr>
            <p:ph type="subTitle" idx="1"/>
          </p:nvPr>
        </p:nvSpPr>
        <p:spPr/>
        <p:txBody>
          <a:bodyPr/>
          <a:lstStyle/>
          <a:p>
            <a:endParaRPr lang="en-US"/>
          </a:p>
        </p:txBody>
      </p:sp>
      <p:pic>
        <p:nvPicPr>
          <p:cNvPr id="5" name="Picture 4" descr="Background pattern&#10;&#10;Description automatically generated with medium confidence">
            <a:extLst>
              <a:ext uri="{FF2B5EF4-FFF2-40B4-BE49-F238E27FC236}">
                <a16:creationId xmlns:a16="http://schemas.microsoft.com/office/drawing/2014/main" id="{509B9BEC-878B-495B-B3D1-B01A49C0B9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6917936A-EC41-4277-80D4-128AAA24E941}"/>
              </a:ext>
            </a:extLst>
          </p:cNvPr>
          <p:cNvSpPr txBox="1"/>
          <p:nvPr/>
        </p:nvSpPr>
        <p:spPr>
          <a:xfrm>
            <a:off x="2215097" y="599143"/>
            <a:ext cx="7761805" cy="523220"/>
          </a:xfrm>
          <a:prstGeom prst="rect">
            <a:avLst/>
          </a:prstGeom>
          <a:noFill/>
        </p:spPr>
        <p:txBody>
          <a:bodyPr wrap="none" rtlCol="0">
            <a:spAutoFit/>
          </a:bodyPr>
          <a:lstStyle/>
          <a:p>
            <a:r>
              <a:rPr lang="vi-VN" sz="2800" b="1" dirty="0">
                <a:latin typeface="+mj-lt"/>
              </a:rPr>
              <a:t>GV HƯỚNG DẪN VÀ SINH VIÊN THỰC HIỆN</a:t>
            </a:r>
            <a:endParaRPr lang="en-US" sz="2800" b="1" dirty="0">
              <a:latin typeface="+mj-lt"/>
            </a:endParaRPr>
          </a:p>
        </p:txBody>
      </p:sp>
      <p:sp>
        <p:nvSpPr>
          <p:cNvPr id="7" name="TextBox 6">
            <a:extLst>
              <a:ext uri="{FF2B5EF4-FFF2-40B4-BE49-F238E27FC236}">
                <a16:creationId xmlns:a16="http://schemas.microsoft.com/office/drawing/2014/main" id="{248178B1-1D99-4E41-B1CA-6A1022E050EE}"/>
              </a:ext>
            </a:extLst>
          </p:cNvPr>
          <p:cNvSpPr txBox="1"/>
          <p:nvPr/>
        </p:nvSpPr>
        <p:spPr>
          <a:xfrm>
            <a:off x="1656522" y="1721506"/>
            <a:ext cx="4418133" cy="2246769"/>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GVHD </a:t>
            </a:r>
            <a:r>
              <a:rPr lang="en-US" sz="2800"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Th.s Phạm Trà My</a:t>
            </a:r>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SVTH</a:t>
            </a:r>
            <a:r>
              <a:rPr lang="en-US" sz="2800" dirty="0">
                <a:latin typeface="Times New Roman" panose="02020603050405020304" pitchFamily="18" charset="0"/>
                <a:cs typeface="Times New Roman" panose="02020603050405020304" pitchFamily="18" charset="0"/>
              </a:rPr>
              <a:t>  : Nguyễn Bá Đức</a:t>
            </a:r>
          </a:p>
          <a:p>
            <a:endParaRPr lang="en-US"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MSSV </a:t>
            </a:r>
            <a:r>
              <a:rPr lang="en-US" sz="2800" dirty="0">
                <a:latin typeface="Times New Roman" panose="02020603050405020304" pitchFamily="18" charset="0"/>
                <a:cs typeface="Times New Roman" panose="02020603050405020304" pitchFamily="18" charset="0"/>
              </a:rPr>
              <a:t>: 1755248020100168</a:t>
            </a:r>
          </a:p>
        </p:txBody>
      </p:sp>
      <p:sp>
        <p:nvSpPr>
          <p:cNvPr id="8" name="TextBox 7">
            <a:extLst>
              <a:ext uri="{FF2B5EF4-FFF2-40B4-BE49-F238E27FC236}">
                <a16:creationId xmlns:a16="http://schemas.microsoft.com/office/drawing/2014/main" id="{FFD0B594-03E7-4D59-A42F-965038F091D7}"/>
              </a:ext>
            </a:extLst>
          </p:cNvPr>
          <p:cNvSpPr txBox="1"/>
          <p:nvPr/>
        </p:nvSpPr>
        <p:spPr>
          <a:xfrm>
            <a:off x="132522" y="4452731"/>
            <a:ext cx="11264347" cy="1018740"/>
          </a:xfrm>
          <a:prstGeom prst="rect">
            <a:avLst/>
          </a:prstGeom>
          <a:noFill/>
        </p:spPr>
        <p:txBody>
          <a:bodyPr wrap="square" rtlCol="0">
            <a:spAutoFit/>
          </a:bodyPr>
          <a:lstStyle/>
          <a:p>
            <a:pPr marL="0" marR="1142365" algn="ctr">
              <a:lnSpc>
                <a:spcPct val="115000"/>
              </a:lnSpc>
              <a:spcBef>
                <a:spcPts val="0"/>
              </a:spcBef>
              <a:spcAft>
                <a:spcPts val="0"/>
              </a:spcAft>
            </a:pPr>
            <a:r>
              <a:rPr lang="en-US" sz="2800"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Đề</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Tài</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Khác</a:t>
            </a:r>
            <a:r>
              <a:rPr lang="en-US" sz="2800" dirty="0" err="1">
                <a:latin typeface="Times New Roman" panose="02020603050405020304" pitchFamily="18" charset="0"/>
                <a:ea typeface="Times New Roman" panose="02020603050405020304" pitchFamily="18" charset="0"/>
                <a:cs typeface="Times New Roman" panose="02020603050405020304" pitchFamily="18" charset="0"/>
              </a:rPr>
              <a:t>h</a:t>
            </a:r>
            <a:r>
              <a:rPr 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ea typeface="Times New Roman" panose="02020603050405020304" pitchFamily="18" charset="0"/>
                <a:cs typeface="Times New Roman" panose="02020603050405020304" pitchFamily="18" charset="0"/>
              </a:rPr>
              <a:t>Sạn</a:t>
            </a:r>
            <a:r>
              <a:rPr 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ODYSSEY HOTEL</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979131404"/>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AC204-44D3-4830-AFD0-D60991BE8D5E}"/>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4CD7847-30D2-43D2-B0AD-45FAAF61CAF7}"/>
              </a:ext>
            </a:extLst>
          </p:cNvPr>
          <p:cNvSpPr>
            <a:spLocks noGrp="1"/>
          </p:cNvSpPr>
          <p:nvPr>
            <p:ph type="subTitle" idx="1"/>
          </p:nvPr>
        </p:nvSpPr>
        <p:spPr/>
        <p:txBody>
          <a:bodyPr/>
          <a:lstStyle/>
          <a:p>
            <a:endParaRPr lang="en-US"/>
          </a:p>
        </p:txBody>
      </p:sp>
      <p:pic>
        <p:nvPicPr>
          <p:cNvPr id="5" name="Picture 4" descr="Background pattern&#10;&#10;Description automatically generated with medium confidence">
            <a:extLst>
              <a:ext uri="{FF2B5EF4-FFF2-40B4-BE49-F238E27FC236}">
                <a16:creationId xmlns:a16="http://schemas.microsoft.com/office/drawing/2014/main" id="{509B9BEC-878B-495B-B3D1-B01A49C0B9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AFA43B26-97E6-4534-92F4-32AB770E2F7D}"/>
              </a:ext>
            </a:extLst>
          </p:cNvPr>
          <p:cNvSpPr txBox="1"/>
          <p:nvPr/>
        </p:nvSpPr>
        <p:spPr>
          <a:xfrm>
            <a:off x="3670852" y="463826"/>
            <a:ext cx="3858539"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NỘI DUNG BÁO CÁO</a:t>
            </a:r>
          </a:p>
        </p:txBody>
      </p:sp>
      <p:sp>
        <p:nvSpPr>
          <p:cNvPr id="6" name="TextBox 5">
            <a:extLst>
              <a:ext uri="{FF2B5EF4-FFF2-40B4-BE49-F238E27FC236}">
                <a16:creationId xmlns:a16="http://schemas.microsoft.com/office/drawing/2014/main" id="{6722C009-9697-41EF-9B02-BC20D06A1160}"/>
              </a:ext>
            </a:extLst>
          </p:cNvPr>
          <p:cNvSpPr txBox="1"/>
          <p:nvPr/>
        </p:nvSpPr>
        <p:spPr>
          <a:xfrm>
            <a:off x="1245703" y="1600201"/>
            <a:ext cx="8481393" cy="3922678"/>
          </a:xfrm>
          <a:prstGeom prst="rect">
            <a:avLst/>
          </a:prstGeom>
          <a:noFill/>
        </p:spPr>
        <p:txBody>
          <a:bodyPr wrap="square" rtlCol="0">
            <a:spAutoFit/>
          </a:bodyPr>
          <a:lstStyle/>
          <a:p>
            <a:pPr marL="342900" indent="-342900" algn="just">
              <a:lnSpc>
                <a:spcPct val="150000"/>
              </a:lnSpc>
              <a:buAutoNum type="arabicPeriod"/>
            </a:pPr>
            <a:r>
              <a:rPr lang="en-US" sz="2800" dirty="0" err="1">
                <a:latin typeface="Times New Roman" panose="02020603050405020304" pitchFamily="18" charset="0"/>
                <a:cs typeface="Times New Roman" panose="02020603050405020304" pitchFamily="18" charset="0"/>
              </a:rPr>
              <a:t>Giới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thiệu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đề</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tài</a:t>
            </a:r>
            <a:endParaRPr lang="en-US" sz="2800" dirty="0">
              <a:latin typeface="Times New Roman" panose="02020603050405020304" pitchFamily="18" charset="0"/>
              <a:cs typeface="Times New Roman" panose="02020603050405020304" pitchFamily="18" charset="0"/>
            </a:endParaRPr>
          </a:p>
          <a:p>
            <a:pPr marL="342900" indent="-342900" algn="just">
              <a:lnSpc>
                <a:spcPct val="150000"/>
              </a:lnSpc>
              <a:buAutoNum type="arabicPeriod"/>
            </a:pPr>
            <a:r>
              <a:rPr lang="en-US" sz="2800" dirty="0" err="1">
                <a:latin typeface="Times New Roman" panose="02020603050405020304" pitchFamily="18" charset="0"/>
                <a:cs typeface="Times New Roman" panose="02020603050405020304" pitchFamily="18" charset="0"/>
              </a:rPr>
              <a:t>Tính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khả</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đề</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tài</a:t>
            </a:r>
            <a:endParaRPr lang="en-US" sz="2800" dirty="0">
              <a:latin typeface="Times New Roman" panose="02020603050405020304" pitchFamily="18" charset="0"/>
              <a:cs typeface="Times New Roman" panose="02020603050405020304" pitchFamily="18" charset="0"/>
            </a:endParaRPr>
          </a:p>
          <a:p>
            <a:pPr marL="342900" indent="-342900" algn="just">
              <a:lnSpc>
                <a:spcPct val="150000"/>
              </a:lnSpc>
              <a:buAutoNum type="arabicPeriod"/>
            </a:pPr>
            <a:r>
              <a:rPr lang="en-US" sz="2800" dirty="0" err="1">
                <a:latin typeface="Times New Roman" panose="02020603050405020304" pitchFamily="18" charset="0"/>
                <a:cs typeface="Times New Roman" panose="02020603050405020304" pitchFamily="18" charset="0"/>
              </a:rPr>
              <a:t>Yêu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cầu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hệ</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thống</a:t>
            </a:r>
            <a:endParaRPr lang="en-US" sz="2800" dirty="0">
              <a:latin typeface="Times New Roman" panose="02020603050405020304" pitchFamily="18" charset="0"/>
              <a:cs typeface="Times New Roman" panose="02020603050405020304" pitchFamily="18" charset="0"/>
            </a:endParaRPr>
          </a:p>
          <a:p>
            <a:pPr marL="342900" indent="-342900" algn="just">
              <a:lnSpc>
                <a:spcPct val="150000"/>
              </a:lnSpc>
              <a:buAutoNum type="arabicPeriod"/>
            </a:pPr>
            <a:r>
              <a:rPr lang="en-US" sz="2800" dirty="0" err="1">
                <a:latin typeface="Times New Roman" panose="02020603050405020304" pitchFamily="18" charset="0"/>
                <a:cs typeface="Times New Roman" panose="02020603050405020304" pitchFamily="18" charset="0"/>
              </a:rPr>
              <a:t>Thiết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kế</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hệ</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thống</a:t>
            </a:r>
            <a:endParaRPr lang="en-US" sz="2800" dirty="0">
              <a:latin typeface="Times New Roman" panose="02020603050405020304" pitchFamily="18" charset="0"/>
              <a:cs typeface="Times New Roman" panose="02020603050405020304" pitchFamily="18" charset="0"/>
            </a:endParaRPr>
          </a:p>
          <a:p>
            <a:pPr marL="342900" indent="-342900" algn="just">
              <a:lnSpc>
                <a:spcPct val="150000"/>
              </a:lnSpc>
              <a:buAutoNum type="arabicPeriod"/>
            </a:pPr>
            <a:r>
              <a:rPr lang="en-US" sz="2800" dirty="0" err="1">
                <a:latin typeface="Times New Roman" panose="02020603050405020304" pitchFamily="18" charset="0"/>
                <a:cs typeface="Times New Roman" panose="02020603050405020304" pitchFamily="18" charset="0"/>
              </a:rPr>
              <a:t>Đánh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hệ</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thống</a:t>
            </a:r>
            <a:endParaRPr lang="en-US" sz="2800" dirty="0">
              <a:latin typeface="Times New Roman" panose="02020603050405020304" pitchFamily="18" charset="0"/>
              <a:cs typeface="Times New Roman" panose="02020603050405020304" pitchFamily="18" charset="0"/>
            </a:endParaRPr>
          </a:p>
          <a:p>
            <a:pPr marL="342900" indent="-342900" algn="just">
              <a:lnSpc>
                <a:spcPct val="150000"/>
              </a:lnSpc>
              <a:buAutoNum type="arabicPeriod"/>
            </a:pPr>
            <a:r>
              <a:rPr lang="en-US" sz="2800" dirty="0" err="1">
                <a:latin typeface="Times New Roman" panose="02020603050405020304" pitchFamily="18" charset="0"/>
                <a:cs typeface="Times New Roman" panose="02020603050405020304" pitchFamily="18" charset="0"/>
              </a:rPr>
              <a:t>Kết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luận</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2264705"/>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AC204-44D3-4830-AFD0-D60991BE8D5E}"/>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4CD7847-30D2-43D2-B0AD-45FAAF61CAF7}"/>
              </a:ext>
            </a:extLst>
          </p:cNvPr>
          <p:cNvSpPr>
            <a:spLocks noGrp="1"/>
          </p:cNvSpPr>
          <p:nvPr>
            <p:ph type="subTitle" idx="1"/>
          </p:nvPr>
        </p:nvSpPr>
        <p:spPr/>
        <p:txBody>
          <a:bodyPr/>
          <a:lstStyle/>
          <a:p>
            <a:endParaRPr lang="en-US"/>
          </a:p>
        </p:txBody>
      </p:sp>
      <p:pic>
        <p:nvPicPr>
          <p:cNvPr id="5" name="Picture 4" descr="Background pattern&#10;&#10;Description automatically generated with medium confidence">
            <a:extLst>
              <a:ext uri="{FF2B5EF4-FFF2-40B4-BE49-F238E27FC236}">
                <a16:creationId xmlns:a16="http://schemas.microsoft.com/office/drawing/2014/main" id="{509B9BEC-878B-495B-B3D1-B01A49C0B9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E4F7B6D0-2E2D-40DC-A782-39417ED78348}"/>
              </a:ext>
            </a:extLst>
          </p:cNvPr>
          <p:cNvSpPr txBox="1"/>
          <p:nvPr/>
        </p:nvSpPr>
        <p:spPr>
          <a:xfrm>
            <a:off x="600703" y="980661"/>
            <a:ext cx="2489784" cy="830997"/>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1. </a:t>
            </a:r>
            <a:r>
              <a:rPr lang="en-US" sz="2400" dirty="0" err="1">
                <a:latin typeface="Times New Roman" panose="02020603050405020304" pitchFamily="18" charset="0"/>
                <a:cs typeface="Times New Roman" panose="02020603050405020304" pitchFamily="18" charset="0"/>
              </a:rPr>
              <a:t>Giới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tài</a:t>
            </a:r>
            <a:endParaRPr lang="en-US" sz="2400" dirty="0">
              <a:latin typeface="Times New Roman" panose="02020603050405020304" pitchFamily="18" charset="0"/>
              <a:cs typeface="Times New Roman" panose="02020603050405020304" pitchFamily="18" charset="0"/>
            </a:endParaRPr>
          </a:p>
          <a:p>
            <a:endParaRPr lang="en-US" sz="2400" dirty="0"/>
          </a:p>
        </p:txBody>
      </p:sp>
      <p:sp>
        <p:nvSpPr>
          <p:cNvPr id="6" name="TextBox 5">
            <a:extLst>
              <a:ext uri="{FF2B5EF4-FFF2-40B4-BE49-F238E27FC236}">
                <a16:creationId xmlns:a16="http://schemas.microsoft.com/office/drawing/2014/main" id="{84956BDE-B7F4-447C-A162-C8EBFCD3AA72}"/>
              </a:ext>
            </a:extLst>
          </p:cNvPr>
          <p:cNvSpPr txBox="1"/>
          <p:nvPr/>
        </p:nvSpPr>
        <p:spPr>
          <a:xfrm>
            <a:off x="1139687" y="1364041"/>
            <a:ext cx="10297137" cy="2345322"/>
          </a:xfrm>
          <a:prstGeom prst="rect">
            <a:avLst/>
          </a:prstGeom>
          <a:noFill/>
        </p:spPr>
        <p:txBody>
          <a:bodyPr wrap="square" rtlCol="0">
            <a:spAutoFit/>
          </a:bodyPr>
          <a:lstStyle/>
          <a:p>
            <a:pPr marL="342900" indent="-342900" algn="just">
              <a:lnSpc>
                <a:spcPct val="150000"/>
              </a:lnSpc>
              <a:buAutoNum type="alphaLcPeriod"/>
            </a:pPr>
            <a:r>
              <a:rPr lang="en-US" sz="2000" dirty="0" err="1">
                <a:latin typeface="Times New Roman" panose="02020603050405020304" pitchFamily="18" charset="0"/>
                <a:cs typeface="Times New Roman" panose="02020603050405020304" pitchFamily="18" charset="0"/>
              </a:rPr>
              <a:t>Lí</a:t>
            </a:r>
            <a:r>
              <a:rPr lang="en-US" sz="2000" dirty="0">
                <a:latin typeface="Times New Roman" panose="02020603050405020304" pitchFamily="18" charset="0"/>
                <a:cs typeface="Times New Roman" panose="02020603050405020304" pitchFamily="18" charset="0"/>
              </a:rPr>
              <a:t> do </a:t>
            </a:r>
            <a:r>
              <a:rPr lang="en-US" sz="2000" dirty="0" err="1">
                <a:latin typeface="Times New Roman" panose="02020603050405020304" pitchFamily="18" charset="0"/>
                <a:cs typeface="Times New Roman" panose="02020603050405020304" pitchFamily="18" charset="0"/>
              </a:rPr>
              <a:t>chọn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đề</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tài</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     + N</a:t>
            </a:r>
            <a:r>
              <a:rPr lang="vi-VN" sz="2000" dirty="0">
                <a:latin typeface="Times New Roman" panose="02020603050405020304" pitchFamily="18" charset="0"/>
                <a:cs typeface="Times New Roman" panose="02020603050405020304" pitchFamily="18" charset="0"/>
              </a:rPr>
              <a:t>gành kinh doanh khách sạn đang được chú trọng để thu hút lượng khách du lịch tới Việt Nam</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     + C</a:t>
            </a:r>
            <a:r>
              <a:rPr lang="vi-VN" sz="2000" dirty="0">
                <a:latin typeface="Times New Roman" panose="02020603050405020304" pitchFamily="18" charset="0"/>
                <a:cs typeface="Times New Roman" panose="02020603050405020304" pitchFamily="18" charset="0"/>
              </a:rPr>
              <a:t>ác khách sạn vừa và nhỏ thì hầu như công việc đều đang phải làm một cách thủ công, trong khi đó ở nước ta, các khách sạn lớn lại chưa thật sự nhiều</a:t>
            </a:r>
            <a:endParaRPr lang="en-US"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330645D-36A1-4396-B962-1FC8D3285F8A}"/>
              </a:ext>
            </a:extLst>
          </p:cNvPr>
          <p:cNvSpPr txBox="1"/>
          <p:nvPr/>
        </p:nvSpPr>
        <p:spPr>
          <a:xfrm>
            <a:off x="1139687" y="3851980"/>
            <a:ext cx="10297137" cy="1883657"/>
          </a:xfrm>
          <a:prstGeom prst="rect">
            <a:avLst/>
          </a:prstGeom>
          <a:noFill/>
        </p:spPr>
        <p:txBody>
          <a:bodyPr wrap="square" rtlCol="0">
            <a:spAutoFit/>
          </a:bodyPr>
          <a:lstStyle/>
          <a:p>
            <a:pPr>
              <a:lnSpc>
                <a:spcPct val="150000"/>
              </a:lnSpc>
            </a:pPr>
            <a:r>
              <a:rPr lang="en-US" sz="2000" dirty="0">
                <a:latin typeface="Times New Roman" panose="02020603050405020304" pitchFamily="18" charset="0"/>
                <a:cs typeface="Times New Roman" panose="02020603050405020304" pitchFamily="18" charset="0"/>
              </a:rPr>
              <a:t>b. </a:t>
            </a:r>
            <a:r>
              <a:rPr lang="en-US" sz="2000" dirty="0" err="1">
                <a:latin typeface="Times New Roman" panose="02020603050405020304" pitchFamily="18" charset="0"/>
                <a:cs typeface="Times New Roman" panose="02020603050405020304" pitchFamily="18" charset="0"/>
              </a:rPr>
              <a:t>Mục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đích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hiện</a:t>
            </a: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Giảm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thiểu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việc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sổ</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bằng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tay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thay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bằng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việc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tiếp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máy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thông</a:t>
            </a:r>
            <a:r>
              <a:rPr lang="en-US" sz="2000" dirty="0">
                <a:latin typeface="Times New Roman" panose="02020603050405020304" pitchFamily="18" charset="0"/>
                <a:cs typeface="Times New Roman" panose="02020603050405020304" pitchFamily="18" charset="0"/>
              </a:rPr>
              <a:t> qua </a:t>
            </a:r>
            <a:r>
              <a:rPr lang="en-US" sz="2000" dirty="0" err="1">
                <a:latin typeface="Times New Roman" panose="02020603050405020304" pitchFamily="18" charset="0"/>
                <a:cs typeface="Times New Roman" panose="02020603050405020304" pitchFamily="18" charset="0"/>
              </a:rPr>
              <a:t>phần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mềm</a:t>
            </a: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Xây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dựng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mềm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theo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mô</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hình</a:t>
            </a:r>
            <a:r>
              <a:rPr lang="en-US" sz="2000" dirty="0">
                <a:latin typeface="Times New Roman" panose="02020603050405020304" pitchFamily="18" charset="0"/>
                <a:cs typeface="Times New Roman" panose="02020603050405020304" pitchFamily="18" charset="0"/>
              </a:rPr>
              <a:t> 3 </a:t>
            </a:r>
            <a:r>
              <a:rPr lang="en-US" sz="2000" dirty="0" err="1">
                <a:latin typeface="Times New Roman" panose="02020603050405020304" pitchFamily="18" charset="0"/>
                <a:cs typeface="Times New Roman" panose="02020603050405020304" pitchFamily="18" charset="0"/>
              </a:rPr>
              <a:t>lớp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ngôn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ngữ</a:t>
            </a:r>
            <a:r>
              <a:rPr lang="en-US" sz="2000" dirty="0">
                <a:latin typeface="Times New Roman" panose="02020603050405020304" pitchFamily="18" charset="0"/>
                <a:cs typeface="Times New Roman" panose="02020603050405020304" pitchFamily="18" charset="0"/>
              </a:rPr>
              <a:t> C#</a:t>
            </a:r>
          </a:p>
        </p:txBody>
      </p:sp>
    </p:spTree>
    <p:extLst>
      <p:ext uri="{BB962C8B-B14F-4D97-AF65-F5344CB8AC3E}">
        <p14:creationId xmlns:p14="http://schemas.microsoft.com/office/powerpoint/2010/main" val="3271063056"/>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AC204-44D3-4830-AFD0-D60991BE8D5E}"/>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4CD7847-30D2-43D2-B0AD-45FAAF61CAF7}"/>
              </a:ext>
            </a:extLst>
          </p:cNvPr>
          <p:cNvSpPr>
            <a:spLocks noGrp="1"/>
          </p:cNvSpPr>
          <p:nvPr>
            <p:ph type="subTitle" idx="1"/>
          </p:nvPr>
        </p:nvSpPr>
        <p:spPr/>
        <p:txBody>
          <a:bodyPr/>
          <a:lstStyle/>
          <a:p>
            <a:endParaRPr lang="en-US"/>
          </a:p>
        </p:txBody>
      </p:sp>
      <p:pic>
        <p:nvPicPr>
          <p:cNvPr id="5" name="Picture 4" descr="Background pattern&#10;&#10;Description automatically generated with medium confidence">
            <a:extLst>
              <a:ext uri="{FF2B5EF4-FFF2-40B4-BE49-F238E27FC236}">
                <a16:creationId xmlns:a16="http://schemas.microsoft.com/office/drawing/2014/main" id="{509B9BEC-878B-495B-B3D1-B01A49C0B9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44F474DD-0F14-4934-B5C2-25829CA95DDF}"/>
              </a:ext>
            </a:extLst>
          </p:cNvPr>
          <p:cNvSpPr txBox="1"/>
          <p:nvPr/>
        </p:nvSpPr>
        <p:spPr>
          <a:xfrm>
            <a:off x="742122" y="678161"/>
            <a:ext cx="11078817" cy="3484095"/>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2.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tài</a:t>
            </a:r>
            <a:endParaRPr lang="en-US" sz="24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Trong thời đại công nghệ 4.0 thì những phần mềm quản lý là rất vô cùng quan trọng. Do đó mà các doanh nghiệp, cửa hàng, các trường đại học...đã phát triển những dự án quản lý ngày các nhiều. Khi các phần mềm quản lý xuất hiện thì đầu tiên nó sẽ thay thế việc ghi chép, sao lưu, tính toán ...thay vì ghi chép vào những các quyển sổ thì nó được lập trình sẵn vào hệ thống. Về kinh tế thì cũng giảm rất nhiều chi phí các doanh nghiệp cũng như các trường đại học. Về kỹ thuật thì sẽ đáp ứng đầy đủ các chức năng, nhu cầu của người sử dụng, độ chính xác cao hơn.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036319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AC204-44D3-4830-AFD0-D60991BE8D5E}"/>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4CD7847-30D2-43D2-B0AD-45FAAF61CAF7}"/>
              </a:ext>
            </a:extLst>
          </p:cNvPr>
          <p:cNvSpPr>
            <a:spLocks noGrp="1"/>
          </p:cNvSpPr>
          <p:nvPr>
            <p:ph type="subTitle" idx="1"/>
          </p:nvPr>
        </p:nvSpPr>
        <p:spPr/>
        <p:txBody>
          <a:bodyPr/>
          <a:lstStyle/>
          <a:p>
            <a:endParaRPr lang="en-US"/>
          </a:p>
        </p:txBody>
      </p:sp>
      <p:pic>
        <p:nvPicPr>
          <p:cNvPr id="5" name="Picture 4" descr="Background pattern&#10;&#10;Description automatically generated with medium confidence">
            <a:extLst>
              <a:ext uri="{FF2B5EF4-FFF2-40B4-BE49-F238E27FC236}">
                <a16:creationId xmlns:a16="http://schemas.microsoft.com/office/drawing/2014/main" id="{509B9BEC-878B-495B-B3D1-B01A49C0B9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8F4EA928-0773-4496-9228-A7AA400338C9}"/>
              </a:ext>
            </a:extLst>
          </p:cNvPr>
          <p:cNvSpPr txBox="1"/>
          <p:nvPr/>
        </p:nvSpPr>
        <p:spPr>
          <a:xfrm>
            <a:off x="1046922" y="874643"/>
            <a:ext cx="2718821"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3. </a:t>
            </a:r>
            <a:r>
              <a:rPr lang="en-US" sz="2400" dirty="0" err="1">
                <a:latin typeface="Times New Roman" panose="02020603050405020304" pitchFamily="18" charset="0"/>
                <a:cs typeface="Times New Roman" panose="02020603050405020304" pitchFamily="18" charset="0"/>
              </a:rPr>
              <a:t>Yêu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thống</a:t>
            </a:r>
            <a:r>
              <a:rPr lang="en-US" sz="2400" dirty="0">
                <a:latin typeface="Times New Roman" panose="02020603050405020304" pitchFamily="18" charset="0"/>
                <a:cs typeface="Times New Roman" panose="02020603050405020304" pitchFamily="18" charset="0"/>
              </a:rPr>
              <a:t> </a:t>
            </a:r>
          </a:p>
        </p:txBody>
      </p:sp>
      <p:sp>
        <p:nvSpPr>
          <p:cNvPr id="6" name="TextBox 5">
            <a:extLst>
              <a:ext uri="{FF2B5EF4-FFF2-40B4-BE49-F238E27FC236}">
                <a16:creationId xmlns:a16="http://schemas.microsoft.com/office/drawing/2014/main" id="{D7D3CBA2-9EA0-4C96-963B-03468FC4669C}"/>
              </a:ext>
            </a:extLst>
          </p:cNvPr>
          <p:cNvSpPr txBox="1"/>
          <p:nvPr/>
        </p:nvSpPr>
        <p:spPr>
          <a:xfrm>
            <a:off x="1338470" y="1584028"/>
            <a:ext cx="10668000" cy="3268652"/>
          </a:xfrm>
          <a:prstGeom prst="rect">
            <a:avLst/>
          </a:prstGeom>
          <a:noFill/>
        </p:spPr>
        <p:txBody>
          <a:bodyPr wrap="square" rtlCol="0">
            <a:spAutoFit/>
          </a:bodyPr>
          <a:lstStyle/>
          <a:p>
            <a:pPr algn="just">
              <a:lnSpc>
                <a:spcPct val="150000"/>
              </a:lnSpc>
            </a:pPr>
            <a:r>
              <a:rPr lang="vi-VN" sz="2000" dirty="0">
                <a:latin typeface="Times New Roman" panose="02020603050405020304" pitchFamily="18" charset="0"/>
                <a:cs typeface="Times New Roman" panose="02020603050405020304" pitchFamily="18" charset="0"/>
              </a:rPr>
              <a:t>- Hệ thống sử dụng hệ quản trị cơ sở dữ liệu đủ lớn để đáp ứng số lượng khách</a:t>
            </a:r>
          </a:p>
          <a:p>
            <a:pPr algn="just">
              <a:lnSpc>
                <a:spcPct val="150000"/>
              </a:lnSpc>
            </a:pPr>
            <a:r>
              <a:rPr lang="vi-VN" sz="2000" dirty="0">
                <a:latin typeface="Times New Roman" panose="02020603050405020304" pitchFamily="18" charset="0"/>
                <a:cs typeface="Times New Roman" panose="02020603050405020304" pitchFamily="18" charset="0"/>
              </a:rPr>
              <a:t>sạn ngày càng tăng.</a:t>
            </a:r>
          </a:p>
          <a:p>
            <a:pPr algn="just">
              <a:lnSpc>
                <a:spcPct val="150000"/>
              </a:lnSpc>
            </a:pPr>
            <a:r>
              <a:rPr lang="vi-VN" sz="2000"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Máy chủ có khả năng tính toán nhanh, chính xác, lưu trữ lâu dài, bảo mật.</a:t>
            </a:r>
          </a:p>
          <a:p>
            <a:pPr algn="just">
              <a:lnSpc>
                <a:spcPct val="150000"/>
              </a:lnSpc>
            </a:pPr>
            <a:r>
              <a:rPr lang="vi-VN" sz="2000"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Hệ thống mạng đáp ứng khả năng truy cập lớn.</a:t>
            </a:r>
          </a:p>
          <a:p>
            <a:pPr algn="just">
              <a:lnSpc>
                <a:spcPct val="150000"/>
              </a:lnSpc>
            </a:pPr>
            <a:r>
              <a:rPr lang="vi-VN" sz="2000"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Đưa ra tổng kết, đánh giá chất lương khách sạn qua hệ thống, tự động.</a:t>
            </a:r>
          </a:p>
          <a:p>
            <a:pPr algn="just">
              <a:lnSpc>
                <a:spcPct val="150000"/>
              </a:lnSpc>
            </a:pP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Thông tin có tính đồng bộ, phân quyền quản lý chặt chẽ.</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 Bảo mật tốt cho người quản trị hệ thống.</a:t>
            </a:r>
          </a:p>
        </p:txBody>
      </p:sp>
    </p:spTree>
    <p:extLst>
      <p:ext uri="{BB962C8B-B14F-4D97-AF65-F5344CB8AC3E}">
        <p14:creationId xmlns:p14="http://schemas.microsoft.com/office/powerpoint/2010/main" val="1289497695"/>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AC204-44D3-4830-AFD0-D60991BE8D5E}"/>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4CD7847-30D2-43D2-B0AD-45FAAF61CAF7}"/>
              </a:ext>
            </a:extLst>
          </p:cNvPr>
          <p:cNvSpPr>
            <a:spLocks noGrp="1"/>
          </p:cNvSpPr>
          <p:nvPr>
            <p:ph type="subTitle" idx="1"/>
          </p:nvPr>
        </p:nvSpPr>
        <p:spPr/>
        <p:txBody>
          <a:bodyPr/>
          <a:lstStyle/>
          <a:p>
            <a:endParaRPr lang="en-US"/>
          </a:p>
        </p:txBody>
      </p:sp>
      <p:pic>
        <p:nvPicPr>
          <p:cNvPr id="5" name="Picture 4" descr="Background pattern&#10;&#10;Description automatically generated with medium confidence">
            <a:extLst>
              <a:ext uri="{FF2B5EF4-FFF2-40B4-BE49-F238E27FC236}">
                <a16:creationId xmlns:a16="http://schemas.microsoft.com/office/drawing/2014/main" id="{509B9BEC-878B-495B-B3D1-B01A49C0B9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C5C2109F-D836-4BE8-806D-5539A76D9CF4}"/>
              </a:ext>
            </a:extLst>
          </p:cNvPr>
          <p:cNvSpPr txBox="1"/>
          <p:nvPr/>
        </p:nvSpPr>
        <p:spPr>
          <a:xfrm>
            <a:off x="1192696" y="709635"/>
            <a:ext cx="2646109"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4. </a:t>
            </a:r>
            <a:r>
              <a:rPr lang="en-US" sz="2400" dirty="0" err="1">
                <a:latin typeface="Times New Roman" panose="02020603050405020304" pitchFamily="18" charset="0"/>
                <a:cs typeface="Times New Roman" panose="02020603050405020304" pitchFamily="18" charset="0"/>
              </a:rPr>
              <a:t>Thiết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thống</a:t>
            </a: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99A7043-3C61-4680-9C06-7FFD8664C9B8}"/>
              </a:ext>
            </a:extLst>
          </p:cNvPr>
          <p:cNvSpPr txBox="1"/>
          <p:nvPr/>
        </p:nvSpPr>
        <p:spPr>
          <a:xfrm>
            <a:off x="1338471" y="1521521"/>
            <a:ext cx="9950996" cy="3736279"/>
          </a:xfrm>
          <a:prstGeom prst="rect">
            <a:avLst/>
          </a:prstGeom>
          <a:noFill/>
        </p:spPr>
        <p:txBody>
          <a:bodyPr wrap="square" rtlCol="0">
            <a:spAutoFit/>
          </a:bodyPr>
          <a:lstStyle/>
          <a:p>
            <a:pPr algn="just">
              <a:lnSpc>
                <a:spcPct val="150000"/>
              </a:lnSpc>
            </a:pPr>
            <a:r>
              <a:rPr lang="vi-VN" sz="2000" dirty="0">
                <a:latin typeface="+mj-lt"/>
              </a:rPr>
              <a:t>Phân tích hệ thống là bước cơ bản quan trọng trong quá trình xây dựng triển khai một hệ thống quản lý thông tin trên máy tính. Hiệu quả của hệ thống phụ thuộc vào kết quả phân tích ban đầu. Nếu phân tích thiết kế hệ thống tốt thì sản phẩm là chương trình quản lý sẽ được triển khai đúng mục đích, đúng đối tượng và có hiệu quả sử dụng cao hơn. Hơn nữa, chương trình sẽ dể hiểu, dễ bảo trì, giúp chúng ta nhẹ được các chi phí phần mềm. Với hệ thống này, tiến hành theo hướng phân tích từ trên xuống, phân rã hệ thống từ tổng thể đến chi tiết, từng bước phân hóa các chức năng của hệ thống thành những chức năng nhỏ hơn và tiến tới xây dựng các modul chương trình nhằm xây dựng chương trình một các hiệu quả. </a:t>
            </a:r>
            <a:endParaRPr lang="en-US" sz="2000" dirty="0">
              <a:latin typeface="+mj-lt"/>
            </a:endParaRPr>
          </a:p>
        </p:txBody>
      </p:sp>
    </p:spTree>
    <p:extLst>
      <p:ext uri="{BB962C8B-B14F-4D97-AF65-F5344CB8AC3E}">
        <p14:creationId xmlns:p14="http://schemas.microsoft.com/office/powerpoint/2010/main" val="116898736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AC204-44D3-4830-AFD0-D60991BE8D5E}"/>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4CD7847-30D2-43D2-B0AD-45FAAF61CAF7}"/>
              </a:ext>
            </a:extLst>
          </p:cNvPr>
          <p:cNvSpPr>
            <a:spLocks noGrp="1"/>
          </p:cNvSpPr>
          <p:nvPr>
            <p:ph type="subTitle" idx="1"/>
          </p:nvPr>
        </p:nvSpPr>
        <p:spPr/>
        <p:txBody>
          <a:bodyPr/>
          <a:lstStyle/>
          <a:p>
            <a:endParaRPr lang="en-US"/>
          </a:p>
        </p:txBody>
      </p:sp>
      <p:pic>
        <p:nvPicPr>
          <p:cNvPr id="5" name="Picture 4" descr="Background pattern&#10;&#10;Description automatically generated with medium confidence">
            <a:extLst>
              <a:ext uri="{FF2B5EF4-FFF2-40B4-BE49-F238E27FC236}">
                <a16:creationId xmlns:a16="http://schemas.microsoft.com/office/drawing/2014/main" id="{509B9BEC-878B-495B-B3D1-B01A49C0B9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741825D7-874F-4116-95AC-BA9C10137274}"/>
              </a:ext>
            </a:extLst>
          </p:cNvPr>
          <p:cNvPicPr>
            <a:picLocks noChangeAspect="1"/>
          </p:cNvPicPr>
          <p:nvPr/>
        </p:nvPicPr>
        <p:blipFill>
          <a:blip r:embed="rId3"/>
          <a:stretch>
            <a:fillRect/>
          </a:stretch>
        </p:blipFill>
        <p:spPr>
          <a:xfrm>
            <a:off x="2847035" y="393572"/>
            <a:ext cx="6047619" cy="4257143"/>
          </a:xfrm>
          <a:prstGeom prst="rect">
            <a:avLst/>
          </a:prstGeom>
        </p:spPr>
      </p:pic>
      <p:sp>
        <p:nvSpPr>
          <p:cNvPr id="6" name="TextBox 5">
            <a:extLst>
              <a:ext uri="{FF2B5EF4-FFF2-40B4-BE49-F238E27FC236}">
                <a16:creationId xmlns:a16="http://schemas.microsoft.com/office/drawing/2014/main" id="{505A822E-2B5C-4DDC-9F09-3C3E9EFA24B6}"/>
              </a:ext>
            </a:extLst>
          </p:cNvPr>
          <p:cNvSpPr txBox="1"/>
          <p:nvPr/>
        </p:nvSpPr>
        <p:spPr>
          <a:xfrm>
            <a:off x="3432517" y="5257800"/>
            <a:ext cx="4876656" cy="400110"/>
          </a:xfrm>
          <a:prstGeom prst="rect">
            <a:avLst/>
          </a:prstGeom>
          <a:noFill/>
        </p:spPr>
        <p:txBody>
          <a:bodyPr wrap="none" rtlCol="0">
            <a:spAutoFit/>
          </a:bodyPr>
          <a:lstStyle/>
          <a:p>
            <a:r>
              <a:rPr lang="en-US" sz="2000" dirty="0" err="1">
                <a:latin typeface="Times New Roman" panose="02020603050405020304" pitchFamily="18" charset="0"/>
                <a:cs typeface="Times New Roman" panose="02020603050405020304" pitchFamily="18" charset="0"/>
              </a:rPr>
              <a:t>Biểu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đồ</a:t>
            </a:r>
            <a:r>
              <a:rPr lang="en-US" sz="2000" dirty="0">
                <a:latin typeface="Times New Roman" panose="02020603050405020304" pitchFamily="18" charset="0"/>
                <a:cs typeface="Times New Roman" panose="02020603050405020304" pitchFamily="18" charset="0"/>
              </a:rPr>
              <a:t> Use Case </a:t>
            </a:r>
            <a:r>
              <a:rPr lang="en-US" sz="2000" dirty="0" err="1">
                <a:latin typeface="Times New Roman" panose="02020603050405020304" pitchFamily="18" charset="0"/>
                <a:cs typeface="Times New Roman" panose="02020603050405020304" pitchFamily="18" charset="0"/>
              </a:rPr>
              <a:t>hệ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thống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sạn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6896147"/>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AC204-44D3-4830-AFD0-D60991BE8D5E}"/>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4CD7847-30D2-43D2-B0AD-45FAAF61CAF7}"/>
              </a:ext>
            </a:extLst>
          </p:cNvPr>
          <p:cNvSpPr>
            <a:spLocks noGrp="1"/>
          </p:cNvSpPr>
          <p:nvPr>
            <p:ph type="subTitle" idx="1"/>
          </p:nvPr>
        </p:nvSpPr>
        <p:spPr/>
        <p:txBody>
          <a:bodyPr/>
          <a:lstStyle/>
          <a:p>
            <a:endParaRPr lang="en-US"/>
          </a:p>
        </p:txBody>
      </p:sp>
      <p:pic>
        <p:nvPicPr>
          <p:cNvPr id="5" name="Picture 4" descr="Background pattern&#10;&#10;Description automatically generated with medium confidence">
            <a:extLst>
              <a:ext uri="{FF2B5EF4-FFF2-40B4-BE49-F238E27FC236}">
                <a16:creationId xmlns:a16="http://schemas.microsoft.com/office/drawing/2014/main" id="{509B9BEC-878B-495B-B3D1-B01A49C0B9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0808AE9F-CDB4-412D-AD48-7C99C39BAA9B}"/>
              </a:ext>
            </a:extLst>
          </p:cNvPr>
          <p:cNvPicPr>
            <a:picLocks noChangeAspect="1"/>
          </p:cNvPicPr>
          <p:nvPr/>
        </p:nvPicPr>
        <p:blipFill>
          <a:blip r:embed="rId3"/>
          <a:stretch>
            <a:fillRect/>
          </a:stretch>
        </p:blipFill>
        <p:spPr>
          <a:xfrm>
            <a:off x="2743200" y="475122"/>
            <a:ext cx="7129670" cy="3961905"/>
          </a:xfrm>
          <a:prstGeom prst="rect">
            <a:avLst/>
          </a:prstGeom>
        </p:spPr>
      </p:pic>
      <p:sp>
        <p:nvSpPr>
          <p:cNvPr id="7" name="TextBox 6">
            <a:extLst>
              <a:ext uri="{FF2B5EF4-FFF2-40B4-BE49-F238E27FC236}">
                <a16:creationId xmlns:a16="http://schemas.microsoft.com/office/drawing/2014/main" id="{35ED262B-99A3-49F2-833B-E166E172286A}"/>
              </a:ext>
            </a:extLst>
          </p:cNvPr>
          <p:cNvSpPr txBox="1"/>
          <p:nvPr/>
        </p:nvSpPr>
        <p:spPr>
          <a:xfrm>
            <a:off x="2997591" y="4984814"/>
            <a:ext cx="6196818" cy="504625"/>
          </a:xfrm>
          <a:prstGeom prst="rect">
            <a:avLst/>
          </a:prstGeom>
          <a:noFill/>
        </p:spPr>
        <p:txBody>
          <a:bodyPr wrap="square">
            <a:spAutoFit/>
          </a:bodyPr>
          <a:lstStyle/>
          <a:p>
            <a:pPr marL="0" marR="0" algn="ctr">
              <a:lnSpc>
                <a:spcPct val="150000"/>
              </a:lnSpc>
              <a:spcBef>
                <a:spcPts val="0"/>
              </a:spcBef>
              <a:spcAft>
                <a:spcPts val="0"/>
              </a:spcAft>
            </a:pPr>
            <a:r>
              <a:rPr lang="en-US" sz="2000" dirty="0" err="1">
                <a:effectLst/>
                <a:latin typeface="Times New Roman" panose="02020603050405020304" pitchFamily="18" charset="0"/>
                <a:ea typeface="Times New Roman" panose="02020603050405020304" pitchFamily="18" charset="0"/>
                <a:cs typeface="Arial" panose="020B0604020202020204" pitchFamily="34" charset="0"/>
              </a:rPr>
              <a:t>Biểu</a:t>
            </a:r>
            <a:r>
              <a:rPr lang="en-US" sz="20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2000" dirty="0" err="1">
                <a:effectLst/>
                <a:latin typeface="Times New Roman" panose="02020603050405020304" pitchFamily="18" charset="0"/>
                <a:ea typeface="Times New Roman" panose="02020603050405020304" pitchFamily="18" charset="0"/>
                <a:cs typeface="Arial" panose="020B0604020202020204" pitchFamily="34" charset="0"/>
              </a:rPr>
              <a:t>đồ</a:t>
            </a:r>
            <a:r>
              <a:rPr lang="en-US" sz="2000" dirty="0">
                <a:effectLst/>
                <a:latin typeface="Times New Roman" panose="02020603050405020304" pitchFamily="18" charset="0"/>
                <a:ea typeface="Times New Roman" panose="02020603050405020304" pitchFamily="18" charset="0"/>
                <a:cs typeface="Arial" panose="020B0604020202020204" pitchFamily="34" charset="0"/>
              </a:rPr>
              <a:t> Use Case </a:t>
            </a:r>
            <a:r>
              <a:rPr lang="en-US" sz="2000" dirty="0" err="1">
                <a:effectLst/>
                <a:latin typeface="Times New Roman" panose="02020603050405020304" pitchFamily="18" charset="0"/>
                <a:ea typeface="Times New Roman" panose="02020603050405020304" pitchFamily="18" charset="0"/>
                <a:cs typeface="Arial" panose="020B0604020202020204" pitchFamily="34" charset="0"/>
              </a:rPr>
              <a:t>đăng</a:t>
            </a:r>
            <a:r>
              <a:rPr lang="en-US" sz="20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2000" dirty="0" err="1">
                <a:effectLst/>
                <a:latin typeface="Times New Roman" panose="02020603050405020304" pitchFamily="18" charset="0"/>
                <a:ea typeface="Times New Roman" panose="02020603050405020304" pitchFamily="18" charset="0"/>
                <a:cs typeface="Arial" panose="020B0604020202020204" pitchFamily="34" charset="0"/>
              </a:rPr>
              <a:t>nhập</a:t>
            </a:r>
            <a:endParaRPr lang="en-US" sz="12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83530935"/>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TotalTime>
  <Words>1107</Words>
  <Application>Microsoft Office PowerPoint</Application>
  <PresentationFormat>Widescreen</PresentationFormat>
  <Paragraphs>60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Nguyễn Bá Đức</dc:creator>
  <cp:lastModifiedBy>Nguyễn Bá Đức</cp:lastModifiedBy>
  <cp:revision>2</cp:revision>
  <dcterms:created xsi:type="dcterms:W3CDTF">2022-02-26T23:12:42Z</dcterms:created>
  <dcterms:modified xsi:type="dcterms:W3CDTF">2022-02-27T00:39:19Z</dcterms:modified>
</cp:coreProperties>
</file>