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ester\Desktop\udacity_business_analyst_nanodegree\project2\num_orders_by_customer_top1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ester\Desktop\udacity_business_analyst_nanodegree\project2\top10_above_avg_unit_pric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Number of Orders by Company in the USA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num_orders_usa!$B$2:$B$14</c:f>
              <c:strCache>
                <c:ptCount val="13"/>
                <c:pt idx="0">
                  <c:v>Save-a-lot Markets</c:v>
                </c:pt>
                <c:pt idx="1">
                  <c:v>Rattlesnake Canyon Grocery</c:v>
                </c:pt>
                <c:pt idx="2">
                  <c:v>White Clover Markets</c:v>
                </c:pt>
                <c:pt idx="3">
                  <c:v>Great Lakes Food Market</c:v>
                </c:pt>
                <c:pt idx="4">
                  <c:v>Old World Delicatessen</c:v>
                </c:pt>
                <c:pt idx="5">
                  <c:v>Split Rail Beer &amp; Ale</c:v>
                </c:pt>
                <c:pt idx="6">
                  <c:v>Lonesome Pine Restaurant</c:v>
                </c:pt>
                <c:pt idx="7">
                  <c:v>Hungry Coyote Import Store</c:v>
                </c:pt>
                <c:pt idx="8">
                  <c:v>Let's Stop N Shop</c:v>
                </c:pt>
                <c:pt idx="9">
                  <c:v>The Big Cheese</c:v>
                </c:pt>
                <c:pt idx="10">
                  <c:v>The Cracker Box</c:v>
                </c:pt>
                <c:pt idx="11">
                  <c:v>Trail's Head Gourmet Provisioners</c:v>
                </c:pt>
                <c:pt idx="12">
                  <c:v>Lazy K Kountry Store</c:v>
                </c:pt>
              </c:strCache>
            </c:strRef>
          </c:cat>
          <c:val>
            <c:numRef>
              <c:f>num_orders_usa!$C$2:$C$14</c:f>
              <c:numCache>
                <c:formatCode>General</c:formatCode>
                <c:ptCount val="13"/>
                <c:pt idx="0">
                  <c:v>31</c:v>
                </c:pt>
                <c:pt idx="1">
                  <c:v>18</c:v>
                </c:pt>
                <c:pt idx="2">
                  <c:v>14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86599584"/>
        <c:axId val="186600144"/>
      </c:barChart>
      <c:catAx>
        <c:axId val="186599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0144"/>
        <c:crosses val="autoZero"/>
        <c:auto val="1"/>
        <c:lblAlgn val="ctr"/>
        <c:lblOffset val="100"/>
        <c:noMultiLvlLbl val="0"/>
      </c:catAx>
      <c:valAx>
        <c:axId val="186600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Orders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Number of Customers by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customers_usa!$B$1</c:f>
              <c:strCache>
                <c:ptCount val="1"/>
                <c:pt idx="0">
                  <c:v>sum_customers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customers_usa!$A$2:$A$22</c:f>
              <c:strCache>
                <c:ptCount val="21"/>
                <c:pt idx="0">
                  <c:v>USA</c:v>
                </c:pt>
                <c:pt idx="1">
                  <c:v>France</c:v>
                </c:pt>
                <c:pt idx="2">
                  <c:v>Germany</c:v>
                </c:pt>
                <c:pt idx="3">
                  <c:v>Brazil</c:v>
                </c:pt>
                <c:pt idx="4">
                  <c:v>UK</c:v>
                </c:pt>
                <c:pt idx="5">
                  <c:v>Mexico</c:v>
                </c:pt>
                <c:pt idx="6">
                  <c:v>Spain</c:v>
                </c:pt>
                <c:pt idx="7">
                  <c:v>Venezuela</c:v>
                </c:pt>
                <c:pt idx="8">
                  <c:v>Argentina</c:v>
                </c:pt>
                <c:pt idx="9">
                  <c:v>Canada</c:v>
                </c:pt>
                <c:pt idx="10">
                  <c:v>Italy</c:v>
                </c:pt>
                <c:pt idx="11">
                  <c:v>Austria</c:v>
                </c:pt>
                <c:pt idx="12">
                  <c:v>Belgium</c:v>
                </c:pt>
                <c:pt idx="13">
                  <c:v>Denmark</c:v>
                </c:pt>
                <c:pt idx="14">
                  <c:v>Finland</c:v>
                </c:pt>
                <c:pt idx="15">
                  <c:v>Portugal</c:v>
                </c:pt>
                <c:pt idx="16">
                  <c:v>Sweden</c:v>
                </c:pt>
                <c:pt idx="17">
                  <c:v>Switzerland</c:v>
                </c:pt>
                <c:pt idx="18">
                  <c:v>Ireland</c:v>
                </c:pt>
                <c:pt idx="19">
                  <c:v>Norway</c:v>
                </c:pt>
                <c:pt idx="20">
                  <c:v>Poland</c:v>
                </c:pt>
              </c:strCache>
            </c:strRef>
          </c:cat>
          <c:val>
            <c:numRef>
              <c:f>customers_usa!$B$2:$B$22</c:f>
              <c:numCache>
                <c:formatCode>General</c:formatCode>
                <c:ptCount val="21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78078000"/>
        <c:axId val="78078560"/>
      </c:barChart>
      <c:catAx>
        <c:axId val="78078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Country Name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8560"/>
        <c:crosses val="autoZero"/>
        <c:auto val="1"/>
        <c:lblAlgn val="ctr"/>
        <c:lblOffset val="100"/>
        <c:noMultiLvlLbl val="0"/>
      </c:catAx>
      <c:valAx>
        <c:axId val="780785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807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Top 10 Companies with the highest number of orders purchased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num_orders_by_customer_top10!$C$1</c:f>
              <c:strCache>
                <c:ptCount val="1"/>
                <c:pt idx="0">
                  <c:v>num_orders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num_orders_by_customer_top10!$B$2:$B$11</c:f>
              <c:strCache>
                <c:ptCount val="10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fï¿½ HB</c:v>
                </c:pt>
                <c:pt idx="4">
                  <c:v>Hungry Owl All-Night Grocers</c:v>
                </c:pt>
                <c:pt idx="5">
                  <c:v>Berglunds snabbkï¿½p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  <c:pt idx="9">
                  <c:v>Frankenversand</c:v>
                </c:pt>
              </c:strCache>
            </c:strRef>
          </c:cat>
          <c:val>
            <c:numRef>
              <c:f>num_orders_by_customer_top10!$C$2:$C$11</c:f>
              <c:numCache>
                <c:formatCode>General</c:formatCode>
                <c:ptCount val="10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39296656"/>
        <c:axId val="139297216"/>
      </c:barChart>
      <c:catAx>
        <c:axId val="139296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Company Name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97216"/>
        <c:crosses val="autoZero"/>
        <c:auto val="1"/>
        <c:lblAlgn val="ctr"/>
        <c:lblOffset val="100"/>
        <c:noMultiLvlLbl val="0"/>
      </c:catAx>
      <c:valAx>
        <c:axId val="139297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Orders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9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Top 10 Companies with the highest number of orders above average unit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top10_above_avg_unit_price!$A$2:$A$11</c:f>
              <c:strCache>
                <c:ptCount val="10"/>
                <c:pt idx="0">
                  <c:v>Ernst Handel</c:v>
                </c:pt>
                <c:pt idx="1">
                  <c:v>Save-a-lot Markets</c:v>
                </c:pt>
                <c:pt idx="2">
                  <c:v>QUICK-Stop</c:v>
                </c:pt>
                <c:pt idx="3">
                  <c:v>Rattlesnake Canyon Grocery</c:v>
                </c:pt>
                <c:pt idx="4">
                  <c:v>Hungry Owl All-Night Grocers</c:v>
                </c:pt>
                <c:pt idx="5">
                  <c:v>White Clover Markets</c:v>
                </c:pt>
                <c:pt idx="6">
                  <c:v>Bon app'</c:v>
                </c:pt>
                <c:pt idx="7">
                  <c:v>Berglunds snabbkï¿½p</c:v>
                </c:pt>
                <c:pt idx="8">
                  <c:v>Bottom-Dollar Markets</c:v>
                </c:pt>
                <c:pt idx="9">
                  <c:v>Lehmanns Marktstand</c:v>
                </c:pt>
              </c:strCache>
            </c:strRef>
          </c:cat>
          <c:val>
            <c:numRef>
              <c:f>top10_above_avg_unit_price!$B$2:$B$11</c:f>
              <c:numCache>
                <c:formatCode>General</c:formatCode>
                <c:ptCount val="10"/>
                <c:pt idx="0">
                  <c:v>38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39299456"/>
        <c:axId val="139300016"/>
      </c:barChart>
      <c:catAx>
        <c:axId val="13929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00016"/>
        <c:crosses val="autoZero"/>
        <c:auto val="1"/>
        <c:lblAlgn val="ctr"/>
        <c:lblOffset val="100"/>
        <c:noMultiLvlLbl val="0"/>
      </c:catAx>
      <c:valAx>
        <c:axId val="139300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Orders above average</a:t>
                </a:r>
                <a:r>
                  <a:rPr lang="en-US" baseline="0" dirty="0" smtClean="0"/>
                  <a:t> unit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9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Calibri (body)"/>
              </a:rPr>
              <a:t>Distribution of Product Categories purchased by Save-a-lot Markets</a:t>
            </a:r>
          </a:p>
        </c:rich>
      </c:tx>
      <c:layout>
        <c:manualLayout>
          <c:xMode val="edge"/>
          <c:yMode val="edge"/>
          <c:x val="0.115722571616449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2.7837259100642397E-2"/>
                  <c:y val="-6.397472444272725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3.854389721627408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save_alot_product_category!$A$2:$A$9</c:f>
              <c:strCache>
                <c:ptCount val="8"/>
                <c:pt idx="0">
                  <c:v>Seafood</c:v>
                </c:pt>
                <c:pt idx="1">
                  <c:v>Confections</c:v>
                </c:pt>
                <c:pt idx="2">
                  <c:v>Beverages</c:v>
                </c:pt>
                <c:pt idx="3">
                  <c:v>Dairy Products</c:v>
                </c:pt>
                <c:pt idx="4">
                  <c:v>Meat/Poultry</c:v>
                </c:pt>
                <c:pt idx="5">
                  <c:v>Grains/Cereals</c:v>
                </c:pt>
                <c:pt idx="6">
                  <c:v>Condiments</c:v>
                </c:pt>
                <c:pt idx="7">
                  <c:v>Produce</c:v>
                </c:pt>
              </c:strCache>
            </c:strRef>
          </c:cat>
          <c:val>
            <c:numRef>
              <c:f>save_alot_product_category!$B$2:$B$9</c:f>
              <c:numCache>
                <c:formatCode>General</c:formatCode>
                <c:ptCount val="8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19</c:v>
                </c:pt>
                <c:pt idx="4">
                  <c:v>13</c:v>
                </c:pt>
                <c:pt idx="5">
                  <c:v>11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EDA2A3-D340-4966-90DA-B8ED94D715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090AEC-9449-416D-A691-7372C61FD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7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Investigating the Trends in Customers by Number of Orders and Products Purchased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huong</a:t>
            </a:r>
            <a:r>
              <a:rPr lang="en-US" dirty="0" smtClean="0"/>
              <a:t> ivy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 smtClean="0"/>
              <a:t>IN FULFILLMENT OF UDACITY BUSINESS ANALYST NANODEGREE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5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62" y="892629"/>
            <a:ext cx="10515600" cy="437515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with the largest number of orders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942944"/>
              </p:ext>
            </p:extLst>
          </p:nvPr>
        </p:nvGraphicFramePr>
        <p:xfrm>
          <a:off x="5952762" y="1730829"/>
          <a:ext cx="5120005" cy="443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399062"/>
              </p:ext>
            </p:extLst>
          </p:nvPr>
        </p:nvGraphicFramePr>
        <p:xfrm>
          <a:off x="342899" y="1730829"/>
          <a:ext cx="5290457" cy="360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962" y="5216642"/>
            <a:ext cx="4938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USA was found to have the largest number of customers (13 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Within the U.S. market, Save-a-lot Markets hold the largest of number of orders, followed by Rattlesnake Canyon Grocery</a:t>
            </a:r>
          </a:p>
        </p:txBody>
      </p:sp>
    </p:spTree>
    <p:extLst>
      <p:ext uri="{BB962C8B-B14F-4D97-AF65-F5344CB8AC3E}">
        <p14:creationId xmlns:p14="http://schemas.microsoft.com/office/powerpoint/2010/main" val="110421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745803"/>
              </p:ext>
            </p:extLst>
          </p:nvPr>
        </p:nvGraphicFramePr>
        <p:xfrm>
          <a:off x="1016000" y="1930400"/>
          <a:ext cx="66929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000" y="856953"/>
            <a:ext cx="10515600" cy="43751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with the highest number of orders purchased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8900" y="1930400"/>
            <a:ext cx="3784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chart shows the top 10 companies that have the largest purchases made with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Save-a-lot </a:t>
            </a:r>
            <a:r>
              <a:rPr lang="en-US" sz="1400" dirty="0" smtClean="0"/>
              <a:t>Markets has the largest number of </a:t>
            </a:r>
            <a:r>
              <a:rPr lang="en-US" sz="1400" dirty="0" smtClean="0"/>
              <a:t>orders (31), </a:t>
            </a:r>
            <a:r>
              <a:rPr lang="en-US" sz="1400" dirty="0" smtClean="0"/>
              <a:t>followed by Ernst Handel and QUICK-Stop</a:t>
            </a:r>
          </a:p>
        </p:txBody>
      </p:sp>
    </p:spTree>
    <p:extLst>
      <p:ext uri="{BB962C8B-B14F-4D97-AF65-F5344CB8AC3E}">
        <p14:creationId xmlns:p14="http://schemas.microsoft.com/office/powerpoint/2010/main" val="315520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851267"/>
              </p:ext>
            </p:extLst>
          </p:nvPr>
        </p:nvGraphicFramePr>
        <p:xfrm>
          <a:off x="1016000" y="1841500"/>
          <a:ext cx="65532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000" y="856953"/>
            <a:ext cx="10515600" cy="43751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Companies with the highest number of orders above the average unit price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3450" y="1841500"/>
            <a:ext cx="39243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This chart depicts the top 10 companies that have purchases with the unit price above the average unit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Earnest </a:t>
            </a:r>
            <a:r>
              <a:rPr lang="en-US" sz="1200" dirty="0" smtClean="0"/>
              <a:t>Handle has the highest number of orders that are above the average unit </a:t>
            </a:r>
            <a:r>
              <a:rPr lang="en-US" sz="1200" dirty="0" smtClean="0"/>
              <a:t>price. This is </a:t>
            </a:r>
            <a:r>
              <a:rPr lang="en-US" sz="1200" dirty="0" smtClean="0"/>
              <a:t>an interesting fact since </a:t>
            </a:r>
            <a:r>
              <a:rPr lang="en-US" sz="1200" dirty="0" smtClean="0"/>
              <a:t>it </a:t>
            </a:r>
            <a:r>
              <a:rPr lang="en-US" sz="1200" dirty="0" smtClean="0"/>
              <a:t>is the second company having the largest number of orders purchased.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3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7362" y="783827"/>
            <a:ext cx="10515600" cy="437515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Products purchased by Save-a-lot Market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276655"/>
              </p:ext>
            </p:extLst>
          </p:nvPr>
        </p:nvGraphicFramePr>
        <p:xfrm>
          <a:off x="1149350" y="2059088"/>
          <a:ext cx="5930900" cy="397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705600" y="2059088"/>
            <a:ext cx="465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(body)"/>
                <a:cs typeface="Times New Roman" panose="02020603050405020304" pitchFamily="18" charset="0"/>
              </a:rPr>
              <a:t>Seafood contributed the largest portion to the total products purchased by Save-a-lot Market while Condiments and Produce occupied the lowest percentage.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(body)"/>
                <a:cs typeface="Times New Roman" panose="02020603050405020304" pitchFamily="18" charset="0"/>
              </a:rPr>
              <a:t>The second highest product category that Save-a-lot Market has purchased is Confections, followed by Dairy and Beverages. </a:t>
            </a:r>
            <a:endParaRPr lang="en-US" sz="1200" dirty="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41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301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Times New Roman</vt:lpstr>
      <vt:lpstr>Retrospect</vt:lpstr>
      <vt:lpstr>Investigating the Trends in Customers by Number of Orders and Products Purchased</vt:lpstr>
      <vt:lpstr>Country with the largest number of orders</vt:lpstr>
      <vt:lpstr>Top 10 Companies with the highest number of orders purchased</vt:lpstr>
      <vt:lpstr>Top 10 Companies with the highest number of orders above the average unit price</vt:lpstr>
      <vt:lpstr>Distribution of Products purchased by Save-a-lot Market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Nguyen</dc:creator>
  <cp:lastModifiedBy>Huong Nguyen</cp:lastModifiedBy>
  <cp:revision>15</cp:revision>
  <dcterms:created xsi:type="dcterms:W3CDTF">2017-11-27T04:24:39Z</dcterms:created>
  <dcterms:modified xsi:type="dcterms:W3CDTF">2017-11-27T08:49:13Z</dcterms:modified>
</cp:coreProperties>
</file>