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C6BDE-C770-49B9-85D6-456B0B2CE86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397580-5F3C-4278-8C2E-9F4D2E0EFAAD}">
      <dgm:prSet/>
      <dgm:spPr/>
      <dgm:t>
        <a:bodyPr/>
        <a:lstStyle/>
        <a:p>
          <a:r>
            <a:rPr lang="en-US"/>
            <a:t>Số liệu nổi bật</a:t>
          </a:r>
        </a:p>
      </dgm:t>
    </dgm:pt>
    <dgm:pt modelId="{51650B3B-A0ED-45F0-9C69-284F0CB3648F}" type="parTrans" cxnId="{1BECA9E5-C495-456E-BC57-DED6408398B8}">
      <dgm:prSet/>
      <dgm:spPr/>
      <dgm:t>
        <a:bodyPr/>
        <a:lstStyle/>
        <a:p>
          <a:endParaRPr lang="en-US"/>
        </a:p>
      </dgm:t>
    </dgm:pt>
    <dgm:pt modelId="{532CAA82-B162-4D82-909C-43A694733804}" type="sibTrans" cxnId="{1BECA9E5-C495-456E-BC57-DED6408398B8}">
      <dgm:prSet/>
      <dgm:spPr/>
      <dgm:t>
        <a:bodyPr/>
        <a:lstStyle/>
        <a:p>
          <a:endParaRPr lang="en-US"/>
        </a:p>
      </dgm:t>
    </dgm:pt>
    <dgm:pt modelId="{033F260B-C0D4-4E6E-A83D-49BF7F532B91}">
      <dgm:prSet/>
      <dgm:spPr/>
      <dgm:t>
        <a:bodyPr/>
        <a:lstStyle/>
        <a:p>
          <a:r>
            <a:rPr lang="en-US"/>
            <a:t>Phân tích tình hình doanh thu</a:t>
          </a:r>
        </a:p>
      </dgm:t>
    </dgm:pt>
    <dgm:pt modelId="{A9C29807-7F4F-4AA1-BEF0-30C180D5D3B3}" type="parTrans" cxnId="{C97CF0F6-435E-4150-95AE-9A93A47F5838}">
      <dgm:prSet/>
      <dgm:spPr/>
      <dgm:t>
        <a:bodyPr/>
        <a:lstStyle/>
        <a:p>
          <a:endParaRPr lang="en-US"/>
        </a:p>
      </dgm:t>
    </dgm:pt>
    <dgm:pt modelId="{15D63D17-AE62-4597-8085-0EDEF7EFA422}" type="sibTrans" cxnId="{C97CF0F6-435E-4150-95AE-9A93A47F5838}">
      <dgm:prSet/>
      <dgm:spPr/>
      <dgm:t>
        <a:bodyPr/>
        <a:lstStyle/>
        <a:p>
          <a:endParaRPr lang="en-US"/>
        </a:p>
      </dgm:t>
    </dgm:pt>
    <dgm:pt modelId="{5426021C-5C83-47E6-8C78-F5AA93540216}">
      <dgm:prSet/>
      <dgm:spPr/>
      <dgm:t>
        <a:bodyPr/>
        <a:lstStyle/>
        <a:p>
          <a:r>
            <a:rPr lang="en-US"/>
            <a:t>Tổng quan</a:t>
          </a:r>
        </a:p>
      </dgm:t>
    </dgm:pt>
    <dgm:pt modelId="{35C8E14C-E06A-4BC0-9319-950B42443678}" type="parTrans" cxnId="{205DCDD5-B2EF-408C-A95E-D97A29DF8599}">
      <dgm:prSet/>
      <dgm:spPr/>
      <dgm:t>
        <a:bodyPr/>
        <a:lstStyle/>
        <a:p>
          <a:endParaRPr lang="en-US"/>
        </a:p>
      </dgm:t>
    </dgm:pt>
    <dgm:pt modelId="{BD36AAC7-ADFA-4198-BFD5-B9FC9D4F00EE}" type="sibTrans" cxnId="{205DCDD5-B2EF-408C-A95E-D97A29DF8599}">
      <dgm:prSet/>
      <dgm:spPr/>
      <dgm:t>
        <a:bodyPr/>
        <a:lstStyle/>
        <a:p>
          <a:endParaRPr lang="en-US"/>
        </a:p>
      </dgm:t>
    </dgm:pt>
    <dgm:pt modelId="{3FC6AD0E-EDAB-4664-B18F-CEDE3D24CCB4}">
      <dgm:prSet/>
      <dgm:spPr/>
      <dgm:t>
        <a:bodyPr/>
        <a:lstStyle/>
        <a:p>
          <a:r>
            <a:rPr lang="en-US"/>
            <a:t>Phân tích theo khu vực</a:t>
          </a:r>
        </a:p>
      </dgm:t>
    </dgm:pt>
    <dgm:pt modelId="{433AEEC1-5289-4BE2-B264-337A1ED96534}" type="parTrans" cxnId="{4BD19037-4618-4DA7-AACD-A33FA33FF22B}">
      <dgm:prSet/>
      <dgm:spPr/>
      <dgm:t>
        <a:bodyPr/>
        <a:lstStyle/>
        <a:p>
          <a:endParaRPr lang="en-US"/>
        </a:p>
      </dgm:t>
    </dgm:pt>
    <dgm:pt modelId="{BA13679F-BD1B-456B-9517-E4E9D588639F}" type="sibTrans" cxnId="{4BD19037-4618-4DA7-AACD-A33FA33FF22B}">
      <dgm:prSet/>
      <dgm:spPr/>
      <dgm:t>
        <a:bodyPr/>
        <a:lstStyle/>
        <a:p>
          <a:endParaRPr lang="en-US"/>
        </a:p>
      </dgm:t>
    </dgm:pt>
    <dgm:pt modelId="{84888402-F9DC-46F9-AC8D-11D293428122}">
      <dgm:prSet/>
      <dgm:spPr/>
      <dgm:t>
        <a:bodyPr/>
        <a:lstStyle/>
        <a:p>
          <a:r>
            <a:rPr lang="en-US"/>
            <a:t>Phân tích theo ngành hàng </a:t>
          </a:r>
        </a:p>
      </dgm:t>
    </dgm:pt>
    <dgm:pt modelId="{42C43684-B136-4E88-9950-AF8EBD49E12B}" type="parTrans" cxnId="{EDAD1B72-D5CB-4031-B44D-409650DF8A66}">
      <dgm:prSet/>
      <dgm:spPr/>
      <dgm:t>
        <a:bodyPr/>
        <a:lstStyle/>
        <a:p>
          <a:endParaRPr lang="en-US"/>
        </a:p>
      </dgm:t>
    </dgm:pt>
    <dgm:pt modelId="{0E37CBE9-1EF8-4BAB-9BC4-D8634BE11A7A}" type="sibTrans" cxnId="{EDAD1B72-D5CB-4031-B44D-409650DF8A66}">
      <dgm:prSet/>
      <dgm:spPr/>
      <dgm:t>
        <a:bodyPr/>
        <a:lstStyle/>
        <a:p>
          <a:endParaRPr lang="en-US"/>
        </a:p>
      </dgm:t>
    </dgm:pt>
    <dgm:pt modelId="{098DADB4-5B3F-463E-BA02-7F261C8A5B19}">
      <dgm:prSet/>
      <dgm:spPr/>
      <dgm:t>
        <a:bodyPr/>
        <a:lstStyle/>
        <a:p>
          <a:r>
            <a:rPr lang="en-US"/>
            <a:t>Kết luận</a:t>
          </a:r>
        </a:p>
      </dgm:t>
    </dgm:pt>
    <dgm:pt modelId="{71221D5D-9E85-4F5F-A536-CF9C1962CF8A}" type="parTrans" cxnId="{34C5A1F2-6705-4F17-8CD6-E48A370860AF}">
      <dgm:prSet/>
      <dgm:spPr/>
      <dgm:t>
        <a:bodyPr/>
        <a:lstStyle/>
        <a:p>
          <a:endParaRPr lang="en-US"/>
        </a:p>
      </dgm:t>
    </dgm:pt>
    <dgm:pt modelId="{B9AE2BAE-5E08-40FA-A58D-7FC258B68B6A}" type="sibTrans" cxnId="{34C5A1F2-6705-4F17-8CD6-E48A370860AF}">
      <dgm:prSet/>
      <dgm:spPr/>
      <dgm:t>
        <a:bodyPr/>
        <a:lstStyle/>
        <a:p>
          <a:endParaRPr lang="en-US"/>
        </a:p>
      </dgm:t>
    </dgm:pt>
    <dgm:pt modelId="{EE625B9C-63A0-4CEC-998D-7B2AD2D6B342}" type="pres">
      <dgm:prSet presAssocID="{F03C6BDE-C770-49B9-85D6-456B0B2CE865}" presName="linear" presStyleCnt="0">
        <dgm:presLayoutVars>
          <dgm:animLvl val="lvl"/>
          <dgm:resizeHandles val="exact"/>
        </dgm:presLayoutVars>
      </dgm:prSet>
      <dgm:spPr/>
    </dgm:pt>
    <dgm:pt modelId="{32FEE283-3458-4F3D-87D6-E91064A73A77}" type="pres">
      <dgm:prSet presAssocID="{9E397580-5F3C-4278-8C2E-9F4D2E0EFAA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81881F-90B3-4E6D-AA93-2ACE0381339E}" type="pres">
      <dgm:prSet presAssocID="{532CAA82-B162-4D82-909C-43A694733804}" presName="spacer" presStyleCnt="0"/>
      <dgm:spPr/>
    </dgm:pt>
    <dgm:pt modelId="{8424F5C3-A761-4F35-9087-89000A30AFF7}" type="pres">
      <dgm:prSet presAssocID="{033F260B-C0D4-4E6E-A83D-49BF7F532B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6F3CDB-894E-4286-81A4-B719A50135F3}" type="pres">
      <dgm:prSet presAssocID="{033F260B-C0D4-4E6E-A83D-49BF7F532B91}" presName="childText" presStyleLbl="revTx" presStyleIdx="0" presStyleCnt="1">
        <dgm:presLayoutVars>
          <dgm:bulletEnabled val="1"/>
        </dgm:presLayoutVars>
      </dgm:prSet>
      <dgm:spPr/>
    </dgm:pt>
    <dgm:pt modelId="{F96200EB-6E72-483D-BC96-031F747F8DAF}" type="pres">
      <dgm:prSet presAssocID="{098DADB4-5B3F-463E-BA02-7F261C8A5B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D26632E-FA1A-4440-BF38-43F8625FA84D}" type="presOf" srcId="{9E397580-5F3C-4278-8C2E-9F4D2E0EFAAD}" destId="{32FEE283-3458-4F3D-87D6-E91064A73A77}" srcOrd="0" destOrd="0" presId="urn:microsoft.com/office/officeart/2005/8/layout/vList2"/>
    <dgm:cxn modelId="{4BD19037-4618-4DA7-AACD-A33FA33FF22B}" srcId="{033F260B-C0D4-4E6E-A83D-49BF7F532B91}" destId="{3FC6AD0E-EDAB-4664-B18F-CEDE3D24CCB4}" srcOrd="1" destOrd="0" parTransId="{433AEEC1-5289-4BE2-B264-337A1ED96534}" sibTransId="{BA13679F-BD1B-456B-9517-E4E9D588639F}"/>
    <dgm:cxn modelId="{D78F123D-2E6C-4808-87E3-D9B7EA72634E}" type="presOf" srcId="{3FC6AD0E-EDAB-4664-B18F-CEDE3D24CCB4}" destId="{146F3CDB-894E-4286-81A4-B719A50135F3}" srcOrd="0" destOrd="1" presId="urn:microsoft.com/office/officeart/2005/8/layout/vList2"/>
    <dgm:cxn modelId="{33FBCE43-0980-4B2C-A852-ACD7A2F785C6}" type="presOf" srcId="{F03C6BDE-C770-49B9-85D6-456B0B2CE865}" destId="{EE625B9C-63A0-4CEC-998D-7B2AD2D6B342}" srcOrd="0" destOrd="0" presId="urn:microsoft.com/office/officeart/2005/8/layout/vList2"/>
    <dgm:cxn modelId="{C7068646-6FCF-4DFA-A96A-EC2F7F00DA2B}" type="presOf" srcId="{5426021C-5C83-47E6-8C78-F5AA93540216}" destId="{146F3CDB-894E-4286-81A4-B719A50135F3}" srcOrd="0" destOrd="0" presId="urn:microsoft.com/office/officeart/2005/8/layout/vList2"/>
    <dgm:cxn modelId="{9956996A-653D-43FF-A324-E0A913DCD511}" type="presOf" srcId="{84888402-F9DC-46F9-AC8D-11D293428122}" destId="{146F3CDB-894E-4286-81A4-B719A50135F3}" srcOrd="0" destOrd="2" presId="urn:microsoft.com/office/officeart/2005/8/layout/vList2"/>
    <dgm:cxn modelId="{EDAD1B72-D5CB-4031-B44D-409650DF8A66}" srcId="{033F260B-C0D4-4E6E-A83D-49BF7F532B91}" destId="{84888402-F9DC-46F9-AC8D-11D293428122}" srcOrd="2" destOrd="0" parTransId="{42C43684-B136-4E88-9950-AF8EBD49E12B}" sibTransId="{0E37CBE9-1EF8-4BAB-9BC4-D8634BE11A7A}"/>
    <dgm:cxn modelId="{357E7573-E3FA-4989-B269-D1EC435F1BFC}" type="presOf" srcId="{098DADB4-5B3F-463E-BA02-7F261C8A5B19}" destId="{F96200EB-6E72-483D-BC96-031F747F8DAF}" srcOrd="0" destOrd="0" presId="urn:microsoft.com/office/officeart/2005/8/layout/vList2"/>
    <dgm:cxn modelId="{C853E67C-3198-4AA6-B6E7-ACB863F12020}" type="presOf" srcId="{033F260B-C0D4-4E6E-A83D-49BF7F532B91}" destId="{8424F5C3-A761-4F35-9087-89000A30AFF7}" srcOrd="0" destOrd="0" presId="urn:microsoft.com/office/officeart/2005/8/layout/vList2"/>
    <dgm:cxn modelId="{205DCDD5-B2EF-408C-A95E-D97A29DF8599}" srcId="{033F260B-C0D4-4E6E-A83D-49BF7F532B91}" destId="{5426021C-5C83-47E6-8C78-F5AA93540216}" srcOrd="0" destOrd="0" parTransId="{35C8E14C-E06A-4BC0-9319-950B42443678}" sibTransId="{BD36AAC7-ADFA-4198-BFD5-B9FC9D4F00EE}"/>
    <dgm:cxn modelId="{1BECA9E5-C495-456E-BC57-DED6408398B8}" srcId="{F03C6BDE-C770-49B9-85D6-456B0B2CE865}" destId="{9E397580-5F3C-4278-8C2E-9F4D2E0EFAAD}" srcOrd="0" destOrd="0" parTransId="{51650B3B-A0ED-45F0-9C69-284F0CB3648F}" sibTransId="{532CAA82-B162-4D82-909C-43A694733804}"/>
    <dgm:cxn modelId="{34C5A1F2-6705-4F17-8CD6-E48A370860AF}" srcId="{F03C6BDE-C770-49B9-85D6-456B0B2CE865}" destId="{098DADB4-5B3F-463E-BA02-7F261C8A5B19}" srcOrd="2" destOrd="0" parTransId="{71221D5D-9E85-4F5F-A536-CF9C1962CF8A}" sibTransId="{B9AE2BAE-5E08-40FA-A58D-7FC258B68B6A}"/>
    <dgm:cxn modelId="{C97CF0F6-435E-4150-95AE-9A93A47F5838}" srcId="{F03C6BDE-C770-49B9-85D6-456B0B2CE865}" destId="{033F260B-C0D4-4E6E-A83D-49BF7F532B91}" srcOrd="1" destOrd="0" parTransId="{A9C29807-7F4F-4AA1-BEF0-30C180D5D3B3}" sibTransId="{15D63D17-AE62-4597-8085-0EDEF7EFA422}"/>
    <dgm:cxn modelId="{4C09BD03-F27F-4668-8147-DE310B3C1872}" type="presParOf" srcId="{EE625B9C-63A0-4CEC-998D-7B2AD2D6B342}" destId="{32FEE283-3458-4F3D-87D6-E91064A73A77}" srcOrd="0" destOrd="0" presId="urn:microsoft.com/office/officeart/2005/8/layout/vList2"/>
    <dgm:cxn modelId="{FFA05BFD-0B11-4CF0-9A49-D3A4FA8C4914}" type="presParOf" srcId="{EE625B9C-63A0-4CEC-998D-7B2AD2D6B342}" destId="{6781881F-90B3-4E6D-AA93-2ACE0381339E}" srcOrd="1" destOrd="0" presId="urn:microsoft.com/office/officeart/2005/8/layout/vList2"/>
    <dgm:cxn modelId="{07733DB5-31EB-4D69-9B97-7ABCFCAF9179}" type="presParOf" srcId="{EE625B9C-63A0-4CEC-998D-7B2AD2D6B342}" destId="{8424F5C3-A761-4F35-9087-89000A30AFF7}" srcOrd="2" destOrd="0" presId="urn:microsoft.com/office/officeart/2005/8/layout/vList2"/>
    <dgm:cxn modelId="{B10944AF-263E-41F9-A4AB-18680656EF2C}" type="presParOf" srcId="{EE625B9C-63A0-4CEC-998D-7B2AD2D6B342}" destId="{146F3CDB-894E-4286-81A4-B719A50135F3}" srcOrd="3" destOrd="0" presId="urn:microsoft.com/office/officeart/2005/8/layout/vList2"/>
    <dgm:cxn modelId="{9944FC66-DE70-4F40-A11E-BECA1B4CA238}" type="presParOf" srcId="{EE625B9C-63A0-4CEC-998D-7B2AD2D6B342}" destId="{F96200EB-6E72-483D-BC96-031F747F8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EE283-3458-4F3D-87D6-E91064A73A77}">
      <dsp:nvSpPr>
        <dsp:cNvPr id="0" name=""/>
        <dsp:cNvSpPr/>
      </dsp:nvSpPr>
      <dsp:spPr>
        <a:xfrm>
          <a:off x="0" y="358590"/>
          <a:ext cx="6628804" cy="8874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Số liệu nổi bật</a:t>
          </a:r>
        </a:p>
      </dsp:txBody>
      <dsp:txXfrm>
        <a:off x="43321" y="401911"/>
        <a:ext cx="6542162" cy="800803"/>
      </dsp:txXfrm>
    </dsp:sp>
    <dsp:sp modelId="{8424F5C3-A761-4F35-9087-89000A30AFF7}">
      <dsp:nvSpPr>
        <dsp:cNvPr id="0" name=""/>
        <dsp:cNvSpPr/>
      </dsp:nvSpPr>
      <dsp:spPr>
        <a:xfrm>
          <a:off x="0" y="1352595"/>
          <a:ext cx="6628804" cy="887445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Phân tích tình hình doanh thu</a:t>
          </a:r>
        </a:p>
      </dsp:txBody>
      <dsp:txXfrm>
        <a:off x="43321" y="1395916"/>
        <a:ext cx="6542162" cy="800803"/>
      </dsp:txXfrm>
    </dsp:sp>
    <dsp:sp modelId="{146F3CDB-894E-4286-81A4-B719A50135F3}">
      <dsp:nvSpPr>
        <dsp:cNvPr id="0" name=""/>
        <dsp:cNvSpPr/>
      </dsp:nvSpPr>
      <dsp:spPr>
        <a:xfrm>
          <a:off x="0" y="2240040"/>
          <a:ext cx="6628804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Tổng quan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Phân tích theo khu vực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Phân tích theo ngành hàng </a:t>
          </a:r>
        </a:p>
      </dsp:txBody>
      <dsp:txXfrm>
        <a:off x="0" y="2240040"/>
        <a:ext cx="6628804" cy="1493505"/>
      </dsp:txXfrm>
    </dsp:sp>
    <dsp:sp modelId="{F96200EB-6E72-483D-BC96-031F747F8DAF}">
      <dsp:nvSpPr>
        <dsp:cNvPr id="0" name=""/>
        <dsp:cNvSpPr/>
      </dsp:nvSpPr>
      <dsp:spPr>
        <a:xfrm>
          <a:off x="0" y="3733545"/>
          <a:ext cx="6628804" cy="88744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Kết luận</a:t>
          </a:r>
        </a:p>
      </dsp:txBody>
      <dsp:txXfrm>
        <a:off x="43321" y="3776866"/>
        <a:ext cx="6542162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29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44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70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1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4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5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F018-AB1A-43F8-960F-A39E4A41F469}" type="datetimeFigureOut">
              <a:rPr lang="en-US" smtClean="0"/>
              <a:t>08-Jan-23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EF921E-1ED5-4C71-9B00-739B22E4F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134A6E-DF9E-9FE4-AEB3-2102622C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b="1"/>
              <a:t>SALES REPORT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3EBE-C3A3-420F-D624-BAE069C5C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 sz="2400" i="1" dirty="0">
                <a:solidFill>
                  <a:srgbClr val="FFFFFF"/>
                </a:solidFill>
              </a:rPr>
              <a:t>Nhóm 1: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i="1" dirty="0">
                <a:solidFill>
                  <a:srgbClr val="FFFFFF"/>
                </a:solidFill>
              </a:rPr>
              <a:t>Trần Thị Kim Thanh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i="1" dirty="0" err="1">
                <a:solidFill>
                  <a:srgbClr val="FFFFFF"/>
                </a:solidFill>
              </a:rPr>
              <a:t>Nguyễn</a:t>
            </a:r>
            <a:r>
              <a:rPr lang="en-US" sz="2400" i="1" dirty="0">
                <a:solidFill>
                  <a:srgbClr val="FFFFFF"/>
                </a:solidFill>
              </a:rPr>
              <a:t> Quỳnh Hương</a:t>
            </a:r>
          </a:p>
        </p:txBody>
      </p:sp>
    </p:spTree>
    <p:extLst>
      <p:ext uri="{BB962C8B-B14F-4D97-AF65-F5344CB8AC3E}">
        <p14:creationId xmlns:p14="http://schemas.microsoft.com/office/powerpoint/2010/main" val="217426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7134-34D6-8D08-6F02-B8EBEB07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0F17-7695-C398-FA16-5E6B09B0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703"/>
            <a:ext cx="8596668" cy="3880773"/>
          </a:xfrm>
        </p:spPr>
        <p:txBody>
          <a:bodyPr/>
          <a:lstStyle/>
          <a:p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trưởng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  <a:p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Southwest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Australia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nhuận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Ngành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Bikes (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Mountain Bikes </a:t>
            </a:r>
            <a:r>
              <a:rPr lang="en-US" sz="2400" dirty="0" err="1"/>
              <a:t>và</a:t>
            </a:r>
            <a:r>
              <a:rPr lang="en-US" sz="2400" dirty="0"/>
              <a:t> Road Bikes)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nhuận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0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5E7B-D35A-BAC7-5E90-4A9A86BD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GIẢI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52E4-A7B6-629A-28B3-D761B2C5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Tập trung vào thị trường trọng điểm như SW, Canada, Australia…</a:t>
            </a:r>
          </a:p>
          <a:p>
            <a:pPr algn="just"/>
            <a:r>
              <a:rPr lang="en-US" sz="2400" dirty="0"/>
              <a:t>Nghiên cứu chiến lược phát triển kinh doanh ở các thị trường còn lại như có thể đóng cửa thị trường hoặc mở rộng cơ hội phát triển thị trường mới.</a:t>
            </a:r>
          </a:p>
          <a:p>
            <a:pPr algn="just"/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ngành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Bikes,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ngành</a:t>
            </a:r>
            <a:r>
              <a:rPr lang="en-US" sz="2400" dirty="0"/>
              <a:t> Mountain Bikes </a:t>
            </a:r>
            <a:r>
              <a:rPr lang="en-US" sz="2400" dirty="0" err="1"/>
              <a:t>và</a:t>
            </a:r>
            <a:r>
              <a:rPr lang="en-US" sz="2400" dirty="0"/>
              <a:t> Road Bikes</a:t>
            </a:r>
          </a:p>
          <a:p>
            <a:pPr algn="just"/>
            <a:r>
              <a:rPr lang="en-US" sz="2400" dirty="0"/>
              <a:t>Loại bỏ những sản phẩm không mang lại lợi nhuận và nghiên cứu và phát triển sản phẩm mới thay thế.</a:t>
            </a:r>
          </a:p>
        </p:txBody>
      </p:sp>
    </p:spTree>
    <p:extLst>
      <p:ext uri="{BB962C8B-B14F-4D97-AF65-F5344CB8AC3E}">
        <p14:creationId xmlns:p14="http://schemas.microsoft.com/office/powerpoint/2010/main" val="34578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CCC85-4F2C-D50F-2A31-3686795C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/>
              <a:t>OVERVIEW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ECFEEC1-0136-BB8D-3208-18BA559CF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26530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07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5E9D-157A-E1D8-FEA8-81B95FE7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54" y="234076"/>
            <a:ext cx="10018713" cy="823908"/>
          </a:xfrm>
        </p:spPr>
        <p:txBody>
          <a:bodyPr/>
          <a:lstStyle/>
          <a:p>
            <a:pPr algn="ctr"/>
            <a:r>
              <a:rPr lang="en-US" b="1" dirty="0"/>
              <a:t>MỘT VÀI SỐ LIỆU NỔI BẬT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E49CA-4403-1F5D-784F-8112D01FD884}"/>
              </a:ext>
            </a:extLst>
          </p:cNvPr>
          <p:cNvGrpSpPr/>
          <p:nvPr/>
        </p:nvGrpSpPr>
        <p:grpSpPr>
          <a:xfrm>
            <a:off x="1074487" y="1422809"/>
            <a:ext cx="10043026" cy="4578440"/>
            <a:chOff x="1273628" y="1139780"/>
            <a:chExt cx="10043026" cy="45784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A70387-D4D7-BC2F-F8B1-68F135C13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5111" y="2911195"/>
              <a:ext cx="2457450" cy="10477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C5DE1D-4D8C-F622-BB83-33F6729C2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5111" y="4633380"/>
              <a:ext cx="2354717" cy="9810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27C1F04-39CE-5FDC-2A66-F7DAFEECD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9704" y="2911142"/>
              <a:ext cx="2266950" cy="105863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A183E5-792C-BAF6-92C9-0BF49AC22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0179" y="4655124"/>
              <a:ext cx="2276475" cy="106309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492F8A2-45CD-2267-A770-C599A3117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1441" y="1139780"/>
              <a:ext cx="2325688" cy="108484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8CB8F4-DA69-5B72-909D-BAB5E4EC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05111" y="1176870"/>
              <a:ext cx="2457450" cy="105989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72BDF2-88D0-4A3B-D1DE-6B986F59B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3628" y="1176870"/>
              <a:ext cx="1141023" cy="105989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02E9CD-E936-0770-CAA2-05C41F605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93127" y="1139780"/>
              <a:ext cx="1163164" cy="108484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2372A7E-70AA-20F9-6FD7-8F74F545D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89725" y="4621240"/>
              <a:ext cx="1141024" cy="98107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060FE31-2102-2A0D-A97A-3376DE2B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31043" y="4649623"/>
              <a:ext cx="1125248" cy="106859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EAB1F60-4A76-6735-C07F-17844D452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28506" y="2911195"/>
              <a:ext cx="892406" cy="104775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4D72A7-4977-83BA-5BCA-76718ACD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73628" y="2899055"/>
              <a:ext cx="1141024" cy="10598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28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B2F-85DD-A6D1-A0E5-4BD96A40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66"/>
            <a:ext cx="10515600" cy="805691"/>
          </a:xfrm>
        </p:spPr>
        <p:txBody>
          <a:bodyPr/>
          <a:lstStyle/>
          <a:p>
            <a:pPr algn="ctr"/>
            <a:r>
              <a:rPr lang="en-US" b="1" dirty="0"/>
              <a:t>PHÂN TÍCH TÌNH HÌNH DOANH THU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F46E2-4830-44F8-B9E3-9F57D1FD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92" y="1665515"/>
            <a:ext cx="10309794" cy="3530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55A51-D1ED-B59B-546E-282263F49E61}"/>
              </a:ext>
            </a:extLst>
          </p:cNvPr>
          <p:cNvSpPr txBox="1"/>
          <p:nvPr/>
        </p:nvSpPr>
        <p:spPr>
          <a:xfrm>
            <a:off x="838200" y="5599261"/>
            <a:ext cx="1080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trưởng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tháng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 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E2E4DA-6663-0E57-7DCD-BAA1BCC46D89}"/>
              </a:ext>
            </a:extLst>
          </p:cNvPr>
          <p:cNvSpPr txBox="1">
            <a:spLocks/>
          </p:cNvSpPr>
          <p:nvPr/>
        </p:nvSpPr>
        <p:spPr>
          <a:xfrm>
            <a:off x="799589" y="805542"/>
            <a:ext cx="10515600" cy="545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/>
                </a:solidFill>
              </a:rPr>
              <a:t>Tổng quan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5661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0224BC-728C-31D0-C5CD-610AF258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93" y="1071840"/>
            <a:ext cx="9379502" cy="43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0374915-6252-7EE3-DFE1-E5077769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9597"/>
            <a:ext cx="10515600" cy="652933"/>
          </a:xfrm>
        </p:spPr>
        <p:txBody>
          <a:bodyPr>
            <a:normAutofit/>
          </a:bodyPr>
          <a:lstStyle/>
          <a:p>
            <a:r>
              <a:rPr lang="en-US" sz="3600" b="1" dirty="0"/>
              <a:t>Theo </a:t>
            </a:r>
            <a:r>
              <a:rPr lang="en-US" sz="3600" b="1" dirty="0" err="1"/>
              <a:t>khu</a:t>
            </a:r>
            <a:r>
              <a:rPr lang="en-US" sz="3600" b="1" dirty="0"/>
              <a:t> </a:t>
            </a:r>
            <a:r>
              <a:rPr lang="en-US" sz="3600" b="1" dirty="0" err="1"/>
              <a:t>vực</a:t>
            </a:r>
            <a:r>
              <a:rPr lang="en-US" sz="3600" b="1" dirty="0"/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C72612-A469-5066-F911-DA5B63BB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91" y="807628"/>
            <a:ext cx="6206509" cy="43746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1B310B-2CD3-5350-C984-13059043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3210"/>
            <a:ext cx="5815678" cy="43746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CD9D123-AB85-11D5-5114-7FF719A7CE01}"/>
              </a:ext>
            </a:extLst>
          </p:cNvPr>
          <p:cNvSpPr txBox="1"/>
          <p:nvPr/>
        </p:nvSpPr>
        <p:spPr>
          <a:xfrm>
            <a:off x="272144" y="5238549"/>
            <a:ext cx="11612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-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Southwest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($24M)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nhuận</a:t>
            </a:r>
            <a:r>
              <a:rPr lang="en-US" sz="2400" dirty="0"/>
              <a:t> </a:t>
            </a:r>
            <a:r>
              <a:rPr lang="en-US" sz="2400" dirty="0" err="1"/>
              <a:t>chiếm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($1.6M)</a:t>
            </a:r>
          </a:p>
          <a:p>
            <a:pPr algn="just"/>
            <a:r>
              <a:rPr lang="en-US" sz="2400" dirty="0"/>
              <a:t>- Australia </a:t>
            </a:r>
            <a:r>
              <a:rPr lang="en-US" sz="2400" dirty="0" err="1"/>
              <a:t>chiếm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nhuận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($3.4M)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7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E34BD-9B3C-6955-D0E1-7A548598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10" y="418941"/>
            <a:ext cx="4001589" cy="2857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24860-C571-C929-825D-1CC147FE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276439"/>
            <a:ext cx="10831285" cy="3524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A6EC6A-EBE0-AA3C-842A-825850C60F52}"/>
              </a:ext>
            </a:extLst>
          </p:cNvPr>
          <p:cNvSpPr txBox="1"/>
          <p:nvPr/>
        </p:nvSpPr>
        <p:spPr>
          <a:xfrm>
            <a:off x="685799" y="1148343"/>
            <a:ext cx="64987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- </a:t>
            </a:r>
            <a:r>
              <a:rPr lang="en-US" sz="2400" dirty="0" err="1"/>
              <a:t>Ngành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Bike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($95M), </a:t>
            </a:r>
            <a:r>
              <a:rPr lang="en-US" sz="2400" dirty="0" err="1"/>
              <a:t>chiếm</a:t>
            </a:r>
            <a:r>
              <a:rPr lang="en-US" sz="2400" dirty="0"/>
              <a:t> 86.17%</a:t>
            </a:r>
          </a:p>
          <a:p>
            <a:pPr algn="just"/>
            <a:r>
              <a:rPr lang="en-US" sz="2400" dirty="0"/>
              <a:t>- Ngành hàng Accessories mang lại doanh thu ít nhất ($1M), chiếm tỉ lê 1.14%.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00BE9F-CDC3-157C-3B0F-F0861A56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2" y="128641"/>
            <a:ext cx="4099560" cy="878984"/>
          </a:xfrm>
          <a:noFill/>
        </p:spPr>
        <p:txBody>
          <a:bodyPr>
            <a:normAutofit/>
          </a:bodyPr>
          <a:lstStyle/>
          <a:p>
            <a:r>
              <a:rPr lang="en-US" sz="3600" b="1" dirty="0"/>
              <a:t>Theo </a:t>
            </a:r>
            <a:r>
              <a:rPr lang="en-US" sz="3600" b="1" dirty="0" err="1"/>
              <a:t>ngành</a:t>
            </a:r>
            <a:r>
              <a:rPr lang="en-US" sz="3600" b="1" dirty="0"/>
              <a:t> </a:t>
            </a:r>
            <a:r>
              <a:rPr lang="en-US" sz="3600" b="1" dirty="0" err="1"/>
              <a:t>hàng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9142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51516-2C50-A99B-099B-0A149F55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715514"/>
            <a:ext cx="5667647" cy="5228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BC50A-30DD-5714-D21A-77A7CE73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5514"/>
            <a:ext cx="5904602" cy="52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929E43-C936-82DF-685D-C831B3E7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2" y="0"/>
            <a:ext cx="11940068" cy="5121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AB3870-8F72-701C-8EC3-180E1ECF755E}"/>
              </a:ext>
            </a:extLst>
          </p:cNvPr>
          <p:cNvSpPr txBox="1"/>
          <p:nvPr/>
        </p:nvSpPr>
        <p:spPr>
          <a:xfrm>
            <a:off x="251932" y="5334000"/>
            <a:ext cx="11776782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80%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nhuận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ngành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Bikes,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2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Mountain Bikes </a:t>
            </a:r>
            <a:r>
              <a:rPr lang="en-US" sz="2400" dirty="0" err="1"/>
              <a:t>và</a:t>
            </a:r>
            <a:r>
              <a:rPr lang="en-US" sz="2400" dirty="0"/>
              <a:t> Road Bikes</a:t>
            </a:r>
          </a:p>
        </p:txBody>
      </p:sp>
    </p:spTree>
    <p:extLst>
      <p:ext uri="{BB962C8B-B14F-4D97-AF65-F5344CB8AC3E}">
        <p14:creationId xmlns:p14="http://schemas.microsoft.com/office/powerpoint/2010/main" val="4099838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305</Words>
  <Application>Microsoft Office PowerPoint</Application>
  <PresentationFormat>Widescreen</PresentationFormat>
  <Paragraphs>31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SALES REPORT</vt:lpstr>
      <vt:lpstr>OVERVIEW</vt:lpstr>
      <vt:lpstr>MỘT VÀI SỐ LIỆU NỔI BẬT</vt:lpstr>
      <vt:lpstr>PHÂN TÍCH TÌNH HÌNH DOANH THU</vt:lpstr>
      <vt:lpstr>PowerPoint Presentation</vt:lpstr>
      <vt:lpstr>Theo khu vực </vt:lpstr>
      <vt:lpstr>Theo ngành hàng</vt:lpstr>
      <vt:lpstr>PowerPoint Presentation</vt:lpstr>
      <vt:lpstr>PowerPoint Presentation</vt:lpstr>
      <vt:lpstr>KẾT LUẬN</vt:lpstr>
      <vt:lpstr>GIẢI PHÁP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TÌNH HÌNH KINH DOANH </dc:title>
  <dc:creator>DELL</dc:creator>
  <cp:lastModifiedBy>Tran Thi Bao Ngoc</cp:lastModifiedBy>
  <cp:revision>4</cp:revision>
  <dcterms:created xsi:type="dcterms:W3CDTF">2023-01-08T14:06:42Z</dcterms:created>
  <dcterms:modified xsi:type="dcterms:W3CDTF">2023-01-08T16:54:50Z</dcterms:modified>
</cp:coreProperties>
</file>