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35" r:id="rId4"/>
    <p:sldId id="370" r:id="rId5"/>
    <p:sldId id="334" r:id="rId6"/>
    <p:sldId id="259" r:id="rId7"/>
    <p:sldId id="260" r:id="rId8"/>
    <p:sldId id="263" r:id="rId9"/>
    <p:sldId id="264" r:id="rId10"/>
    <p:sldId id="307" r:id="rId11"/>
    <p:sldId id="306" r:id="rId12"/>
    <p:sldId id="315" r:id="rId13"/>
    <p:sldId id="304" r:id="rId14"/>
    <p:sldId id="310" r:id="rId15"/>
    <p:sldId id="312" r:id="rId16"/>
    <p:sldId id="322" r:id="rId17"/>
    <p:sldId id="323" r:id="rId18"/>
    <p:sldId id="324" r:id="rId19"/>
    <p:sldId id="346" r:id="rId20"/>
    <p:sldId id="326" r:id="rId21"/>
    <p:sldId id="371" r:id="rId22"/>
    <p:sldId id="327" r:id="rId23"/>
    <p:sldId id="328" r:id="rId24"/>
    <p:sldId id="347" r:id="rId25"/>
    <p:sldId id="372" r:id="rId26"/>
    <p:sldId id="373" r:id="rId27"/>
    <p:sldId id="374" r:id="rId28"/>
    <p:sldId id="357" r:id="rId29"/>
    <p:sldId id="369" r:id="rId30"/>
    <p:sldId id="375" r:id="rId31"/>
    <p:sldId id="376" r:id="rId32"/>
    <p:sldId id="377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1E1E"/>
    <a:srgbClr val="F32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6370" autoAdjust="0"/>
  </p:normalViewPr>
  <p:slideViewPr>
    <p:cSldViewPr snapToGrid="0">
      <p:cViewPr varScale="1">
        <p:scale>
          <a:sx n="109" d="100"/>
          <a:sy n="10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F4CB9-C865-4961-98B1-BC2675268EED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D54E5-8236-451A-88E0-77A98D7A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D54E5-8236-451A-88E0-77A98D7AA0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D54E5-8236-451A-88E0-77A98D7AA0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69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F9507-D97F-4C75-AB1D-9C35E0062644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956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695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2CD135-D983-4609-A73F-C032F54A1F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14024"/>
            <a:ext cx="12192000" cy="83127"/>
          </a:xfrm>
          <a:prstGeom prst="rect">
            <a:avLst/>
          </a:prstGeom>
          <a:solidFill>
            <a:srgbClr val="F5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854"/>
            <a:ext cx="10515600" cy="4861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69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F9507-D97F-4C75-AB1D-9C35E0062644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956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695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2CD135-D983-4609-A73F-C032F54A1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914024"/>
            <a:ext cx="12192000" cy="83127"/>
          </a:xfrm>
          <a:prstGeom prst="rect">
            <a:avLst/>
          </a:prstGeom>
          <a:solidFill>
            <a:srgbClr val="F5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668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4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27162"/>
            <a:ext cx="5181600" cy="4861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786" y="1127163"/>
            <a:ext cx="5181600" cy="4861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914024"/>
            <a:ext cx="12192000" cy="83127"/>
          </a:xfrm>
          <a:prstGeom prst="rect">
            <a:avLst/>
          </a:prstGeom>
          <a:solidFill>
            <a:srgbClr val="F5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1321"/>
            <a:ext cx="5157787" cy="9003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975233"/>
            <a:ext cx="5157787" cy="40263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151321"/>
            <a:ext cx="5183188" cy="9003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975233"/>
            <a:ext cx="5183188" cy="40263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63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914024"/>
            <a:ext cx="12192000" cy="83127"/>
          </a:xfrm>
          <a:prstGeom prst="rect">
            <a:avLst/>
          </a:prstGeom>
          <a:solidFill>
            <a:srgbClr val="F5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14024"/>
            <a:ext cx="12192000" cy="83127"/>
          </a:xfrm>
          <a:prstGeom prst="rect">
            <a:avLst/>
          </a:prstGeom>
          <a:solidFill>
            <a:srgbClr val="F5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79180"/>
            <a:ext cx="2743200" cy="365125"/>
          </a:xfrm>
          <a:prstGeom prst="rect">
            <a:avLst/>
          </a:prstGeom>
        </p:spPr>
        <p:txBody>
          <a:bodyPr/>
          <a:lstStyle/>
          <a:p>
            <a:fld id="{61EF9507-D97F-4C75-AB1D-9C35E006264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9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79178"/>
            <a:ext cx="2743200" cy="365125"/>
          </a:xfrm>
          <a:prstGeom prst="rect">
            <a:avLst/>
          </a:prstGeom>
        </p:spPr>
        <p:txBody>
          <a:bodyPr/>
          <a:lstStyle/>
          <a:p>
            <a:fld id="{652CD135-D983-4609-A73F-C032F54A1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65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7162"/>
            <a:ext cx="10515600" cy="486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52953"/>
            <a:ext cx="12192000" cy="611746"/>
          </a:xfrm>
          <a:prstGeom prst="rect">
            <a:avLst/>
          </a:prstGeom>
          <a:solidFill>
            <a:srgbClr val="F3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17253"/>
            <a:ext cx="12192000" cy="91440"/>
          </a:xfrm>
          <a:prstGeom prst="rect">
            <a:avLst/>
          </a:prstGeom>
          <a:solidFill>
            <a:srgbClr val="F5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6956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1EF9507-D97F-4C75-AB1D-9C35E0062644}" type="datetimeFigureOut">
              <a:rPr lang="en-US" smtClean="0"/>
              <a:pPr/>
              <a:t>12/27/2016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6956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6400" y="636956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52CD135-D983-4609-A73F-C032F54A1F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45920"/>
            <a:ext cx="9296400" cy="2024743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Đồ</a:t>
            </a:r>
            <a:r>
              <a:rPr lang="en-US" sz="4400" b="1" dirty="0"/>
              <a:t> </a:t>
            </a:r>
            <a:r>
              <a:rPr lang="en-US" sz="4400" b="1" dirty="0" err="1"/>
              <a:t>án</a:t>
            </a:r>
            <a:r>
              <a:rPr lang="en-US" sz="4400" b="1" dirty="0"/>
              <a:t>:</a:t>
            </a:r>
            <a:br>
              <a:rPr lang="en-US" sz="4400" b="1" dirty="0"/>
            </a:br>
            <a:r>
              <a:rPr lang="en-US" sz="4400" b="1" dirty="0" err="1"/>
              <a:t>Tìm</a:t>
            </a:r>
            <a:r>
              <a:rPr lang="en-US" sz="4400" b="1" dirty="0"/>
              <a:t> </a:t>
            </a:r>
            <a:r>
              <a:rPr lang="en-US" sz="4400" b="1" dirty="0" err="1"/>
              <a:t>hiểu</a:t>
            </a:r>
            <a:r>
              <a:rPr lang="en-US" sz="4400" b="1" dirty="0"/>
              <a:t> </a:t>
            </a:r>
            <a:r>
              <a:rPr lang="en-US" sz="4400" b="1" dirty="0" err="1"/>
              <a:t>trích</a:t>
            </a:r>
            <a:r>
              <a:rPr lang="en-US" sz="4400" b="1" dirty="0"/>
              <a:t> </a:t>
            </a:r>
            <a:r>
              <a:rPr lang="en-US" sz="4400" b="1" dirty="0" err="1"/>
              <a:t>rút</a:t>
            </a:r>
            <a:r>
              <a:rPr lang="en-US" sz="4400" b="1" dirty="0"/>
              <a:t> </a:t>
            </a:r>
            <a:r>
              <a:rPr lang="en-US" sz="4400" b="1" dirty="0" err="1"/>
              <a:t>đặc</a:t>
            </a:r>
            <a:r>
              <a:rPr lang="en-US" sz="4400" b="1" dirty="0"/>
              <a:t> </a:t>
            </a:r>
            <a:r>
              <a:rPr lang="en-US" sz="4400" b="1" dirty="0" err="1"/>
              <a:t>trưng</a:t>
            </a:r>
            <a:r>
              <a:rPr lang="en-US" sz="4400" b="1" dirty="0"/>
              <a:t> Local Binary Pattern </a:t>
            </a:r>
            <a:r>
              <a:rPr lang="en-US" sz="4400" b="1" dirty="0" err="1"/>
              <a:t>của</a:t>
            </a:r>
            <a:r>
              <a:rPr lang="en-US" sz="4400" b="1" dirty="0"/>
              <a:t> </a:t>
            </a:r>
            <a:r>
              <a:rPr lang="en-US" sz="4400" b="1" dirty="0" err="1"/>
              <a:t>ảnh</a:t>
            </a:r>
            <a:r>
              <a:rPr lang="en-US" sz="4400" b="1" dirty="0"/>
              <a:t> </a:t>
            </a:r>
            <a:r>
              <a:rPr lang="en-US" sz="4400" b="1" dirty="0" err="1"/>
              <a:t>và</a:t>
            </a:r>
            <a:r>
              <a:rPr lang="en-US" sz="4400" b="1" dirty="0"/>
              <a:t> </a:t>
            </a:r>
            <a:r>
              <a:rPr lang="en-US" sz="4400" b="1" dirty="0" err="1"/>
              <a:t>ứng</a:t>
            </a:r>
            <a:r>
              <a:rPr lang="en-US" sz="4400" b="1" dirty="0"/>
              <a:t> </a:t>
            </a:r>
            <a:r>
              <a:rPr lang="en-US" sz="4400" b="1" dirty="0" err="1"/>
              <a:t>dụng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981" y="3914575"/>
            <a:ext cx="4437017" cy="95032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000" dirty="0" err="1"/>
              <a:t>Giáo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 </a:t>
            </a:r>
            <a:r>
              <a:rPr lang="en-US" sz="3000" dirty="0" err="1"/>
              <a:t>hướng</a:t>
            </a:r>
            <a:r>
              <a:rPr lang="en-US" sz="3000" dirty="0"/>
              <a:t> </a:t>
            </a:r>
            <a:r>
              <a:rPr lang="en-US" sz="3000" dirty="0" err="1"/>
              <a:t>dẫn</a:t>
            </a:r>
            <a:r>
              <a:rPr lang="en-US" sz="3000" dirty="0"/>
              <a:t>:</a:t>
            </a:r>
          </a:p>
          <a:p>
            <a:pPr algn="l"/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Hùng</a:t>
            </a:r>
            <a:endParaRPr lang="en-US" dirty="0"/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37" y="78376"/>
            <a:ext cx="1790700" cy="1485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14700" y="-1"/>
            <a:ext cx="7353300" cy="1485899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Trường Đại học Thủy Lợi</a:t>
            </a:r>
          </a:p>
          <a:p>
            <a:pPr algn="ctr"/>
            <a:r>
              <a:rPr lang="en-US" sz="3600"/>
              <a:t>Khoa Công Nghệ Thông Tin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30982" y="4941028"/>
            <a:ext cx="4437017" cy="950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:</a:t>
            </a:r>
          </a:p>
          <a:p>
            <a:pPr algn="l"/>
            <a:r>
              <a:rPr lang="en-US" dirty="0" err="1"/>
              <a:t>Nguyễn</a:t>
            </a:r>
            <a:r>
              <a:rPr lang="en-US" dirty="0"/>
              <a:t> Thu </a:t>
            </a:r>
            <a:r>
              <a:rPr lang="en-US" dirty="0" err="1"/>
              <a:t>Hà</a:t>
            </a:r>
            <a:r>
              <a:rPr lang="en-US" dirty="0"/>
              <a:t> – 54</a:t>
            </a:r>
            <a:r>
              <a:rPr lang="en-US" baseline="30000" dirty="0"/>
              <a:t> TH2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559"/>
                <a:ext cx="10515600" cy="486194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LBP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I’,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duyệt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tăng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dần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kê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𝐿𝐵𝑃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vừa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256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acc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𝟐𝟓𝟓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3, 0, 1, 0, 0, 0, 0, 0, 0, 0, 0, 0, 0, 0, 1, 0, 1, 0, 0, 0, 0, 0, 0, 0, 1, 0, 0, 0, 0, 0, 1, 0, 1, 0, 1, 0, 0, 0, 0, 0, 0, 0, 0, 0, 0, 0, 0, 0, 0, 0, 0, 0, 0, 0, 0, 0, 1, 0, 0, 0, 0, 0, 0, 0, 0, 0, 0, 0, 0, 0, 0, 0, 0, 0, 0, 0, 0, 0, 0, 0, 0, 0, 0, 0, 0, 0, 0, 0, 0, 0, 0, 0, 0, 0, 0, 0, 0, 0, 0, 0, 0, 0, 0, 0, 1, 0, 0, 0, 0, 0, 0, 0, 0, 0, 0, 0, 0, 0, 0, 0, 0, 0, 0, 0, 0, 0, 0, 0, 0, 0, 0, 0, 0, 0, 0 ,0 0, 0, 0, 0, 0, 0, 0, 1, 0, 0, 0, 0, 0, 0, 0, 0, 0, 0, 0, 0, 0, 0, 0, 0, 0, 0, 0, 0, 1, 0, 0, 0, 0, 0, 0, 0, 0, 0, 0, 0, 0, 0, 0, 0, 0, 0, 0, 0, 0, 0, 0, 0, 0, 0, 0, 0, 0, 0, 0, 0, 0, 0, 0, 0, 0, 0, 0, 0, 0, 0, 0, 0, 0, 0, 0, 0, 0, 0, 0, 0, 0, 0, 0, 0, 0, 0, 0, 2, 0, 0, 0, 0, 0, 0, 0, 0, 0, 0, 0, 0, 0, 0, 0, 0, 0, 0, 0, 0, 0, 0, 0, 0, 0, 0, 0, 0, 0, 0, 0}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559"/>
                <a:ext cx="10515600" cy="4861944"/>
              </a:xfrm>
              <a:blipFill>
                <a:blip r:embed="rId3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527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345"/>
            <a:ext cx="10515600" cy="3253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0580" y="5368409"/>
            <a:ext cx="6415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2.3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Local Binary Patterns 256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3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0 sang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sang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non-uniform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0 sang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sang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Patterns</a:t>
            </a:r>
          </a:p>
        </p:txBody>
      </p:sp>
    </p:spTree>
    <p:extLst>
      <p:ext uri="{BB962C8B-B14F-4D97-AF65-F5344CB8AC3E}">
        <p14:creationId xmlns:p14="http://schemas.microsoft.com/office/powerpoint/2010/main" val="23916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Patterns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1701738"/>
            <a:ext cx="4038600" cy="3593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701738"/>
            <a:ext cx="5800725" cy="3686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14925" y="4949331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2.4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uniform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100" y="5434436"/>
            <a:ext cx="42649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uniform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non-uniform LBP</a:t>
            </a:r>
          </a:p>
        </p:txBody>
      </p:sp>
    </p:spTree>
    <p:extLst>
      <p:ext uri="{BB962C8B-B14F-4D97-AF65-F5344CB8AC3E}">
        <p14:creationId xmlns:p14="http://schemas.microsoft.com/office/powerpoint/2010/main" val="208390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392" y="1184192"/>
            <a:ext cx="10515600" cy="48619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62" y="998027"/>
            <a:ext cx="6591300" cy="5052605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463062" y="1298492"/>
            <a:ext cx="4079630" cy="44516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LBP:</a:t>
            </a:r>
          </a:p>
          <a:p>
            <a:pPr marL="34290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non-uniform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P(P - 1) + 2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29755" y="6232301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2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3854"/>
                <a:ext cx="10515600" cy="4861944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LBP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I’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MxN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LBP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2.1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I’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59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3854"/>
                <a:ext cx="10515600" cy="4861944"/>
              </a:xfr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Patterns</a:t>
            </a:r>
          </a:p>
        </p:txBody>
      </p:sp>
    </p:spTree>
    <p:extLst>
      <p:ext uri="{BB962C8B-B14F-4D97-AF65-F5344CB8AC3E}">
        <p14:creationId xmlns:p14="http://schemas.microsoft.com/office/powerpoint/2010/main" val="141360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1" y="2322251"/>
            <a:ext cx="3000375" cy="2343150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>
            <a:off x="3789236" y="3336877"/>
            <a:ext cx="704014" cy="313899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1612900"/>
            <a:ext cx="760095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59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 3, 0, 1, 0, 0, 0, 0, 0, 0, 1, 0, 1, 1, 0, 1, 0, 1, 0, 1, 0, 0, 0, 0, 0, 0, 0, 0, 0, 0, 0, 0, 0, 0, 1, 0, 0, 0, 0, 0, 0, 0, 2, 0, 0, 0, 0, 0, 0, 0, 0, 0, 0, 0, 0, 0, 0, 0, 0, 0 }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2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Patterns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25" y="1711325"/>
            <a:ext cx="9582150" cy="3076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0373" y="4996934"/>
            <a:ext cx="7491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 8: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uniform Local Binary Patterns 59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7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5180"/>
            <a:ext cx="8675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PHÂN LOẠI ẢNH DỰA VÀO KẾT CẤU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86" y="571500"/>
            <a:ext cx="5934382" cy="49038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5318" y="5376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3.1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0142" y="492162"/>
                <a:ext cx="5089494" cy="5904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just"/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 </a:t>
                </a:r>
                <a:r>
                  <a:rPr lang="en-US" b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 algn="just">
                  <a:buFont typeface="Times New Roman" panose="02020603050405020304" pitchFamily="18" charset="0"/>
                  <a:buChar char="-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luyện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 ÷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e>
                      <m:sub>
                        <m:r>
                          <a:rPr lang="en-US"/>
                          <m:t>1</m:t>
                        </m:r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</m:sub>
                    </m:sSub>
                    <m:r>
                      <a:rPr lang="en-US"/>
                      <m:t> ∈ </m:t>
                    </m:r>
                    <m:r>
                      <m:rPr>
                        <m:sty m:val="p"/>
                      </m:rPr>
                      <a:rPr lang="en-US"/>
                      <m:t>l</m:t>
                    </m:r>
                    <m:r>
                      <a:rPr lang="en-US"/>
                      <m:t>ớ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 1,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 ÷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e>
                      <m:sub>
                        <m:r>
                          <a:rPr lang="en-US"/>
                          <m:t>2</m:t>
                        </m:r>
                        <m:r>
                          <m:rPr>
                            <m:sty m:val="p"/>
                          </m:rPr>
                          <a:rPr lang="en-US"/>
                          <m:t>m</m:t>
                        </m:r>
                      </m:sub>
                    </m:sSub>
                    <m:r>
                      <a:rPr lang="en-US" b="1" i="1"/>
                      <m:t> ∈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</m:t>
                    </m:r>
                    <m:r>
                      <a:rPr lang="en-US"/>
                      <m:t>ớ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 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	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t</m:t>
                        </m:r>
                      </m:sub>
                    </m:sSub>
                    <m:r>
                      <a:rPr lang="en-US"/>
                      <m:t> ÷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tn</m:t>
                        </m:r>
                      </m:sub>
                    </m:sSub>
                    <m:r>
                      <a:rPr lang="en-US" b="1" i="1"/>
                      <m:t> ∈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l</m:t>
                    </m:r>
                    <m:r>
                      <a:rPr lang="en-US"/>
                      <m:t>ớ</m:t>
                    </m:r>
                    <m:r>
                      <m:rPr>
                        <m:sty m:val="p"/>
                      </m:rPr>
                      <a:rPr lang="en-US"/>
                      <m:t>p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k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</a:t>
                </a:r>
              </a:p>
              <a:p>
                <a:pPr marL="342900" marR="0" lvl="0" indent="-342900" algn="just">
                  <a:buFont typeface="Times New Roman" panose="02020603050405020304" pitchFamily="18" charset="0"/>
                  <a:buChar char="-"/>
                </a:pP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S.</a:t>
                </a:r>
              </a:p>
              <a:p>
                <a:pPr marL="342900" marR="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V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/>
                      <m:t>={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𝑣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  <m:sub>
                        <m:r>
                          <a:rPr lang="en-US"/>
                          <m:t>0</m:t>
                        </m:r>
                      </m:sub>
                    </m:sSub>
                    <m:r>
                      <a:rPr lang="en-US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𝑣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𝑣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, …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𝑣</m:t>
                            </m:r>
                          </m:e>
                          <m:sup>
                            <m:r>
                              <a:rPr lang="en-US" i="1"/>
                              <m:t>𝑖</m:t>
                            </m:r>
                          </m:sup>
                        </m:sSup>
                      </m:e>
                      <m:sub>
                        <m:r>
                          <a:rPr lang="en-US"/>
                          <m:t>58</m:t>
                        </m:r>
                      </m:sub>
                    </m:sSub>
                    <m:r>
                      <a:rPr lang="en-US"/>
                      <m:t> 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LBP. 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dụng các vector LBP để huấn luyện lên mô hình phân lớp theo phương pháp kiểm định thống kê 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luyện</a:t>
                </a: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dụng mô hình phân lớp để phân loại cho các ảnh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just">
                  <a:spcBef>
                    <a:spcPts val="1000"/>
                  </a:spcBef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2" y="492162"/>
                <a:ext cx="5089494" cy="5904822"/>
              </a:xfrm>
              <a:prstGeom prst="rect">
                <a:avLst/>
              </a:prstGeom>
              <a:blipFill>
                <a:blip r:embed="rId3"/>
                <a:stretch>
                  <a:fillRect l="-958" t="-620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2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tác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Sokal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RR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Rohlf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FJ</a:t>
                </a: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kê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  S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  M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  B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 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29" y="1958853"/>
            <a:ext cx="7400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6861" y="1113854"/>
                <a:ext cx="11693769" cy="4861944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/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/>
                          <m:t>k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kê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>
                  <a:lnSpc>
                    <a:spcPct val="150000"/>
                  </a:lnSpc>
                  <a:buFont typeface="Times New Roman" panose="02020603050405020304" pitchFamily="18" charset="0"/>
                  <a:buChar char="+"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𝑉</m:t>
                        </m:r>
                      </m:e>
                      <m:sub>
                        <m:r>
                          <a:rPr lang="en-US" sz="2400" i="1"/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 </a:t>
                </a:r>
                <a14:m>
                  <m:oMath xmlns:m="http://schemas.openxmlformats.org/officeDocument/2006/math">
                    <m:r>
                      <a:rPr lang="en-US" sz="2400"/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/>
                      <m:t>÷</m:t>
                    </m:r>
                    <m:r>
                      <m:rPr>
                        <m:sty m:val="p"/>
                      </m:rPr>
                      <a:rPr lang="en-US" sz="2400"/>
                      <m:t>m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  <a:buFont typeface="Calibri" panose="020F0502020204030204" pitchFamily="34" charset="0"/>
                  <a:buChar char="+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/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/>
                          <m:t>cj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(j </a:t>
                </a:r>
                <a14:m>
                  <m:oMath xmlns:m="http://schemas.openxmlformats.org/officeDocument/2006/math">
                    <m:r>
                      <a:rPr lang="en-US" sz="2400" i="1"/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/>
                      <m:t>÷</m:t>
                    </m:r>
                    <m:r>
                      <m:rPr>
                        <m:sty m:val="p"/>
                      </m:rPr>
                      <a:rPr lang="en-US" sz="2400"/>
                      <m:t>k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59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𝐜𝐣</m:t>
                        </m:r>
                      </m:sub>
                    </m:sSub>
                    <m:r>
                      <a:rPr lang="en-US" sz="2400" b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Calibri" panose="020F0502020204030204" pitchFamily="34" charset="0"/>
                  <a:buChar char="+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/>
                        </m:ctrlPr>
                      </m:sSubSupPr>
                      <m:e>
                        <m:r>
                          <a:rPr lang="en-US" sz="2400" i="1"/>
                          <m:t>𝑀</m:t>
                        </m:r>
                      </m:e>
                      <m:sub>
                        <m:r>
                          <a:rPr lang="en-US" sz="2400" i="1"/>
                          <m:t>𝑏</m:t>
                        </m:r>
                      </m:sub>
                      <m:sup>
                        <m:r>
                          <a:rPr lang="en-US" sz="2400" i="1"/>
                          <m:t>𝑗</m:t>
                        </m:r>
                      </m:sup>
                    </m:sSubSup>
                    <m:r>
                      <a:rPr lang="en-US" sz="2400" i="1"/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 </a:t>
                </a:r>
                <a14:m>
                  <m:oMath xmlns:m="http://schemas.openxmlformats.org/officeDocument/2006/math">
                    <m:r>
                      <a:rPr lang="en-US" sz="2400" i="1"/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 i="1"/>
                      <m:t>÷</m:t>
                    </m:r>
                    <m:r>
                      <a:rPr lang="en-US" sz="2400" i="1"/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/>
                        </m:ctrlPr>
                      </m:sSubSupPr>
                      <m:e>
                        <m:r>
                          <a:rPr lang="en-US" sz="2400" b="1" i="1"/>
                          <m:t>𝐌</m:t>
                        </m:r>
                      </m:e>
                      <m:sub>
                        <m:r>
                          <a:rPr lang="en-US" sz="2400" b="1" i="1"/>
                          <m:t>𝐛</m:t>
                        </m:r>
                      </m:sub>
                      <m:sup>
                        <m:r>
                          <a:rPr lang="en-US" sz="2400" b="1" i="1"/>
                          <m:t>𝐣</m:t>
                        </m:r>
                      </m:sup>
                    </m:sSubSup>
                    <m:r>
                      <a:rPr lang="en-US" sz="2400" b="1"/>
                      <m:t>= </m:t>
                    </m:r>
                    <m:f>
                      <m:fPr>
                        <m:ctrlPr>
                          <a:rPr lang="en-US" sz="2400" b="1" i="1"/>
                        </m:ctrlPr>
                      </m:fPr>
                      <m:num>
                        <m:sSub>
                          <m:sSubPr>
                            <m:ctrlPr>
                              <a:rPr lang="en-US" sz="2400" b="1" i="1"/>
                            </m:ctrlPr>
                          </m:sSubPr>
                          <m:e>
                            <m:r>
                              <a:rPr lang="en-US" sz="2400" b="1" i="1"/>
                              <m:t>𝐕</m:t>
                            </m:r>
                          </m:e>
                          <m:sub>
                            <m:r>
                              <a:rPr lang="en-US" sz="2400" b="1" i="1"/>
                              <m:t>𝐜𝐣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2400" b="1" i="1"/>
                            </m:ctrlPr>
                          </m:naryPr>
                          <m:sub>
                            <m:r>
                              <a:rPr lang="en-US" sz="2400" b="1" i="1"/>
                              <m:t>𝟎</m:t>
                            </m:r>
                          </m:sub>
                          <m:sup>
                            <m:r>
                              <a:rPr lang="en-US" sz="2400" b="1" i="1"/>
                              <m:t>𝟓𝟖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1" i="1"/>
                                </m:ctrlPr>
                              </m:sSubSupPr>
                              <m:e>
                                <m:r>
                                  <a:rPr lang="en-US" sz="2400" b="1" i="1"/>
                                  <m:t>𝐕</m:t>
                                </m:r>
                              </m:e>
                              <m:sub>
                                <m:r>
                                  <a:rPr lang="en-US" sz="2400" b="1" i="1"/>
                                  <m:t>𝐜𝐣</m:t>
                                </m:r>
                              </m:sub>
                              <m:sup>
                                <m:r>
                                  <a:rPr lang="en-US" sz="2400" b="1" i="1"/>
                                  <m:t>𝐢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400" b="1"/>
                      <m:t>= </m:t>
                    </m:r>
                    <m:f>
                      <m:fPr>
                        <m:ctrlPr>
                          <a:rPr lang="en-US" sz="2400" b="1" i="1"/>
                        </m:ctrlPr>
                      </m:fPr>
                      <m:num>
                        <m:sSub>
                          <m:sSubPr>
                            <m:ctrlPr>
                              <a:rPr lang="en-US" sz="2400" b="1" i="1"/>
                            </m:ctrlPr>
                          </m:sSubPr>
                          <m:e>
                            <m:r>
                              <a:rPr lang="en-US" sz="2400" b="1" i="1"/>
                              <m:t>𝐕</m:t>
                            </m:r>
                          </m:e>
                          <m:sub>
                            <m:r>
                              <a:rPr lang="en-US" sz="2400" b="1" i="1"/>
                              <m:t>𝐜𝐣</m:t>
                            </m:r>
                          </m:sub>
                        </m:sSub>
                      </m:num>
                      <m:den>
                        <m:r>
                          <a:rPr lang="en-US" sz="2400" b="1" i="1"/>
                          <m:t>𝐓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61" y="1113854"/>
                <a:ext cx="11693769" cy="4861944"/>
              </a:xfrm>
              <a:blipFill>
                <a:blip r:embed="rId2"/>
                <a:stretch>
                  <a:fillRect l="-834" r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4961" y="1122647"/>
                <a:ext cx="10515600" cy="4861944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max: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những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961" y="1122647"/>
                <a:ext cx="10515600" cy="4861944"/>
              </a:xfrm>
              <a:blipFill>
                <a:blip r:embed="rId2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04" y="4675983"/>
            <a:ext cx="443865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591" y="1676481"/>
            <a:ext cx="7400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6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LBP),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LBP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nói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giống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mẫu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4067175"/>
            <a:ext cx="3352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9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0820" y="1091820"/>
            <a:ext cx="12883542" cy="49272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vào: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Tập huấn luyện gồm 5 ma trận ảnh kích thước 4x4 phân thành hai loại nhãn.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189" y="177421"/>
            <a:ext cx="10515600" cy="6685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709"/>
            <a:ext cx="3977196" cy="2513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16" y="2569709"/>
            <a:ext cx="5157926" cy="2428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942" y="2569709"/>
            <a:ext cx="2831977" cy="21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9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6962"/>
                <a:ext cx="11230708" cy="4897316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59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1" i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sz="6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6000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6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000"/>
                          <m:t>V</m:t>
                        </m:r>
                      </m:e>
                      <m:sub>
                        <m:r>
                          <a:rPr lang="en-US" sz="6000" i="1"/>
                          <m:t>1</m:t>
                        </m:r>
                      </m:sub>
                    </m:sSub>
                    <m:r>
                      <a:rPr lang="en-US" sz="6000"/>
                      <m:t>={ 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sSup>
                          <m:sSupPr>
                            <m:ctrlPr>
                              <a:rPr lang="en-US" sz="6000" i="1"/>
                            </m:ctrlPr>
                          </m:sSupPr>
                          <m:e>
                            <m:r>
                              <a:rPr lang="en-US" sz="6000" i="1"/>
                              <m:t>𝑣</m:t>
                            </m:r>
                          </m:e>
                          <m:sup>
                            <m:r>
                              <a:rPr lang="en-US" sz="6000" i="1"/>
                              <m:t>1</m:t>
                            </m:r>
                          </m:sup>
                        </m:sSup>
                      </m:e>
                      <m:sub>
                        <m:r>
                          <a:rPr lang="en-US" sz="6000"/>
                          <m:t>0</m:t>
                        </m:r>
                      </m:sub>
                    </m:sSub>
                    <m:r>
                      <a:rPr lang="en-US" sz="6000"/>
                      <m:t>, 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sSup>
                          <m:sSupPr>
                            <m:ctrlPr>
                              <a:rPr lang="en-US" sz="6000" i="1"/>
                            </m:ctrlPr>
                          </m:sSupPr>
                          <m:e>
                            <m:r>
                              <a:rPr lang="en-US" sz="6000" i="1"/>
                              <m:t>𝑣</m:t>
                            </m:r>
                          </m:e>
                          <m:sup>
                            <m:r>
                              <a:rPr lang="en-US" sz="6000" i="1"/>
                              <m:t>1</m:t>
                            </m:r>
                          </m:sup>
                        </m:sSup>
                      </m:e>
                      <m:sub>
                        <m:r>
                          <a:rPr lang="en-US" sz="6000"/>
                          <m:t>1</m:t>
                        </m:r>
                      </m:sub>
                    </m:sSub>
                    <m:r>
                      <a:rPr lang="en-US" sz="6000"/>
                      <m:t>, 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sSup>
                          <m:sSupPr>
                            <m:ctrlPr>
                              <a:rPr lang="en-US" sz="6000" i="1"/>
                            </m:ctrlPr>
                          </m:sSupPr>
                          <m:e>
                            <m:r>
                              <a:rPr lang="en-US" sz="6000" i="1"/>
                              <m:t>𝑣</m:t>
                            </m:r>
                          </m:e>
                          <m:sup>
                            <m:r>
                              <a:rPr lang="en-US" sz="6000" i="1"/>
                              <m:t>1</m:t>
                            </m:r>
                          </m:sup>
                        </m:sSup>
                      </m:e>
                      <m:sub>
                        <m:r>
                          <a:rPr lang="en-US" sz="6000"/>
                          <m:t>2</m:t>
                        </m:r>
                      </m:sub>
                    </m:sSub>
                    <m:r>
                      <a:rPr lang="en-US" sz="6000"/>
                      <m:t>, …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sSup>
                          <m:sSupPr>
                            <m:ctrlPr>
                              <a:rPr lang="en-US" sz="6000" i="1"/>
                            </m:ctrlPr>
                          </m:sSupPr>
                          <m:e>
                            <m:r>
                              <a:rPr lang="en-US" sz="6000" i="1"/>
                              <m:t>𝑣</m:t>
                            </m:r>
                          </m:e>
                          <m:sup>
                            <m:r>
                              <a:rPr lang="en-US" sz="6000" i="1"/>
                              <m:t>1</m:t>
                            </m:r>
                          </m:sup>
                        </m:sSup>
                      </m:e>
                      <m:sub>
                        <m:r>
                          <a:rPr lang="en-US" sz="6000"/>
                          <m:t>58</m:t>
                        </m:r>
                      </m:sub>
                    </m:sSub>
                    <m:r>
                      <a:rPr lang="en-US" sz="6000"/>
                      <m:t> }</m:t>
                    </m:r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{3, 0, 1, 0, 0, 0, 0, 0, 0, 1, 0, 1, 1, 0, 1, 0, 1, 0, 1, 0, 0, 0, 0, 0, 0, 0, 0, 0, 0, 0, 0, 0, 0, 1, 0, 0, 0, 0, 0, 0, 0, 2, 0, 0, 0, 0, 0, 0, 0, 0, 0, 0, 0, 0, 0, 0, 0, 0, 3}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6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60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6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000"/>
                          <m:t>V</m:t>
                        </m:r>
                      </m:e>
                      <m:sub>
                        <m:r>
                          <a:rPr lang="en-US" sz="6000" i="1"/>
                          <m:t>2</m:t>
                        </m:r>
                      </m:sub>
                    </m:sSub>
                    <m:r>
                      <a:rPr lang="en-US" sz="6000"/>
                      <m:t>={ 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r>
                          <a:rPr lang="en-US" sz="6000" i="1"/>
                          <m:t>𝑣</m:t>
                        </m:r>
                      </m:e>
                      <m:sub>
                        <m:r>
                          <a:rPr lang="en-US" sz="6000"/>
                          <m:t>0</m:t>
                        </m:r>
                      </m:sub>
                    </m:sSub>
                    <m:r>
                      <a:rPr lang="en-US" sz="6000"/>
                      <m:t>, 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r>
                          <a:rPr lang="en-US" sz="6000" i="1"/>
                          <m:t>𝑣</m:t>
                        </m:r>
                      </m:e>
                      <m:sub>
                        <m:r>
                          <a:rPr lang="en-US" sz="6000"/>
                          <m:t>1</m:t>
                        </m:r>
                      </m:sub>
                    </m:sSub>
                    <m:r>
                      <a:rPr lang="en-US" sz="6000"/>
                      <m:t>, 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r>
                          <a:rPr lang="en-US" sz="6000" i="1"/>
                          <m:t>𝑣</m:t>
                        </m:r>
                      </m:e>
                      <m:sub>
                        <m:r>
                          <a:rPr lang="en-US" sz="6000"/>
                          <m:t>2</m:t>
                        </m:r>
                      </m:sub>
                    </m:sSub>
                    <m:r>
                      <a:rPr lang="en-US" sz="6000"/>
                      <m:t>, …</m:t>
                    </m:r>
                    <m:sSub>
                      <m:sSubPr>
                        <m:ctrlPr>
                          <a:rPr lang="en-US" sz="6000" i="1"/>
                        </m:ctrlPr>
                      </m:sSubPr>
                      <m:e>
                        <m:r>
                          <a:rPr lang="en-US" sz="6000" i="1"/>
                          <m:t>𝑣</m:t>
                        </m:r>
                      </m:e>
                      <m:sub>
                        <m:r>
                          <a:rPr lang="en-US" sz="6000"/>
                          <m:t>58</m:t>
                        </m:r>
                      </m:sub>
                    </m:sSub>
                    <m:r>
                      <a:rPr lang="en-US" sz="6000"/>
                      <m:t> }</m:t>
                    </m:r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 3, 0, 2, 0, 0, 0, 0, 0, 0, 1, 0, 1, 1, 0, 1, 0, 0, 0, 1, 0, 0, 0, 0, 0, 0, 0, 0, 0, 0, 0, 0, 0, 0, 0, 0, 0, 0, 0, 0, 0, 0, 0, 0, 0, 0, 0, 0, 0, 0, 0, 0, 0, 0, 0, 0, 0, 0, 2, 4 }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sz="6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en-US" sz="6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6962"/>
                <a:ext cx="11230708" cy="4897316"/>
              </a:xfrm>
              <a:blipFill>
                <a:blip r:embed="rId2"/>
                <a:stretch>
                  <a:fillRect l="-597" r="-543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43090"/>
            <a:ext cx="10515600" cy="530634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3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3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</a:t>
                </a:r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{6, 0, 2, 0, 0, 0, 0, 0, 0, 2, 0, 2, 2, 0, 2, 0, 2, 0, 1, 0, 0, 0, 0, 0, 0, 0, 0, 0, 0, 0, 0, 0, 0, 1, 0, 0, 0, 0, 0, 0, 0, 1, 0, 0, 0, 0, 0, 0, 0, 0, 0, 0, 0, 0, 0, 0, 0, 2, 7 }</a:t>
                </a:r>
              </a:p>
              <a:p>
                <a:pPr algn="just">
                  <a:lnSpc>
                    <a:spcPct val="160000"/>
                  </a:lnSpc>
                  <a:buFont typeface="Wingdings" panose="05000000000000000000" pitchFamily="2" charset="2"/>
                  <a:buChar char="Ø"/>
                </a:pP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 </a:t>
                </a:r>
                <a:r>
                  <a:rPr lang="en-US" sz="3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3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1: 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e>
                          <m:sup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𝐜𝟏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𝟓𝟖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𝐜𝟏</m:t>
                                </m:r>
                              </m:sub>
                              <m:sup>
                                <m:r>
                                  <a:rPr lang="en-US" sz="3400" b="1" i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3400" b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𝐜𝟏</m:t>
                            </m:r>
                          </m:sub>
                        </m:sSub>
                      </m:num>
                      <m:den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𝐓</m:t>
                        </m:r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0.1875, 0, 0.09375, 0, 0, 0, 0, 0, 0, 0.06250, 0, 0.06250, 0.06250, 0, 0.06250, 0, 0.03125, 0, 0.06250, 0, 0, 0, 0, 0, 0, 0, 0, 0, 0, 0, 0, 0, 0, 0.03125, 0, 0, 0, 0, 0, 0, 0, 0.06250, 0, 0, 0, 0, 0, 0, 0, 0, 0, 0, 0, 0, 0, 0, 0, 0.06250, 0.21875 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0699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7862" y="990761"/>
                <a:ext cx="10515600" cy="509351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 2: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sz="3800" b="1" i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𝟓𝟖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{3, 0, 0, 0, 0, 0, 0, 2, 0, 0, 0, 0, 1, 0, 0, 0, 0, 1, 0, 0, 0, 0, 0, 0, 0, 0, 0, 0, 0, 0, 0, 1, 0, 1, 0, 0, 0, 0, 0, 0, 0, 0, 1, 0, 0, 0, 0, 0, 0, 0, 1, 0, 0, 0, 0, 0, 1, 3 }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sz="3800" b="1" i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𝟓𝟖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{2, 0, 0, 0, 1, 0, 0, 0, 0, 0, 0, 0, 0, 0, 0, 0, 0, 1, 0, 0, 0, 0, 0, 0, 0, 0, 0, 0, 0, 0, 0, 0, 0, 0, 0, 0, 0, 0, 0, 0, 0, 0, 2, 0, 0, 0, 0, 0, 0, 0, 0, 1, 0, 0, 0, 0, 0, 1, 6}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3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3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sz="3800" b="1" i="1">
                            <a:latin typeface="Cambria Math" panose="02040503050406030204" pitchFamily="18" charset="0"/>
                          </a:rPr>
                          <m:t>𝟓𝟖</m:t>
                        </m:r>
                      </m:sub>
                    </m:sSub>
                    <m:r>
                      <a:rPr lang="en-US" sz="3800" b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{2, 1, 1, 0, 0, 0, 0, 0, 0, 0, 0, 0, 0, 0, 0, 0, 1, 0, 1, 0, 0, 0, 0, 0, 0, 1, 0, 0, 0, 0, 0, 1, 1, 0, 0, 0, 0, 0, 1, 0, 0, 0, 1, 0, 0, 0, 1, 0, 0, 0, 0, 0, 0, 0, 0, 0, 0, 2, 2}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862" y="990761"/>
                <a:ext cx="10515600" cy="5093515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1412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{7, 1, 1, 0, 1, 0, 0, 1, 0, 0, 0, 0, 2, 0, 0, 0, 1, 2, 1, 0, 0, 0, 0, 0, 0, 1, 0, 0, 0, 0, 0, 2, 1, 1, 0, 0, 0, 0, 1, 0, 0, 0, 1, 0, 0, 0, 1, 0, 0, 0, 0, 1, 0, 0, 0, 0, 0, 5, 11 }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2: 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𝟓𝟖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{0.14583, 0.02083, 0.02083, 0, 0.02083, 0, 0, 0.04173, 0, 0, 0, 0, 0.0417, 0, 0, 0, 0.0283, 0.04173, 0.02083, 0, 0, 0, 0, 0, 0, 0.02083, 0, 0, 0, 0, 0, 0.04173, 0. 02083, 0. 02083, 0, 0, 0, 0, 0. 0.2083, 0, 0, 0, 0.02083, 0, 0, 0, 0.02083, 0, 0, 0, 0, 0.00833, 0, 0, 0, 0, 0, 0. 10417, 0. 22917 }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r="-696" b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541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Webster, 1986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Oxford, 1989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cỏ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gỗ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2975" y="0"/>
            <a:ext cx="10515600" cy="668533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4253" y="3229769"/>
            <a:ext cx="7153043" cy="17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09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1337" y="1122647"/>
                <a:ext cx="11066585" cy="486194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uniform LBP 59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/>
                          <m:t>V</m:t>
                        </m:r>
                      </m:e>
                      <m:sub>
                        <m:r>
                          <a:rPr lang="en-US" sz="2400"/>
                          <m:t>6</m:t>
                        </m:r>
                      </m:sub>
                    </m:sSub>
                    <m:r>
                      <a:rPr lang="en-US" sz="2400"/>
                      <m:t>={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a:rPr lang="en-US" sz="2400" i="1"/>
                              <m:t>𝑣</m:t>
                            </m:r>
                          </m:e>
                          <m:sup>
                            <m:r>
                              <a:rPr lang="en-US" sz="2400" i="1"/>
                              <m:t>𝑠</m:t>
                            </m:r>
                          </m:sup>
                        </m:sSup>
                      </m:e>
                      <m:sub>
                        <m:r>
                          <a:rPr lang="en-US" sz="2400"/>
                          <m:t>0</m:t>
                        </m:r>
                      </m:sub>
                    </m:sSub>
                    <m:r>
                      <a:rPr lang="en-US" sz="2400"/>
                      <m:t>,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a:rPr lang="en-US" sz="2400" i="1"/>
                              <m:t>𝑣</m:t>
                            </m:r>
                          </m:e>
                          <m:sup>
                            <m:r>
                              <a:rPr lang="en-US" sz="2400" i="1"/>
                              <m:t>𝑠</m:t>
                            </m:r>
                          </m:sup>
                        </m:sSup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,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a:rPr lang="en-US" sz="2400" i="1"/>
                              <m:t>𝑣</m:t>
                            </m:r>
                          </m:e>
                          <m:sup>
                            <m:r>
                              <a:rPr lang="en-US" sz="2400" i="1"/>
                              <m:t>𝑠</m:t>
                            </m:r>
                          </m:sup>
                        </m:sSup>
                      </m:e>
                      <m:sub>
                        <m:r>
                          <a:rPr lang="en-US" sz="2400"/>
                          <m:t>2</m:t>
                        </m:r>
                      </m:sub>
                    </m:sSub>
                    <m:r>
                      <a:rPr lang="en-US" sz="2400"/>
                      <m:t>, …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a:rPr lang="en-US" sz="2400" i="1"/>
                              <m:t>𝑣</m:t>
                            </m:r>
                          </m:e>
                          <m:sup>
                            <m:r>
                              <a:rPr lang="en-US" sz="2400" i="1"/>
                              <m:t>𝑠</m:t>
                            </m:r>
                          </m:sup>
                        </m:sSup>
                      </m:e>
                      <m:sub>
                        <m:r>
                          <a:rPr lang="en-US" sz="2400"/>
                          <m:t>58</m:t>
                        </m:r>
                      </m:sub>
                    </m:sSub>
                    <m:r>
                      <a:rPr lang="en-US" sz="2400"/>
                      <m:t> }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{3, 0, 2, 0, 0, 0, 0, 0, 0, 1, 0, 1, 0, 0, 1, 0, 0, 0, 1, 0, 0, 0, 0, 0, 0, 0, 0, 0, 0, 0, 0, 0, 0, 1, 0, 0, 0, 0, 0, 0, 0, 2, 0, 0, 0, 0, 0, 0, 0, 0, 0, 0, 0, 0, 0, 0, 0, 0, 4 }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58</m:t>
                        </m:r>
                      </m:sup>
                      <m:e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𝑉</m:t>
                            </m:r>
                          </m:e>
                          <m:sub>
                            <m:r>
                              <a:rPr lang="en-US" i="1"/>
                              <m:t>6</m:t>
                            </m:r>
                          </m:sub>
                          <m:sup>
                            <m:r>
                              <a:rPr lang="en-US" i="1"/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=16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𝑏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V</m:t>
                            </m:r>
                          </m:e>
                          <m:sub>
                            <m:r>
                              <a:rPr lang="en-US"/>
                              <m:t>6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/>
                              <m:t>0</m:t>
                            </m:r>
                          </m:sub>
                          <m:sup>
                            <m:r>
                              <a:rPr lang="en-US"/>
                              <m:t>58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V</m:t>
                                </m:r>
                              </m:e>
                              <m:sub>
                                <m:r>
                                  <a:rPr lang="en-US"/>
                                  <m:t>6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/>
                                  <m:t>i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 0. 18750, 0, 0. 12500, 0, 0, 0, 0, 0, 0, 0. 06250, 0, 0. 06250, 0, 0, 0. 06250, 0, 0, 0, 0. 06250, 0, 0, 0, 0, 0, 0, 0, 0, 0, 0, 0, 0, 0, 0, 0. 06250, 0, 0, 0, 0, 0, 0, 0, 0. 12500, 0, 0, 0, 0, 0, 0, 0, 0, 0, 0, 0, 0, 0, 0, 0, 0, 0. 25000 }</a:t>
                </a:r>
              </a:p>
              <a:p>
                <a:endParaRPr lang="en-US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337" y="1122647"/>
                <a:ext cx="11066585" cy="4861944"/>
              </a:xfrm>
              <a:blipFill>
                <a:blip r:embed="rId2"/>
                <a:stretch>
                  <a:fillRect l="-716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7731" y="128789"/>
            <a:ext cx="11046069" cy="668533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0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20161" y="1017138"/>
                <a:ext cx="12071839" cy="4861944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 S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i="1"/>
                      <m:t>𝐿</m:t>
                    </m:r>
                    <m:d>
                      <m:dPr>
                        <m:ctrlPr>
                          <a:rPr lang="en-US" sz="7200" i="1"/>
                        </m:ctrlPr>
                      </m:dPr>
                      <m:e>
                        <m:sSub>
                          <m:sSubPr>
                            <m:ctrlPr>
                              <a:rPr lang="en-US" sz="7200" i="1"/>
                            </m:ctrlPr>
                          </m:sSubPr>
                          <m:e>
                            <m:r>
                              <a:rPr lang="en-US" sz="7200" i="1"/>
                              <m:t>𝑆</m:t>
                            </m:r>
                          </m:e>
                          <m:sub>
                            <m:r>
                              <a:rPr lang="en-US" sz="7200"/>
                              <m:t> </m:t>
                            </m:r>
                          </m:sub>
                        </m:sSub>
                        <m:r>
                          <a:rPr lang="en-US" sz="7200"/>
                          <m:t>, </m:t>
                        </m:r>
                        <m:sSup>
                          <m:sSupPr>
                            <m:ctrlPr>
                              <a:rPr lang="en-US" sz="7200" i="1"/>
                            </m:ctrlPr>
                          </m:sSupPr>
                          <m:e>
                            <m:r>
                              <a:rPr lang="en-US" sz="7200" i="1"/>
                              <m:t>𝑀</m:t>
                            </m:r>
                          </m:e>
                          <m:sup>
                            <m:r>
                              <a:rPr lang="en-US" sz="7200" i="1"/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min:  </a:t>
                </a:r>
                <a14:m>
                  <m:oMath xmlns:m="http://schemas.openxmlformats.org/officeDocument/2006/math">
                    <m:r>
                      <a:rPr lang="en-US" sz="7200" b="1" i="1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200" b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7200" b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7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sz="7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sz="7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72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7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7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7200" b="1" i="1"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72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72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</m:nary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sz="7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  <m:sub>
                        <m:r>
                          <a:rPr lang="en-US" sz="7200" b="1" i="1">
                            <a:latin typeface="Cambria Math" panose="02040503050406030204" pitchFamily="18" charset="0"/>
                          </a:rPr>
                          <m:t>𝐛</m:t>
                        </m:r>
                      </m:sub>
                    </m:sSub>
                  </m:oMath>
                </a14:m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i="1"/>
                      <m:t>𝐿</m:t>
                    </m:r>
                    <m:d>
                      <m:dPr>
                        <m:ctrlPr>
                          <a:rPr lang="en-US" sz="72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7200"/>
                          <m:t>S</m:t>
                        </m:r>
                        <m:r>
                          <a:rPr lang="en-US" sz="7200"/>
                          <m:t>, </m:t>
                        </m:r>
                        <m:sSup>
                          <m:sSupPr>
                            <m:ctrlPr>
                              <a:rPr lang="en-US" sz="7200" i="1"/>
                            </m:ctrlPr>
                          </m:sSupPr>
                          <m:e>
                            <m:r>
                              <a:rPr lang="en-US" sz="7200" i="1"/>
                              <m:t>𝑀</m:t>
                            </m:r>
                          </m:e>
                          <m:sup>
                            <m:r>
                              <a:rPr lang="en-US" sz="7200" i="1"/>
                              <m:t>1</m:t>
                            </m:r>
                          </m:sup>
                        </m:sSup>
                      </m:e>
                    </m:d>
                    <m:r>
                      <a:rPr lang="en-US" sz="7200"/>
                      <m:t>= </m:t>
                    </m:r>
                    <m:r>
                      <a:rPr lang="en-US" sz="7200" i="1"/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7200" i="1"/>
                        </m:ctrlPr>
                      </m:naryPr>
                      <m:sub>
                        <m:r>
                          <a:rPr lang="en-US" sz="7200" i="1"/>
                          <m:t>𝑏</m:t>
                        </m:r>
                        <m:r>
                          <a:rPr lang="en-US" sz="7200"/>
                          <m:t>=1</m:t>
                        </m:r>
                      </m:sub>
                      <m:sup>
                        <m:r>
                          <a:rPr lang="en-US" sz="7200" i="1"/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7200" i="1"/>
                            </m:ctrlPr>
                          </m:sSubPr>
                          <m:e>
                            <m:r>
                              <a:rPr lang="en-US" sz="7200" i="1"/>
                              <m:t>𝑆</m:t>
                            </m:r>
                          </m:e>
                          <m:sub>
                            <m:r>
                              <a:rPr lang="en-US" sz="7200" i="1"/>
                              <m:t>𝑏</m:t>
                            </m:r>
                          </m:sub>
                        </m:sSub>
                        <m:r>
                          <a:rPr lang="en-US" sz="7200" i="1"/>
                          <m:t>𝑙𝑜𝑔</m:t>
                        </m:r>
                      </m:e>
                    </m:nary>
                    <m:sSub>
                      <m:sSubPr>
                        <m:ctrlPr>
                          <a:rPr lang="en-US" sz="7200" i="1"/>
                        </m:ctrlPr>
                      </m:sSubPr>
                      <m:e>
                        <m:sSup>
                          <m:sSupPr>
                            <m:ctrlPr>
                              <a:rPr lang="en-US" sz="7200" i="1"/>
                            </m:ctrlPr>
                          </m:sSupPr>
                          <m:e>
                            <m:r>
                              <a:rPr lang="en-US" sz="7200" i="1"/>
                              <m:t>𝑀</m:t>
                            </m:r>
                          </m:e>
                          <m:sup>
                            <m:r>
                              <a:rPr lang="en-US" sz="7200" i="1"/>
                              <m:t>1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US" sz="7200"/>
                          <m:t>b</m:t>
                        </m:r>
                      </m:sub>
                    </m:sSub>
                  </m:oMath>
                </a14:m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(0.1875 . log(0.1875) + 0.125. log(0.09375 + 0. 0625 . log(0. 0625 ) + 0. 0625 . log(0. 0625 ) + 0. 0625 . log(0. 0625) + 0. 0625 . log(0. 0625) + 0. 0625 . log(0. 03125 ) +0. 125 . log(0. 0625 )+ 0. 25000. log(0. 21875)) = 2.24605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</a:t>
                </a:r>
                <a:r>
                  <a:rPr lang="en-US" sz="72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7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sz="72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i="1"/>
                      <m:t>𝐿</m:t>
                    </m:r>
                    <m:d>
                      <m:dPr>
                        <m:ctrlPr>
                          <a:rPr lang="en-US" sz="72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7200"/>
                          <m:t>S</m:t>
                        </m:r>
                        <m:r>
                          <a:rPr lang="en-US" sz="7200"/>
                          <m:t>, </m:t>
                        </m:r>
                        <m:sSup>
                          <m:sSupPr>
                            <m:ctrlPr>
                              <a:rPr lang="en-US" sz="7200" i="1"/>
                            </m:ctrlPr>
                          </m:sSupPr>
                          <m:e>
                            <m:r>
                              <a:rPr lang="en-US" sz="7200" i="1"/>
                              <m:t>𝑀</m:t>
                            </m:r>
                          </m:e>
                          <m:sup>
                            <m:r>
                              <a:rPr lang="en-US" sz="7200" i="1"/>
                              <m:t>2</m:t>
                            </m:r>
                          </m:sup>
                        </m:sSup>
                      </m:e>
                    </m:d>
                    <m:r>
                      <a:rPr lang="en-US" sz="7200"/>
                      <m:t>= </m:t>
                    </m:r>
                    <m:r>
                      <a:rPr lang="en-US" sz="7200" i="1"/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7200" i="1"/>
                        </m:ctrlPr>
                      </m:naryPr>
                      <m:sub>
                        <m:r>
                          <a:rPr lang="en-US" sz="7200" i="1"/>
                          <m:t>𝑏</m:t>
                        </m:r>
                        <m:r>
                          <a:rPr lang="en-US" sz="7200"/>
                          <m:t>=1</m:t>
                        </m:r>
                      </m:sub>
                      <m:sup>
                        <m:r>
                          <a:rPr lang="en-US" sz="7200" i="1"/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sz="7200" i="1"/>
                            </m:ctrlPr>
                          </m:sSubPr>
                          <m:e>
                            <m:r>
                              <a:rPr lang="en-US" sz="7200" i="1"/>
                              <m:t>𝑆</m:t>
                            </m:r>
                          </m:e>
                          <m:sub>
                            <m:r>
                              <a:rPr lang="en-US" sz="7200" i="1"/>
                              <m:t>𝑏</m:t>
                            </m:r>
                          </m:sub>
                        </m:sSub>
                        <m:r>
                          <a:rPr lang="en-US" sz="7200" i="1"/>
                          <m:t>𝑙𝑜𝑔</m:t>
                        </m:r>
                      </m:e>
                    </m:nary>
                    <m:sSub>
                      <m:sSubPr>
                        <m:ctrlPr>
                          <a:rPr lang="en-US" sz="7200" i="1"/>
                        </m:ctrlPr>
                      </m:sSubPr>
                      <m:e>
                        <m:sSup>
                          <m:sSupPr>
                            <m:ctrlPr>
                              <a:rPr lang="en-US" sz="7200" i="1"/>
                            </m:ctrlPr>
                          </m:sSupPr>
                          <m:e>
                            <m:r>
                              <a:rPr lang="en-US" sz="7200" i="1"/>
                              <m:t>𝑀</m:t>
                            </m:r>
                          </m:e>
                          <m:sup>
                            <m:r>
                              <a:rPr lang="en-US" sz="7200" i="1"/>
                              <m:t>2</m:t>
                            </m:r>
                          </m:sup>
                        </m:sSup>
                      </m:e>
                      <m:sub>
                        <m:r>
                          <m:rPr>
                            <m:sty m:val="p"/>
                          </m:rPr>
                          <a:rPr lang="en-US" sz="7200"/>
                          <m:t>b</m:t>
                        </m:r>
                      </m:sub>
                    </m:sSub>
                  </m:oMath>
                </a14:m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(0. 18750 . log (0.14583) + 0. 12500. log (0.02083) + 0. 06250 . log (0.02083 ) + 0. 06250 . log (0.02083 ) + 0. 25000. log(0. 22917) ) = 1.69712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7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b="1" i="1"/>
                      <m:t>𝑳</m:t>
                    </m:r>
                    <m:d>
                      <m:dPr>
                        <m:ctrlPr>
                          <a:rPr lang="en-US" sz="7200" i="1"/>
                        </m:ctrlPr>
                      </m:dPr>
                      <m:e>
                        <m:r>
                          <a:rPr lang="en-US" sz="7200" b="1" i="1"/>
                          <m:t>𝐒</m:t>
                        </m:r>
                        <m:r>
                          <a:rPr lang="en-US" sz="7200" b="1"/>
                          <m:t>, </m:t>
                        </m:r>
                        <m:sSup>
                          <m:sSupPr>
                            <m:ctrlPr>
                              <a:rPr lang="en-US" sz="7200" b="1" i="1"/>
                            </m:ctrlPr>
                          </m:sSupPr>
                          <m:e>
                            <m:r>
                              <a:rPr lang="en-US" sz="7200" b="1" i="1"/>
                              <m:t>𝑴</m:t>
                            </m:r>
                          </m:e>
                          <m:sup>
                            <m:r>
                              <a:rPr lang="en-US" sz="7200" b="1" i="1"/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7200" i="1"/>
                      <m:t>&lt; </m:t>
                    </m:r>
                    <m:r>
                      <a:rPr lang="en-US" sz="7200" b="1" i="1"/>
                      <m:t>𝑳</m:t>
                    </m:r>
                    <m:d>
                      <m:dPr>
                        <m:ctrlPr>
                          <a:rPr lang="en-US" sz="7200" i="1"/>
                        </m:ctrlPr>
                      </m:dPr>
                      <m:e>
                        <m:r>
                          <a:rPr lang="en-US" sz="7200" b="1" i="1"/>
                          <m:t>𝐒</m:t>
                        </m:r>
                        <m:r>
                          <a:rPr lang="en-US" sz="7200" b="1"/>
                          <m:t>, </m:t>
                        </m:r>
                        <m:sSup>
                          <m:sSupPr>
                            <m:ctrlPr>
                              <a:rPr lang="en-US" sz="7200" b="1" i="1"/>
                            </m:ctrlPr>
                          </m:sSupPr>
                          <m:e>
                            <m:r>
                              <a:rPr lang="en-US" sz="7200" b="1" i="1"/>
                              <m:t>𝑴</m:t>
                            </m:r>
                          </m:e>
                          <m:sup>
                            <m:r>
                              <a:rPr lang="en-US" sz="7200" b="1" i="1"/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161" y="1017138"/>
                <a:ext cx="12071839" cy="4861944"/>
              </a:xfrm>
              <a:blipFill>
                <a:blip r:embed="rId2"/>
                <a:stretch>
                  <a:fillRect l="-455" t="-8657" r="-404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031" y="128789"/>
            <a:ext cx="10931769" cy="668533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83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4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80" y="1114425"/>
            <a:ext cx="6762639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 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233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4769" y="1424354"/>
            <a:ext cx="10709031" cy="455144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Uniform LBP Patterns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4769" y="216712"/>
            <a:ext cx="10515600" cy="668533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PHƯƠNG PHÁP TRÍCH RÚT ĐẶC TRƯNG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4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 algn="just">
              <a:lnSpc>
                <a:spcPct val="150000"/>
              </a:lnSpc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là viết tắt của Local Binary Pattern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1996.</a:t>
            </a:r>
            <a:endParaRPr lang="en-US" dirty="0"/>
          </a:p>
          <a:p>
            <a:pPr lvl="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sz="2800" b="1" dirty="0"/>
              <a:t>2.1</a:t>
            </a:r>
            <a:r>
              <a:rPr lang="en-US" sz="2800" dirty="0"/>
              <a:t>.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diễn</a:t>
            </a:r>
            <a:r>
              <a:rPr lang="en-US" sz="2800" b="1" dirty="0"/>
              <a:t> </a:t>
            </a:r>
            <a:r>
              <a:rPr lang="en-US" sz="2800" b="1" dirty="0" err="1"/>
              <a:t>kết</a:t>
            </a:r>
            <a:r>
              <a:rPr lang="en-US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dựa</a:t>
            </a:r>
            <a:r>
              <a:rPr lang="en-US" sz="2800" b="1" dirty="0"/>
              <a:t> </a:t>
            </a:r>
            <a:r>
              <a:rPr lang="en-US" sz="2800" b="1" dirty="0" err="1"/>
              <a:t>vào</a:t>
            </a:r>
            <a:r>
              <a:rPr lang="en-US" sz="2800" b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tử</a:t>
            </a:r>
            <a:r>
              <a:rPr lang="en-US" sz="2800" b="1" dirty="0"/>
              <a:t> LBP</a:t>
            </a:r>
          </a:p>
        </p:txBody>
      </p:sp>
    </p:spTree>
    <p:extLst>
      <p:ext uri="{BB962C8B-B14F-4D97-AF65-F5344CB8AC3E}">
        <p14:creationId xmlns:p14="http://schemas.microsoft.com/office/powerpoint/2010/main" val="29233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(xc,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LBP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pixel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8684" y="5690784"/>
            <a:ext cx="3421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2.1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LBP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8" y="3793815"/>
            <a:ext cx="8765931" cy="18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150"/>
                <a:ext cx="10515600" cy="439464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iải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LBP :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MxN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rút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LBP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diễn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256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255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150"/>
                <a:ext cx="10515600" cy="4394648"/>
              </a:xfr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7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935" y="1037230"/>
            <a:ext cx="10651865" cy="49716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0172"/>
            <a:ext cx="12192000" cy="4853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98177" y="6419418"/>
            <a:ext cx="730020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LBP </a:t>
            </a:r>
          </a:p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4462</Words>
  <Application>Microsoft Office PowerPoint</Application>
  <PresentationFormat>Widescreen</PresentationFormat>
  <Paragraphs>181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Đồ án: Tìm hiểu trích rút đặc trưng Local Binary Pattern của ảnh và ứng dụng</vt:lpstr>
      <vt:lpstr>Nội dung đề tài</vt:lpstr>
      <vt:lpstr>   1. Tổng quan về kết cấu và ứng dụng   </vt:lpstr>
      <vt:lpstr>1. Tổng quan về kết cấu và ứng dụng</vt:lpstr>
      <vt:lpstr> 2.   PHƯƠNG PHÁP TRÍCH RÚT ĐẶC TRƯNG </vt:lpstr>
      <vt:lpstr>2.1. Phương pháp biểu diễn kết cấu dựa vào toán tử LBP</vt:lpstr>
      <vt:lpstr>2.1. Phương pháp biểu diễn kết cấu dựa vào toán tử LBP</vt:lpstr>
      <vt:lpstr>2.1. Phương pháp biểu diễn kết cấu dựa vào toán tử LBP</vt:lpstr>
      <vt:lpstr>2.1. Phương pháp biểu diễn kết cấu dựa vào toán tử LBP</vt:lpstr>
      <vt:lpstr>2.1. Phương pháp biểu diễn kết cấu dựa vào toán tử LBP</vt:lpstr>
      <vt:lpstr>2.1. Phương pháp biểu diễn kết cấu dựa vào toán tử LBP</vt:lpstr>
      <vt:lpstr>2.2. Cải tiến LBP: Uniform Patterns</vt:lpstr>
      <vt:lpstr>2.2. Cải tiến LBP: Uniform Patterns</vt:lpstr>
      <vt:lpstr>2.2. Cải tiến LBP: Uniform Patterns</vt:lpstr>
      <vt:lpstr>2.2. Cải tiến LBP: Uniform Patterns</vt:lpstr>
      <vt:lpstr>2.2. Cải tiến LBP: Uniform Patterns</vt:lpstr>
      <vt:lpstr>2.2. Cải tiến LBP: Uniform Patterns</vt:lpstr>
      <vt:lpstr>2.2. Cải tiến LBP: Uniform Patterns</vt:lpstr>
      <vt:lpstr>PowerPoint Presentation</vt:lpstr>
      <vt:lpstr>3.1.  Phương pháp kiểm định thống kê G</vt:lpstr>
      <vt:lpstr>3.1.  Phương pháp kiểm định thống kê G</vt:lpstr>
      <vt:lpstr>3.1. Phương pháp kiểm định thống kê G</vt:lpstr>
      <vt:lpstr>3.1. Phương pháp kiểm định thống kê G</vt:lpstr>
      <vt:lpstr>Ví dụ</vt:lpstr>
      <vt:lpstr>Ví dụ</vt:lpstr>
      <vt:lpstr> Bước 1: Xây dựng mô hình huấn luyện từ tập huấn luyện </vt:lpstr>
      <vt:lpstr>Bước 1: Xây dựng mô hình huấn luyện từ tập huấn luyện</vt:lpstr>
      <vt:lpstr>Bước 1: Xây dựng mô hình huấn luyện từ tập huấn luyện</vt:lpstr>
      <vt:lpstr>Bước 1: Xây dựng mô hình huấn luyện từ tập huấn luyện</vt:lpstr>
      <vt:lpstr>Bước 2: Sử dụng mô hình huân luyện để phân loại ảnh kiểm tra S </vt:lpstr>
      <vt:lpstr>Bước 2: Sử dụng mô hình huân luyện để phân loại ảnh kiểm tra S </vt:lpstr>
      <vt:lpstr> 4. Xây dựng chương trình và thực nghiệm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Tiep Phan</dc:creator>
  <cp:lastModifiedBy>Admin</cp:lastModifiedBy>
  <cp:revision>206</cp:revision>
  <dcterms:created xsi:type="dcterms:W3CDTF">2015-12-05T15:41:41Z</dcterms:created>
  <dcterms:modified xsi:type="dcterms:W3CDTF">2016-12-28T02:53:01Z</dcterms:modified>
</cp:coreProperties>
</file>