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4c126f14da_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24c126f14da_6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4c126f14da_6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g24c126f14da_6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4c126f14da_5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g24c126f14da_5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4c126f14da_5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g24c126f14da_5_1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4c126f14da_6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g24c126f14da_6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4c126f14d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g24c126f14da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4c126f14da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g24c126f14da_1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4c126f14da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g24c126f14da_1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4c126f14da_5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24c126f14da_5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4c126f14da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24c126f14da_5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4c126f14da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24c126f14da_6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4c126f14da_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24c126f14da_5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1ppt.com/xiazai/"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p:cSld name="标题幻灯片">
    <p:spTree>
      <p:nvGrpSpPr>
        <p:cNvPr id="11" name="Shape 11"/>
        <p:cNvGrpSpPr/>
        <p:nvPr/>
      </p:nvGrpSpPr>
      <p:grpSpPr>
        <a:xfrm>
          <a:off x="0" y="0"/>
          <a:ext cx="0" cy="0"/>
          <a:chOff x="0" y="0"/>
          <a:chExt cx="0" cy="0"/>
        </a:xfrm>
      </p:grpSpPr>
      <p:sp>
        <p:nvSpPr>
          <p:cNvPr id="12" name="Google Shape;12;p2"/>
          <p:cNvSpPr/>
          <p:nvPr/>
        </p:nvSpPr>
        <p:spPr>
          <a:xfrm>
            <a:off x="0" y="0"/>
            <a:ext cx="12192000" cy="6858000"/>
          </a:xfrm>
          <a:prstGeom prst="rect">
            <a:avLst/>
          </a:prstGeom>
          <a:gradFill>
            <a:gsLst>
              <a:gs pos="0">
                <a:srgbClr val="E7E8EA"/>
              </a:gs>
              <a:gs pos="51000">
                <a:schemeClr val="lt1"/>
              </a:gs>
              <a:gs pos="100000">
                <a:schemeClr val="lt1"/>
              </a:gs>
            </a:gsLst>
            <a:lin ang="135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60" name="Shape 60"/>
        <p:cNvGrpSpPr/>
        <p:nvPr/>
      </p:nvGrpSpPr>
      <p:grpSpPr>
        <a:xfrm>
          <a:off x="0" y="0"/>
          <a:ext cx="0" cy="0"/>
          <a:chOff x="0" y="0"/>
          <a:chExt cx="0" cy="0"/>
        </a:xfrm>
      </p:grpSpPr>
      <p:sp>
        <p:nvSpPr>
          <p:cNvPr id="61" name="Google Shape;61;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1"/>
          <p:cNvSpPr/>
          <p:nvPr>
            <p:ph idx="2" type="pic"/>
          </p:nvPr>
        </p:nvSpPr>
        <p:spPr>
          <a:xfrm>
            <a:off x="5183188" y="987425"/>
            <a:ext cx="6172200" cy="4873625"/>
          </a:xfrm>
          <a:prstGeom prst="rect">
            <a:avLst/>
          </a:prstGeom>
          <a:noFill/>
          <a:ln>
            <a:noFill/>
          </a:ln>
        </p:spPr>
      </p:sp>
      <p:sp>
        <p:nvSpPr>
          <p:cNvPr id="63" name="Google Shape;63;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67" name="Shape 67"/>
        <p:cNvGrpSpPr/>
        <p:nvPr/>
      </p:nvGrpSpPr>
      <p:grpSpPr>
        <a:xfrm>
          <a:off x="0" y="0"/>
          <a:ext cx="0" cy="0"/>
          <a:chOff x="0" y="0"/>
          <a:chExt cx="0" cy="0"/>
        </a:xfrm>
      </p:grpSpPr>
      <p:sp>
        <p:nvSpPr>
          <p:cNvPr id="68" name="Google Shape;6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type="vertTitleAndTx">
  <p:cSld name="VERTICAL_TITLE_AND_VERTICAL_TEXT">
    <p:spTree>
      <p:nvGrpSpPr>
        <p:cNvPr id="73" name="Shape 73"/>
        <p:cNvGrpSpPr/>
        <p:nvPr/>
      </p:nvGrpSpPr>
      <p:grpSpPr>
        <a:xfrm>
          <a:off x="0" y="0"/>
          <a:ext cx="0" cy="0"/>
          <a:chOff x="0" y="0"/>
          <a:chExt cx="0" cy="0"/>
        </a:xfrm>
      </p:grpSpPr>
      <p:sp>
        <p:nvSpPr>
          <p:cNvPr id="74" name="Google Shape;74;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p:cSld name="标题和内容">
    <p:spTree>
      <p:nvGrpSpPr>
        <p:cNvPr id="13" name="Shape 13"/>
        <p:cNvGrpSpPr/>
        <p:nvPr/>
      </p:nvGrpSpPr>
      <p:grpSpPr>
        <a:xfrm>
          <a:off x="0" y="0"/>
          <a:ext cx="0" cy="0"/>
          <a:chOff x="0" y="0"/>
          <a:chExt cx="0" cy="0"/>
        </a:xfrm>
      </p:grpSpPr>
      <p:sp>
        <p:nvSpPr>
          <p:cNvPr id="14" name="Google Shape;14;p3"/>
          <p:cNvSpPr/>
          <p:nvPr/>
        </p:nvSpPr>
        <p:spPr>
          <a:xfrm flipH="1">
            <a:off x="0" y="0"/>
            <a:ext cx="12192000" cy="6858000"/>
          </a:xfrm>
          <a:prstGeom prst="rect">
            <a:avLst/>
          </a:prstGeom>
          <a:gradFill>
            <a:gsLst>
              <a:gs pos="0">
                <a:srgbClr val="E7E8EA"/>
              </a:gs>
              <a:gs pos="51000">
                <a:schemeClr val="lt1"/>
              </a:gs>
              <a:gs pos="100000">
                <a:schemeClr val="lt1"/>
              </a:gs>
            </a:gsLst>
            <a:lin ang="135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15" name="Shape 15"/>
        <p:cNvGrpSpPr/>
        <p:nvPr/>
      </p:nvGrpSpPr>
      <p:grpSpPr>
        <a:xfrm>
          <a:off x="0" y="0"/>
          <a:ext cx="0" cy="0"/>
          <a:chOff x="0" y="0"/>
          <a:chExt cx="0" cy="0"/>
        </a:xfrm>
      </p:grpSpPr>
      <p:sp>
        <p:nvSpPr>
          <p:cNvPr id="16" name="Google Shape;16;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8" name="Google Shape;1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21" name="Shape 21"/>
        <p:cNvGrpSpPr/>
        <p:nvPr/>
      </p:nvGrpSpPr>
      <p:grpSpPr>
        <a:xfrm>
          <a:off x="0" y="0"/>
          <a:ext cx="0" cy="0"/>
          <a:chOff x="0" y="0"/>
          <a:chExt cx="0" cy="0"/>
        </a:xfrm>
      </p:grpSpPr>
      <p:sp>
        <p:nvSpPr>
          <p:cNvPr id="22" name="Google Shape;2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28" name="Shape 28"/>
        <p:cNvGrpSpPr/>
        <p:nvPr/>
      </p:nvGrpSpPr>
      <p:grpSpPr>
        <a:xfrm>
          <a:off x="0" y="0"/>
          <a:ext cx="0" cy="0"/>
          <a:chOff x="0" y="0"/>
          <a:chExt cx="0" cy="0"/>
        </a:xfrm>
      </p:grpSpPr>
      <p:sp>
        <p:nvSpPr>
          <p:cNvPr id="29" name="Google Shape;29;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1" name="Google Shape;31;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3" name="Google Shape;33;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比较">
  <p:cSld name="1_比较">
    <p:spTree>
      <p:nvGrpSpPr>
        <p:cNvPr id="37" name="Shape 37"/>
        <p:cNvGrpSpPr/>
        <p:nvPr/>
      </p:nvGrpSpPr>
      <p:grpSpPr>
        <a:xfrm>
          <a:off x="0" y="0"/>
          <a:ext cx="0" cy="0"/>
          <a:chOff x="0" y="0"/>
          <a:chExt cx="0" cy="0"/>
        </a:xfrm>
      </p:grpSpPr>
      <p:sp>
        <p:nvSpPr>
          <p:cNvPr id="38" name="Google Shape;3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6" name="Google Shape;46;p7"/>
          <p:cNvSpPr txBox="1"/>
          <p:nvPr/>
        </p:nvSpPr>
        <p:spPr>
          <a:xfrm>
            <a:off x="1973796" y="6721475"/>
            <a:ext cx="1224136" cy="11843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lang="en-US" sz="100" u="sng">
                <a:solidFill>
                  <a:schemeClr val="hlink"/>
                </a:solidFill>
                <a:latin typeface="Microsoft Yahei"/>
                <a:ea typeface="Microsoft Yahei"/>
                <a:cs typeface="Microsoft Yahei"/>
                <a:sym typeface="Microsoft Yahei"/>
                <a:hlinkClick r:id="rId2"/>
              </a:rPr>
              <a:t>PPT下载</a:t>
            </a:r>
            <a:r>
              <a:rPr lang="en-US" sz="100">
                <a:solidFill>
                  <a:srgbClr val="000000"/>
                </a:solidFill>
                <a:latin typeface="Microsoft Yahei"/>
                <a:ea typeface="Microsoft Yahei"/>
                <a:cs typeface="Microsoft Yahei"/>
                <a:sym typeface="Microsoft Yahei"/>
              </a:rPr>
              <a:t> http://www.1ppt.com/xiazai/</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47" name="Shape 47"/>
        <p:cNvGrpSpPr/>
        <p:nvPr/>
      </p:nvGrpSpPr>
      <p:grpSpPr>
        <a:xfrm>
          <a:off x="0" y="0"/>
          <a:ext cx="0" cy="0"/>
          <a:chOff x="0" y="0"/>
          <a:chExt cx="0" cy="0"/>
        </a:xfrm>
      </p:grpSpPr>
      <p:sp>
        <p:nvSpPr>
          <p:cNvPr id="48" name="Google Shape;4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2" name="Shape 5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53" name="Shape 53"/>
        <p:cNvGrpSpPr/>
        <p:nvPr/>
      </p:nvGrpSpPr>
      <p:grpSpPr>
        <a:xfrm>
          <a:off x="0" y="0"/>
          <a:ext cx="0" cy="0"/>
          <a:chOff x="0" y="0"/>
          <a:chExt cx="0" cy="0"/>
        </a:xfrm>
      </p:grpSpPr>
      <p:sp>
        <p:nvSpPr>
          <p:cNvPr id="54" name="Google Shape;54;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6" name="Google Shape;56;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7" name="Google Shape;5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image" Target="../media/image16.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17.png"/><Relationship Id="rId8"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0"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4"/>
          <p:cNvSpPr txBox="1"/>
          <p:nvPr/>
        </p:nvSpPr>
        <p:spPr>
          <a:xfrm>
            <a:off x="2564660" y="2278642"/>
            <a:ext cx="8556900" cy="1200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7200">
                <a:solidFill>
                  <a:srgbClr val="BF9645"/>
                </a:solidFill>
                <a:latin typeface="Avenir"/>
                <a:ea typeface="Avenir"/>
                <a:cs typeface="Avenir"/>
                <a:sym typeface="Avenir"/>
              </a:rPr>
              <a:t>BE QoS</a:t>
            </a:r>
            <a:endParaRPr b="1" i="0" sz="7200" u="none" cap="none" strike="noStrike">
              <a:solidFill>
                <a:srgbClr val="BF9645"/>
              </a:solidFill>
              <a:latin typeface="Avenir"/>
              <a:ea typeface="Avenir"/>
              <a:cs typeface="Avenir"/>
              <a:sym typeface="Avenir"/>
            </a:endParaRPr>
          </a:p>
        </p:txBody>
      </p:sp>
      <p:grpSp>
        <p:nvGrpSpPr>
          <p:cNvPr id="84" name="Google Shape;84;p14"/>
          <p:cNvGrpSpPr/>
          <p:nvPr/>
        </p:nvGrpSpPr>
        <p:grpSpPr>
          <a:xfrm rot="5400000">
            <a:off x="-2202202" y="-1529467"/>
            <a:ext cx="8826849" cy="9058750"/>
            <a:chOff x="-1230172" y="1317823"/>
            <a:chExt cx="6990427" cy="7583775"/>
          </a:xfrm>
        </p:grpSpPr>
        <p:pic>
          <p:nvPicPr>
            <p:cNvPr descr="e7d195523061f1c0deeec63e560781cfd59afb0ea006f2a87ABB68BF51EA6619813959095094C18C62A12F549504892A4AAA8C1554C6663626E05CA27F281A14E6983772AFC3FB97135759321DEA3D705820548C6D5B558CA8F362B18D312C152407D21FB34EF0A1D1B21F91EF7E1DCDE529C869E8F5A9E23DB214A825789D83372F841262D649B4" id="85" name="Google Shape;85;p14"/>
            <p:cNvPicPr preferRelativeResize="0"/>
            <p:nvPr/>
          </p:nvPicPr>
          <p:blipFill rotWithShape="1">
            <a:blip r:embed="rId3">
              <a:alphaModFix/>
            </a:blip>
            <a:srcRect b="0" l="0" r="0" t="76775"/>
            <a:stretch/>
          </p:blipFill>
          <p:spPr>
            <a:xfrm flipH="1" rot="-8117437">
              <a:off x="-545055" y="2638956"/>
              <a:ext cx="4033552" cy="675328"/>
            </a:xfrm>
            <a:prstGeom prst="rect">
              <a:avLst/>
            </a:prstGeom>
            <a:noFill/>
            <a:ln>
              <a:noFill/>
            </a:ln>
            <a:effectLst>
              <a:outerShdw blurRad="50800" rotWithShape="0" algn="tr" dir="8100000" dist="38100">
                <a:srgbClr val="000000">
                  <a:alpha val="40000"/>
                </a:srgbClr>
              </a:outerShdw>
            </a:effectLst>
          </p:spPr>
        </p:pic>
        <p:sp>
          <p:nvSpPr>
            <p:cNvPr id="86" name="Google Shape;86;p14"/>
            <p:cNvSpPr/>
            <p:nvPr/>
          </p:nvSpPr>
          <p:spPr>
            <a:xfrm rot="-8139719">
              <a:off x="-878885" y="2109904"/>
              <a:ext cx="1522236" cy="1625525"/>
            </a:xfrm>
            <a:prstGeom prst="rtTriangle">
              <a:avLst/>
            </a:prstGeom>
            <a:solidFill>
              <a:srgbClr val="1A2F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7" name="Google Shape;87;p14"/>
            <p:cNvSpPr/>
            <p:nvPr/>
          </p:nvSpPr>
          <p:spPr>
            <a:xfrm rot="8007907">
              <a:off x="1623498" y="5572481"/>
              <a:ext cx="2758511" cy="2758511"/>
            </a:xfrm>
            <a:prstGeom prst="rtTriangle">
              <a:avLst/>
            </a:prstGeom>
            <a:solidFill>
              <a:srgbClr val="1A2F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e7d195523061f1c0deeec63e560781cfd59afb0ea006f2a87ABB68BF51EA6619813959095094C18C62A12F549504892A4AAA8C1554C6663626E05CA27F281A14E6983772AFC3FB97135759321DEA3D705820548C6D5B558CA8F362B18D312C152407D21FB34EF0A1D1B21F91EF7E1DCDE529C869E8F5A9E23DB214A825789D83372F841262D649B4" id="88" name="Google Shape;88;p14"/>
            <p:cNvPicPr preferRelativeResize="0"/>
            <p:nvPr/>
          </p:nvPicPr>
          <p:blipFill rotWithShape="1">
            <a:blip r:embed="rId3">
              <a:alphaModFix/>
            </a:blip>
            <a:srcRect b="0" l="0" r="0" t="76775"/>
            <a:stretch/>
          </p:blipFill>
          <p:spPr>
            <a:xfrm flipH="1" rot="-2792469">
              <a:off x="116785" y="4664470"/>
              <a:ext cx="6396804" cy="675328"/>
            </a:xfrm>
            <a:prstGeom prst="rect">
              <a:avLst/>
            </a:prstGeom>
            <a:noFill/>
            <a:ln>
              <a:noFill/>
            </a:ln>
            <a:effectLst>
              <a:outerShdw blurRad="50800" rotWithShape="0" algn="tr" dir="8100000" dist="38100">
                <a:srgbClr val="000000">
                  <a:alpha val="40000"/>
                </a:srgbClr>
              </a:outerShdw>
            </a:effectLst>
          </p:spPr>
        </p:pic>
      </p:grpSp>
      <p:grpSp>
        <p:nvGrpSpPr>
          <p:cNvPr id="89" name="Google Shape;89;p14"/>
          <p:cNvGrpSpPr/>
          <p:nvPr/>
        </p:nvGrpSpPr>
        <p:grpSpPr>
          <a:xfrm>
            <a:off x="7509981" y="5586530"/>
            <a:ext cx="1835838" cy="581783"/>
            <a:chOff x="8661162" y="3088258"/>
            <a:chExt cx="2072000" cy="581783"/>
          </a:xfrm>
        </p:grpSpPr>
        <p:sp>
          <p:nvSpPr>
            <p:cNvPr id="90" name="Google Shape;90;p14"/>
            <p:cNvSpPr/>
            <p:nvPr/>
          </p:nvSpPr>
          <p:spPr>
            <a:xfrm>
              <a:off x="9124949" y="3218066"/>
              <a:ext cx="1608213" cy="276999"/>
            </a:xfrm>
            <a:prstGeom prst="rect">
              <a:avLst/>
            </a:prstGeom>
            <a:gradFill>
              <a:gsLst>
                <a:gs pos="0">
                  <a:srgbClr val="BF9645"/>
                </a:gs>
                <a:gs pos="24000">
                  <a:srgbClr val="BF9645"/>
                </a:gs>
                <a:gs pos="87000">
                  <a:srgbClr val="E5BA7C"/>
                </a:gs>
                <a:gs pos="100000">
                  <a:srgbClr val="E5BA7C"/>
                </a:gs>
              </a:gsLst>
              <a:lin ang="135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24848"/>
                </a:buClr>
                <a:buSzPts val="1200"/>
                <a:buFont typeface="Arial"/>
                <a:buNone/>
              </a:pPr>
              <a:r>
                <a:rPr lang="en-US" sz="1200">
                  <a:solidFill>
                    <a:srgbClr val="FFFFFF"/>
                  </a:solidFill>
                  <a:latin typeface="Avenir"/>
                  <a:ea typeface="Avenir"/>
                  <a:cs typeface="Avenir"/>
                  <a:sym typeface="Avenir"/>
                </a:rPr>
                <a:t>Proxy SIP</a:t>
              </a:r>
              <a:endParaRPr b="0" i="0" sz="1200" u="none" cap="none" strike="noStrike">
                <a:solidFill>
                  <a:srgbClr val="FFFFFF"/>
                </a:solidFill>
                <a:latin typeface="Arial"/>
                <a:ea typeface="Arial"/>
                <a:cs typeface="Arial"/>
                <a:sym typeface="Arial"/>
              </a:endParaRPr>
            </a:p>
          </p:txBody>
        </p:sp>
        <p:cxnSp>
          <p:nvCxnSpPr>
            <p:cNvPr id="91" name="Google Shape;91;p14"/>
            <p:cNvCxnSpPr/>
            <p:nvPr/>
          </p:nvCxnSpPr>
          <p:spPr>
            <a:xfrm>
              <a:off x="9125126" y="3088258"/>
              <a:ext cx="0" cy="581783"/>
            </a:xfrm>
            <a:prstGeom prst="straightConnector1">
              <a:avLst/>
            </a:prstGeom>
            <a:noFill/>
            <a:ln cap="flat" cmpd="sng" w="9525">
              <a:solidFill>
                <a:srgbClr val="BF9645"/>
              </a:solidFill>
              <a:prstDash val="solid"/>
              <a:miter lim="800000"/>
              <a:headEnd len="sm" w="sm" type="none"/>
              <a:tailEnd len="sm" w="sm" type="none"/>
            </a:ln>
          </p:spPr>
        </p:cxnSp>
        <p:grpSp>
          <p:nvGrpSpPr>
            <p:cNvPr id="92" name="Google Shape;92;p14"/>
            <p:cNvGrpSpPr/>
            <p:nvPr/>
          </p:nvGrpSpPr>
          <p:grpSpPr>
            <a:xfrm>
              <a:off x="8661162" y="3252145"/>
              <a:ext cx="367656" cy="253556"/>
              <a:chOff x="10455275" y="1401763"/>
              <a:chExt cx="276225" cy="190500"/>
            </a:xfrm>
          </p:grpSpPr>
          <p:sp>
            <p:nvSpPr>
              <p:cNvPr id="93" name="Google Shape;93;p14"/>
              <p:cNvSpPr/>
              <p:nvPr/>
            </p:nvSpPr>
            <p:spPr>
              <a:xfrm>
                <a:off x="10455275" y="1401763"/>
                <a:ext cx="238125" cy="152400"/>
              </a:xfrm>
              <a:custGeom>
                <a:rect b="b" l="l" r="r" t="t"/>
                <a:pathLst>
                  <a:path extrusionOk="0" h="481" w="752">
                    <a:moveTo>
                      <a:pt x="722" y="451"/>
                    </a:moveTo>
                    <a:lnTo>
                      <a:pt x="31" y="451"/>
                    </a:lnTo>
                    <a:lnTo>
                      <a:pt x="31" y="30"/>
                    </a:lnTo>
                    <a:lnTo>
                      <a:pt x="722" y="30"/>
                    </a:lnTo>
                    <a:lnTo>
                      <a:pt x="722" y="451"/>
                    </a:lnTo>
                    <a:close/>
                    <a:moveTo>
                      <a:pt x="752" y="0"/>
                    </a:moveTo>
                    <a:lnTo>
                      <a:pt x="0" y="0"/>
                    </a:lnTo>
                    <a:lnTo>
                      <a:pt x="0" y="481"/>
                    </a:lnTo>
                    <a:lnTo>
                      <a:pt x="752" y="481"/>
                    </a:lnTo>
                    <a:lnTo>
                      <a:pt x="752" y="0"/>
                    </a:lnTo>
                    <a:close/>
                  </a:path>
                </a:pathLst>
              </a:custGeom>
              <a:solidFill>
                <a:srgbClr val="1A2F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94" name="Google Shape;94;p14"/>
              <p:cNvSpPr/>
              <p:nvPr/>
            </p:nvSpPr>
            <p:spPr>
              <a:xfrm>
                <a:off x="10474325" y="1420813"/>
                <a:ext cx="238125" cy="152400"/>
              </a:xfrm>
              <a:custGeom>
                <a:rect b="b" l="l" r="r" t="t"/>
                <a:pathLst>
                  <a:path extrusionOk="0" h="481" w="751">
                    <a:moveTo>
                      <a:pt x="751" y="15"/>
                    </a:moveTo>
                    <a:lnTo>
                      <a:pt x="751" y="11"/>
                    </a:lnTo>
                    <a:lnTo>
                      <a:pt x="750" y="9"/>
                    </a:lnTo>
                    <a:lnTo>
                      <a:pt x="749" y="6"/>
                    </a:lnTo>
                    <a:lnTo>
                      <a:pt x="747" y="4"/>
                    </a:lnTo>
                    <a:lnTo>
                      <a:pt x="745" y="3"/>
                    </a:lnTo>
                    <a:lnTo>
                      <a:pt x="742" y="1"/>
                    </a:lnTo>
                    <a:lnTo>
                      <a:pt x="739" y="0"/>
                    </a:lnTo>
                    <a:lnTo>
                      <a:pt x="736" y="0"/>
                    </a:lnTo>
                    <a:lnTo>
                      <a:pt x="734" y="0"/>
                    </a:lnTo>
                    <a:lnTo>
                      <a:pt x="731" y="1"/>
                    </a:lnTo>
                    <a:lnTo>
                      <a:pt x="728" y="3"/>
                    </a:lnTo>
                    <a:lnTo>
                      <a:pt x="725" y="4"/>
                    </a:lnTo>
                    <a:lnTo>
                      <a:pt x="724" y="6"/>
                    </a:lnTo>
                    <a:lnTo>
                      <a:pt x="722" y="9"/>
                    </a:lnTo>
                    <a:lnTo>
                      <a:pt x="722" y="11"/>
                    </a:lnTo>
                    <a:lnTo>
                      <a:pt x="721" y="15"/>
                    </a:lnTo>
                    <a:lnTo>
                      <a:pt x="721" y="451"/>
                    </a:lnTo>
                    <a:lnTo>
                      <a:pt x="15" y="451"/>
                    </a:lnTo>
                    <a:lnTo>
                      <a:pt x="12" y="451"/>
                    </a:lnTo>
                    <a:lnTo>
                      <a:pt x="9" y="452"/>
                    </a:lnTo>
                    <a:lnTo>
                      <a:pt x="6" y="454"/>
                    </a:lnTo>
                    <a:lnTo>
                      <a:pt x="4" y="455"/>
                    </a:lnTo>
                    <a:lnTo>
                      <a:pt x="2" y="457"/>
                    </a:lnTo>
                    <a:lnTo>
                      <a:pt x="1" y="460"/>
                    </a:lnTo>
                    <a:lnTo>
                      <a:pt x="0" y="462"/>
                    </a:lnTo>
                    <a:lnTo>
                      <a:pt x="0" y="466"/>
                    </a:lnTo>
                    <a:lnTo>
                      <a:pt x="0" y="469"/>
                    </a:lnTo>
                    <a:lnTo>
                      <a:pt x="1" y="472"/>
                    </a:lnTo>
                    <a:lnTo>
                      <a:pt x="2" y="474"/>
                    </a:lnTo>
                    <a:lnTo>
                      <a:pt x="4" y="476"/>
                    </a:lnTo>
                    <a:lnTo>
                      <a:pt x="6" y="478"/>
                    </a:lnTo>
                    <a:lnTo>
                      <a:pt x="9" y="479"/>
                    </a:lnTo>
                    <a:lnTo>
                      <a:pt x="12" y="481"/>
                    </a:lnTo>
                    <a:lnTo>
                      <a:pt x="15" y="481"/>
                    </a:lnTo>
                    <a:lnTo>
                      <a:pt x="751" y="481"/>
                    </a:lnTo>
                    <a:lnTo>
                      <a:pt x="751" y="15"/>
                    </a:lnTo>
                    <a:close/>
                  </a:path>
                </a:pathLst>
              </a:custGeom>
              <a:solidFill>
                <a:srgbClr val="1A2F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95" name="Google Shape;95;p14"/>
              <p:cNvSpPr/>
              <p:nvPr/>
            </p:nvSpPr>
            <p:spPr>
              <a:xfrm>
                <a:off x="10493375" y="1439863"/>
                <a:ext cx="238125" cy="152400"/>
              </a:xfrm>
              <a:custGeom>
                <a:rect b="b" l="l" r="r" t="t"/>
                <a:pathLst>
                  <a:path extrusionOk="0" h="480" w="752">
                    <a:moveTo>
                      <a:pt x="736" y="0"/>
                    </a:moveTo>
                    <a:lnTo>
                      <a:pt x="734" y="1"/>
                    </a:lnTo>
                    <a:lnTo>
                      <a:pt x="731" y="1"/>
                    </a:lnTo>
                    <a:lnTo>
                      <a:pt x="728" y="3"/>
                    </a:lnTo>
                    <a:lnTo>
                      <a:pt x="726" y="4"/>
                    </a:lnTo>
                    <a:lnTo>
                      <a:pt x="724" y="7"/>
                    </a:lnTo>
                    <a:lnTo>
                      <a:pt x="723" y="9"/>
                    </a:lnTo>
                    <a:lnTo>
                      <a:pt x="722" y="12"/>
                    </a:lnTo>
                    <a:lnTo>
                      <a:pt x="721" y="15"/>
                    </a:lnTo>
                    <a:lnTo>
                      <a:pt x="721" y="451"/>
                    </a:lnTo>
                    <a:lnTo>
                      <a:pt x="15" y="451"/>
                    </a:lnTo>
                    <a:lnTo>
                      <a:pt x="12" y="452"/>
                    </a:lnTo>
                    <a:lnTo>
                      <a:pt x="9" y="452"/>
                    </a:lnTo>
                    <a:lnTo>
                      <a:pt x="6" y="454"/>
                    </a:lnTo>
                    <a:lnTo>
                      <a:pt x="4" y="455"/>
                    </a:lnTo>
                    <a:lnTo>
                      <a:pt x="2" y="458"/>
                    </a:lnTo>
                    <a:lnTo>
                      <a:pt x="1" y="460"/>
                    </a:lnTo>
                    <a:lnTo>
                      <a:pt x="0" y="463"/>
                    </a:lnTo>
                    <a:lnTo>
                      <a:pt x="0" y="465"/>
                    </a:lnTo>
                    <a:lnTo>
                      <a:pt x="0" y="469"/>
                    </a:lnTo>
                    <a:lnTo>
                      <a:pt x="1" y="472"/>
                    </a:lnTo>
                    <a:lnTo>
                      <a:pt x="2" y="474"/>
                    </a:lnTo>
                    <a:lnTo>
                      <a:pt x="4" y="476"/>
                    </a:lnTo>
                    <a:lnTo>
                      <a:pt x="6" y="478"/>
                    </a:lnTo>
                    <a:lnTo>
                      <a:pt x="9" y="479"/>
                    </a:lnTo>
                    <a:lnTo>
                      <a:pt x="12" y="480"/>
                    </a:lnTo>
                    <a:lnTo>
                      <a:pt x="15" y="480"/>
                    </a:lnTo>
                    <a:lnTo>
                      <a:pt x="752" y="480"/>
                    </a:lnTo>
                    <a:lnTo>
                      <a:pt x="752" y="15"/>
                    </a:lnTo>
                    <a:lnTo>
                      <a:pt x="751" y="11"/>
                    </a:lnTo>
                    <a:lnTo>
                      <a:pt x="750" y="9"/>
                    </a:lnTo>
                    <a:lnTo>
                      <a:pt x="749" y="6"/>
                    </a:lnTo>
                    <a:lnTo>
                      <a:pt x="747" y="4"/>
                    </a:lnTo>
                    <a:lnTo>
                      <a:pt x="745" y="3"/>
                    </a:lnTo>
                    <a:lnTo>
                      <a:pt x="742" y="1"/>
                    </a:lnTo>
                    <a:lnTo>
                      <a:pt x="739" y="1"/>
                    </a:lnTo>
                    <a:lnTo>
                      <a:pt x="736" y="0"/>
                    </a:lnTo>
                    <a:close/>
                  </a:path>
                </a:pathLst>
              </a:custGeom>
              <a:solidFill>
                <a:srgbClr val="1A2F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96" name="Google Shape;96;p14"/>
              <p:cNvSpPr/>
              <p:nvPr/>
            </p:nvSpPr>
            <p:spPr>
              <a:xfrm>
                <a:off x="10483850" y="1516063"/>
                <a:ext cx="38100" cy="9525"/>
              </a:xfrm>
              <a:custGeom>
                <a:rect b="b" l="l" r="r" t="t"/>
                <a:pathLst>
                  <a:path extrusionOk="0" h="30" w="120">
                    <a:moveTo>
                      <a:pt x="15" y="30"/>
                    </a:moveTo>
                    <a:lnTo>
                      <a:pt x="105" y="30"/>
                    </a:lnTo>
                    <a:lnTo>
                      <a:pt x="108" y="30"/>
                    </a:lnTo>
                    <a:lnTo>
                      <a:pt x="110" y="28"/>
                    </a:lnTo>
                    <a:lnTo>
                      <a:pt x="114" y="27"/>
                    </a:lnTo>
                    <a:lnTo>
                      <a:pt x="116" y="25"/>
                    </a:lnTo>
                    <a:lnTo>
                      <a:pt x="118" y="23"/>
                    </a:lnTo>
                    <a:lnTo>
                      <a:pt x="119" y="20"/>
                    </a:lnTo>
                    <a:lnTo>
                      <a:pt x="120" y="18"/>
                    </a:lnTo>
                    <a:lnTo>
                      <a:pt x="120" y="15"/>
                    </a:lnTo>
                    <a:lnTo>
                      <a:pt x="120" y="11"/>
                    </a:lnTo>
                    <a:lnTo>
                      <a:pt x="119" y="8"/>
                    </a:lnTo>
                    <a:lnTo>
                      <a:pt x="118" y="6"/>
                    </a:lnTo>
                    <a:lnTo>
                      <a:pt x="116" y="4"/>
                    </a:lnTo>
                    <a:lnTo>
                      <a:pt x="114" y="2"/>
                    </a:lnTo>
                    <a:lnTo>
                      <a:pt x="110" y="1"/>
                    </a:lnTo>
                    <a:lnTo>
                      <a:pt x="108" y="0"/>
                    </a:lnTo>
                    <a:lnTo>
                      <a:pt x="105" y="0"/>
                    </a:lnTo>
                    <a:lnTo>
                      <a:pt x="15" y="0"/>
                    </a:lnTo>
                    <a:lnTo>
                      <a:pt x="12" y="0"/>
                    </a:lnTo>
                    <a:lnTo>
                      <a:pt x="9" y="1"/>
                    </a:lnTo>
                    <a:lnTo>
                      <a:pt x="6" y="2"/>
                    </a:lnTo>
                    <a:lnTo>
                      <a:pt x="4" y="4"/>
                    </a:lnTo>
                    <a:lnTo>
                      <a:pt x="2" y="6"/>
                    </a:lnTo>
                    <a:lnTo>
                      <a:pt x="1" y="8"/>
                    </a:lnTo>
                    <a:lnTo>
                      <a:pt x="0" y="11"/>
                    </a:lnTo>
                    <a:lnTo>
                      <a:pt x="0" y="15"/>
                    </a:lnTo>
                    <a:lnTo>
                      <a:pt x="0" y="18"/>
                    </a:lnTo>
                    <a:lnTo>
                      <a:pt x="1" y="20"/>
                    </a:lnTo>
                    <a:lnTo>
                      <a:pt x="2" y="23"/>
                    </a:lnTo>
                    <a:lnTo>
                      <a:pt x="4" y="25"/>
                    </a:lnTo>
                    <a:lnTo>
                      <a:pt x="6" y="27"/>
                    </a:lnTo>
                    <a:lnTo>
                      <a:pt x="9" y="28"/>
                    </a:lnTo>
                    <a:lnTo>
                      <a:pt x="12" y="30"/>
                    </a:lnTo>
                    <a:lnTo>
                      <a:pt x="15" y="30"/>
                    </a:lnTo>
                    <a:close/>
                  </a:path>
                </a:pathLst>
              </a:custGeom>
              <a:solidFill>
                <a:srgbClr val="1A2F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97" name="Google Shape;97;p14"/>
              <p:cNvSpPr/>
              <p:nvPr/>
            </p:nvSpPr>
            <p:spPr>
              <a:xfrm>
                <a:off x="10626725" y="1430338"/>
                <a:ext cx="38100" cy="9525"/>
              </a:xfrm>
              <a:custGeom>
                <a:rect b="b" l="l" r="r" t="t"/>
                <a:pathLst>
                  <a:path extrusionOk="0" h="30" w="120">
                    <a:moveTo>
                      <a:pt x="15" y="30"/>
                    </a:moveTo>
                    <a:lnTo>
                      <a:pt x="105" y="30"/>
                    </a:lnTo>
                    <a:lnTo>
                      <a:pt x="108" y="30"/>
                    </a:lnTo>
                    <a:lnTo>
                      <a:pt x="110" y="28"/>
                    </a:lnTo>
                    <a:lnTo>
                      <a:pt x="114" y="27"/>
                    </a:lnTo>
                    <a:lnTo>
                      <a:pt x="116" y="25"/>
                    </a:lnTo>
                    <a:lnTo>
                      <a:pt x="118" y="23"/>
                    </a:lnTo>
                    <a:lnTo>
                      <a:pt x="119" y="21"/>
                    </a:lnTo>
                    <a:lnTo>
                      <a:pt x="120" y="18"/>
                    </a:lnTo>
                    <a:lnTo>
                      <a:pt x="120" y="15"/>
                    </a:lnTo>
                    <a:lnTo>
                      <a:pt x="120" y="11"/>
                    </a:lnTo>
                    <a:lnTo>
                      <a:pt x="119" y="9"/>
                    </a:lnTo>
                    <a:lnTo>
                      <a:pt x="118" y="6"/>
                    </a:lnTo>
                    <a:lnTo>
                      <a:pt x="116" y="4"/>
                    </a:lnTo>
                    <a:lnTo>
                      <a:pt x="114" y="3"/>
                    </a:lnTo>
                    <a:lnTo>
                      <a:pt x="110" y="1"/>
                    </a:lnTo>
                    <a:lnTo>
                      <a:pt x="108" y="1"/>
                    </a:lnTo>
                    <a:lnTo>
                      <a:pt x="105" y="0"/>
                    </a:lnTo>
                    <a:lnTo>
                      <a:pt x="15" y="0"/>
                    </a:lnTo>
                    <a:lnTo>
                      <a:pt x="12" y="0"/>
                    </a:lnTo>
                    <a:lnTo>
                      <a:pt x="9" y="1"/>
                    </a:lnTo>
                    <a:lnTo>
                      <a:pt x="6" y="3"/>
                    </a:lnTo>
                    <a:lnTo>
                      <a:pt x="4" y="4"/>
                    </a:lnTo>
                    <a:lnTo>
                      <a:pt x="2" y="6"/>
                    </a:lnTo>
                    <a:lnTo>
                      <a:pt x="1" y="9"/>
                    </a:lnTo>
                    <a:lnTo>
                      <a:pt x="0" y="11"/>
                    </a:lnTo>
                    <a:lnTo>
                      <a:pt x="0" y="15"/>
                    </a:lnTo>
                    <a:lnTo>
                      <a:pt x="0" y="18"/>
                    </a:lnTo>
                    <a:lnTo>
                      <a:pt x="1" y="21"/>
                    </a:lnTo>
                    <a:lnTo>
                      <a:pt x="2" y="23"/>
                    </a:lnTo>
                    <a:lnTo>
                      <a:pt x="4" y="25"/>
                    </a:lnTo>
                    <a:lnTo>
                      <a:pt x="6" y="27"/>
                    </a:lnTo>
                    <a:lnTo>
                      <a:pt x="9" y="28"/>
                    </a:lnTo>
                    <a:lnTo>
                      <a:pt x="12" y="30"/>
                    </a:lnTo>
                    <a:lnTo>
                      <a:pt x="15" y="30"/>
                    </a:lnTo>
                    <a:close/>
                  </a:path>
                </a:pathLst>
              </a:custGeom>
              <a:solidFill>
                <a:srgbClr val="1A2F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98" name="Google Shape;98;p14"/>
              <p:cNvSpPr/>
              <p:nvPr/>
            </p:nvSpPr>
            <p:spPr>
              <a:xfrm>
                <a:off x="10531475" y="1435100"/>
                <a:ext cx="85725" cy="85725"/>
              </a:xfrm>
              <a:custGeom>
                <a:rect b="b" l="l" r="r" t="t"/>
                <a:pathLst>
                  <a:path extrusionOk="0" h="271" w="271">
                    <a:moveTo>
                      <a:pt x="135" y="30"/>
                    </a:moveTo>
                    <a:lnTo>
                      <a:pt x="146" y="31"/>
                    </a:lnTo>
                    <a:lnTo>
                      <a:pt x="156" y="32"/>
                    </a:lnTo>
                    <a:lnTo>
                      <a:pt x="167" y="35"/>
                    </a:lnTo>
                    <a:lnTo>
                      <a:pt x="177" y="38"/>
                    </a:lnTo>
                    <a:lnTo>
                      <a:pt x="185" y="42"/>
                    </a:lnTo>
                    <a:lnTo>
                      <a:pt x="194" y="48"/>
                    </a:lnTo>
                    <a:lnTo>
                      <a:pt x="202" y="54"/>
                    </a:lnTo>
                    <a:lnTo>
                      <a:pt x="210" y="61"/>
                    </a:lnTo>
                    <a:lnTo>
                      <a:pt x="216" y="68"/>
                    </a:lnTo>
                    <a:lnTo>
                      <a:pt x="223" y="77"/>
                    </a:lnTo>
                    <a:lnTo>
                      <a:pt x="228" y="85"/>
                    </a:lnTo>
                    <a:lnTo>
                      <a:pt x="232" y="94"/>
                    </a:lnTo>
                    <a:lnTo>
                      <a:pt x="236" y="103"/>
                    </a:lnTo>
                    <a:lnTo>
                      <a:pt x="239" y="114"/>
                    </a:lnTo>
                    <a:lnTo>
                      <a:pt x="240" y="125"/>
                    </a:lnTo>
                    <a:lnTo>
                      <a:pt x="241" y="136"/>
                    </a:lnTo>
                    <a:lnTo>
                      <a:pt x="240" y="146"/>
                    </a:lnTo>
                    <a:lnTo>
                      <a:pt x="239" y="156"/>
                    </a:lnTo>
                    <a:lnTo>
                      <a:pt x="236" y="167"/>
                    </a:lnTo>
                    <a:lnTo>
                      <a:pt x="232" y="176"/>
                    </a:lnTo>
                    <a:lnTo>
                      <a:pt x="228" y="185"/>
                    </a:lnTo>
                    <a:lnTo>
                      <a:pt x="223" y="193"/>
                    </a:lnTo>
                    <a:lnTo>
                      <a:pt x="216" y="202"/>
                    </a:lnTo>
                    <a:lnTo>
                      <a:pt x="210" y="209"/>
                    </a:lnTo>
                    <a:lnTo>
                      <a:pt x="202" y="216"/>
                    </a:lnTo>
                    <a:lnTo>
                      <a:pt x="194" y="222"/>
                    </a:lnTo>
                    <a:lnTo>
                      <a:pt x="185" y="228"/>
                    </a:lnTo>
                    <a:lnTo>
                      <a:pt x="177" y="232"/>
                    </a:lnTo>
                    <a:lnTo>
                      <a:pt x="167" y="235"/>
                    </a:lnTo>
                    <a:lnTo>
                      <a:pt x="156" y="238"/>
                    </a:lnTo>
                    <a:lnTo>
                      <a:pt x="146" y="239"/>
                    </a:lnTo>
                    <a:lnTo>
                      <a:pt x="135" y="241"/>
                    </a:lnTo>
                    <a:lnTo>
                      <a:pt x="124" y="239"/>
                    </a:lnTo>
                    <a:lnTo>
                      <a:pt x="115" y="238"/>
                    </a:lnTo>
                    <a:lnTo>
                      <a:pt x="104" y="235"/>
                    </a:lnTo>
                    <a:lnTo>
                      <a:pt x="94" y="232"/>
                    </a:lnTo>
                    <a:lnTo>
                      <a:pt x="86" y="228"/>
                    </a:lnTo>
                    <a:lnTo>
                      <a:pt x="76" y="222"/>
                    </a:lnTo>
                    <a:lnTo>
                      <a:pt x="69" y="216"/>
                    </a:lnTo>
                    <a:lnTo>
                      <a:pt x="61" y="209"/>
                    </a:lnTo>
                    <a:lnTo>
                      <a:pt x="55" y="202"/>
                    </a:lnTo>
                    <a:lnTo>
                      <a:pt x="48" y="193"/>
                    </a:lnTo>
                    <a:lnTo>
                      <a:pt x="43" y="185"/>
                    </a:lnTo>
                    <a:lnTo>
                      <a:pt x="39" y="176"/>
                    </a:lnTo>
                    <a:lnTo>
                      <a:pt x="35" y="167"/>
                    </a:lnTo>
                    <a:lnTo>
                      <a:pt x="32" y="156"/>
                    </a:lnTo>
                    <a:lnTo>
                      <a:pt x="31" y="146"/>
                    </a:lnTo>
                    <a:lnTo>
                      <a:pt x="30" y="136"/>
                    </a:lnTo>
                    <a:lnTo>
                      <a:pt x="31" y="125"/>
                    </a:lnTo>
                    <a:lnTo>
                      <a:pt x="32" y="114"/>
                    </a:lnTo>
                    <a:lnTo>
                      <a:pt x="35" y="103"/>
                    </a:lnTo>
                    <a:lnTo>
                      <a:pt x="39" y="94"/>
                    </a:lnTo>
                    <a:lnTo>
                      <a:pt x="43" y="85"/>
                    </a:lnTo>
                    <a:lnTo>
                      <a:pt x="48" y="77"/>
                    </a:lnTo>
                    <a:lnTo>
                      <a:pt x="55" y="68"/>
                    </a:lnTo>
                    <a:lnTo>
                      <a:pt x="61" y="61"/>
                    </a:lnTo>
                    <a:lnTo>
                      <a:pt x="69" y="54"/>
                    </a:lnTo>
                    <a:lnTo>
                      <a:pt x="76" y="48"/>
                    </a:lnTo>
                    <a:lnTo>
                      <a:pt x="86" y="42"/>
                    </a:lnTo>
                    <a:lnTo>
                      <a:pt x="94" y="38"/>
                    </a:lnTo>
                    <a:lnTo>
                      <a:pt x="104" y="35"/>
                    </a:lnTo>
                    <a:lnTo>
                      <a:pt x="115" y="32"/>
                    </a:lnTo>
                    <a:lnTo>
                      <a:pt x="124" y="31"/>
                    </a:lnTo>
                    <a:lnTo>
                      <a:pt x="135" y="30"/>
                    </a:lnTo>
                    <a:close/>
                    <a:moveTo>
                      <a:pt x="135" y="271"/>
                    </a:moveTo>
                    <a:lnTo>
                      <a:pt x="149" y="269"/>
                    </a:lnTo>
                    <a:lnTo>
                      <a:pt x="163" y="267"/>
                    </a:lnTo>
                    <a:lnTo>
                      <a:pt x="176" y="264"/>
                    </a:lnTo>
                    <a:lnTo>
                      <a:pt x="187" y="260"/>
                    </a:lnTo>
                    <a:lnTo>
                      <a:pt x="200" y="254"/>
                    </a:lnTo>
                    <a:lnTo>
                      <a:pt x="211" y="247"/>
                    </a:lnTo>
                    <a:lnTo>
                      <a:pt x="222" y="239"/>
                    </a:lnTo>
                    <a:lnTo>
                      <a:pt x="231" y="231"/>
                    </a:lnTo>
                    <a:lnTo>
                      <a:pt x="240" y="221"/>
                    </a:lnTo>
                    <a:lnTo>
                      <a:pt x="247" y="211"/>
                    </a:lnTo>
                    <a:lnTo>
                      <a:pt x="254" y="200"/>
                    </a:lnTo>
                    <a:lnTo>
                      <a:pt x="260" y="188"/>
                    </a:lnTo>
                    <a:lnTo>
                      <a:pt x="265" y="175"/>
                    </a:lnTo>
                    <a:lnTo>
                      <a:pt x="268" y="162"/>
                    </a:lnTo>
                    <a:lnTo>
                      <a:pt x="270" y="148"/>
                    </a:lnTo>
                    <a:lnTo>
                      <a:pt x="271" y="136"/>
                    </a:lnTo>
                    <a:lnTo>
                      <a:pt x="270" y="122"/>
                    </a:lnTo>
                    <a:lnTo>
                      <a:pt x="268" y="108"/>
                    </a:lnTo>
                    <a:lnTo>
                      <a:pt x="265" y="95"/>
                    </a:lnTo>
                    <a:lnTo>
                      <a:pt x="260" y="82"/>
                    </a:lnTo>
                    <a:lnTo>
                      <a:pt x="254" y="70"/>
                    </a:lnTo>
                    <a:lnTo>
                      <a:pt x="247" y="60"/>
                    </a:lnTo>
                    <a:lnTo>
                      <a:pt x="240" y="49"/>
                    </a:lnTo>
                    <a:lnTo>
                      <a:pt x="231" y="39"/>
                    </a:lnTo>
                    <a:lnTo>
                      <a:pt x="222" y="31"/>
                    </a:lnTo>
                    <a:lnTo>
                      <a:pt x="211" y="23"/>
                    </a:lnTo>
                    <a:lnTo>
                      <a:pt x="199" y="17"/>
                    </a:lnTo>
                    <a:lnTo>
                      <a:pt x="187" y="10"/>
                    </a:lnTo>
                    <a:lnTo>
                      <a:pt x="176" y="6"/>
                    </a:lnTo>
                    <a:lnTo>
                      <a:pt x="163" y="3"/>
                    </a:lnTo>
                    <a:lnTo>
                      <a:pt x="149" y="1"/>
                    </a:lnTo>
                    <a:lnTo>
                      <a:pt x="135" y="0"/>
                    </a:lnTo>
                    <a:lnTo>
                      <a:pt x="121" y="1"/>
                    </a:lnTo>
                    <a:lnTo>
                      <a:pt x="108" y="3"/>
                    </a:lnTo>
                    <a:lnTo>
                      <a:pt x="95" y="6"/>
                    </a:lnTo>
                    <a:lnTo>
                      <a:pt x="82" y="10"/>
                    </a:lnTo>
                    <a:lnTo>
                      <a:pt x="71" y="16"/>
                    </a:lnTo>
                    <a:lnTo>
                      <a:pt x="60" y="23"/>
                    </a:lnTo>
                    <a:lnTo>
                      <a:pt x="49" y="31"/>
                    </a:lnTo>
                    <a:lnTo>
                      <a:pt x="40" y="39"/>
                    </a:lnTo>
                    <a:lnTo>
                      <a:pt x="31" y="49"/>
                    </a:lnTo>
                    <a:lnTo>
                      <a:pt x="24" y="60"/>
                    </a:lnTo>
                    <a:lnTo>
                      <a:pt x="16" y="70"/>
                    </a:lnTo>
                    <a:lnTo>
                      <a:pt x="11" y="82"/>
                    </a:lnTo>
                    <a:lnTo>
                      <a:pt x="6" y="95"/>
                    </a:lnTo>
                    <a:lnTo>
                      <a:pt x="3" y="108"/>
                    </a:lnTo>
                    <a:lnTo>
                      <a:pt x="1" y="122"/>
                    </a:lnTo>
                    <a:lnTo>
                      <a:pt x="0" y="136"/>
                    </a:lnTo>
                    <a:lnTo>
                      <a:pt x="1" y="148"/>
                    </a:lnTo>
                    <a:lnTo>
                      <a:pt x="3" y="162"/>
                    </a:lnTo>
                    <a:lnTo>
                      <a:pt x="6" y="175"/>
                    </a:lnTo>
                    <a:lnTo>
                      <a:pt x="11" y="188"/>
                    </a:lnTo>
                    <a:lnTo>
                      <a:pt x="16" y="200"/>
                    </a:lnTo>
                    <a:lnTo>
                      <a:pt x="24" y="211"/>
                    </a:lnTo>
                    <a:lnTo>
                      <a:pt x="31" y="221"/>
                    </a:lnTo>
                    <a:lnTo>
                      <a:pt x="40" y="231"/>
                    </a:lnTo>
                    <a:lnTo>
                      <a:pt x="49" y="239"/>
                    </a:lnTo>
                    <a:lnTo>
                      <a:pt x="60" y="247"/>
                    </a:lnTo>
                    <a:lnTo>
                      <a:pt x="71" y="254"/>
                    </a:lnTo>
                    <a:lnTo>
                      <a:pt x="82" y="260"/>
                    </a:lnTo>
                    <a:lnTo>
                      <a:pt x="95" y="264"/>
                    </a:lnTo>
                    <a:lnTo>
                      <a:pt x="108" y="267"/>
                    </a:lnTo>
                    <a:lnTo>
                      <a:pt x="121" y="269"/>
                    </a:lnTo>
                    <a:lnTo>
                      <a:pt x="135" y="271"/>
                    </a:lnTo>
                    <a:lnTo>
                      <a:pt x="135" y="271"/>
                    </a:lnTo>
                    <a:close/>
                  </a:path>
                </a:pathLst>
              </a:custGeom>
              <a:solidFill>
                <a:srgbClr val="1A2F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p:txBody>
          </p:sp>
        </p:grpSp>
      </p:grpSp>
      <p:grpSp>
        <p:nvGrpSpPr>
          <p:cNvPr id="99" name="Google Shape;99;p14"/>
          <p:cNvGrpSpPr/>
          <p:nvPr/>
        </p:nvGrpSpPr>
        <p:grpSpPr>
          <a:xfrm>
            <a:off x="5671093" y="5586530"/>
            <a:ext cx="1424931" cy="579451"/>
            <a:chOff x="9124950" y="4110737"/>
            <a:chExt cx="1592813" cy="579451"/>
          </a:xfrm>
        </p:grpSpPr>
        <p:sp>
          <p:nvSpPr>
            <p:cNvPr id="100" name="Google Shape;100;p14"/>
            <p:cNvSpPr/>
            <p:nvPr/>
          </p:nvSpPr>
          <p:spPr>
            <a:xfrm>
              <a:off x="9124950" y="4250747"/>
              <a:ext cx="1592813" cy="276999"/>
            </a:xfrm>
            <a:prstGeom prst="rect">
              <a:avLst/>
            </a:prstGeom>
            <a:solidFill>
              <a:srgbClr val="1A2F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24848"/>
                </a:buClr>
                <a:buSzPts val="1200"/>
                <a:buFont typeface="Arial"/>
                <a:buNone/>
              </a:pPr>
              <a:r>
                <a:rPr lang="en-US" sz="1200">
                  <a:solidFill>
                    <a:srgbClr val="FFFFFF"/>
                  </a:solidFill>
                  <a:latin typeface="Avenir"/>
                  <a:ea typeface="Avenir"/>
                  <a:cs typeface="Avenir"/>
                  <a:sym typeface="Avenir"/>
                </a:rPr>
                <a:t>Objectifs</a:t>
              </a:r>
              <a:endParaRPr i="0" sz="1200" u="none" cap="none" strike="noStrike">
                <a:solidFill>
                  <a:srgbClr val="FFFFFF"/>
                </a:solidFill>
                <a:latin typeface="Avenir"/>
                <a:ea typeface="Avenir"/>
                <a:cs typeface="Avenir"/>
                <a:sym typeface="Avenir"/>
              </a:endParaRPr>
            </a:p>
          </p:txBody>
        </p:sp>
        <p:cxnSp>
          <p:nvCxnSpPr>
            <p:cNvPr id="101" name="Google Shape;101;p14"/>
            <p:cNvCxnSpPr/>
            <p:nvPr/>
          </p:nvCxnSpPr>
          <p:spPr>
            <a:xfrm>
              <a:off x="9125126" y="4110737"/>
              <a:ext cx="0" cy="579451"/>
            </a:xfrm>
            <a:prstGeom prst="straightConnector1">
              <a:avLst/>
            </a:prstGeom>
            <a:noFill/>
            <a:ln cap="flat" cmpd="sng" w="9525">
              <a:solidFill>
                <a:srgbClr val="1A2F64"/>
              </a:solidFill>
              <a:prstDash val="solid"/>
              <a:miter lim="800000"/>
              <a:headEnd len="sm" w="sm" type="none"/>
              <a:tailEnd len="sm" w="sm" type="none"/>
            </a:ln>
          </p:spPr>
        </p:cxnSp>
      </p:grpSp>
      <p:pic>
        <p:nvPicPr>
          <p:cNvPr id="102" name="Google Shape;102;p14"/>
          <p:cNvPicPr preferRelativeResize="0"/>
          <p:nvPr/>
        </p:nvPicPr>
        <p:blipFill>
          <a:blip r:embed="rId4">
            <a:alphaModFix/>
          </a:blip>
          <a:stretch>
            <a:fillRect/>
          </a:stretch>
        </p:blipFill>
        <p:spPr>
          <a:xfrm>
            <a:off x="152400" y="152400"/>
            <a:ext cx="3295652" cy="714500"/>
          </a:xfrm>
          <a:prstGeom prst="rect">
            <a:avLst/>
          </a:prstGeom>
          <a:noFill/>
          <a:ln>
            <a:noFill/>
          </a:ln>
        </p:spPr>
      </p:pic>
      <p:pic>
        <p:nvPicPr>
          <p:cNvPr id="103" name="Google Shape;103;p14"/>
          <p:cNvPicPr preferRelativeResize="0"/>
          <p:nvPr/>
        </p:nvPicPr>
        <p:blipFill>
          <a:blip r:embed="rId5">
            <a:alphaModFix/>
          </a:blip>
          <a:stretch>
            <a:fillRect/>
          </a:stretch>
        </p:blipFill>
        <p:spPr>
          <a:xfrm>
            <a:off x="7391925" y="5622125"/>
            <a:ext cx="485825" cy="508250"/>
          </a:xfrm>
          <a:prstGeom prst="rect">
            <a:avLst/>
          </a:prstGeom>
          <a:noFill/>
          <a:ln>
            <a:noFill/>
          </a:ln>
        </p:spPr>
      </p:pic>
      <p:grpSp>
        <p:nvGrpSpPr>
          <p:cNvPr id="104" name="Google Shape;104;p14"/>
          <p:cNvGrpSpPr/>
          <p:nvPr/>
        </p:nvGrpSpPr>
        <p:grpSpPr>
          <a:xfrm>
            <a:off x="10304807" y="5586530"/>
            <a:ext cx="1707379" cy="584100"/>
            <a:chOff x="9124950" y="2065781"/>
            <a:chExt cx="1866600" cy="584100"/>
          </a:xfrm>
        </p:grpSpPr>
        <p:sp>
          <p:nvSpPr>
            <p:cNvPr id="105" name="Google Shape;105;p14"/>
            <p:cNvSpPr/>
            <p:nvPr/>
          </p:nvSpPr>
          <p:spPr>
            <a:xfrm>
              <a:off x="9124950" y="2185387"/>
              <a:ext cx="1866600" cy="276900"/>
            </a:xfrm>
            <a:prstGeom prst="rect">
              <a:avLst/>
            </a:prstGeom>
            <a:solidFill>
              <a:srgbClr val="1A2F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24848"/>
                </a:buClr>
                <a:buSzPts val="1200"/>
                <a:buFont typeface="Arial"/>
                <a:buNone/>
              </a:pPr>
              <a:r>
                <a:rPr lang="en-US" sz="1200">
                  <a:solidFill>
                    <a:srgbClr val="FFFFFF"/>
                  </a:solidFill>
                  <a:latin typeface="Avenir"/>
                  <a:ea typeface="Avenir"/>
                  <a:cs typeface="Avenir"/>
                  <a:sym typeface="Avenir"/>
                </a:rPr>
                <a:t>Bandwidth Broker</a:t>
              </a:r>
              <a:endParaRPr i="0" sz="1200" u="none" cap="none" strike="noStrike">
                <a:solidFill>
                  <a:srgbClr val="FFFFFF"/>
                </a:solidFill>
                <a:latin typeface="Avenir"/>
                <a:ea typeface="Avenir"/>
                <a:cs typeface="Avenir"/>
                <a:sym typeface="Avenir"/>
              </a:endParaRPr>
            </a:p>
          </p:txBody>
        </p:sp>
        <p:cxnSp>
          <p:nvCxnSpPr>
            <p:cNvPr id="106" name="Google Shape;106;p14"/>
            <p:cNvCxnSpPr/>
            <p:nvPr/>
          </p:nvCxnSpPr>
          <p:spPr>
            <a:xfrm>
              <a:off x="9125126" y="2065781"/>
              <a:ext cx="0" cy="584100"/>
            </a:xfrm>
            <a:prstGeom prst="straightConnector1">
              <a:avLst/>
            </a:prstGeom>
            <a:noFill/>
            <a:ln cap="flat" cmpd="sng" w="9525">
              <a:solidFill>
                <a:srgbClr val="1A2F64"/>
              </a:solidFill>
              <a:prstDash val="solid"/>
              <a:miter lim="800000"/>
              <a:headEnd len="sm" w="sm" type="none"/>
              <a:tailEnd len="sm" w="sm" type="none"/>
            </a:ln>
          </p:spPr>
        </p:cxnSp>
      </p:grpSp>
      <p:pic>
        <p:nvPicPr>
          <p:cNvPr id="107" name="Google Shape;107;p14"/>
          <p:cNvPicPr preferRelativeResize="0"/>
          <p:nvPr/>
        </p:nvPicPr>
        <p:blipFill>
          <a:blip r:embed="rId6">
            <a:alphaModFix/>
          </a:blip>
          <a:stretch>
            <a:fillRect/>
          </a:stretch>
        </p:blipFill>
        <p:spPr>
          <a:xfrm>
            <a:off x="9561300" y="5622125"/>
            <a:ext cx="680167" cy="508250"/>
          </a:xfrm>
          <a:prstGeom prst="rect">
            <a:avLst/>
          </a:prstGeom>
          <a:noFill/>
          <a:ln>
            <a:noFill/>
          </a:ln>
        </p:spPr>
      </p:pic>
      <p:sp>
        <p:nvSpPr>
          <p:cNvPr id="108" name="Google Shape;108;p14"/>
          <p:cNvSpPr txBox="1"/>
          <p:nvPr/>
        </p:nvSpPr>
        <p:spPr>
          <a:xfrm>
            <a:off x="4228710" y="3615067"/>
            <a:ext cx="8556900" cy="677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900">
                <a:solidFill>
                  <a:srgbClr val="BF9645"/>
                </a:solidFill>
                <a:latin typeface="Avenir"/>
                <a:ea typeface="Avenir"/>
                <a:cs typeface="Avenir"/>
                <a:sym typeface="Avenir"/>
              </a:rPr>
              <a:t>Enguerrand Deladrière, Timothée Mac Garry, Hugo Hasson, </a:t>
            </a:r>
            <a:endParaRPr b="1" sz="1900">
              <a:solidFill>
                <a:srgbClr val="BF9645"/>
              </a:solidFill>
              <a:latin typeface="Avenir"/>
              <a:ea typeface="Avenir"/>
              <a:cs typeface="Avenir"/>
              <a:sym typeface="Avenir"/>
            </a:endParaRPr>
          </a:p>
          <a:p>
            <a:pPr indent="0" lvl="0" marL="0" marR="0" rtl="0" algn="ctr">
              <a:spcBef>
                <a:spcPts val="0"/>
              </a:spcBef>
              <a:spcAft>
                <a:spcPts val="0"/>
              </a:spcAft>
              <a:buNone/>
            </a:pPr>
            <a:r>
              <a:rPr b="1" lang="en-US" sz="1900">
                <a:solidFill>
                  <a:srgbClr val="BF9645"/>
                </a:solidFill>
                <a:latin typeface="Avenir"/>
                <a:ea typeface="Avenir"/>
                <a:cs typeface="Avenir"/>
                <a:sym typeface="Avenir"/>
              </a:rPr>
              <a:t>Merlin Poitou, Stéphane Roche</a:t>
            </a:r>
            <a:endParaRPr b="1" i="0" sz="1900" u="none" cap="none" strike="noStrike">
              <a:solidFill>
                <a:srgbClr val="BF9645"/>
              </a:solidFill>
              <a:latin typeface="Avenir"/>
              <a:ea typeface="Avenir"/>
              <a:cs typeface="Avenir"/>
              <a:sym typeface="Avenir"/>
            </a:endParaRPr>
          </a:p>
        </p:txBody>
      </p:sp>
      <p:pic>
        <p:nvPicPr>
          <p:cNvPr id="109" name="Google Shape;109;p14"/>
          <p:cNvPicPr preferRelativeResize="0"/>
          <p:nvPr/>
        </p:nvPicPr>
        <p:blipFill>
          <a:blip r:embed="rId7">
            <a:alphaModFix/>
          </a:blip>
          <a:stretch>
            <a:fillRect/>
          </a:stretch>
        </p:blipFill>
        <p:spPr>
          <a:xfrm>
            <a:off x="5012702" y="5584201"/>
            <a:ext cx="548723" cy="584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500"/>
                                        <p:tgtEl>
                                          <p:spTgt spid="84"/>
                                        </p:tgtEl>
                                      </p:cBhvr>
                                    </p:animEffect>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500"/>
                                        <p:tgtEl>
                                          <p:spTgt spid="8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500"/>
                                  </p:stCondLst>
                                  <p:childTnLst>
                                    <p:set>
                                      <p:cBhvr>
                                        <p:cTn dur="1" fill="hold">
                                          <p:stCondLst>
                                            <p:cond delay="0"/>
                                          </p:stCondLst>
                                        </p:cTn>
                                        <p:tgtEl>
                                          <p:spTgt spid="89"/>
                                        </p:tgtEl>
                                        <p:attrNameLst>
                                          <p:attrName>style.visibility</p:attrName>
                                        </p:attrNameLst>
                                      </p:cBhvr>
                                      <p:to>
                                        <p:strVal val="visible"/>
                                      </p:to>
                                    </p:set>
                                    <p:anim calcmode="lin" valueType="num">
                                      <p:cBhvr additive="base">
                                        <p:cTn dur="1500"/>
                                        <p:tgtEl>
                                          <p:spTgt spid="8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1500"/>
                                        <p:tgtEl>
                                          <p:spTgt spid="9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3"/>
          <p:cNvSpPr/>
          <p:nvPr/>
        </p:nvSpPr>
        <p:spPr>
          <a:xfrm>
            <a:off x="1229171" y="2683927"/>
            <a:ext cx="1209300" cy="1209300"/>
          </a:xfrm>
          <a:prstGeom prst="ellipse">
            <a:avLst/>
          </a:prstGeom>
          <a:solidFill>
            <a:srgbClr val="1A2F64"/>
          </a:solidFill>
          <a:ln>
            <a:noFill/>
          </a:ln>
          <a:effectLst>
            <a:outerShdw blurRad="508000" rotWithShape="0" algn="tl" dir="2700000" dist="381000">
              <a:srgbClr val="7F7F7F">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Clr>
                <a:srgbClr val="000000"/>
              </a:buClr>
              <a:buFont typeface="Arial"/>
              <a:buNone/>
            </a:pPr>
            <a:r>
              <a:t/>
            </a:r>
            <a:endParaRPr sz="1800">
              <a:solidFill>
                <a:srgbClr val="999999"/>
              </a:solidFill>
              <a:latin typeface="Arial"/>
              <a:ea typeface="Arial"/>
              <a:cs typeface="Arial"/>
              <a:sym typeface="Arial"/>
            </a:endParaRPr>
          </a:p>
        </p:txBody>
      </p:sp>
      <p:sp>
        <p:nvSpPr>
          <p:cNvPr id="317" name="Google Shape;317;p23"/>
          <p:cNvSpPr/>
          <p:nvPr/>
        </p:nvSpPr>
        <p:spPr>
          <a:xfrm>
            <a:off x="2648481" y="4028507"/>
            <a:ext cx="1207800" cy="1209300"/>
          </a:xfrm>
          <a:prstGeom prst="ellipse">
            <a:avLst/>
          </a:prstGeom>
          <a:gradFill>
            <a:gsLst>
              <a:gs pos="0">
                <a:srgbClr val="BF9645"/>
              </a:gs>
              <a:gs pos="24000">
                <a:srgbClr val="BF9645"/>
              </a:gs>
              <a:gs pos="87000">
                <a:srgbClr val="E5BA7C"/>
              </a:gs>
              <a:gs pos="100000">
                <a:srgbClr val="E5BA7C"/>
              </a:gs>
            </a:gsLst>
            <a:lin ang="13500000" scaled="0"/>
          </a:gradFill>
          <a:ln>
            <a:noFill/>
          </a:ln>
          <a:effectLst>
            <a:outerShdw blurRad="508000" rotWithShape="0" algn="tl" dir="2700000" dist="381000">
              <a:srgbClr val="7F7F7F">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999999"/>
              </a:solidFill>
              <a:latin typeface="Arial"/>
              <a:ea typeface="Arial"/>
              <a:cs typeface="Arial"/>
              <a:sym typeface="Arial"/>
            </a:endParaRPr>
          </a:p>
        </p:txBody>
      </p:sp>
      <p:sp>
        <p:nvSpPr>
          <p:cNvPr id="318" name="Google Shape;318;p23"/>
          <p:cNvSpPr/>
          <p:nvPr/>
        </p:nvSpPr>
        <p:spPr>
          <a:xfrm>
            <a:off x="4143991" y="2683927"/>
            <a:ext cx="1207918" cy="1209388"/>
          </a:xfrm>
          <a:prstGeom prst="ellipse">
            <a:avLst/>
          </a:prstGeom>
          <a:solidFill>
            <a:srgbClr val="1A2F64"/>
          </a:solidFill>
          <a:ln>
            <a:noFill/>
          </a:ln>
          <a:effectLst>
            <a:outerShdw blurRad="508000" rotWithShape="0" algn="tl" dir="2700000" dist="381000">
              <a:srgbClr val="7F7F7F">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999999"/>
              </a:solidFill>
              <a:latin typeface="Arial"/>
              <a:ea typeface="Arial"/>
              <a:cs typeface="Arial"/>
              <a:sym typeface="Arial"/>
            </a:endParaRPr>
          </a:p>
        </p:txBody>
      </p:sp>
      <p:sp>
        <p:nvSpPr>
          <p:cNvPr id="319" name="Google Shape;319;p23"/>
          <p:cNvSpPr/>
          <p:nvPr/>
        </p:nvSpPr>
        <p:spPr>
          <a:xfrm>
            <a:off x="5986033" y="4018295"/>
            <a:ext cx="1206300" cy="1209300"/>
          </a:xfrm>
          <a:prstGeom prst="ellipse">
            <a:avLst/>
          </a:prstGeom>
          <a:gradFill>
            <a:gsLst>
              <a:gs pos="0">
                <a:srgbClr val="BF9645"/>
              </a:gs>
              <a:gs pos="24000">
                <a:srgbClr val="BF9645"/>
              </a:gs>
              <a:gs pos="87000">
                <a:srgbClr val="E5BA7C"/>
              </a:gs>
              <a:gs pos="100000">
                <a:srgbClr val="E5BA7C"/>
              </a:gs>
            </a:gsLst>
            <a:lin ang="13500000" scaled="0"/>
          </a:gradFill>
          <a:ln>
            <a:noFill/>
          </a:ln>
          <a:effectLst>
            <a:outerShdw blurRad="508000" rotWithShape="0" algn="tl" dir="2700000" dist="381000">
              <a:srgbClr val="7F7F7F">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999999"/>
              </a:solidFill>
              <a:latin typeface="Arial"/>
              <a:ea typeface="Arial"/>
              <a:cs typeface="Arial"/>
              <a:sym typeface="Arial"/>
            </a:endParaRPr>
          </a:p>
        </p:txBody>
      </p:sp>
      <p:grpSp>
        <p:nvGrpSpPr>
          <p:cNvPr id="320" name="Google Shape;320;p23"/>
          <p:cNvGrpSpPr/>
          <p:nvPr/>
        </p:nvGrpSpPr>
        <p:grpSpPr>
          <a:xfrm>
            <a:off x="6761559" y="3224887"/>
            <a:ext cx="564307" cy="606923"/>
            <a:chOff x="6088063" y="2662238"/>
            <a:chExt cx="609600" cy="655637"/>
          </a:xfrm>
        </p:grpSpPr>
        <p:sp>
          <p:nvSpPr>
            <p:cNvPr id="321" name="Google Shape;321;p23"/>
            <p:cNvSpPr/>
            <p:nvPr/>
          </p:nvSpPr>
          <p:spPr>
            <a:xfrm>
              <a:off x="6088063" y="2708275"/>
              <a:ext cx="609600" cy="609600"/>
            </a:xfrm>
            <a:custGeom>
              <a:rect b="b" l="l" r="r" t="t"/>
              <a:pathLst>
                <a:path extrusionOk="0" h="160" w="160">
                  <a:moveTo>
                    <a:pt x="0" y="160"/>
                  </a:moveTo>
                  <a:cubicBezTo>
                    <a:pt x="0" y="115"/>
                    <a:pt x="0" y="115"/>
                    <a:pt x="0" y="115"/>
                  </a:cubicBezTo>
                  <a:cubicBezTo>
                    <a:pt x="0" y="51"/>
                    <a:pt x="52" y="0"/>
                    <a:pt x="115" y="0"/>
                  </a:cubicBezTo>
                  <a:cubicBezTo>
                    <a:pt x="160" y="0"/>
                    <a:pt x="160" y="0"/>
                    <a:pt x="160" y="0"/>
                  </a:cubicBezTo>
                </a:path>
              </a:pathLst>
            </a:custGeom>
            <a:noFill/>
            <a:ln cap="rnd" cmpd="sng" w="12700">
              <a:solidFill>
                <a:srgbClr val="72727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999999"/>
                </a:solidFill>
                <a:latin typeface="Arial"/>
                <a:ea typeface="Arial"/>
                <a:cs typeface="Arial"/>
                <a:sym typeface="Arial"/>
              </a:endParaRPr>
            </a:p>
          </p:txBody>
        </p:sp>
        <p:sp>
          <p:nvSpPr>
            <p:cNvPr id="322" name="Google Shape;322;p23"/>
            <p:cNvSpPr/>
            <p:nvPr/>
          </p:nvSpPr>
          <p:spPr>
            <a:xfrm>
              <a:off x="6607175" y="2662238"/>
              <a:ext cx="90487" cy="87313"/>
            </a:xfrm>
            <a:custGeom>
              <a:rect b="b" l="l" r="r" t="t"/>
              <a:pathLst>
                <a:path extrusionOk="0" h="55" w="57">
                  <a:moveTo>
                    <a:pt x="0" y="55"/>
                  </a:moveTo>
                  <a:lnTo>
                    <a:pt x="57" y="29"/>
                  </a:lnTo>
                  <a:lnTo>
                    <a:pt x="0" y="0"/>
                  </a:lnTo>
                </a:path>
              </a:pathLst>
            </a:custGeom>
            <a:noFill/>
            <a:ln cap="rnd" cmpd="sng" w="12700">
              <a:solidFill>
                <a:srgbClr val="72727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999999"/>
                </a:solidFill>
                <a:latin typeface="Arial"/>
                <a:ea typeface="Arial"/>
                <a:cs typeface="Arial"/>
                <a:sym typeface="Arial"/>
              </a:endParaRPr>
            </a:p>
          </p:txBody>
        </p:sp>
      </p:grpSp>
      <p:grpSp>
        <p:nvGrpSpPr>
          <p:cNvPr id="323" name="Google Shape;323;p23"/>
          <p:cNvGrpSpPr/>
          <p:nvPr/>
        </p:nvGrpSpPr>
        <p:grpSpPr>
          <a:xfrm>
            <a:off x="5203862" y="4066855"/>
            <a:ext cx="562837" cy="606924"/>
            <a:chOff x="4638675" y="3546475"/>
            <a:chExt cx="608012" cy="655638"/>
          </a:xfrm>
        </p:grpSpPr>
        <p:sp>
          <p:nvSpPr>
            <p:cNvPr id="324" name="Google Shape;324;p23"/>
            <p:cNvSpPr/>
            <p:nvPr/>
          </p:nvSpPr>
          <p:spPr>
            <a:xfrm>
              <a:off x="4638675" y="3546475"/>
              <a:ext cx="608012" cy="609600"/>
            </a:xfrm>
            <a:custGeom>
              <a:rect b="b" l="l" r="r" t="t"/>
              <a:pathLst>
                <a:path extrusionOk="0" h="160" w="160">
                  <a:moveTo>
                    <a:pt x="0" y="0"/>
                  </a:moveTo>
                  <a:cubicBezTo>
                    <a:pt x="0" y="45"/>
                    <a:pt x="0" y="45"/>
                    <a:pt x="0" y="45"/>
                  </a:cubicBezTo>
                  <a:cubicBezTo>
                    <a:pt x="0" y="109"/>
                    <a:pt x="52" y="160"/>
                    <a:pt x="115" y="160"/>
                  </a:cubicBezTo>
                  <a:cubicBezTo>
                    <a:pt x="160" y="160"/>
                    <a:pt x="160" y="160"/>
                    <a:pt x="160" y="160"/>
                  </a:cubicBezTo>
                </a:path>
              </a:pathLst>
            </a:custGeom>
            <a:noFill/>
            <a:ln cap="rnd" cmpd="sng" w="12700">
              <a:solidFill>
                <a:srgbClr val="72727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999999"/>
                </a:solidFill>
                <a:latin typeface="Arial"/>
                <a:ea typeface="Arial"/>
                <a:cs typeface="Arial"/>
                <a:sym typeface="Arial"/>
              </a:endParaRPr>
            </a:p>
          </p:txBody>
        </p:sp>
        <p:sp>
          <p:nvSpPr>
            <p:cNvPr id="325" name="Google Shape;325;p23"/>
            <p:cNvSpPr/>
            <p:nvPr/>
          </p:nvSpPr>
          <p:spPr>
            <a:xfrm>
              <a:off x="5159375" y="4114800"/>
              <a:ext cx="87312" cy="87313"/>
            </a:xfrm>
            <a:custGeom>
              <a:rect b="b" l="l" r="r" t="t"/>
              <a:pathLst>
                <a:path extrusionOk="0" h="55" w="55">
                  <a:moveTo>
                    <a:pt x="0" y="0"/>
                  </a:moveTo>
                  <a:lnTo>
                    <a:pt x="55" y="26"/>
                  </a:lnTo>
                  <a:lnTo>
                    <a:pt x="0" y="55"/>
                  </a:lnTo>
                </a:path>
              </a:pathLst>
            </a:custGeom>
            <a:noFill/>
            <a:ln cap="rnd" cmpd="sng" w="12700">
              <a:solidFill>
                <a:srgbClr val="72727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999999"/>
                </a:solidFill>
                <a:latin typeface="Arial"/>
                <a:ea typeface="Arial"/>
                <a:cs typeface="Arial"/>
                <a:sym typeface="Arial"/>
              </a:endParaRPr>
            </a:p>
          </p:txBody>
        </p:sp>
      </p:grpSp>
      <p:grpSp>
        <p:nvGrpSpPr>
          <p:cNvPr id="326" name="Google Shape;326;p23"/>
          <p:cNvGrpSpPr/>
          <p:nvPr/>
        </p:nvGrpSpPr>
        <p:grpSpPr>
          <a:xfrm>
            <a:off x="3327295" y="3172112"/>
            <a:ext cx="567246" cy="606923"/>
            <a:chOff x="3187700" y="2662238"/>
            <a:chExt cx="612775" cy="655637"/>
          </a:xfrm>
        </p:grpSpPr>
        <p:sp>
          <p:nvSpPr>
            <p:cNvPr id="327" name="Google Shape;327;p23"/>
            <p:cNvSpPr/>
            <p:nvPr/>
          </p:nvSpPr>
          <p:spPr>
            <a:xfrm>
              <a:off x="3187700" y="2708275"/>
              <a:ext cx="612775" cy="609600"/>
            </a:xfrm>
            <a:custGeom>
              <a:rect b="b" l="l" r="r" t="t"/>
              <a:pathLst>
                <a:path extrusionOk="0" h="160" w="161">
                  <a:moveTo>
                    <a:pt x="0" y="160"/>
                  </a:moveTo>
                  <a:cubicBezTo>
                    <a:pt x="0" y="115"/>
                    <a:pt x="0" y="115"/>
                    <a:pt x="0" y="115"/>
                  </a:cubicBezTo>
                  <a:cubicBezTo>
                    <a:pt x="0" y="51"/>
                    <a:pt x="52" y="0"/>
                    <a:pt x="116" y="0"/>
                  </a:cubicBezTo>
                  <a:cubicBezTo>
                    <a:pt x="161" y="0"/>
                    <a:pt x="161" y="0"/>
                    <a:pt x="161" y="0"/>
                  </a:cubicBezTo>
                </a:path>
              </a:pathLst>
            </a:custGeom>
            <a:noFill/>
            <a:ln cap="rnd" cmpd="sng" w="12700">
              <a:solidFill>
                <a:srgbClr val="72727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999999"/>
                </a:solidFill>
                <a:latin typeface="Arial"/>
                <a:ea typeface="Arial"/>
                <a:cs typeface="Arial"/>
                <a:sym typeface="Arial"/>
              </a:endParaRPr>
            </a:p>
          </p:txBody>
        </p:sp>
        <p:sp>
          <p:nvSpPr>
            <p:cNvPr id="328" name="Google Shape;328;p23"/>
            <p:cNvSpPr/>
            <p:nvPr/>
          </p:nvSpPr>
          <p:spPr>
            <a:xfrm>
              <a:off x="3709988" y="2662238"/>
              <a:ext cx="90487" cy="87313"/>
            </a:xfrm>
            <a:custGeom>
              <a:rect b="b" l="l" r="r" t="t"/>
              <a:pathLst>
                <a:path extrusionOk="0" h="55" w="57">
                  <a:moveTo>
                    <a:pt x="0" y="55"/>
                  </a:moveTo>
                  <a:lnTo>
                    <a:pt x="57" y="29"/>
                  </a:lnTo>
                  <a:lnTo>
                    <a:pt x="0" y="0"/>
                  </a:lnTo>
                </a:path>
              </a:pathLst>
            </a:custGeom>
            <a:noFill/>
            <a:ln cap="rnd" cmpd="sng" w="12700">
              <a:solidFill>
                <a:srgbClr val="72727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999999"/>
                </a:solidFill>
                <a:latin typeface="Arial"/>
                <a:ea typeface="Arial"/>
                <a:cs typeface="Arial"/>
                <a:sym typeface="Arial"/>
              </a:endParaRPr>
            </a:p>
          </p:txBody>
        </p:sp>
      </p:grpSp>
      <p:grpSp>
        <p:nvGrpSpPr>
          <p:cNvPr id="329" name="Google Shape;329;p23"/>
          <p:cNvGrpSpPr/>
          <p:nvPr/>
        </p:nvGrpSpPr>
        <p:grpSpPr>
          <a:xfrm>
            <a:off x="1836137" y="4066855"/>
            <a:ext cx="562837" cy="606924"/>
            <a:chOff x="1741488" y="3546475"/>
            <a:chExt cx="608012" cy="655638"/>
          </a:xfrm>
        </p:grpSpPr>
        <p:sp>
          <p:nvSpPr>
            <p:cNvPr id="330" name="Google Shape;330;p23"/>
            <p:cNvSpPr/>
            <p:nvPr/>
          </p:nvSpPr>
          <p:spPr>
            <a:xfrm>
              <a:off x="1741488" y="3546475"/>
              <a:ext cx="608012" cy="609600"/>
            </a:xfrm>
            <a:custGeom>
              <a:rect b="b" l="l" r="r" t="t"/>
              <a:pathLst>
                <a:path extrusionOk="0" h="160" w="160">
                  <a:moveTo>
                    <a:pt x="0" y="0"/>
                  </a:moveTo>
                  <a:cubicBezTo>
                    <a:pt x="0" y="45"/>
                    <a:pt x="0" y="45"/>
                    <a:pt x="0" y="45"/>
                  </a:cubicBezTo>
                  <a:cubicBezTo>
                    <a:pt x="0" y="109"/>
                    <a:pt x="51" y="160"/>
                    <a:pt x="115" y="160"/>
                  </a:cubicBezTo>
                  <a:cubicBezTo>
                    <a:pt x="160" y="160"/>
                    <a:pt x="160" y="160"/>
                    <a:pt x="160" y="160"/>
                  </a:cubicBezTo>
                </a:path>
              </a:pathLst>
            </a:custGeom>
            <a:noFill/>
            <a:ln cap="rnd" cmpd="sng" w="12700">
              <a:solidFill>
                <a:srgbClr val="72727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999999"/>
                </a:solidFill>
                <a:latin typeface="Arial"/>
                <a:ea typeface="Arial"/>
                <a:cs typeface="Arial"/>
                <a:sym typeface="Arial"/>
              </a:endParaRPr>
            </a:p>
          </p:txBody>
        </p:sp>
        <p:sp>
          <p:nvSpPr>
            <p:cNvPr id="331" name="Google Shape;331;p23"/>
            <p:cNvSpPr/>
            <p:nvPr/>
          </p:nvSpPr>
          <p:spPr>
            <a:xfrm>
              <a:off x="2259013" y="4114800"/>
              <a:ext cx="90487" cy="87313"/>
            </a:xfrm>
            <a:custGeom>
              <a:rect b="b" l="l" r="r" t="t"/>
              <a:pathLst>
                <a:path extrusionOk="0" h="55" w="57">
                  <a:moveTo>
                    <a:pt x="0" y="0"/>
                  </a:moveTo>
                  <a:lnTo>
                    <a:pt x="57" y="26"/>
                  </a:lnTo>
                  <a:lnTo>
                    <a:pt x="0" y="55"/>
                  </a:lnTo>
                </a:path>
              </a:pathLst>
            </a:custGeom>
            <a:noFill/>
            <a:ln cap="rnd" cmpd="sng" w="12700">
              <a:solidFill>
                <a:srgbClr val="72727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999999"/>
                </a:solidFill>
                <a:latin typeface="Arial"/>
                <a:ea typeface="Arial"/>
                <a:cs typeface="Arial"/>
                <a:sym typeface="Arial"/>
              </a:endParaRPr>
            </a:p>
          </p:txBody>
        </p:sp>
      </p:grpSp>
      <p:sp>
        <p:nvSpPr>
          <p:cNvPr id="332" name="Google Shape;332;p23"/>
          <p:cNvSpPr/>
          <p:nvPr/>
        </p:nvSpPr>
        <p:spPr>
          <a:xfrm>
            <a:off x="8711760" y="4497080"/>
            <a:ext cx="307007" cy="305516"/>
          </a:xfrm>
          <a:custGeom>
            <a:rect b="b" l="l" r="r" t="t"/>
            <a:pathLst>
              <a:path extrusionOk="0" h="171" w="172">
                <a:moveTo>
                  <a:pt x="67" y="36"/>
                </a:moveTo>
                <a:cubicBezTo>
                  <a:pt x="67" y="25"/>
                  <a:pt x="75" y="17"/>
                  <a:pt x="86" y="17"/>
                </a:cubicBezTo>
                <a:cubicBezTo>
                  <a:pt x="96" y="17"/>
                  <a:pt x="105" y="25"/>
                  <a:pt x="105" y="36"/>
                </a:cubicBezTo>
                <a:cubicBezTo>
                  <a:pt x="105" y="47"/>
                  <a:pt x="96" y="55"/>
                  <a:pt x="86" y="55"/>
                </a:cubicBezTo>
                <a:cubicBezTo>
                  <a:pt x="75" y="55"/>
                  <a:pt x="67" y="47"/>
                  <a:pt x="67" y="36"/>
                </a:cubicBezTo>
                <a:close/>
                <a:moveTo>
                  <a:pt x="111" y="63"/>
                </a:moveTo>
                <a:cubicBezTo>
                  <a:pt x="61" y="63"/>
                  <a:pt x="61" y="63"/>
                  <a:pt x="61" y="63"/>
                </a:cubicBezTo>
                <a:cubicBezTo>
                  <a:pt x="57" y="63"/>
                  <a:pt x="54" y="66"/>
                  <a:pt x="54" y="70"/>
                </a:cubicBezTo>
                <a:cubicBezTo>
                  <a:pt x="54" y="113"/>
                  <a:pt x="54" y="113"/>
                  <a:pt x="54" y="113"/>
                </a:cubicBezTo>
                <a:cubicBezTo>
                  <a:pt x="54" y="116"/>
                  <a:pt x="57" y="119"/>
                  <a:pt x="61" y="119"/>
                </a:cubicBezTo>
                <a:cubicBezTo>
                  <a:pt x="67" y="119"/>
                  <a:pt x="67" y="119"/>
                  <a:pt x="67" y="119"/>
                </a:cubicBezTo>
                <a:cubicBezTo>
                  <a:pt x="67" y="165"/>
                  <a:pt x="67" y="165"/>
                  <a:pt x="67" y="165"/>
                </a:cubicBezTo>
                <a:cubicBezTo>
                  <a:pt x="67" y="168"/>
                  <a:pt x="70" y="171"/>
                  <a:pt x="73" y="171"/>
                </a:cubicBezTo>
                <a:cubicBezTo>
                  <a:pt x="99" y="171"/>
                  <a:pt x="99" y="171"/>
                  <a:pt x="99" y="171"/>
                </a:cubicBezTo>
                <a:cubicBezTo>
                  <a:pt x="102" y="171"/>
                  <a:pt x="105" y="168"/>
                  <a:pt x="105" y="165"/>
                </a:cubicBezTo>
                <a:cubicBezTo>
                  <a:pt x="105" y="119"/>
                  <a:pt x="105" y="119"/>
                  <a:pt x="105" y="119"/>
                </a:cubicBezTo>
                <a:cubicBezTo>
                  <a:pt x="111" y="119"/>
                  <a:pt x="111" y="119"/>
                  <a:pt x="111" y="119"/>
                </a:cubicBezTo>
                <a:cubicBezTo>
                  <a:pt x="115" y="119"/>
                  <a:pt x="118" y="116"/>
                  <a:pt x="118" y="113"/>
                </a:cubicBezTo>
                <a:cubicBezTo>
                  <a:pt x="118" y="70"/>
                  <a:pt x="118" y="70"/>
                  <a:pt x="118" y="70"/>
                </a:cubicBezTo>
                <a:cubicBezTo>
                  <a:pt x="118" y="66"/>
                  <a:pt x="115" y="63"/>
                  <a:pt x="111" y="63"/>
                </a:cubicBezTo>
                <a:close/>
                <a:moveTo>
                  <a:pt x="142" y="36"/>
                </a:moveTo>
                <a:cubicBezTo>
                  <a:pt x="152" y="36"/>
                  <a:pt x="160" y="28"/>
                  <a:pt x="160" y="18"/>
                </a:cubicBezTo>
                <a:cubicBezTo>
                  <a:pt x="160" y="8"/>
                  <a:pt x="152" y="0"/>
                  <a:pt x="142" y="0"/>
                </a:cubicBezTo>
                <a:cubicBezTo>
                  <a:pt x="132" y="0"/>
                  <a:pt x="124" y="8"/>
                  <a:pt x="124" y="18"/>
                </a:cubicBezTo>
                <a:cubicBezTo>
                  <a:pt x="124" y="28"/>
                  <a:pt x="132" y="36"/>
                  <a:pt x="142" y="36"/>
                </a:cubicBezTo>
                <a:close/>
                <a:moveTo>
                  <a:pt x="166" y="44"/>
                </a:moveTo>
                <a:cubicBezTo>
                  <a:pt x="119" y="44"/>
                  <a:pt x="119" y="44"/>
                  <a:pt x="119" y="44"/>
                </a:cubicBezTo>
                <a:cubicBezTo>
                  <a:pt x="116" y="44"/>
                  <a:pt x="113" y="46"/>
                  <a:pt x="113" y="50"/>
                </a:cubicBezTo>
                <a:cubicBezTo>
                  <a:pt x="113" y="50"/>
                  <a:pt x="113" y="50"/>
                  <a:pt x="113" y="50"/>
                </a:cubicBezTo>
                <a:cubicBezTo>
                  <a:pt x="123" y="51"/>
                  <a:pt x="131" y="60"/>
                  <a:pt x="131" y="70"/>
                </a:cubicBezTo>
                <a:cubicBezTo>
                  <a:pt x="131" y="113"/>
                  <a:pt x="131" y="113"/>
                  <a:pt x="131" y="113"/>
                </a:cubicBezTo>
                <a:cubicBezTo>
                  <a:pt x="131" y="118"/>
                  <a:pt x="128" y="123"/>
                  <a:pt x="124" y="127"/>
                </a:cubicBezTo>
                <a:cubicBezTo>
                  <a:pt x="124" y="138"/>
                  <a:pt x="124" y="138"/>
                  <a:pt x="124" y="138"/>
                </a:cubicBezTo>
                <a:cubicBezTo>
                  <a:pt x="124" y="141"/>
                  <a:pt x="127" y="144"/>
                  <a:pt x="131" y="144"/>
                </a:cubicBezTo>
                <a:cubicBezTo>
                  <a:pt x="154" y="144"/>
                  <a:pt x="154" y="144"/>
                  <a:pt x="154" y="144"/>
                </a:cubicBezTo>
                <a:cubicBezTo>
                  <a:pt x="157" y="144"/>
                  <a:pt x="160" y="141"/>
                  <a:pt x="160" y="138"/>
                </a:cubicBezTo>
                <a:cubicBezTo>
                  <a:pt x="160" y="96"/>
                  <a:pt x="160" y="96"/>
                  <a:pt x="160" y="96"/>
                </a:cubicBezTo>
                <a:cubicBezTo>
                  <a:pt x="166" y="96"/>
                  <a:pt x="166" y="96"/>
                  <a:pt x="166" y="96"/>
                </a:cubicBezTo>
                <a:cubicBezTo>
                  <a:pt x="169" y="96"/>
                  <a:pt x="172" y="93"/>
                  <a:pt x="172" y="90"/>
                </a:cubicBezTo>
                <a:cubicBezTo>
                  <a:pt x="172" y="50"/>
                  <a:pt x="172" y="50"/>
                  <a:pt x="172" y="50"/>
                </a:cubicBezTo>
                <a:cubicBezTo>
                  <a:pt x="172" y="46"/>
                  <a:pt x="169" y="44"/>
                  <a:pt x="166" y="44"/>
                </a:cubicBezTo>
                <a:close/>
                <a:moveTo>
                  <a:pt x="47" y="18"/>
                </a:moveTo>
                <a:cubicBezTo>
                  <a:pt x="47" y="8"/>
                  <a:pt x="39" y="0"/>
                  <a:pt x="29" y="0"/>
                </a:cubicBezTo>
                <a:cubicBezTo>
                  <a:pt x="20" y="0"/>
                  <a:pt x="12" y="8"/>
                  <a:pt x="12" y="18"/>
                </a:cubicBezTo>
                <a:cubicBezTo>
                  <a:pt x="12" y="28"/>
                  <a:pt x="20" y="36"/>
                  <a:pt x="29" y="36"/>
                </a:cubicBezTo>
                <a:cubicBezTo>
                  <a:pt x="39" y="36"/>
                  <a:pt x="47" y="28"/>
                  <a:pt x="47" y="18"/>
                </a:cubicBezTo>
                <a:close/>
                <a:moveTo>
                  <a:pt x="0" y="50"/>
                </a:moveTo>
                <a:cubicBezTo>
                  <a:pt x="0" y="90"/>
                  <a:pt x="0" y="90"/>
                  <a:pt x="0" y="90"/>
                </a:cubicBezTo>
                <a:cubicBezTo>
                  <a:pt x="0" y="93"/>
                  <a:pt x="3" y="96"/>
                  <a:pt x="6" y="96"/>
                </a:cubicBezTo>
                <a:cubicBezTo>
                  <a:pt x="11" y="96"/>
                  <a:pt x="11" y="96"/>
                  <a:pt x="11" y="96"/>
                </a:cubicBezTo>
                <a:cubicBezTo>
                  <a:pt x="11" y="138"/>
                  <a:pt x="11" y="138"/>
                  <a:pt x="11" y="138"/>
                </a:cubicBezTo>
                <a:cubicBezTo>
                  <a:pt x="11" y="141"/>
                  <a:pt x="14" y="144"/>
                  <a:pt x="18" y="144"/>
                </a:cubicBezTo>
                <a:cubicBezTo>
                  <a:pt x="41" y="144"/>
                  <a:pt x="41" y="144"/>
                  <a:pt x="41" y="144"/>
                </a:cubicBezTo>
                <a:cubicBezTo>
                  <a:pt x="44" y="144"/>
                  <a:pt x="47" y="141"/>
                  <a:pt x="47" y="138"/>
                </a:cubicBezTo>
                <a:cubicBezTo>
                  <a:pt x="47" y="127"/>
                  <a:pt x="47" y="127"/>
                  <a:pt x="47" y="127"/>
                </a:cubicBezTo>
                <a:cubicBezTo>
                  <a:pt x="43" y="123"/>
                  <a:pt x="41" y="118"/>
                  <a:pt x="41" y="113"/>
                </a:cubicBezTo>
                <a:cubicBezTo>
                  <a:pt x="41" y="70"/>
                  <a:pt x="41" y="70"/>
                  <a:pt x="41" y="70"/>
                </a:cubicBezTo>
                <a:cubicBezTo>
                  <a:pt x="41" y="60"/>
                  <a:pt x="49" y="51"/>
                  <a:pt x="59" y="50"/>
                </a:cubicBezTo>
                <a:cubicBezTo>
                  <a:pt x="59" y="50"/>
                  <a:pt x="59" y="50"/>
                  <a:pt x="59" y="50"/>
                </a:cubicBezTo>
                <a:cubicBezTo>
                  <a:pt x="59" y="46"/>
                  <a:pt x="56" y="44"/>
                  <a:pt x="53" y="44"/>
                </a:cubicBezTo>
                <a:cubicBezTo>
                  <a:pt x="6" y="44"/>
                  <a:pt x="6" y="44"/>
                  <a:pt x="6" y="44"/>
                </a:cubicBezTo>
                <a:cubicBezTo>
                  <a:pt x="3" y="44"/>
                  <a:pt x="0" y="46"/>
                  <a:pt x="0" y="5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C4C4C"/>
              </a:solidFill>
              <a:latin typeface="Arial"/>
              <a:ea typeface="Arial"/>
              <a:cs typeface="Arial"/>
              <a:sym typeface="Arial"/>
            </a:endParaRPr>
          </a:p>
        </p:txBody>
      </p:sp>
      <p:sp>
        <p:nvSpPr>
          <p:cNvPr id="333" name="Google Shape;333;p23"/>
          <p:cNvSpPr/>
          <p:nvPr/>
        </p:nvSpPr>
        <p:spPr>
          <a:xfrm>
            <a:off x="4537647" y="3178394"/>
            <a:ext cx="460384" cy="272004"/>
          </a:xfrm>
          <a:custGeom>
            <a:rect b="b" l="l" r="r" t="t"/>
            <a:pathLst>
              <a:path extrusionOk="0" h="129" w="218">
                <a:moveTo>
                  <a:pt x="50" y="85"/>
                </a:moveTo>
                <a:cubicBezTo>
                  <a:pt x="49" y="85"/>
                  <a:pt x="47" y="84"/>
                  <a:pt x="46" y="83"/>
                </a:cubicBezTo>
                <a:cubicBezTo>
                  <a:pt x="45" y="81"/>
                  <a:pt x="44" y="80"/>
                  <a:pt x="44" y="78"/>
                </a:cubicBezTo>
                <a:cubicBezTo>
                  <a:pt x="45" y="77"/>
                  <a:pt x="45" y="75"/>
                  <a:pt x="47" y="74"/>
                </a:cubicBezTo>
                <a:cubicBezTo>
                  <a:pt x="66" y="58"/>
                  <a:pt x="66" y="58"/>
                  <a:pt x="66" y="58"/>
                </a:cubicBezTo>
                <a:cubicBezTo>
                  <a:pt x="67" y="57"/>
                  <a:pt x="69" y="57"/>
                  <a:pt x="70" y="57"/>
                </a:cubicBezTo>
                <a:cubicBezTo>
                  <a:pt x="72" y="57"/>
                  <a:pt x="73" y="58"/>
                  <a:pt x="75" y="59"/>
                </a:cubicBezTo>
                <a:cubicBezTo>
                  <a:pt x="76" y="60"/>
                  <a:pt x="76" y="62"/>
                  <a:pt x="76" y="63"/>
                </a:cubicBezTo>
                <a:cubicBezTo>
                  <a:pt x="76" y="65"/>
                  <a:pt x="75" y="66"/>
                  <a:pt x="74" y="67"/>
                </a:cubicBezTo>
                <a:cubicBezTo>
                  <a:pt x="54" y="83"/>
                  <a:pt x="54" y="83"/>
                  <a:pt x="54" y="83"/>
                </a:cubicBezTo>
                <a:cubicBezTo>
                  <a:pt x="53" y="84"/>
                  <a:pt x="52" y="85"/>
                  <a:pt x="50" y="85"/>
                </a:cubicBezTo>
                <a:close/>
                <a:moveTo>
                  <a:pt x="65" y="100"/>
                </a:moveTo>
                <a:cubicBezTo>
                  <a:pt x="90" y="79"/>
                  <a:pt x="90" y="79"/>
                  <a:pt x="90" y="79"/>
                </a:cubicBezTo>
                <a:cubicBezTo>
                  <a:pt x="93" y="77"/>
                  <a:pt x="93" y="73"/>
                  <a:pt x="91" y="70"/>
                </a:cubicBezTo>
                <a:cubicBezTo>
                  <a:pt x="90" y="69"/>
                  <a:pt x="88" y="68"/>
                  <a:pt x="87" y="68"/>
                </a:cubicBezTo>
                <a:cubicBezTo>
                  <a:pt x="85" y="68"/>
                  <a:pt x="84" y="69"/>
                  <a:pt x="83" y="70"/>
                </a:cubicBezTo>
                <a:cubicBezTo>
                  <a:pt x="58" y="91"/>
                  <a:pt x="58" y="91"/>
                  <a:pt x="58" y="91"/>
                </a:cubicBezTo>
                <a:cubicBezTo>
                  <a:pt x="55" y="93"/>
                  <a:pt x="55" y="96"/>
                  <a:pt x="57" y="99"/>
                </a:cubicBezTo>
                <a:cubicBezTo>
                  <a:pt x="58" y="100"/>
                  <a:pt x="60" y="101"/>
                  <a:pt x="61" y="101"/>
                </a:cubicBezTo>
                <a:cubicBezTo>
                  <a:pt x="63" y="101"/>
                  <a:pt x="64" y="101"/>
                  <a:pt x="65" y="100"/>
                </a:cubicBezTo>
                <a:close/>
                <a:moveTo>
                  <a:pt x="79" y="113"/>
                </a:moveTo>
                <a:cubicBezTo>
                  <a:pt x="98" y="98"/>
                  <a:pt x="98" y="98"/>
                  <a:pt x="98" y="98"/>
                </a:cubicBezTo>
                <a:cubicBezTo>
                  <a:pt x="100" y="96"/>
                  <a:pt x="100" y="92"/>
                  <a:pt x="98" y="90"/>
                </a:cubicBezTo>
                <a:cubicBezTo>
                  <a:pt x="97" y="89"/>
                  <a:pt x="96" y="88"/>
                  <a:pt x="94" y="88"/>
                </a:cubicBezTo>
                <a:cubicBezTo>
                  <a:pt x="92" y="88"/>
                  <a:pt x="91" y="88"/>
                  <a:pt x="90" y="89"/>
                </a:cubicBezTo>
                <a:cubicBezTo>
                  <a:pt x="72" y="104"/>
                  <a:pt x="72" y="104"/>
                  <a:pt x="72" y="104"/>
                </a:cubicBezTo>
                <a:cubicBezTo>
                  <a:pt x="69" y="106"/>
                  <a:pt x="69" y="110"/>
                  <a:pt x="71" y="112"/>
                </a:cubicBezTo>
                <a:cubicBezTo>
                  <a:pt x="72" y="114"/>
                  <a:pt x="74" y="115"/>
                  <a:pt x="76" y="115"/>
                </a:cubicBezTo>
                <a:cubicBezTo>
                  <a:pt x="77" y="115"/>
                  <a:pt x="78" y="114"/>
                  <a:pt x="79" y="113"/>
                </a:cubicBezTo>
                <a:close/>
                <a:moveTo>
                  <a:pt x="93" y="128"/>
                </a:moveTo>
                <a:cubicBezTo>
                  <a:pt x="103" y="119"/>
                  <a:pt x="103" y="119"/>
                  <a:pt x="103" y="119"/>
                </a:cubicBezTo>
                <a:cubicBezTo>
                  <a:pt x="106" y="117"/>
                  <a:pt x="106" y="113"/>
                  <a:pt x="104" y="111"/>
                </a:cubicBezTo>
                <a:cubicBezTo>
                  <a:pt x="103" y="109"/>
                  <a:pt x="101" y="109"/>
                  <a:pt x="99" y="109"/>
                </a:cubicBezTo>
                <a:cubicBezTo>
                  <a:pt x="98" y="109"/>
                  <a:pt x="97" y="109"/>
                  <a:pt x="96" y="110"/>
                </a:cubicBezTo>
                <a:cubicBezTo>
                  <a:pt x="85" y="119"/>
                  <a:pt x="85" y="119"/>
                  <a:pt x="85" y="119"/>
                </a:cubicBezTo>
                <a:cubicBezTo>
                  <a:pt x="83" y="121"/>
                  <a:pt x="82" y="124"/>
                  <a:pt x="84" y="127"/>
                </a:cubicBezTo>
                <a:cubicBezTo>
                  <a:pt x="85" y="128"/>
                  <a:pt x="87" y="129"/>
                  <a:pt x="89" y="129"/>
                </a:cubicBezTo>
                <a:cubicBezTo>
                  <a:pt x="90" y="129"/>
                  <a:pt x="92" y="129"/>
                  <a:pt x="93" y="128"/>
                </a:cubicBezTo>
                <a:close/>
                <a:moveTo>
                  <a:pt x="193" y="52"/>
                </a:moveTo>
                <a:cubicBezTo>
                  <a:pt x="218" y="39"/>
                  <a:pt x="218" y="39"/>
                  <a:pt x="218" y="39"/>
                </a:cubicBezTo>
                <a:cubicBezTo>
                  <a:pt x="200" y="5"/>
                  <a:pt x="200" y="5"/>
                  <a:pt x="200" y="5"/>
                </a:cubicBezTo>
                <a:cubicBezTo>
                  <a:pt x="190" y="10"/>
                  <a:pt x="178" y="16"/>
                  <a:pt x="174" y="19"/>
                </a:cubicBezTo>
                <a:cubicBezTo>
                  <a:pt x="176" y="23"/>
                  <a:pt x="182" y="32"/>
                  <a:pt x="193" y="51"/>
                </a:cubicBezTo>
                <a:lnTo>
                  <a:pt x="193" y="52"/>
                </a:lnTo>
                <a:close/>
                <a:moveTo>
                  <a:pt x="171" y="66"/>
                </a:moveTo>
                <a:cubicBezTo>
                  <a:pt x="173" y="64"/>
                  <a:pt x="174" y="62"/>
                  <a:pt x="175" y="61"/>
                </a:cubicBezTo>
                <a:cubicBezTo>
                  <a:pt x="177" y="60"/>
                  <a:pt x="182" y="56"/>
                  <a:pt x="186" y="54"/>
                </a:cubicBezTo>
                <a:cubicBezTo>
                  <a:pt x="182" y="48"/>
                  <a:pt x="171" y="29"/>
                  <a:pt x="167" y="21"/>
                </a:cubicBezTo>
                <a:cubicBezTo>
                  <a:pt x="147" y="14"/>
                  <a:pt x="128" y="12"/>
                  <a:pt x="117" y="12"/>
                </a:cubicBezTo>
                <a:cubicBezTo>
                  <a:pt x="113" y="12"/>
                  <a:pt x="109" y="12"/>
                  <a:pt x="105" y="13"/>
                </a:cubicBezTo>
                <a:cubicBezTo>
                  <a:pt x="105" y="13"/>
                  <a:pt x="105" y="13"/>
                  <a:pt x="105" y="13"/>
                </a:cubicBezTo>
                <a:cubicBezTo>
                  <a:pt x="104" y="13"/>
                  <a:pt x="103" y="13"/>
                  <a:pt x="102" y="13"/>
                </a:cubicBezTo>
                <a:cubicBezTo>
                  <a:pt x="68" y="30"/>
                  <a:pt x="68" y="30"/>
                  <a:pt x="68" y="30"/>
                </a:cubicBezTo>
                <a:cubicBezTo>
                  <a:pt x="67" y="31"/>
                  <a:pt x="66" y="32"/>
                  <a:pt x="65" y="34"/>
                </a:cubicBezTo>
                <a:cubicBezTo>
                  <a:pt x="65" y="35"/>
                  <a:pt x="65" y="37"/>
                  <a:pt x="66" y="38"/>
                </a:cubicBezTo>
                <a:cubicBezTo>
                  <a:pt x="67" y="40"/>
                  <a:pt x="69" y="41"/>
                  <a:pt x="71" y="41"/>
                </a:cubicBezTo>
                <a:cubicBezTo>
                  <a:pt x="72" y="41"/>
                  <a:pt x="73" y="41"/>
                  <a:pt x="73" y="41"/>
                </a:cubicBezTo>
                <a:cubicBezTo>
                  <a:pt x="108" y="24"/>
                  <a:pt x="108" y="24"/>
                  <a:pt x="108" y="24"/>
                </a:cubicBezTo>
                <a:cubicBezTo>
                  <a:pt x="109" y="23"/>
                  <a:pt x="109" y="23"/>
                  <a:pt x="109" y="23"/>
                </a:cubicBezTo>
                <a:cubicBezTo>
                  <a:pt x="109" y="24"/>
                  <a:pt x="109" y="24"/>
                  <a:pt x="109" y="24"/>
                </a:cubicBezTo>
                <a:cubicBezTo>
                  <a:pt x="131" y="39"/>
                  <a:pt x="159" y="68"/>
                  <a:pt x="166" y="74"/>
                </a:cubicBezTo>
                <a:cubicBezTo>
                  <a:pt x="167" y="72"/>
                  <a:pt x="170" y="69"/>
                  <a:pt x="171" y="66"/>
                </a:cubicBezTo>
                <a:close/>
                <a:moveTo>
                  <a:pt x="114" y="127"/>
                </a:moveTo>
                <a:cubicBezTo>
                  <a:pt x="117" y="126"/>
                  <a:pt x="118" y="122"/>
                  <a:pt x="117" y="119"/>
                </a:cubicBezTo>
                <a:cubicBezTo>
                  <a:pt x="113" y="115"/>
                  <a:pt x="113" y="115"/>
                  <a:pt x="113" y="115"/>
                </a:cubicBezTo>
                <a:cubicBezTo>
                  <a:pt x="112" y="119"/>
                  <a:pt x="111" y="122"/>
                  <a:pt x="108" y="124"/>
                </a:cubicBezTo>
                <a:cubicBezTo>
                  <a:pt x="107" y="124"/>
                  <a:pt x="107" y="124"/>
                  <a:pt x="107" y="124"/>
                </a:cubicBezTo>
                <a:cubicBezTo>
                  <a:pt x="109" y="126"/>
                  <a:pt x="111" y="128"/>
                  <a:pt x="112" y="128"/>
                </a:cubicBezTo>
                <a:cubicBezTo>
                  <a:pt x="113" y="128"/>
                  <a:pt x="114" y="127"/>
                  <a:pt x="114" y="127"/>
                </a:cubicBezTo>
                <a:close/>
                <a:moveTo>
                  <a:pt x="133" y="118"/>
                </a:moveTo>
                <a:cubicBezTo>
                  <a:pt x="135" y="117"/>
                  <a:pt x="137" y="113"/>
                  <a:pt x="136" y="111"/>
                </a:cubicBezTo>
                <a:cubicBezTo>
                  <a:pt x="135" y="110"/>
                  <a:pt x="135" y="110"/>
                  <a:pt x="135" y="110"/>
                </a:cubicBezTo>
                <a:cubicBezTo>
                  <a:pt x="122" y="97"/>
                  <a:pt x="122" y="97"/>
                  <a:pt x="122" y="97"/>
                </a:cubicBezTo>
                <a:cubicBezTo>
                  <a:pt x="128" y="92"/>
                  <a:pt x="128" y="92"/>
                  <a:pt x="128" y="92"/>
                </a:cubicBezTo>
                <a:cubicBezTo>
                  <a:pt x="143" y="106"/>
                  <a:pt x="143" y="106"/>
                  <a:pt x="143" y="106"/>
                </a:cubicBezTo>
                <a:cubicBezTo>
                  <a:pt x="144" y="108"/>
                  <a:pt x="144" y="108"/>
                  <a:pt x="144" y="108"/>
                </a:cubicBezTo>
                <a:cubicBezTo>
                  <a:pt x="147" y="110"/>
                  <a:pt x="147" y="110"/>
                  <a:pt x="149" y="110"/>
                </a:cubicBezTo>
                <a:cubicBezTo>
                  <a:pt x="150" y="110"/>
                  <a:pt x="151" y="110"/>
                  <a:pt x="152" y="110"/>
                </a:cubicBezTo>
                <a:cubicBezTo>
                  <a:pt x="154" y="109"/>
                  <a:pt x="155" y="107"/>
                  <a:pt x="155" y="104"/>
                </a:cubicBezTo>
                <a:cubicBezTo>
                  <a:pt x="155" y="103"/>
                  <a:pt x="154" y="102"/>
                  <a:pt x="153" y="101"/>
                </a:cubicBezTo>
                <a:cubicBezTo>
                  <a:pt x="138" y="85"/>
                  <a:pt x="138" y="85"/>
                  <a:pt x="138" y="85"/>
                </a:cubicBezTo>
                <a:cubicBezTo>
                  <a:pt x="145" y="80"/>
                  <a:pt x="145" y="80"/>
                  <a:pt x="145" y="80"/>
                </a:cubicBezTo>
                <a:cubicBezTo>
                  <a:pt x="160" y="96"/>
                  <a:pt x="160" y="96"/>
                  <a:pt x="160" y="96"/>
                </a:cubicBezTo>
                <a:cubicBezTo>
                  <a:pt x="161" y="96"/>
                  <a:pt x="161" y="96"/>
                  <a:pt x="161" y="96"/>
                </a:cubicBezTo>
                <a:cubicBezTo>
                  <a:pt x="163" y="99"/>
                  <a:pt x="164" y="100"/>
                  <a:pt x="166" y="100"/>
                </a:cubicBezTo>
                <a:cubicBezTo>
                  <a:pt x="167" y="100"/>
                  <a:pt x="168" y="99"/>
                  <a:pt x="168" y="99"/>
                </a:cubicBezTo>
                <a:cubicBezTo>
                  <a:pt x="171" y="97"/>
                  <a:pt x="172" y="94"/>
                  <a:pt x="171" y="91"/>
                </a:cubicBezTo>
                <a:cubicBezTo>
                  <a:pt x="157" y="76"/>
                  <a:pt x="157" y="76"/>
                  <a:pt x="157" y="76"/>
                </a:cubicBezTo>
                <a:cubicBezTo>
                  <a:pt x="148" y="67"/>
                  <a:pt x="126" y="45"/>
                  <a:pt x="108" y="32"/>
                </a:cubicBezTo>
                <a:cubicBezTo>
                  <a:pt x="77" y="47"/>
                  <a:pt x="77" y="47"/>
                  <a:pt x="77" y="47"/>
                </a:cubicBezTo>
                <a:cubicBezTo>
                  <a:pt x="75" y="48"/>
                  <a:pt x="73" y="49"/>
                  <a:pt x="70" y="49"/>
                </a:cubicBezTo>
                <a:cubicBezTo>
                  <a:pt x="66" y="49"/>
                  <a:pt x="62" y="47"/>
                  <a:pt x="60" y="43"/>
                </a:cubicBezTo>
                <a:cubicBezTo>
                  <a:pt x="58" y="40"/>
                  <a:pt x="57" y="36"/>
                  <a:pt x="58" y="32"/>
                </a:cubicBezTo>
                <a:cubicBezTo>
                  <a:pt x="59" y="28"/>
                  <a:pt x="61" y="25"/>
                  <a:pt x="65" y="24"/>
                </a:cubicBezTo>
                <a:cubicBezTo>
                  <a:pt x="68" y="22"/>
                  <a:pt x="68" y="22"/>
                  <a:pt x="68" y="22"/>
                </a:cubicBezTo>
                <a:cubicBezTo>
                  <a:pt x="53" y="23"/>
                  <a:pt x="53" y="23"/>
                  <a:pt x="53" y="23"/>
                </a:cubicBezTo>
                <a:cubicBezTo>
                  <a:pt x="26" y="51"/>
                  <a:pt x="26" y="51"/>
                  <a:pt x="26" y="51"/>
                </a:cubicBezTo>
                <a:cubicBezTo>
                  <a:pt x="42" y="69"/>
                  <a:pt x="42" y="69"/>
                  <a:pt x="42" y="69"/>
                </a:cubicBezTo>
                <a:cubicBezTo>
                  <a:pt x="42" y="69"/>
                  <a:pt x="61" y="52"/>
                  <a:pt x="61" y="52"/>
                </a:cubicBezTo>
                <a:cubicBezTo>
                  <a:pt x="64" y="50"/>
                  <a:pt x="67" y="49"/>
                  <a:pt x="70" y="49"/>
                </a:cubicBezTo>
                <a:cubicBezTo>
                  <a:pt x="74" y="49"/>
                  <a:pt x="78" y="51"/>
                  <a:pt x="80" y="54"/>
                </a:cubicBezTo>
                <a:cubicBezTo>
                  <a:pt x="82" y="56"/>
                  <a:pt x="83" y="59"/>
                  <a:pt x="83" y="61"/>
                </a:cubicBezTo>
                <a:cubicBezTo>
                  <a:pt x="84" y="61"/>
                  <a:pt x="85" y="61"/>
                  <a:pt x="87" y="61"/>
                </a:cubicBezTo>
                <a:cubicBezTo>
                  <a:pt x="91" y="61"/>
                  <a:pt x="94" y="63"/>
                  <a:pt x="97" y="66"/>
                </a:cubicBezTo>
                <a:cubicBezTo>
                  <a:pt x="101" y="70"/>
                  <a:pt x="101" y="76"/>
                  <a:pt x="98" y="81"/>
                </a:cubicBezTo>
                <a:cubicBezTo>
                  <a:pt x="100" y="82"/>
                  <a:pt x="103" y="83"/>
                  <a:pt x="104" y="85"/>
                </a:cubicBezTo>
                <a:cubicBezTo>
                  <a:pt x="108" y="90"/>
                  <a:pt x="108" y="97"/>
                  <a:pt x="104" y="102"/>
                </a:cubicBezTo>
                <a:cubicBezTo>
                  <a:pt x="106" y="103"/>
                  <a:pt x="108" y="104"/>
                  <a:pt x="109" y="106"/>
                </a:cubicBezTo>
                <a:cubicBezTo>
                  <a:pt x="112" y="104"/>
                  <a:pt x="112" y="104"/>
                  <a:pt x="112" y="104"/>
                </a:cubicBezTo>
                <a:cubicBezTo>
                  <a:pt x="124" y="115"/>
                  <a:pt x="124" y="115"/>
                  <a:pt x="124" y="115"/>
                </a:cubicBezTo>
                <a:cubicBezTo>
                  <a:pt x="125" y="115"/>
                  <a:pt x="126" y="116"/>
                  <a:pt x="126" y="117"/>
                </a:cubicBezTo>
                <a:cubicBezTo>
                  <a:pt x="128" y="118"/>
                  <a:pt x="129" y="119"/>
                  <a:pt x="130" y="119"/>
                </a:cubicBezTo>
                <a:cubicBezTo>
                  <a:pt x="131" y="119"/>
                  <a:pt x="132" y="118"/>
                  <a:pt x="133" y="118"/>
                </a:cubicBezTo>
                <a:close/>
                <a:moveTo>
                  <a:pt x="19" y="47"/>
                </a:moveTo>
                <a:cubicBezTo>
                  <a:pt x="46" y="19"/>
                  <a:pt x="46" y="19"/>
                  <a:pt x="46" y="19"/>
                </a:cubicBezTo>
                <a:cubicBezTo>
                  <a:pt x="28" y="0"/>
                  <a:pt x="28" y="0"/>
                  <a:pt x="28" y="0"/>
                </a:cubicBezTo>
                <a:cubicBezTo>
                  <a:pt x="0" y="28"/>
                  <a:pt x="0" y="28"/>
                  <a:pt x="0" y="28"/>
                </a:cubicBezTo>
                <a:lnTo>
                  <a:pt x="19" y="4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C4C4C"/>
              </a:solidFill>
              <a:latin typeface="Arial"/>
              <a:ea typeface="Arial"/>
              <a:cs typeface="Arial"/>
              <a:sym typeface="Arial"/>
            </a:endParaRPr>
          </a:p>
        </p:txBody>
      </p:sp>
      <p:sp>
        <p:nvSpPr>
          <p:cNvPr id="334" name="Google Shape;334;p23"/>
          <p:cNvSpPr txBox="1"/>
          <p:nvPr/>
        </p:nvSpPr>
        <p:spPr>
          <a:xfrm>
            <a:off x="730450" y="2233200"/>
            <a:ext cx="2094600" cy="277200"/>
          </a:xfrm>
          <a:prstGeom prst="rect">
            <a:avLst/>
          </a:prstGeom>
          <a:noFill/>
          <a:ln>
            <a:noFill/>
          </a:ln>
        </p:spPr>
        <p:txBody>
          <a:bodyPr anchorCtr="0" anchor="t" bIns="0" lIns="91425" spcFirstLastPara="1" rIns="91425" wrap="square" tIns="0">
            <a:spAutoFit/>
          </a:bodyPr>
          <a:lstStyle/>
          <a:p>
            <a:pPr indent="0" lvl="0" marL="0" marR="0" rtl="0" algn="ctr">
              <a:lnSpc>
                <a:spcPct val="150000"/>
              </a:lnSpc>
              <a:spcBef>
                <a:spcPts val="0"/>
              </a:spcBef>
              <a:spcAft>
                <a:spcPts val="0"/>
              </a:spcAft>
              <a:buNone/>
            </a:pPr>
            <a:r>
              <a:rPr b="1" lang="en-US" sz="1800">
                <a:solidFill>
                  <a:srgbClr val="1A2F64"/>
                </a:solidFill>
                <a:latin typeface="Avenir"/>
                <a:ea typeface="Avenir"/>
                <a:cs typeface="Avenir"/>
                <a:sym typeface="Avenir"/>
              </a:rPr>
              <a:t>Reçoit un paquet</a:t>
            </a:r>
            <a:endParaRPr b="1" sz="1800">
              <a:solidFill>
                <a:srgbClr val="1A2F64"/>
              </a:solidFill>
              <a:latin typeface="Avenir"/>
              <a:ea typeface="Avenir"/>
              <a:cs typeface="Avenir"/>
              <a:sym typeface="Avenir"/>
            </a:endParaRPr>
          </a:p>
        </p:txBody>
      </p:sp>
      <p:sp>
        <p:nvSpPr>
          <p:cNvPr id="335" name="Google Shape;335;p23"/>
          <p:cNvSpPr txBox="1"/>
          <p:nvPr/>
        </p:nvSpPr>
        <p:spPr>
          <a:xfrm>
            <a:off x="1215325" y="5411175"/>
            <a:ext cx="3941700" cy="277200"/>
          </a:xfrm>
          <a:prstGeom prst="rect">
            <a:avLst/>
          </a:prstGeom>
          <a:noFill/>
          <a:ln>
            <a:noFill/>
          </a:ln>
        </p:spPr>
        <p:txBody>
          <a:bodyPr anchorCtr="0" anchor="t" bIns="0" lIns="91425" spcFirstLastPara="1" rIns="91425" wrap="square" tIns="0">
            <a:spAutoFit/>
          </a:bodyPr>
          <a:lstStyle/>
          <a:p>
            <a:pPr indent="0" lvl="0" marL="0" marR="0" rtl="0" algn="ctr">
              <a:lnSpc>
                <a:spcPct val="150000"/>
              </a:lnSpc>
              <a:spcBef>
                <a:spcPts val="0"/>
              </a:spcBef>
              <a:spcAft>
                <a:spcPts val="0"/>
              </a:spcAft>
              <a:buNone/>
            </a:pPr>
            <a:r>
              <a:rPr b="1" lang="en-US" sz="1800">
                <a:solidFill>
                  <a:srgbClr val="1A2F64"/>
                </a:solidFill>
                <a:latin typeface="Avenir"/>
                <a:ea typeface="Avenir"/>
                <a:cs typeface="Avenir"/>
                <a:sym typeface="Avenir"/>
              </a:rPr>
              <a:t>Vérifie la bande passante</a:t>
            </a:r>
            <a:endParaRPr b="1" sz="1800">
              <a:solidFill>
                <a:srgbClr val="1A2F64"/>
              </a:solidFill>
              <a:latin typeface="Avenir"/>
              <a:ea typeface="Avenir"/>
              <a:cs typeface="Avenir"/>
              <a:sym typeface="Avenir"/>
            </a:endParaRPr>
          </a:p>
        </p:txBody>
      </p:sp>
      <p:sp>
        <p:nvSpPr>
          <p:cNvPr id="336" name="Google Shape;336;p23"/>
          <p:cNvSpPr txBox="1"/>
          <p:nvPr/>
        </p:nvSpPr>
        <p:spPr>
          <a:xfrm>
            <a:off x="3155163" y="2249278"/>
            <a:ext cx="3176700" cy="277200"/>
          </a:xfrm>
          <a:prstGeom prst="rect">
            <a:avLst/>
          </a:prstGeom>
          <a:noFill/>
          <a:ln>
            <a:noFill/>
          </a:ln>
        </p:spPr>
        <p:txBody>
          <a:bodyPr anchorCtr="0" anchor="t" bIns="0" lIns="91425" spcFirstLastPara="1" rIns="91425" wrap="square" tIns="0">
            <a:spAutoFit/>
          </a:bodyPr>
          <a:lstStyle/>
          <a:p>
            <a:pPr indent="0" lvl="0" marL="0" marR="0" rtl="0" algn="ctr">
              <a:lnSpc>
                <a:spcPct val="150000"/>
              </a:lnSpc>
              <a:spcBef>
                <a:spcPts val="0"/>
              </a:spcBef>
              <a:spcAft>
                <a:spcPts val="0"/>
              </a:spcAft>
              <a:buNone/>
            </a:pPr>
            <a:r>
              <a:rPr b="1" lang="en-US" sz="1800">
                <a:solidFill>
                  <a:srgbClr val="1A2F64"/>
                </a:solidFill>
                <a:latin typeface="Avenir"/>
                <a:ea typeface="Avenir"/>
                <a:cs typeface="Avenir"/>
                <a:sym typeface="Avenir"/>
              </a:rPr>
              <a:t>Vérifie la conformité du SLA</a:t>
            </a:r>
            <a:endParaRPr b="1" sz="1800">
              <a:solidFill>
                <a:srgbClr val="1A2F64"/>
              </a:solidFill>
              <a:latin typeface="Avenir"/>
              <a:ea typeface="Avenir"/>
              <a:cs typeface="Avenir"/>
              <a:sym typeface="Avenir"/>
            </a:endParaRPr>
          </a:p>
        </p:txBody>
      </p:sp>
      <p:sp>
        <p:nvSpPr>
          <p:cNvPr id="337" name="Google Shape;337;p23"/>
          <p:cNvSpPr txBox="1"/>
          <p:nvPr/>
        </p:nvSpPr>
        <p:spPr>
          <a:xfrm>
            <a:off x="4775650" y="5414075"/>
            <a:ext cx="3657600" cy="277200"/>
          </a:xfrm>
          <a:prstGeom prst="rect">
            <a:avLst/>
          </a:prstGeom>
          <a:noFill/>
          <a:ln>
            <a:noFill/>
          </a:ln>
        </p:spPr>
        <p:txBody>
          <a:bodyPr anchorCtr="0" anchor="t" bIns="0" lIns="91425" spcFirstLastPara="1" rIns="91425" wrap="square" tIns="0">
            <a:spAutoFit/>
          </a:bodyPr>
          <a:lstStyle/>
          <a:p>
            <a:pPr indent="0" lvl="0" marL="0" marR="0" rtl="0" algn="ctr">
              <a:lnSpc>
                <a:spcPct val="150000"/>
              </a:lnSpc>
              <a:spcBef>
                <a:spcPts val="0"/>
              </a:spcBef>
              <a:spcAft>
                <a:spcPts val="0"/>
              </a:spcAft>
              <a:buNone/>
            </a:pPr>
            <a:r>
              <a:rPr b="1" lang="en-US" sz="1800">
                <a:solidFill>
                  <a:srgbClr val="1A2F64"/>
                </a:solidFill>
                <a:latin typeface="Avenir"/>
                <a:ea typeface="Avenir"/>
                <a:cs typeface="Avenir"/>
                <a:sym typeface="Avenir"/>
              </a:rPr>
              <a:t>Update SLA</a:t>
            </a:r>
            <a:endParaRPr b="1" sz="1800">
              <a:solidFill>
                <a:srgbClr val="1A2F64"/>
              </a:solidFill>
              <a:latin typeface="Avenir"/>
              <a:ea typeface="Avenir"/>
              <a:cs typeface="Avenir"/>
              <a:sym typeface="Avenir"/>
            </a:endParaRPr>
          </a:p>
        </p:txBody>
      </p:sp>
      <p:sp>
        <p:nvSpPr>
          <p:cNvPr id="338" name="Google Shape;338;p23"/>
          <p:cNvSpPr/>
          <p:nvPr/>
        </p:nvSpPr>
        <p:spPr>
          <a:xfrm>
            <a:off x="7520491" y="2683915"/>
            <a:ext cx="1207800" cy="1209300"/>
          </a:xfrm>
          <a:prstGeom prst="ellipse">
            <a:avLst/>
          </a:prstGeom>
          <a:solidFill>
            <a:srgbClr val="1A2F64"/>
          </a:solidFill>
          <a:ln>
            <a:noFill/>
          </a:ln>
          <a:effectLst>
            <a:outerShdw blurRad="508000" rotWithShape="0" algn="tl" dir="2700000" dist="381000">
              <a:srgbClr val="7F7F7F">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999999"/>
              </a:solidFill>
              <a:latin typeface="Arial"/>
              <a:ea typeface="Arial"/>
              <a:cs typeface="Arial"/>
              <a:sym typeface="Arial"/>
            </a:endParaRPr>
          </a:p>
        </p:txBody>
      </p:sp>
      <p:grpSp>
        <p:nvGrpSpPr>
          <p:cNvPr id="339" name="Google Shape;339;p23"/>
          <p:cNvGrpSpPr/>
          <p:nvPr/>
        </p:nvGrpSpPr>
        <p:grpSpPr>
          <a:xfrm>
            <a:off x="8199362" y="4066843"/>
            <a:ext cx="562837" cy="606924"/>
            <a:chOff x="4638675" y="3546475"/>
            <a:chExt cx="608012" cy="655638"/>
          </a:xfrm>
        </p:grpSpPr>
        <p:sp>
          <p:nvSpPr>
            <p:cNvPr id="340" name="Google Shape;340;p23"/>
            <p:cNvSpPr/>
            <p:nvPr/>
          </p:nvSpPr>
          <p:spPr>
            <a:xfrm>
              <a:off x="4638675" y="3546475"/>
              <a:ext cx="608012" cy="609600"/>
            </a:xfrm>
            <a:custGeom>
              <a:rect b="b" l="l" r="r" t="t"/>
              <a:pathLst>
                <a:path extrusionOk="0" h="160" w="160">
                  <a:moveTo>
                    <a:pt x="0" y="0"/>
                  </a:moveTo>
                  <a:cubicBezTo>
                    <a:pt x="0" y="45"/>
                    <a:pt x="0" y="45"/>
                    <a:pt x="0" y="45"/>
                  </a:cubicBezTo>
                  <a:cubicBezTo>
                    <a:pt x="0" y="109"/>
                    <a:pt x="52" y="160"/>
                    <a:pt x="115" y="160"/>
                  </a:cubicBezTo>
                  <a:cubicBezTo>
                    <a:pt x="160" y="160"/>
                    <a:pt x="160" y="160"/>
                    <a:pt x="160" y="160"/>
                  </a:cubicBezTo>
                </a:path>
              </a:pathLst>
            </a:custGeom>
            <a:noFill/>
            <a:ln cap="rnd" cmpd="sng" w="12700">
              <a:solidFill>
                <a:srgbClr val="72727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999999"/>
                </a:solidFill>
                <a:latin typeface="Arial"/>
                <a:ea typeface="Arial"/>
                <a:cs typeface="Arial"/>
                <a:sym typeface="Arial"/>
              </a:endParaRPr>
            </a:p>
          </p:txBody>
        </p:sp>
        <p:sp>
          <p:nvSpPr>
            <p:cNvPr id="341" name="Google Shape;341;p23"/>
            <p:cNvSpPr/>
            <p:nvPr/>
          </p:nvSpPr>
          <p:spPr>
            <a:xfrm>
              <a:off x="5159375" y="4114800"/>
              <a:ext cx="87312" cy="87313"/>
            </a:xfrm>
            <a:custGeom>
              <a:rect b="b" l="l" r="r" t="t"/>
              <a:pathLst>
                <a:path extrusionOk="0" h="55" w="55">
                  <a:moveTo>
                    <a:pt x="0" y="0"/>
                  </a:moveTo>
                  <a:lnTo>
                    <a:pt x="55" y="26"/>
                  </a:lnTo>
                  <a:lnTo>
                    <a:pt x="0" y="55"/>
                  </a:lnTo>
                </a:path>
              </a:pathLst>
            </a:custGeom>
            <a:noFill/>
            <a:ln cap="rnd" cmpd="sng" w="12700">
              <a:solidFill>
                <a:srgbClr val="72727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999999"/>
                </a:solidFill>
                <a:latin typeface="Arial"/>
                <a:ea typeface="Arial"/>
                <a:cs typeface="Arial"/>
                <a:sym typeface="Arial"/>
              </a:endParaRPr>
            </a:p>
          </p:txBody>
        </p:sp>
      </p:grpSp>
      <p:sp>
        <p:nvSpPr>
          <p:cNvPr id="342" name="Google Shape;342;p23"/>
          <p:cNvSpPr txBox="1"/>
          <p:nvPr/>
        </p:nvSpPr>
        <p:spPr>
          <a:xfrm>
            <a:off x="6738175" y="2233100"/>
            <a:ext cx="3432600" cy="277200"/>
          </a:xfrm>
          <a:prstGeom prst="rect">
            <a:avLst/>
          </a:prstGeom>
          <a:noFill/>
          <a:ln>
            <a:noFill/>
          </a:ln>
        </p:spPr>
        <p:txBody>
          <a:bodyPr anchorCtr="0" anchor="t" bIns="0" lIns="91425" spcFirstLastPara="1" rIns="91425" wrap="square" tIns="0">
            <a:spAutoFit/>
          </a:bodyPr>
          <a:lstStyle/>
          <a:p>
            <a:pPr indent="0" lvl="0" marL="0" rtl="0" algn="ctr">
              <a:lnSpc>
                <a:spcPct val="150000"/>
              </a:lnSpc>
              <a:spcBef>
                <a:spcPts val="0"/>
              </a:spcBef>
              <a:spcAft>
                <a:spcPts val="0"/>
              </a:spcAft>
              <a:buNone/>
            </a:pPr>
            <a:r>
              <a:rPr b="1" lang="en-US" sz="1800">
                <a:solidFill>
                  <a:srgbClr val="1A2F64"/>
                </a:solidFill>
                <a:latin typeface="Avenir"/>
                <a:ea typeface="Avenir"/>
                <a:cs typeface="Avenir"/>
                <a:sym typeface="Avenir"/>
              </a:rPr>
              <a:t>Update la bandwidth du réseau</a:t>
            </a:r>
            <a:endParaRPr b="1" sz="1800">
              <a:solidFill>
                <a:srgbClr val="1A2F64"/>
              </a:solidFill>
              <a:latin typeface="Avenir"/>
              <a:ea typeface="Avenir"/>
              <a:cs typeface="Avenir"/>
              <a:sym typeface="Avenir"/>
            </a:endParaRPr>
          </a:p>
        </p:txBody>
      </p:sp>
      <p:sp>
        <p:nvSpPr>
          <p:cNvPr id="343" name="Google Shape;343;p23"/>
          <p:cNvSpPr/>
          <p:nvPr/>
        </p:nvSpPr>
        <p:spPr>
          <a:xfrm>
            <a:off x="8964146" y="3984582"/>
            <a:ext cx="1206300" cy="1209300"/>
          </a:xfrm>
          <a:prstGeom prst="ellipse">
            <a:avLst/>
          </a:prstGeom>
          <a:gradFill>
            <a:gsLst>
              <a:gs pos="0">
                <a:srgbClr val="BF9645"/>
              </a:gs>
              <a:gs pos="24000">
                <a:srgbClr val="BF9645"/>
              </a:gs>
              <a:gs pos="87000">
                <a:srgbClr val="E5BA7C"/>
              </a:gs>
              <a:gs pos="100000">
                <a:srgbClr val="E5BA7C"/>
              </a:gs>
            </a:gsLst>
            <a:lin ang="13500032" scaled="0"/>
          </a:gradFill>
          <a:ln>
            <a:noFill/>
          </a:ln>
          <a:effectLst>
            <a:outerShdw blurRad="508000" rotWithShape="0" algn="tl" dir="2700000" dist="381000">
              <a:srgbClr val="7F7F7F">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999999"/>
              </a:solidFill>
              <a:latin typeface="Arial"/>
              <a:ea typeface="Arial"/>
              <a:cs typeface="Arial"/>
              <a:sym typeface="Arial"/>
            </a:endParaRPr>
          </a:p>
        </p:txBody>
      </p:sp>
      <p:sp>
        <p:nvSpPr>
          <p:cNvPr id="344" name="Google Shape;344;p23"/>
          <p:cNvSpPr txBox="1"/>
          <p:nvPr/>
        </p:nvSpPr>
        <p:spPr>
          <a:xfrm>
            <a:off x="7961963" y="5393575"/>
            <a:ext cx="3657600" cy="277200"/>
          </a:xfrm>
          <a:prstGeom prst="rect">
            <a:avLst/>
          </a:prstGeom>
          <a:noFill/>
          <a:ln>
            <a:noFill/>
          </a:ln>
        </p:spPr>
        <p:txBody>
          <a:bodyPr anchorCtr="0" anchor="t" bIns="0" lIns="91425" spcFirstLastPara="1" rIns="91425" wrap="square" tIns="0">
            <a:spAutoFit/>
          </a:bodyPr>
          <a:lstStyle/>
          <a:p>
            <a:pPr indent="0" lvl="0" marL="0" rtl="0" algn="ctr">
              <a:lnSpc>
                <a:spcPct val="150000"/>
              </a:lnSpc>
              <a:spcBef>
                <a:spcPts val="0"/>
              </a:spcBef>
              <a:spcAft>
                <a:spcPts val="0"/>
              </a:spcAft>
              <a:buNone/>
            </a:pPr>
            <a:r>
              <a:rPr b="1" lang="en-US" sz="1800">
                <a:solidFill>
                  <a:srgbClr val="1A2F64"/>
                </a:solidFill>
                <a:latin typeface="Avenir"/>
                <a:ea typeface="Avenir"/>
                <a:cs typeface="Avenir"/>
                <a:sym typeface="Avenir"/>
              </a:rPr>
              <a:t>Envoi des paquets vers routeurs</a:t>
            </a:r>
            <a:endParaRPr b="1" sz="1800">
              <a:solidFill>
                <a:srgbClr val="1A2F64"/>
              </a:solidFill>
              <a:latin typeface="Avenir"/>
              <a:ea typeface="Avenir"/>
              <a:cs typeface="Avenir"/>
              <a:sym typeface="Avenir"/>
            </a:endParaRPr>
          </a:p>
        </p:txBody>
      </p:sp>
      <p:pic>
        <p:nvPicPr>
          <p:cNvPr id="345" name="Google Shape;345;p23"/>
          <p:cNvPicPr preferRelativeResize="0"/>
          <p:nvPr/>
        </p:nvPicPr>
        <p:blipFill>
          <a:blip r:embed="rId3">
            <a:alphaModFix/>
          </a:blip>
          <a:stretch>
            <a:fillRect/>
          </a:stretch>
        </p:blipFill>
        <p:spPr>
          <a:xfrm>
            <a:off x="9322077" y="4341502"/>
            <a:ext cx="562851" cy="562851"/>
          </a:xfrm>
          <a:prstGeom prst="rect">
            <a:avLst/>
          </a:prstGeom>
          <a:noFill/>
          <a:ln>
            <a:noFill/>
          </a:ln>
        </p:spPr>
      </p:pic>
      <p:pic>
        <p:nvPicPr>
          <p:cNvPr id="346" name="Google Shape;346;p23"/>
          <p:cNvPicPr preferRelativeResize="0"/>
          <p:nvPr/>
        </p:nvPicPr>
        <p:blipFill>
          <a:blip r:embed="rId4">
            <a:alphaModFix/>
          </a:blip>
          <a:stretch>
            <a:fillRect/>
          </a:stretch>
        </p:blipFill>
        <p:spPr>
          <a:xfrm>
            <a:off x="1556125" y="3009400"/>
            <a:ext cx="562851" cy="562851"/>
          </a:xfrm>
          <a:prstGeom prst="rect">
            <a:avLst/>
          </a:prstGeom>
          <a:noFill/>
          <a:ln>
            <a:noFill/>
          </a:ln>
          <a:effectLst>
            <a:outerShdw blurRad="508000" rotWithShape="0" algn="tl" dir="2700000" dist="381000">
              <a:srgbClr val="7F7F7F">
                <a:alpha val="20000"/>
              </a:srgbClr>
            </a:outerShdw>
          </a:effectLst>
        </p:spPr>
      </p:pic>
      <p:pic>
        <p:nvPicPr>
          <p:cNvPr id="347" name="Google Shape;347;p23"/>
          <p:cNvPicPr preferRelativeResize="0"/>
          <p:nvPr/>
        </p:nvPicPr>
        <p:blipFill>
          <a:blip r:embed="rId5">
            <a:alphaModFix/>
          </a:blip>
          <a:stretch>
            <a:fillRect/>
          </a:stretch>
        </p:blipFill>
        <p:spPr>
          <a:xfrm>
            <a:off x="2900275" y="4297163"/>
            <a:ext cx="704325" cy="704325"/>
          </a:xfrm>
          <a:prstGeom prst="rect">
            <a:avLst/>
          </a:prstGeom>
          <a:noFill/>
          <a:ln>
            <a:noFill/>
          </a:ln>
        </p:spPr>
      </p:pic>
      <p:pic>
        <p:nvPicPr>
          <p:cNvPr id="348" name="Google Shape;348;p23"/>
          <p:cNvPicPr preferRelativeResize="0"/>
          <p:nvPr/>
        </p:nvPicPr>
        <p:blipFill>
          <a:blip r:embed="rId6">
            <a:alphaModFix/>
          </a:blip>
          <a:stretch>
            <a:fillRect/>
          </a:stretch>
        </p:blipFill>
        <p:spPr>
          <a:xfrm>
            <a:off x="6285713" y="4319450"/>
            <a:ext cx="606925" cy="606958"/>
          </a:xfrm>
          <a:prstGeom prst="rect">
            <a:avLst/>
          </a:prstGeom>
          <a:noFill/>
          <a:ln>
            <a:noFill/>
          </a:ln>
        </p:spPr>
      </p:pic>
      <p:cxnSp>
        <p:nvCxnSpPr>
          <p:cNvPr id="349" name="Google Shape;349;p23"/>
          <p:cNvCxnSpPr/>
          <p:nvPr/>
        </p:nvCxnSpPr>
        <p:spPr>
          <a:xfrm>
            <a:off x="862229" y="291314"/>
            <a:ext cx="0" cy="679002"/>
          </a:xfrm>
          <a:prstGeom prst="straightConnector1">
            <a:avLst/>
          </a:prstGeom>
          <a:noFill/>
          <a:ln cap="flat" cmpd="sng" w="9525">
            <a:solidFill>
              <a:srgbClr val="1A2F64"/>
            </a:solidFill>
            <a:prstDash val="solid"/>
            <a:miter lim="800000"/>
            <a:headEnd len="sm" w="sm" type="none"/>
            <a:tailEnd len="sm" w="sm" type="none"/>
          </a:ln>
        </p:spPr>
      </p:cxnSp>
      <p:sp>
        <p:nvSpPr>
          <p:cNvPr id="350" name="Google Shape;350;p23"/>
          <p:cNvSpPr/>
          <p:nvPr/>
        </p:nvSpPr>
        <p:spPr>
          <a:xfrm rot="10800000">
            <a:off x="4058282" y="15"/>
            <a:ext cx="2565600" cy="1544700"/>
          </a:xfrm>
          <a:prstGeom prst="parallelogram">
            <a:avLst>
              <a:gd fmla="val 78345" name="adj"/>
            </a:avLst>
          </a:prstGeom>
          <a:solidFill>
            <a:srgbClr val="1A2F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51" name="Google Shape;351;p23"/>
          <p:cNvSpPr/>
          <p:nvPr/>
        </p:nvSpPr>
        <p:spPr>
          <a:xfrm rot="10800000">
            <a:off x="6649082" y="15"/>
            <a:ext cx="2565600" cy="1544700"/>
          </a:xfrm>
          <a:prstGeom prst="parallelogram">
            <a:avLst>
              <a:gd fmla="val 78345" name="adj"/>
            </a:avLst>
          </a:prstGeom>
          <a:solidFill>
            <a:srgbClr val="1A2F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52" name="Google Shape;352;p23"/>
          <p:cNvSpPr/>
          <p:nvPr/>
        </p:nvSpPr>
        <p:spPr>
          <a:xfrm rot="10800000">
            <a:off x="9239882" y="15"/>
            <a:ext cx="2565600" cy="1544700"/>
          </a:xfrm>
          <a:prstGeom prst="parallelogram">
            <a:avLst>
              <a:gd fmla="val 78345" name="adj"/>
            </a:avLst>
          </a:prstGeom>
          <a:solidFill>
            <a:srgbClr val="1A2F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id="353" name="Google Shape;353;p23"/>
          <p:cNvPicPr preferRelativeResize="0"/>
          <p:nvPr/>
        </p:nvPicPr>
        <p:blipFill>
          <a:blip r:embed="rId7">
            <a:alphaModFix/>
          </a:blip>
          <a:stretch>
            <a:fillRect/>
          </a:stretch>
        </p:blipFill>
        <p:spPr>
          <a:xfrm>
            <a:off x="7820938" y="2943973"/>
            <a:ext cx="606925" cy="606925"/>
          </a:xfrm>
          <a:prstGeom prst="rect">
            <a:avLst/>
          </a:prstGeom>
          <a:noFill/>
          <a:ln>
            <a:noFill/>
          </a:ln>
        </p:spPr>
      </p:pic>
      <p:pic>
        <p:nvPicPr>
          <p:cNvPr id="354" name="Google Shape;354;p23"/>
          <p:cNvPicPr preferRelativeResize="0"/>
          <p:nvPr/>
        </p:nvPicPr>
        <p:blipFill>
          <a:blip r:embed="rId8">
            <a:alphaModFix/>
          </a:blip>
          <a:stretch>
            <a:fillRect/>
          </a:stretch>
        </p:blipFill>
        <p:spPr>
          <a:xfrm>
            <a:off x="76200" y="367675"/>
            <a:ext cx="704325" cy="526296"/>
          </a:xfrm>
          <a:prstGeom prst="rect">
            <a:avLst/>
          </a:prstGeom>
          <a:noFill/>
          <a:ln>
            <a:noFill/>
          </a:ln>
        </p:spPr>
      </p:pic>
      <p:sp>
        <p:nvSpPr>
          <p:cNvPr id="355" name="Google Shape;355;p23"/>
          <p:cNvSpPr/>
          <p:nvPr/>
        </p:nvSpPr>
        <p:spPr>
          <a:xfrm>
            <a:off x="862025" y="429225"/>
            <a:ext cx="2150700" cy="369300"/>
          </a:xfrm>
          <a:prstGeom prst="rect">
            <a:avLst/>
          </a:prstGeom>
          <a:solidFill>
            <a:srgbClr val="1A2F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24848"/>
              </a:buClr>
              <a:buSzPts val="1800"/>
              <a:buFont typeface="Arial"/>
              <a:buNone/>
            </a:pPr>
            <a:r>
              <a:rPr lang="en-US" sz="1800">
                <a:solidFill>
                  <a:srgbClr val="FFFFFF"/>
                </a:solidFill>
                <a:latin typeface="Avenir"/>
                <a:ea typeface="Avenir"/>
                <a:cs typeface="Avenir"/>
                <a:sym typeface="Avenir"/>
              </a:rPr>
              <a:t>Bandwidth Broker</a:t>
            </a:r>
            <a:endParaRPr i="0" sz="1800" u="none" cap="none" strike="noStrike">
              <a:solidFill>
                <a:srgbClr val="FFFFFF"/>
              </a:solidFill>
              <a:latin typeface="Avenir"/>
              <a:ea typeface="Avenir"/>
              <a:cs typeface="Avenir"/>
              <a:sym typeface="Avenir"/>
            </a:endParaRPr>
          </a:p>
        </p:txBody>
      </p:sp>
    </p:spTree>
  </p:cSld>
  <p:clrMapOvr>
    <a:masterClrMapping/>
  </p:clrMapOvr>
  <mc:AlternateContent>
    <mc:Choice Requires="p14">
      <p:transition spd="slow" p14:dur="13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316"/>
                                        </p:tgtEl>
                                        <p:attrNameLst>
                                          <p:attrName>style.visibility</p:attrName>
                                        </p:attrNameLst>
                                      </p:cBhvr>
                                      <p:to>
                                        <p:strVal val="visible"/>
                                      </p:to>
                                    </p:set>
                                    <p:anim calcmode="lin" valueType="num">
                                      <p:cBhvr additive="base">
                                        <p:cTn dur="1000"/>
                                        <p:tgtEl>
                                          <p:spTgt spid="31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7"/>
                                        </p:tgtEl>
                                        <p:attrNameLst>
                                          <p:attrName>style.visibility</p:attrName>
                                        </p:attrNameLst>
                                      </p:cBhvr>
                                      <p:to>
                                        <p:strVal val="visible"/>
                                      </p:to>
                                    </p:set>
                                    <p:anim calcmode="lin" valueType="num">
                                      <p:cBhvr additive="base">
                                        <p:cTn dur="1000"/>
                                        <p:tgtEl>
                                          <p:spTgt spid="31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500"/>
                                  </p:stCondLst>
                                  <p:childTnLst>
                                    <p:set>
                                      <p:cBhvr>
                                        <p:cTn dur="1" fill="hold">
                                          <p:stCondLst>
                                            <p:cond delay="0"/>
                                          </p:stCondLst>
                                        </p:cTn>
                                        <p:tgtEl>
                                          <p:spTgt spid="318"/>
                                        </p:tgtEl>
                                        <p:attrNameLst>
                                          <p:attrName>style.visibility</p:attrName>
                                        </p:attrNameLst>
                                      </p:cBhvr>
                                      <p:to>
                                        <p:strVal val="visible"/>
                                      </p:to>
                                    </p:set>
                                    <p:anim calcmode="lin" valueType="num">
                                      <p:cBhvr additive="base">
                                        <p:cTn dur="1000"/>
                                        <p:tgtEl>
                                          <p:spTgt spid="31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750"/>
                                  </p:stCondLst>
                                  <p:childTnLst>
                                    <p:set>
                                      <p:cBhvr>
                                        <p:cTn dur="1" fill="hold">
                                          <p:stCondLst>
                                            <p:cond delay="0"/>
                                          </p:stCondLst>
                                        </p:cTn>
                                        <p:tgtEl>
                                          <p:spTgt spid="319"/>
                                        </p:tgtEl>
                                        <p:attrNameLst>
                                          <p:attrName>style.visibility</p:attrName>
                                        </p:attrNameLst>
                                      </p:cBhvr>
                                      <p:to>
                                        <p:strVal val="visible"/>
                                      </p:to>
                                    </p:set>
                                    <p:anim calcmode="lin" valueType="num">
                                      <p:cBhvr additive="base">
                                        <p:cTn dur="1000"/>
                                        <p:tgtEl>
                                          <p:spTgt spid="319"/>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250"/>
                                  </p:stCondLst>
                                  <p:childTnLst>
                                    <p:set>
                                      <p:cBhvr>
                                        <p:cTn dur="1" fill="hold">
                                          <p:stCondLst>
                                            <p:cond delay="0"/>
                                          </p:stCondLst>
                                        </p:cTn>
                                        <p:tgtEl>
                                          <p:spTgt spid="329"/>
                                        </p:tgtEl>
                                        <p:attrNameLst>
                                          <p:attrName>style.visibility</p:attrName>
                                        </p:attrNameLst>
                                      </p:cBhvr>
                                      <p:to>
                                        <p:strVal val="visible"/>
                                      </p:to>
                                    </p:set>
                                    <p:animEffect filter="fade" transition="in">
                                      <p:cBhvr>
                                        <p:cTn dur="500"/>
                                        <p:tgtEl>
                                          <p:spTgt spid="329"/>
                                        </p:tgtEl>
                                      </p:cBhvr>
                                    </p:animEffect>
                                  </p:childTnLst>
                                </p:cTn>
                              </p:par>
                              <p:par>
                                <p:cTn fill="hold" nodeType="withEffect" presetClass="entr" presetID="10" presetSubtype="0">
                                  <p:stCondLst>
                                    <p:cond delay="500"/>
                                  </p:stCondLst>
                                  <p:childTnLst>
                                    <p:set>
                                      <p:cBhvr>
                                        <p:cTn dur="1" fill="hold">
                                          <p:stCondLst>
                                            <p:cond delay="0"/>
                                          </p:stCondLst>
                                        </p:cTn>
                                        <p:tgtEl>
                                          <p:spTgt spid="326"/>
                                        </p:tgtEl>
                                        <p:attrNameLst>
                                          <p:attrName>style.visibility</p:attrName>
                                        </p:attrNameLst>
                                      </p:cBhvr>
                                      <p:to>
                                        <p:strVal val="visible"/>
                                      </p:to>
                                    </p:set>
                                    <p:animEffect filter="fade" transition="in">
                                      <p:cBhvr>
                                        <p:cTn dur="500"/>
                                        <p:tgtEl>
                                          <p:spTgt spid="326"/>
                                        </p:tgtEl>
                                      </p:cBhvr>
                                    </p:animEffect>
                                  </p:childTnLst>
                                </p:cTn>
                              </p:par>
                              <p:par>
                                <p:cTn fill="hold" nodeType="withEffect" presetClass="entr" presetID="10" presetSubtype="0">
                                  <p:stCondLst>
                                    <p:cond delay="750"/>
                                  </p:stCondLst>
                                  <p:childTnLst>
                                    <p:set>
                                      <p:cBhvr>
                                        <p:cTn dur="1" fill="hold">
                                          <p:stCondLst>
                                            <p:cond delay="0"/>
                                          </p:stCondLst>
                                        </p:cTn>
                                        <p:tgtEl>
                                          <p:spTgt spid="323"/>
                                        </p:tgtEl>
                                        <p:attrNameLst>
                                          <p:attrName>style.visibility</p:attrName>
                                        </p:attrNameLst>
                                      </p:cBhvr>
                                      <p:to>
                                        <p:strVal val="visible"/>
                                      </p:to>
                                    </p:set>
                                    <p:animEffect filter="fade" transition="in">
                                      <p:cBhvr>
                                        <p:cTn dur="500"/>
                                        <p:tgtEl>
                                          <p:spTgt spid="323"/>
                                        </p:tgtEl>
                                      </p:cBhvr>
                                    </p:animEffect>
                                  </p:childTnLst>
                                </p:cTn>
                              </p:par>
                              <p:par>
                                <p:cTn fill="hold" nodeType="withEffect" presetClass="entr" presetID="10" presetSubtype="0">
                                  <p:stCondLst>
                                    <p:cond delay="1000"/>
                                  </p:stCondLst>
                                  <p:childTnLst>
                                    <p:set>
                                      <p:cBhvr>
                                        <p:cTn dur="1" fill="hold">
                                          <p:stCondLst>
                                            <p:cond delay="0"/>
                                          </p:stCondLst>
                                        </p:cTn>
                                        <p:tgtEl>
                                          <p:spTgt spid="320"/>
                                        </p:tgtEl>
                                        <p:attrNameLst>
                                          <p:attrName>style.visibility</p:attrName>
                                        </p:attrNameLst>
                                      </p:cBhvr>
                                      <p:to>
                                        <p:strVal val="visible"/>
                                      </p:to>
                                    </p:set>
                                    <p:animEffect filter="fade" transition="in">
                                      <p:cBhvr>
                                        <p:cTn dur="500"/>
                                        <p:tgtEl>
                                          <p:spTgt spid="320"/>
                                        </p:tgtEl>
                                      </p:cBhvr>
                                    </p:animEffect>
                                  </p:childTnLst>
                                </p:cTn>
                              </p:par>
                              <p:par>
                                <p:cTn fill="hold" nodeType="withEffect" presetClass="entr" presetID="10" presetSubtype="0">
                                  <p:stCondLst>
                                    <p:cond delay="1000"/>
                                  </p:stCondLst>
                                  <p:childTnLst>
                                    <p:set>
                                      <p:cBhvr>
                                        <p:cTn dur="1" fill="hold">
                                          <p:stCondLst>
                                            <p:cond delay="0"/>
                                          </p:stCondLst>
                                        </p:cTn>
                                        <p:tgtEl>
                                          <p:spTgt spid="333"/>
                                        </p:tgtEl>
                                        <p:attrNameLst>
                                          <p:attrName>style.visibility</p:attrName>
                                        </p:attrNameLst>
                                      </p:cBhvr>
                                      <p:to>
                                        <p:strVal val="visible"/>
                                      </p:to>
                                    </p:set>
                                    <p:animEffect filter="fade" transition="in">
                                      <p:cBhvr>
                                        <p:cTn dur="500"/>
                                        <p:tgtEl>
                                          <p:spTgt spid="333"/>
                                        </p:tgtEl>
                                      </p:cBhvr>
                                    </p:animEffect>
                                  </p:childTnLst>
                                </p:cTn>
                              </p:par>
                              <p:par>
                                <p:cTn fill="hold" nodeType="withEffect" presetClass="entr" presetID="10" presetSubtype="0">
                                  <p:stCondLst>
                                    <p:cond delay="1750"/>
                                  </p:stCondLst>
                                  <p:childTnLst>
                                    <p:set>
                                      <p:cBhvr>
                                        <p:cTn dur="1" fill="hold">
                                          <p:stCondLst>
                                            <p:cond delay="0"/>
                                          </p:stCondLst>
                                        </p:cTn>
                                        <p:tgtEl>
                                          <p:spTgt spid="332"/>
                                        </p:tgtEl>
                                        <p:attrNameLst>
                                          <p:attrName>style.visibility</p:attrName>
                                        </p:attrNameLst>
                                      </p:cBhvr>
                                      <p:to>
                                        <p:strVal val="visible"/>
                                      </p:to>
                                    </p:set>
                                    <p:animEffect filter="fade" transition="in">
                                      <p:cBhvr>
                                        <p:cTn dur="500"/>
                                        <p:tgtEl>
                                          <p:spTgt spid="33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500"/>
                                        <p:tgtEl>
                                          <p:spTgt spid="33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500"/>
                                        <p:tgtEl>
                                          <p:spTgt spid="33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500"/>
                                        <p:tgtEl>
                                          <p:spTgt spid="336"/>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500"/>
                                        <p:tgtEl>
                                          <p:spTgt spid="3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cxnSp>
        <p:nvCxnSpPr>
          <p:cNvPr id="360" name="Google Shape;360;p24"/>
          <p:cNvCxnSpPr/>
          <p:nvPr/>
        </p:nvCxnSpPr>
        <p:spPr>
          <a:xfrm>
            <a:off x="861919" y="291400"/>
            <a:ext cx="0" cy="679002"/>
          </a:xfrm>
          <a:prstGeom prst="straightConnector1">
            <a:avLst/>
          </a:prstGeom>
          <a:noFill/>
          <a:ln cap="flat" cmpd="sng" w="9525">
            <a:solidFill>
              <a:srgbClr val="1A2F64"/>
            </a:solidFill>
            <a:prstDash val="solid"/>
            <a:miter lim="800000"/>
            <a:headEnd len="sm" w="sm" type="none"/>
            <a:tailEnd len="sm" w="sm" type="none"/>
          </a:ln>
        </p:spPr>
      </p:cxnSp>
      <p:sp>
        <p:nvSpPr>
          <p:cNvPr id="361" name="Google Shape;361;p24"/>
          <p:cNvSpPr txBox="1"/>
          <p:nvPr/>
        </p:nvSpPr>
        <p:spPr>
          <a:xfrm>
            <a:off x="2114440" y="2177008"/>
            <a:ext cx="1402500" cy="307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1A2F64"/>
              </a:buClr>
              <a:buSzPts val="2000"/>
              <a:buFont typeface="Arial"/>
              <a:buNone/>
            </a:pPr>
            <a:r>
              <a:t/>
            </a:r>
            <a:endParaRPr b="1" i="0" sz="2000" u="none" cap="none" strike="noStrike">
              <a:solidFill>
                <a:srgbClr val="1A2F64"/>
              </a:solidFill>
              <a:latin typeface="Arial"/>
              <a:ea typeface="Arial"/>
              <a:cs typeface="Arial"/>
              <a:sym typeface="Arial"/>
            </a:endParaRPr>
          </a:p>
        </p:txBody>
      </p:sp>
      <p:sp>
        <p:nvSpPr>
          <p:cNvPr id="362" name="Google Shape;362;p24"/>
          <p:cNvSpPr txBox="1"/>
          <p:nvPr/>
        </p:nvSpPr>
        <p:spPr>
          <a:xfrm>
            <a:off x="324300" y="1506550"/>
            <a:ext cx="11549700" cy="1062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1"/>
              </a:buClr>
              <a:buSzPts val="1900"/>
              <a:buFont typeface="Avenir"/>
              <a:buChar char="●"/>
            </a:pPr>
            <a:r>
              <a:rPr b="1" lang="en-US" sz="1900">
                <a:solidFill>
                  <a:schemeClr val="dk1"/>
                </a:solidFill>
                <a:latin typeface="Avenir"/>
                <a:ea typeface="Avenir"/>
                <a:cs typeface="Avenir"/>
                <a:sym typeface="Avenir"/>
              </a:rPr>
              <a:t>Cas lié au Bandwidth Broker: Réservation où l'appelant et l'appelé sont disponibles, seul l'allocation de ressources est incertaine</a:t>
            </a:r>
            <a:endParaRPr b="1" sz="1900">
              <a:latin typeface="Avenir"/>
              <a:ea typeface="Avenir"/>
              <a:cs typeface="Avenir"/>
              <a:sym typeface="Avenir"/>
            </a:endParaRPr>
          </a:p>
          <a:p>
            <a:pPr indent="0" lvl="0" marL="0" rtl="0" algn="l">
              <a:spcBef>
                <a:spcPts val="0"/>
              </a:spcBef>
              <a:spcAft>
                <a:spcPts val="0"/>
              </a:spcAft>
              <a:buNone/>
            </a:pPr>
            <a:r>
              <a:t/>
            </a:r>
            <a:endParaRPr b="1" sz="1900">
              <a:latin typeface="Avenir"/>
              <a:ea typeface="Avenir"/>
              <a:cs typeface="Avenir"/>
              <a:sym typeface="Avenir"/>
            </a:endParaRPr>
          </a:p>
        </p:txBody>
      </p:sp>
      <p:grpSp>
        <p:nvGrpSpPr>
          <p:cNvPr id="363" name="Google Shape;363;p24"/>
          <p:cNvGrpSpPr/>
          <p:nvPr/>
        </p:nvGrpSpPr>
        <p:grpSpPr>
          <a:xfrm>
            <a:off x="862025" y="291314"/>
            <a:ext cx="2150806" cy="679002"/>
            <a:chOff x="9124949" y="2065781"/>
            <a:chExt cx="1865400" cy="588900"/>
          </a:xfrm>
        </p:grpSpPr>
        <p:sp>
          <p:nvSpPr>
            <p:cNvPr id="364" name="Google Shape;364;p24"/>
            <p:cNvSpPr/>
            <p:nvPr/>
          </p:nvSpPr>
          <p:spPr>
            <a:xfrm>
              <a:off x="9124949" y="2185392"/>
              <a:ext cx="1865400" cy="320400"/>
            </a:xfrm>
            <a:prstGeom prst="rect">
              <a:avLst/>
            </a:prstGeom>
            <a:solidFill>
              <a:srgbClr val="1A2F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24848"/>
                </a:buClr>
                <a:buSzPts val="1800"/>
                <a:buFont typeface="Arial"/>
                <a:buNone/>
              </a:pPr>
              <a:r>
                <a:rPr lang="en-US" sz="1800">
                  <a:solidFill>
                    <a:srgbClr val="FFFFFF"/>
                  </a:solidFill>
                  <a:latin typeface="Avenir"/>
                  <a:ea typeface="Avenir"/>
                  <a:cs typeface="Avenir"/>
                  <a:sym typeface="Avenir"/>
                </a:rPr>
                <a:t>Bandwidth Broker</a:t>
              </a:r>
              <a:endParaRPr i="0" sz="1800" u="none" cap="none" strike="noStrike">
                <a:solidFill>
                  <a:srgbClr val="FFFFFF"/>
                </a:solidFill>
                <a:latin typeface="Avenir"/>
                <a:ea typeface="Avenir"/>
                <a:cs typeface="Avenir"/>
                <a:sym typeface="Avenir"/>
              </a:endParaRPr>
            </a:p>
          </p:txBody>
        </p:sp>
        <p:cxnSp>
          <p:nvCxnSpPr>
            <p:cNvPr id="365" name="Google Shape;365;p24"/>
            <p:cNvCxnSpPr/>
            <p:nvPr/>
          </p:nvCxnSpPr>
          <p:spPr>
            <a:xfrm>
              <a:off x="9125126" y="2065781"/>
              <a:ext cx="0" cy="588900"/>
            </a:xfrm>
            <a:prstGeom prst="straightConnector1">
              <a:avLst/>
            </a:prstGeom>
            <a:noFill/>
            <a:ln cap="flat" cmpd="sng" w="9525">
              <a:solidFill>
                <a:srgbClr val="1A2F64"/>
              </a:solidFill>
              <a:prstDash val="solid"/>
              <a:miter lim="800000"/>
              <a:headEnd len="sm" w="sm" type="none"/>
              <a:tailEnd len="sm" w="sm" type="none"/>
            </a:ln>
          </p:spPr>
        </p:cxnSp>
      </p:grpSp>
      <p:pic>
        <p:nvPicPr>
          <p:cNvPr id="366" name="Google Shape;366;p24"/>
          <p:cNvPicPr preferRelativeResize="0"/>
          <p:nvPr/>
        </p:nvPicPr>
        <p:blipFill>
          <a:blip r:embed="rId3">
            <a:alphaModFix/>
          </a:blip>
          <a:stretch>
            <a:fillRect/>
          </a:stretch>
        </p:blipFill>
        <p:spPr>
          <a:xfrm>
            <a:off x="76200" y="367675"/>
            <a:ext cx="704325" cy="526296"/>
          </a:xfrm>
          <a:prstGeom prst="rect">
            <a:avLst/>
          </a:prstGeom>
          <a:noFill/>
          <a:ln>
            <a:noFill/>
          </a:ln>
        </p:spPr>
      </p:pic>
      <p:sp>
        <p:nvSpPr>
          <p:cNvPr id="367" name="Google Shape;367;p24"/>
          <p:cNvSpPr txBox="1"/>
          <p:nvPr/>
        </p:nvSpPr>
        <p:spPr>
          <a:xfrm>
            <a:off x="704325" y="2177000"/>
            <a:ext cx="8940900" cy="13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1450">
                <a:solidFill>
                  <a:schemeClr val="dk1"/>
                </a:solidFill>
                <a:latin typeface="Avenir"/>
                <a:ea typeface="Avenir"/>
                <a:cs typeface="Avenir"/>
                <a:sym typeface="Avenir"/>
              </a:rPr>
              <a:t>INVITE</a:t>
            </a:r>
            <a:r>
              <a:rPr lang="en-US" sz="1450">
                <a:solidFill>
                  <a:schemeClr val="dk1"/>
                </a:solidFill>
                <a:latin typeface="Avenir"/>
                <a:ea typeface="Avenir"/>
                <a:cs typeface="Avenir"/>
                <a:sym typeface="Avenir"/>
              </a:rPr>
              <a:t>: </a:t>
            </a:r>
            <a:r>
              <a:rPr b="1" lang="en-US" sz="1450">
                <a:solidFill>
                  <a:schemeClr val="dk1"/>
                </a:solidFill>
                <a:latin typeface="Avenir"/>
                <a:ea typeface="Avenir"/>
                <a:cs typeface="Avenir"/>
                <a:sym typeface="Avenir"/>
              </a:rPr>
              <a:t>IP, URI dest et port</a:t>
            </a:r>
            <a:r>
              <a:rPr lang="en-US" sz="1450">
                <a:solidFill>
                  <a:schemeClr val="dk1"/>
                </a:solidFill>
                <a:latin typeface="Avenir"/>
                <a:ea typeface="Avenir"/>
                <a:cs typeface="Avenir"/>
                <a:sym typeface="Avenir"/>
              </a:rPr>
              <a:t> sur lequel on souhaite être contacté</a:t>
            </a:r>
            <a:endParaRPr sz="1450">
              <a:solidFill>
                <a:schemeClr val="dk1"/>
              </a:solidFill>
              <a:latin typeface="Avenir"/>
              <a:ea typeface="Avenir"/>
              <a:cs typeface="Avenir"/>
              <a:sym typeface="Avenir"/>
            </a:endParaRPr>
          </a:p>
          <a:p>
            <a:pPr indent="0" lvl="0" marL="0" rtl="0" algn="l">
              <a:spcBef>
                <a:spcPts val="0"/>
              </a:spcBef>
              <a:spcAft>
                <a:spcPts val="0"/>
              </a:spcAft>
              <a:buClr>
                <a:schemeClr val="dk1"/>
              </a:buClr>
              <a:buSzPts val="1100"/>
              <a:buFont typeface="Arial"/>
              <a:buNone/>
            </a:pPr>
            <a:r>
              <a:rPr b="1" lang="en-US" sz="1450">
                <a:solidFill>
                  <a:schemeClr val="dk1"/>
                </a:solidFill>
                <a:latin typeface="Avenir"/>
                <a:ea typeface="Avenir"/>
                <a:cs typeface="Avenir"/>
                <a:sym typeface="Avenir"/>
              </a:rPr>
              <a:t>100 Trying response</a:t>
            </a:r>
            <a:r>
              <a:rPr lang="en-US" sz="1450">
                <a:solidFill>
                  <a:schemeClr val="dk1"/>
                </a:solidFill>
                <a:latin typeface="Avenir"/>
                <a:ea typeface="Avenir"/>
                <a:cs typeface="Avenir"/>
                <a:sym typeface="Avenir"/>
              </a:rPr>
              <a:t>:  IP, URI dest et port sur lequel on veut être contacté</a:t>
            </a:r>
            <a:endParaRPr sz="1450">
              <a:solidFill>
                <a:schemeClr val="dk1"/>
              </a:solidFill>
              <a:latin typeface="Avenir"/>
              <a:ea typeface="Avenir"/>
              <a:cs typeface="Avenir"/>
              <a:sym typeface="Avenir"/>
            </a:endParaRPr>
          </a:p>
          <a:p>
            <a:pPr indent="0" lvl="0" marL="0" rtl="0" algn="l">
              <a:spcBef>
                <a:spcPts val="0"/>
              </a:spcBef>
              <a:spcAft>
                <a:spcPts val="0"/>
              </a:spcAft>
              <a:buClr>
                <a:schemeClr val="dk1"/>
              </a:buClr>
              <a:buSzPts val="1100"/>
              <a:buFont typeface="Arial"/>
              <a:buNone/>
            </a:pPr>
            <a:r>
              <a:rPr lang="en-US" sz="1450">
                <a:solidFill>
                  <a:schemeClr val="dk1"/>
                </a:solidFill>
                <a:latin typeface="Avenir"/>
                <a:ea typeface="Avenir"/>
                <a:cs typeface="Avenir"/>
                <a:sym typeface="Avenir"/>
              </a:rPr>
              <a:t>Reservation de flux necessite les IP et ports. </a:t>
            </a:r>
            <a:endParaRPr sz="1450">
              <a:solidFill>
                <a:schemeClr val="dk1"/>
              </a:solidFill>
              <a:latin typeface="Avenir"/>
              <a:ea typeface="Avenir"/>
              <a:cs typeface="Avenir"/>
              <a:sym typeface="Avenir"/>
            </a:endParaRPr>
          </a:p>
          <a:p>
            <a:pPr indent="0" lvl="0" marL="0" rtl="0" algn="l">
              <a:spcBef>
                <a:spcPts val="0"/>
              </a:spcBef>
              <a:spcAft>
                <a:spcPts val="0"/>
              </a:spcAft>
              <a:buNone/>
            </a:pPr>
            <a:r>
              <a:rPr lang="en-US" sz="1450">
                <a:solidFill>
                  <a:schemeClr val="dk1"/>
                </a:solidFill>
                <a:latin typeface="Avenir"/>
                <a:ea typeface="Avenir"/>
                <a:cs typeface="Avenir"/>
                <a:sym typeface="Avenir"/>
              </a:rPr>
              <a:t>On suppose ici que les IP sont toutes déjà dans le log register du Proxy IP, sinon il faut les ajouter au tout début via des messages Register(URI,IP) vers le proxy SIP </a:t>
            </a:r>
            <a:endParaRPr sz="1800">
              <a:latin typeface="Avenir"/>
              <a:ea typeface="Avenir"/>
              <a:cs typeface="Avenir"/>
              <a:sym typeface="Avenir"/>
            </a:endParaRPr>
          </a:p>
        </p:txBody>
      </p:sp>
      <p:pic>
        <p:nvPicPr>
          <p:cNvPr id="368" name="Google Shape;368;p24"/>
          <p:cNvPicPr preferRelativeResize="0"/>
          <p:nvPr/>
        </p:nvPicPr>
        <p:blipFill>
          <a:blip r:embed="rId4">
            <a:alphaModFix/>
          </a:blip>
          <a:stretch>
            <a:fillRect/>
          </a:stretch>
        </p:blipFill>
        <p:spPr>
          <a:xfrm>
            <a:off x="511975" y="3419125"/>
            <a:ext cx="9947350" cy="3373750"/>
          </a:xfrm>
          <a:prstGeom prst="rect">
            <a:avLst/>
          </a:prstGeom>
          <a:noFill/>
          <a:ln>
            <a:noFill/>
          </a:ln>
        </p:spPr>
      </p:pic>
      <p:sp>
        <p:nvSpPr>
          <p:cNvPr id="369" name="Google Shape;369;p24"/>
          <p:cNvSpPr/>
          <p:nvPr/>
        </p:nvSpPr>
        <p:spPr>
          <a:xfrm rot="10800000">
            <a:off x="4058282" y="15"/>
            <a:ext cx="2565600" cy="1544700"/>
          </a:xfrm>
          <a:prstGeom prst="parallelogram">
            <a:avLst>
              <a:gd fmla="val 78345" name="adj"/>
            </a:avLst>
          </a:prstGeom>
          <a:solidFill>
            <a:srgbClr val="1A2F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70" name="Google Shape;370;p24"/>
          <p:cNvSpPr/>
          <p:nvPr/>
        </p:nvSpPr>
        <p:spPr>
          <a:xfrm rot="10800000">
            <a:off x="6649082" y="15"/>
            <a:ext cx="2565600" cy="1544700"/>
          </a:xfrm>
          <a:prstGeom prst="parallelogram">
            <a:avLst>
              <a:gd fmla="val 78345" name="adj"/>
            </a:avLst>
          </a:prstGeom>
          <a:solidFill>
            <a:srgbClr val="1A2F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71" name="Google Shape;371;p24"/>
          <p:cNvSpPr/>
          <p:nvPr/>
        </p:nvSpPr>
        <p:spPr>
          <a:xfrm rot="10800000">
            <a:off x="9239882" y="15"/>
            <a:ext cx="2565600" cy="1544700"/>
          </a:xfrm>
          <a:prstGeom prst="parallelogram">
            <a:avLst>
              <a:gd fmla="val 78345" name="adj"/>
            </a:avLst>
          </a:prstGeom>
          <a:solidFill>
            <a:srgbClr val="1A2F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p:txBody>
      </p:sp>
    </p:spTree>
  </p:cSld>
  <p:clrMapOvr>
    <a:masterClrMapping/>
  </p:clrMapOvr>
  <mc:AlternateContent>
    <mc:Choice Requires="p14">
      <p:transition spd="slow" p14:dur="13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361"/>
                                        </p:tgtEl>
                                        <p:attrNameLst>
                                          <p:attrName>style.visibility</p:attrName>
                                        </p:attrNameLst>
                                      </p:cBhvr>
                                      <p:to>
                                        <p:strVal val="visible"/>
                                      </p:to>
                                    </p:set>
                                    <p:anim calcmode="lin" valueType="num">
                                      <p:cBhvr additive="base">
                                        <p:cTn dur="500"/>
                                        <p:tgtEl>
                                          <p:spTgt spid="361"/>
                                        </p:tgtEl>
                                        <p:attrNameLst>
                                          <p:attrName>ppt_w</p:attrName>
                                        </p:attrNameLst>
                                      </p:cBhvr>
                                      <p:tavLst>
                                        <p:tav fmla="" tm="0">
                                          <p:val>
                                            <p:strVal val="0"/>
                                          </p:val>
                                        </p:tav>
                                        <p:tav fmla="" tm="100000">
                                          <p:val>
                                            <p:strVal val="#ppt_w"/>
                                          </p:val>
                                        </p:tav>
                                      </p:tavLst>
                                    </p:anim>
                                    <p:anim calcmode="lin" valueType="num">
                                      <p:cBhvr additive="base">
                                        <p:cTn dur="500"/>
                                        <p:tgtEl>
                                          <p:spTgt spid="36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cxnSp>
        <p:nvCxnSpPr>
          <p:cNvPr id="376" name="Google Shape;376;p25"/>
          <p:cNvCxnSpPr/>
          <p:nvPr/>
        </p:nvCxnSpPr>
        <p:spPr>
          <a:xfrm>
            <a:off x="861919" y="291400"/>
            <a:ext cx="0" cy="678900"/>
          </a:xfrm>
          <a:prstGeom prst="straightConnector1">
            <a:avLst/>
          </a:prstGeom>
          <a:noFill/>
          <a:ln cap="flat" cmpd="sng" w="9525">
            <a:solidFill>
              <a:srgbClr val="1A2F64"/>
            </a:solidFill>
            <a:prstDash val="solid"/>
            <a:miter lim="800000"/>
            <a:headEnd len="sm" w="sm" type="none"/>
            <a:tailEnd len="sm" w="sm" type="none"/>
          </a:ln>
        </p:spPr>
      </p:cxnSp>
      <p:sp>
        <p:nvSpPr>
          <p:cNvPr id="377" name="Google Shape;377;p25"/>
          <p:cNvSpPr txBox="1"/>
          <p:nvPr/>
        </p:nvSpPr>
        <p:spPr>
          <a:xfrm>
            <a:off x="2114440" y="2177008"/>
            <a:ext cx="1402500" cy="307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1A2F64"/>
              </a:buClr>
              <a:buSzPts val="2000"/>
              <a:buFont typeface="Arial"/>
              <a:buNone/>
            </a:pPr>
            <a:r>
              <a:t/>
            </a:r>
            <a:endParaRPr b="1" i="0" sz="2000" u="none" cap="none" strike="noStrike">
              <a:solidFill>
                <a:srgbClr val="1A2F64"/>
              </a:solidFill>
              <a:latin typeface="Arial"/>
              <a:ea typeface="Arial"/>
              <a:cs typeface="Arial"/>
              <a:sym typeface="Arial"/>
            </a:endParaRPr>
          </a:p>
        </p:txBody>
      </p:sp>
      <p:sp>
        <p:nvSpPr>
          <p:cNvPr id="378" name="Google Shape;378;p25"/>
          <p:cNvSpPr txBox="1"/>
          <p:nvPr/>
        </p:nvSpPr>
        <p:spPr>
          <a:xfrm>
            <a:off x="476700" y="1582750"/>
            <a:ext cx="11549700" cy="7695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Font typeface="Avenir"/>
              <a:buChar char="●"/>
            </a:pPr>
            <a:r>
              <a:rPr b="1" lang="en-US" sz="1900">
                <a:latin typeface="Avenir"/>
                <a:ea typeface="Avenir"/>
                <a:cs typeface="Avenir"/>
                <a:sym typeface="Avenir"/>
              </a:rPr>
              <a:t>Différenciation des cas en fonction de la disponibilité des ressources</a:t>
            </a:r>
            <a:endParaRPr b="1" sz="1900">
              <a:latin typeface="Avenir"/>
              <a:ea typeface="Avenir"/>
              <a:cs typeface="Avenir"/>
              <a:sym typeface="Avenir"/>
            </a:endParaRPr>
          </a:p>
          <a:p>
            <a:pPr indent="0" lvl="0" marL="0" rtl="0" algn="l">
              <a:spcBef>
                <a:spcPts val="0"/>
              </a:spcBef>
              <a:spcAft>
                <a:spcPts val="0"/>
              </a:spcAft>
              <a:buNone/>
            </a:pPr>
            <a:r>
              <a:t/>
            </a:r>
            <a:endParaRPr b="1" sz="1900">
              <a:latin typeface="Avenir"/>
              <a:ea typeface="Avenir"/>
              <a:cs typeface="Avenir"/>
              <a:sym typeface="Avenir"/>
            </a:endParaRPr>
          </a:p>
        </p:txBody>
      </p:sp>
      <p:grpSp>
        <p:nvGrpSpPr>
          <p:cNvPr id="379" name="Google Shape;379;p25"/>
          <p:cNvGrpSpPr/>
          <p:nvPr/>
        </p:nvGrpSpPr>
        <p:grpSpPr>
          <a:xfrm>
            <a:off x="862025" y="291314"/>
            <a:ext cx="2150806" cy="679002"/>
            <a:chOff x="9124949" y="2065781"/>
            <a:chExt cx="1865400" cy="588900"/>
          </a:xfrm>
        </p:grpSpPr>
        <p:sp>
          <p:nvSpPr>
            <p:cNvPr id="380" name="Google Shape;380;p25"/>
            <p:cNvSpPr/>
            <p:nvPr/>
          </p:nvSpPr>
          <p:spPr>
            <a:xfrm>
              <a:off x="9124949" y="2185392"/>
              <a:ext cx="1865400" cy="320400"/>
            </a:xfrm>
            <a:prstGeom prst="rect">
              <a:avLst/>
            </a:prstGeom>
            <a:solidFill>
              <a:srgbClr val="1A2F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24848"/>
                </a:buClr>
                <a:buSzPts val="1800"/>
                <a:buFont typeface="Arial"/>
                <a:buNone/>
              </a:pPr>
              <a:r>
                <a:rPr lang="en-US" sz="1800">
                  <a:solidFill>
                    <a:srgbClr val="FFFFFF"/>
                  </a:solidFill>
                  <a:latin typeface="Avenir"/>
                  <a:ea typeface="Avenir"/>
                  <a:cs typeface="Avenir"/>
                  <a:sym typeface="Avenir"/>
                </a:rPr>
                <a:t>Bandwidth Broker</a:t>
              </a:r>
              <a:endParaRPr i="0" sz="1800" u="none" cap="none" strike="noStrike">
                <a:solidFill>
                  <a:srgbClr val="FFFFFF"/>
                </a:solidFill>
                <a:latin typeface="Avenir"/>
                <a:ea typeface="Avenir"/>
                <a:cs typeface="Avenir"/>
                <a:sym typeface="Avenir"/>
              </a:endParaRPr>
            </a:p>
          </p:txBody>
        </p:sp>
        <p:cxnSp>
          <p:nvCxnSpPr>
            <p:cNvPr id="381" name="Google Shape;381;p25"/>
            <p:cNvCxnSpPr/>
            <p:nvPr/>
          </p:nvCxnSpPr>
          <p:spPr>
            <a:xfrm>
              <a:off x="9125126" y="2065781"/>
              <a:ext cx="0" cy="588900"/>
            </a:xfrm>
            <a:prstGeom prst="straightConnector1">
              <a:avLst/>
            </a:prstGeom>
            <a:noFill/>
            <a:ln cap="flat" cmpd="sng" w="9525">
              <a:solidFill>
                <a:srgbClr val="1A2F64"/>
              </a:solidFill>
              <a:prstDash val="solid"/>
              <a:miter lim="800000"/>
              <a:headEnd len="sm" w="sm" type="none"/>
              <a:tailEnd len="sm" w="sm" type="none"/>
            </a:ln>
          </p:spPr>
        </p:cxnSp>
      </p:grpSp>
      <p:pic>
        <p:nvPicPr>
          <p:cNvPr id="382" name="Google Shape;382;p25"/>
          <p:cNvPicPr preferRelativeResize="0"/>
          <p:nvPr/>
        </p:nvPicPr>
        <p:blipFill>
          <a:blip r:embed="rId3">
            <a:alphaModFix/>
          </a:blip>
          <a:stretch>
            <a:fillRect/>
          </a:stretch>
        </p:blipFill>
        <p:spPr>
          <a:xfrm>
            <a:off x="76200" y="367675"/>
            <a:ext cx="704325" cy="526296"/>
          </a:xfrm>
          <a:prstGeom prst="rect">
            <a:avLst/>
          </a:prstGeom>
          <a:noFill/>
          <a:ln>
            <a:noFill/>
          </a:ln>
        </p:spPr>
      </p:pic>
      <p:pic>
        <p:nvPicPr>
          <p:cNvPr id="383" name="Google Shape;383;p25"/>
          <p:cNvPicPr preferRelativeResize="0"/>
          <p:nvPr/>
        </p:nvPicPr>
        <p:blipFill>
          <a:blip r:embed="rId4">
            <a:alphaModFix/>
          </a:blip>
          <a:stretch>
            <a:fillRect/>
          </a:stretch>
        </p:blipFill>
        <p:spPr>
          <a:xfrm>
            <a:off x="629100" y="2012650"/>
            <a:ext cx="9759525" cy="4845350"/>
          </a:xfrm>
          <a:prstGeom prst="rect">
            <a:avLst/>
          </a:prstGeom>
          <a:noFill/>
          <a:ln>
            <a:noFill/>
          </a:ln>
        </p:spPr>
      </p:pic>
      <p:sp>
        <p:nvSpPr>
          <p:cNvPr id="384" name="Google Shape;384;p25"/>
          <p:cNvSpPr/>
          <p:nvPr/>
        </p:nvSpPr>
        <p:spPr>
          <a:xfrm rot="10800000">
            <a:off x="4058282" y="15"/>
            <a:ext cx="2565600" cy="1544700"/>
          </a:xfrm>
          <a:prstGeom prst="parallelogram">
            <a:avLst>
              <a:gd fmla="val 78345" name="adj"/>
            </a:avLst>
          </a:prstGeom>
          <a:solidFill>
            <a:srgbClr val="1A2F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85" name="Google Shape;385;p25"/>
          <p:cNvSpPr/>
          <p:nvPr/>
        </p:nvSpPr>
        <p:spPr>
          <a:xfrm rot="10800000">
            <a:off x="6649082" y="15"/>
            <a:ext cx="2565600" cy="1544700"/>
          </a:xfrm>
          <a:prstGeom prst="parallelogram">
            <a:avLst>
              <a:gd fmla="val 78345" name="adj"/>
            </a:avLst>
          </a:prstGeom>
          <a:solidFill>
            <a:srgbClr val="1A2F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86" name="Google Shape;386;p25"/>
          <p:cNvSpPr/>
          <p:nvPr/>
        </p:nvSpPr>
        <p:spPr>
          <a:xfrm rot="10800000">
            <a:off x="9239882" y="15"/>
            <a:ext cx="2565600" cy="1544700"/>
          </a:xfrm>
          <a:prstGeom prst="parallelogram">
            <a:avLst>
              <a:gd fmla="val 78345" name="adj"/>
            </a:avLst>
          </a:prstGeom>
          <a:solidFill>
            <a:srgbClr val="1A2F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p:txBody>
      </p:sp>
    </p:spTree>
  </p:cSld>
  <p:clrMapOvr>
    <a:masterClrMapping/>
  </p:clrMapOvr>
  <mc:AlternateContent>
    <mc:Choice Requires="p14">
      <p:transition spd="slow" p14:dur="13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377"/>
                                        </p:tgtEl>
                                        <p:attrNameLst>
                                          <p:attrName>style.visibility</p:attrName>
                                        </p:attrNameLst>
                                      </p:cBhvr>
                                      <p:to>
                                        <p:strVal val="visible"/>
                                      </p:to>
                                    </p:set>
                                    <p:anim calcmode="lin" valueType="num">
                                      <p:cBhvr additive="base">
                                        <p:cTn dur="500"/>
                                        <p:tgtEl>
                                          <p:spTgt spid="377"/>
                                        </p:tgtEl>
                                        <p:attrNameLst>
                                          <p:attrName>ppt_w</p:attrName>
                                        </p:attrNameLst>
                                      </p:cBhvr>
                                      <p:tavLst>
                                        <p:tav fmla="" tm="0">
                                          <p:val>
                                            <p:strVal val="0"/>
                                          </p:val>
                                        </p:tav>
                                        <p:tav fmla="" tm="100000">
                                          <p:val>
                                            <p:strVal val="#ppt_w"/>
                                          </p:val>
                                        </p:tav>
                                      </p:tavLst>
                                    </p:anim>
                                    <p:anim calcmode="lin" valueType="num">
                                      <p:cBhvr additive="base">
                                        <p:cTn dur="500"/>
                                        <p:tgtEl>
                                          <p:spTgt spid="37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grpSp>
        <p:nvGrpSpPr>
          <p:cNvPr id="391" name="Google Shape;391;p26"/>
          <p:cNvGrpSpPr/>
          <p:nvPr/>
        </p:nvGrpSpPr>
        <p:grpSpPr>
          <a:xfrm rot="-5400000">
            <a:off x="5565071" y="-691046"/>
            <a:ext cx="8849151" cy="9058929"/>
            <a:chOff x="-1247864" y="1317823"/>
            <a:chExt cx="7008118" cy="7583867"/>
          </a:xfrm>
        </p:grpSpPr>
        <p:pic>
          <p:nvPicPr>
            <p:cNvPr descr="e7d195523061f1c0deeec63e560781cfd59afb0ea006f2a87ABB68BF51EA6619813959095094C18C62A12F549504892A4AAA8C1554C6663626E05CA27F281A14E6983772AFC3FB97135759321DEA3D705820548C6D5B558CA8F362B18D312C152407D21FB34EF0A1D1B21F91EF7E1DCDE529C869E8F5A9E23DB214A825789D83372F841262D649B4" id="392" name="Google Shape;392;p26"/>
            <p:cNvPicPr preferRelativeResize="0"/>
            <p:nvPr/>
          </p:nvPicPr>
          <p:blipFill rotWithShape="1">
            <a:blip r:embed="rId3">
              <a:alphaModFix/>
            </a:blip>
            <a:srcRect b="0" l="0" r="0" t="76774"/>
            <a:stretch/>
          </p:blipFill>
          <p:spPr>
            <a:xfrm flipH="1" rot="-8117437">
              <a:off x="-545055" y="2638955"/>
              <a:ext cx="4033550" cy="675328"/>
            </a:xfrm>
            <a:prstGeom prst="rect">
              <a:avLst/>
            </a:prstGeom>
            <a:noFill/>
            <a:ln>
              <a:noFill/>
            </a:ln>
            <a:effectLst>
              <a:outerShdw blurRad="50800" rotWithShape="0" algn="tr" dir="8100000" dist="38100">
                <a:srgbClr val="000000">
                  <a:alpha val="40000"/>
                </a:srgbClr>
              </a:outerShdw>
            </a:effectLst>
          </p:spPr>
        </p:pic>
        <p:sp>
          <p:nvSpPr>
            <p:cNvPr id="393" name="Google Shape;393;p26"/>
            <p:cNvSpPr/>
            <p:nvPr/>
          </p:nvSpPr>
          <p:spPr>
            <a:xfrm rot="-8095468">
              <a:off x="-939931" y="2138350"/>
              <a:ext cx="1609235" cy="1537534"/>
            </a:xfrm>
            <a:prstGeom prst="rtTriangle">
              <a:avLst/>
            </a:prstGeom>
            <a:solidFill>
              <a:srgbClr val="1A2F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4" name="Google Shape;394;p26"/>
            <p:cNvSpPr/>
            <p:nvPr/>
          </p:nvSpPr>
          <p:spPr>
            <a:xfrm rot="8007725">
              <a:off x="1623516" y="5572591"/>
              <a:ext cx="2758498" cy="2758498"/>
            </a:xfrm>
            <a:prstGeom prst="rtTriangle">
              <a:avLst/>
            </a:prstGeom>
            <a:solidFill>
              <a:srgbClr val="1A2F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e7d195523061f1c0deeec63e560781cfd59afb0ea006f2a87ABB68BF51EA6619813959095094C18C62A12F549504892A4AAA8C1554C6663626E05CA27F281A14E6983772AFC3FB97135759321DEA3D705820548C6D5B558CA8F362B18D312C152407D21FB34EF0A1D1B21F91EF7E1DCDE529C869E8F5A9E23DB214A825789D83372F841262D649B4" id="395" name="Google Shape;395;p26"/>
            <p:cNvPicPr preferRelativeResize="0"/>
            <p:nvPr/>
          </p:nvPicPr>
          <p:blipFill rotWithShape="1">
            <a:blip r:embed="rId3">
              <a:alphaModFix/>
            </a:blip>
            <a:srcRect b="0" l="0" r="0" t="76774"/>
            <a:stretch/>
          </p:blipFill>
          <p:spPr>
            <a:xfrm flipH="1" rot="-2792469">
              <a:off x="116787" y="4664469"/>
              <a:ext cx="6396802" cy="675328"/>
            </a:xfrm>
            <a:prstGeom prst="rect">
              <a:avLst/>
            </a:prstGeom>
            <a:noFill/>
            <a:ln>
              <a:noFill/>
            </a:ln>
            <a:effectLst>
              <a:outerShdw blurRad="50800" rotWithShape="0" algn="tr" dir="8100000" dist="38100">
                <a:srgbClr val="000000">
                  <a:alpha val="40000"/>
                </a:srgbClr>
              </a:outerShdw>
            </a:effectLst>
          </p:spPr>
        </p:pic>
      </p:grpSp>
      <p:grpSp>
        <p:nvGrpSpPr>
          <p:cNvPr id="396" name="Google Shape;396;p26"/>
          <p:cNvGrpSpPr/>
          <p:nvPr/>
        </p:nvGrpSpPr>
        <p:grpSpPr>
          <a:xfrm>
            <a:off x="3566767" y="5069608"/>
            <a:ext cx="2429620" cy="647871"/>
            <a:chOff x="9124950" y="2065781"/>
            <a:chExt cx="1691700" cy="561900"/>
          </a:xfrm>
        </p:grpSpPr>
        <p:sp>
          <p:nvSpPr>
            <p:cNvPr id="397" name="Google Shape;397;p26"/>
            <p:cNvSpPr/>
            <p:nvPr/>
          </p:nvSpPr>
          <p:spPr>
            <a:xfrm>
              <a:off x="9124950" y="2185387"/>
              <a:ext cx="1691700" cy="293700"/>
            </a:xfrm>
            <a:prstGeom prst="rect">
              <a:avLst/>
            </a:prstGeom>
            <a:solidFill>
              <a:srgbClr val="1A2F64"/>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E24848"/>
                </a:buClr>
                <a:buSzPts val="1600"/>
                <a:buFont typeface="Arial"/>
                <a:buNone/>
              </a:pPr>
              <a:r>
                <a:rPr lang="en-US" sz="1600">
                  <a:solidFill>
                    <a:srgbClr val="FFFFFF"/>
                  </a:solidFill>
                  <a:latin typeface="Avenir"/>
                  <a:ea typeface="Avenir"/>
                  <a:cs typeface="Avenir"/>
                  <a:sym typeface="Avenir"/>
                </a:rPr>
                <a:t>SLA &amp; PEP</a:t>
              </a:r>
              <a:endParaRPr i="0" sz="1600" u="none" cap="none" strike="noStrike">
                <a:solidFill>
                  <a:srgbClr val="FFFFFF"/>
                </a:solidFill>
                <a:latin typeface="Avenir"/>
                <a:ea typeface="Avenir"/>
                <a:cs typeface="Avenir"/>
                <a:sym typeface="Avenir"/>
              </a:endParaRPr>
            </a:p>
          </p:txBody>
        </p:sp>
        <p:cxnSp>
          <p:nvCxnSpPr>
            <p:cNvPr id="398" name="Google Shape;398;p26"/>
            <p:cNvCxnSpPr/>
            <p:nvPr/>
          </p:nvCxnSpPr>
          <p:spPr>
            <a:xfrm>
              <a:off x="9125126" y="2065781"/>
              <a:ext cx="0" cy="561900"/>
            </a:xfrm>
            <a:prstGeom prst="straightConnector1">
              <a:avLst/>
            </a:prstGeom>
            <a:noFill/>
            <a:ln cap="flat" cmpd="sng" w="9525">
              <a:solidFill>
                <a:srgbClr val="1A2F64"/>
              </a:solidFill>
              <a:prstDash val="solid"/>
              <a:miter lim="800000"/>
              <a:headEnd len="sm" w="sm" type="none"/>
              <a:tailEnd len="sm" w="sm" type="none"/>
            </a:ln>
          </p:spPr>
        </p:cxnSp>
      </p:grpSp>
      <p:sp>
        <p:nvSpPr>
          <p:cNvPr id="399" name="Google Shape;399;p26"/>
          <p:cNvSpPr txBox="1"/>
          <p:nvPr/>
        </p:nvSpPr>
        <p:spPr>
          <a:xfrm>
            <a:off x="1267275" y="1712600"/>
            <a:ext cx="6973200" cy="193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solidFill>
                  <a:srgbClr val="BF9645"/>
                </a:solidFill>
                <a:latin typeface="Avenir"/>
                <a:ea typeface="Avenir"/>
                <a:cs typeface="Avenir"/>
                <a:sym typeface="Avenir"/>
              </a:rPr>
              <a:t>Définition des SLA &amp; PEP</a:t>
            </a:r>
            <a:endParaRPr sz="6000">
              <a:solidFill>
                <a:srgbClr val="BF9645"/>
              </a:solidFill>
              <a:latin typeface="Avenir"/>
              <a:ea typeface="Avenir"/>
              <a:cs typeface="Avenir"/>
              <a:sym typeface="Avenir"/>
            </a:endParaRPr>
          </a:p>
        </p:txBody>
      </p:sp>
      <p:pic>
        <p:nvPicPr>
          <p:cNvPr id="400" name="Google Shape;400;p26"/>
          <p:cNvPicPr preferRelativeResize="0"/>
          <p:nvPr/>
        </p:nvPicPr>
        <p:blipFill>
          <a:blip r:embed="rId4">
            <a:alphaModFix/>
          </a:blip>
          <a:stretch>
            <a:fillRect/>
          </a:stretch>
        </p:blipFill>
        <p:spPr>
          <a:xfrm>
            <a:off x="152400" y="152400"/>
            <a:ext cx="3295652" cy="714500"/>
          </a:xfrm>
          <a:prstGeom prst="rect">
            <a:avLst/>
          </a:prstGeom>
          <a:noFill/>
          <a:ln>
            <a:noFill/>
          </a:ln>
        </p:spPr>
      </p:pic>
      <p:pic>
        <p:nvPicPr>
          <p:cNvPr id="401" name="Google Shape;401;p26"/>
          <p:cNvPicPr preferRelativeResize="0"/>
          <p:nvPr/>
        </p:nvPicPr>
        <p:blipFill>
          <a:blip r:embed="rId5">
            <a:alphaModFix/>
          </a:blip>
          <a:stretch>
            <a:fillRect/>
          </a:stretch>
        </p:blipFill>
        <p:spPr>
          <a:xfrm>
            <a:off x="2699745" y="5049022"/>
            <a:ext cx="748296" cy="689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500"/>
                                        <p:tgtEl>
                                          <p:spTgt spid="391"/>
                                        </p:tgtEl>
                                      </p:cBhvr>
                                    </p:animEffect>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396"/>
                                        </p:tgtEl>
                                        <p:attrNameLst>
                                          <p:attrName>style.visibility</p:attrName>
                                        </p:attrNameLst>
                                      </p:cBhvr>
                                      <p:to>
                                        <p:strVal val="visible"/>
                                      </p:to>
                                    </p:set>
                                    <p:anim calcmode="lin" valueType="num">
                                      <p:cBhvr additive="base">
                                        <p:cTn dur="1500"/>
                                        <p:tgtEl>
                                          <p:spTgt spid="39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grpSp>
        <p:nvGrpSpPr>
          <p:cNvPr id="406" name="Google Shape;406;p27"/>
          <p:cNvGrpSpPr/>
          <p:nvPr/>
        </p:nvGrpSpPr>
        <p:grpSpPr>
          <a:xfrm>
            <a:off x="785350" y="291406"/>
            <a:ext cx="827914" cy="679002"/>
            <a:chOff x="9124936" y="2065781"/>
            <a:chExt cx="1938000" cy="588900"/>
          </a:xfrm>
        </p:grpSpPr>
        <p:sp>
          <p:nvSpPr>
            <p:cNvPr id="407" name="Google Shape;407;p27"/>
            <p:cNvSpPr/>
            <p:nvPr/>
          </p:nvSpPr>
          <p:spPr>
            <a:xfrm>
              <a:off x="9124936" y="2185382"/>
              <a:ext cx="1938000" cy="320400"/>
            </a:xfrm>
            <a:prstGeom prst="rect">
              <a:avLst/>
            </a:prstGeom>
            <a:solidFill>
              <a:srgbClr val="1A2F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24848"/>
                </a:buClr>
                <a:buSzPts val="1800"/>
                <a:buFont typeface="Arial"/>
                <a:buNone/>
              </a:pPr>
              <a:r>
                <a:rPr lang="en-US" sz="1800">
                  <a:solidFill>
                    <a:srgbClr val="FFFFFF"/>
                  </a:solidFill>
                  <a:latin typeface="Avenir"/>
                  <a:ea typeface="Avenir"/>
                  <a:cs typeface="Avenir"/>
                  <a:sym typeface="Avenir"/>
                </a:rPr>
                <a:t>SLA</a:t>
              </a:r>
              <a:endParaRPr i="0" sz="1800" u="none" cap="none" strike="noStrike">
                <a:solidFill>
                  <a:srgbClr val="FFFFFF"/>
                </a:solidFill>
                <a:latin typeface="Avenir"/>
                <a:ea typeface="Avenir"/>
                <a:cs typeface="Avenir"/>
                <a:sym typeface="Avenir"/>
              </a:endParaRPr>
            </a:p>
          </p:txBody>
        </p:sp>
        <p:cxnSp>
          <p:nvCxnSpPr>
            <p:cNvPr id="408" name="Google Shape;408;p27"/>
            <p:cNvCxnSpPr/>
            <p:nvPr/>
          </p:nvCxnSpPr>
          <p:spPr>
            <a:xfrm>
              <a:off x="9125126" y="2065781"/>
              <a:ext cx="0" cy="588900"/>
            </a:xfrm>
            <a:prstGeom prst="straightConnector1">
              <a:avLst/>
            </a:prstGeom>
            <a:noFill/>
            <a:ln cap="flat" cmpd="sng" w="9525">
              <a:solidFill>
                <a:srgbClr val="1A2F64"/>
              </a:solidFill>
              <a:prstDash val="solid"/>
              <a:miter lim="800000"/>
              <a:headEnd len="sm" w="sm" type="none"/>
              <a:tailEnd len="sm" w="sm" type="none"/>
            </a:ln>
          </p:spPr>
        </p:cxnSp>
      </p:grpSp>
      <p:sp>
        <p:nvSpPr>
          <p:cNvPr id="409" name="Google Shape;409;p27"/>
          <p:cNvSpPr txBox="1"/>
          <p:nvPr/>
        </p:nvSpPr>
        <p:spPr>
          <a:xfrm>
            <a:off x="2114440" y="2177008"/>
            <a:ext cx="1402500" cy="307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1A2F64"/>
              </a:buClr>
              <a:buSzPts val="2000"/>
              <a:buFont typeface="Arial"/>
              <a:buNone/>
            </a:pPr>
            <a:r>
              <a:t/>
            </a:r>
            <a:endParaRPr b="1" i="0" sz="2000" u="none" cap="none" strike="noStrike">
              <a:solidFill>
                <a:srgbClr val="1A2F64"/>
              </a:solidFill>
              <a:latin typeface="Arial"/>
              <a:ea typeface="Arial"/>
              <a:cs typeface="Arial"/>
              <a:sym typeface="Arial"/>
            </a:endParaRPr>
          </a:p>
        </p:txBody>
      </p:sp>
      <p:sp>
        <p:nvSpPr>
          <p:cNvPr id="410" name="Google Shape;410;p27"/>
          <p:cNvSpPr/>
          <p:nvPr/>
        </p:nvSpPr>
        <p:spPr>
          <a:xfrm rot="10800000">
            <a:off x="5125082" y="15"/>
            <a:ext cx="2565600" cy="1544700"/>
          </a:xfrm>
          <a:prstGeom prst="parallelogram">
            <a:avLst>
              <a:gd fmla="val 78345" name="adj"/>
            </a:avLst>
          </a:prstGeom>
          <a:solidFill>
            <a:srgbClr val="1A2F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11" name="Google Shape;411;p27"/>
          <p:cNvSpPr/>
          <p:nvPr/>
        </p:nvSpPr>
        <p:spPr>
          <a:xfrm rot="10800000">
            <a:off x="7411082" y="15"/>
            <a:ext cx="2565600" cy="1544700"/>
          </a:xfrm>
          <a:prstGeom prst="parallelogram">
            <a:avLst>
              <a:gd fmla="val 78345" name="adj"/>
            </a:avLst>
          </a:prstGeom>
          <a:solidFill>
            <a:srgbClr val="1A2F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12" name="Google Shape;412;p27"/>
          <p:cNvSpPr/>
          <p:nvPr/>
        </p:nvSpPr>
        <p:spPr>
          <a:xfrm rot="10800000">
            <a:off x="9620882" y="15"/>
            <a:ext cx="2565600" cy="1544700"/>
          </a:xfrm>
          <a:prstGeom prst="parallelogram">
            <a:avLst>
              <a:gd fmla="val 78345" name="adj"/>
            </a:avLst>
          </a:prstGeom>
          <a:solidFill>
            <a:srgbClr val="1A2F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13" name="Google Shape;413;p27"/>
          <p:cNvSpPr/>
          <p:nvPr/>
        </p:nvSpPr>
        <p:spPr>
          <a:xfrm rot="10800000">
            <a:off x="2915282" y="15"/>
            <a:ext cx="2565600" cy="1544700"/>
          </a:xfrm>
          <a:prstGeom prst="parallelogram">
            <a:avLst>
              <a:gd fmla="val 78345" name="adj"/>
            </a:avLst>
          </a:prstGeom>
          <a:solidFill>
            <a:srgbClr val="1A2F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14" name="Google Shape;414;p27"/>
          <p:cNvSpPr txBox="1"/>
          <p:nvPr/>
        </p:nvSpPr>
        <p:spPr>
          <a:xfrm>
            <a:off x="332950" y="1544725"/>
            <a:ext cx="10783500" cy="517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Avenir"/>
                <a:ea typeface="Avenir"/>
                <a:cs typeface="Avenir"/>
                <a:sym typeface="Avenir"/>
              </a:rPr>
              <a:t>SLA </a:t>
            </a:r>
            <a:r>
              <a:rPr lang="en-US" sz="1800">
                <a:latin typeface="Avenir"/>
                <a:ea typeface="Avenir"/>
                <a:cs typeface="Avenir"/>
                <a:sym typeface="Avenir"/>
              </a:rPr>
              <a:t>agit tel un contrat avec du policing entre le client et le réseau MPLS. Il effectue : </a:t>
            </a:r>
            <a:endParaRPr sz="1800">
              <a:latin typeface="Avenir"/>
              <a:ea typeface="Avenir"/>
              <a:cs typeface="Avenir"/>
              <a:sym typeface="Avenir"/>
            </a:endParaRPr>
          </a:p>
          <a:p>
            <a:pPr indent="-342900" lvl="0" marL="457200" rtl="0" algn="l">
              <a:spcBef>
                <a:spcPts val="0"/>
              </a:spcBef>
              <a:spcAft>
                <a:spcPts val="0"/>
              </a:spcAft>
              <a:buSzPts val="1800"/>
              <a:buFont typeface="Avenir"/>
              <a:buChar char="●"/>
            </a:pPr>
            <a:r>
              <a:rPr lang="en-US" sz="1800">
                <a:latin typeface="Avenir"/>
                <a:ea typeface="Avenir"/>
                <a:cs typeface="Avenir"/>
                <a:sym typeface="Avenir"/>
              </a:rPr>
              <a:t>la mesure en entrée de la quantité de ressources utilisée</a:t>
            </a:r>
            <a:endParaRPr sz="1800">
              <a:latin typeface="Avenir"/>
              <a:ea typeface="Avenir"/>
              <a:cs typeface="Avenir"/>
              <a:sym typeface="Avenir"/>
            </a:endParaRPr>
          </a:p>
          <a:p>
            <a:pPr indent="-342900" lvl="0" marL="457200" rtl="0" algn="l">
              <a:spcBef>
                <a:spcPts val="0"/>
              </a:spcBef>
              <a:spcAft>
                <a:spcPts val="0"/>
              </a:spcAft>
              <a:buSzPts val="1800"/>
              <a:buFont typeface="Avenir"/>
              <a:buChar char="●"/>
            </a:pPr>
            <a:r>
              <a:rPr lang="en-US" sz="1800">
                <a:latin typeface="Avenir"/>
                <a:ea typeface="Avenir"/>
                <a:cs typeface="Avenir"/>
                <a:sym typeface="Avenir"/>
              </a:rPr>
              <a:t>agit sur la sortie des interfaces connectées au réseau de coeur en appliquant les règles de Policing</a:t>
            </a:r>
            <a:endParaRPr sz="1800">
              <a:latin typeface="Avenir"/>
              <a:ea typeface="Avenir"/>
              <a:cs typeface="Avenir"/>
              <a:sym typeface="Avenir"/>
            </a:endParaRPr>
          </a:p>
          <a:p>
            <a:pPr indent="0" lvl="0" marL="0" rtl="0" algn="l">
              <a:spcBef>
                <a:spcPts val="0"/>
              </a:spcBef>
              <a:spcAft>
                <a:spcPts val="0"/>
              </a:spcAft>
              <a:buNone/>
            </a:pPr>
            <a:r>
              <a:t/>
            </a:r>
            <a:endParaRPr sz="1800">
              <a:latin typeface="Avenir"/>
              <a:ea typeface="Avenir"/>
              <a:cs typeface="Avenir"/>
              <a:sym typeface="Avenir"/>
            </a:endParaRPr>
          </a:p>
          <a:p>
            <a:pPr indent="0" lvl="0" marL="0" rtl="0" algn="l">
              <a:spcBef>
                <a:spcPts val="0"/>
              </a:spcBef>
              <a:spcAft>
                <a:spcPts val="0"/>
              </a:spcAft>
              <a:buNone/>
            </a:pPr>
            <a:r>
              <a:rPr b="1" lang="en-US" sz="1800">
                <a:latin typeface="Avenir"/>
                <a:ea typeface="Avenir"/>
                <a:cs typeface="Avenir"/>
                <a:sym typeface="Avenir"/>
              </a:rPr>
              <a:t>Police-Client</a:t>
            </a:r>
            <a:r>
              <a:rPr lang="en-US" sz="1800">
                <a:latin typeface="Avenir"/>
                <a:ea typeface="Avenir"/>
                <a:cs typeface="Avenir"/>
                <a:sym typeface="Avenir"/>
              </a:rPr>
              <a:t> (Client -&gt; Réseau de coeur) :</a:t>
            </a:r>
            <a:endParaRPr sz="1800">
              <a:latin typeface="Avenir"/>
              <a:ea typeface="Avenir"/>
              <a:cs typeface="Avenir"/>
              <a:sym typeface="Avenir"/>
            </a:endParaRPr>
          </a:p>
          <a:p>
            <a:pPr indent="-342900" lvl="0" marL="457200" rtl="0" algn="l">
              <a:spcBef>
                <a:spcPts val="0"/>
              </a:spcBef>
              <a:spcAft>
                <a:spcPts val="0"/>
              </a:spcAft>
              <a:buSzPts val="1800"/>
              <a:buFont typeface="Avenir"/>
              <a:buChar char="●"/>
            </a:pPr>
            <a:r>
              <a:rPr lang="en-US" sz="1800">
                <a:latin typeface="Avenir"/>
                <a:ea typeface="Avenir"/>
                <a:cs typeface="Avenir"/>
                <a:sym typeface="Avenir"/>
              </a:rPr>
              <a:t>Classe TR (Temps Réel): elle matche les paquets ayant le champ DSCP marqué Expedited Forwarding (EF) soit champ DSCP=46.</a:t>
            </a:r>
            <a:endParaRPr sz="1800">
              <a:latin typeface="Avenir"/>
              <a:ea typeface="Avenir"/>
              <a:cs typeface="Avenir"/>
              <a:sym typeface="Avenir"/>
            </a:endParaRPr>
          </a:p>
          <a:p>
            <a:pPr indent="0" lvl="0" marL="0" rtl="0" algn="l">
              <a:spcBef>
                <a:spcPts val="0"/>
              </a:spcBef>
              <a:spcAft>
                <a:spcPts val="0"/>
              </a:spcAft>
              <a:buNone/>
            </a:pPr>
            <a:r>
              <a:rPr lang="en-US" sz="1800">
                <a:latin typeface="Avenir"/>
                <a:ea typeface="Avenir"/>
                <a:cs typeface="Avenir"/>
                <a:sym typeface="Avenir"/>
              </a:rPr>
              <a:t>On a comme valeurs: </a:t>
            </a:r>
            <a:r>
              <a:rPr lang="en-US" sz="1800">
                <a:solidFill>
                  <a:schemeClr val="dk1"/>
                </a:solidFill>
                <a:latin typeface="Avenir"/>
                <a:ea typeface="Avenir"/>
                <a:cs typeface="Avenir"/>
                <a:sym typeface="Avenir"/>
              </a:rPr>
              <a:t>CIR=512kbps et EIR=600kbps. </a:t>
            </a:r>
            <a:endParaRPr sz="1800">
              <a:solidFill>
                <a:schemeClr val="dk1"/>
              </a:solidFill>
              <a:latin typeface="Avenir"/>
              <a:ea typeface="Avenir"/>
              <a:cs typeface="Avenir"/>
              <a:sym typeface="Avenir"/>
            </a:endParaRPr>
          </a:p>
          <a:p>
            <a:pPr indent="0" lvl="0" marL="0" rtl="0" algn="l">
              <a:spcBef>
                <a:spcPts val="0"/>
              </a:spcBef>
              <a:spcAft>
                <a:spcPts val="0"/>
              </a:spcAft>
              <a:buNone/>
            </a:pPr>
            <a:r>
              <a:t/>
            </a:r>
            <a:endParaRPr sz="1800">
              <a:solidFill>
                <a:schemeClr val="dk1"/>
              </a:solidFill>
              <a:latin typeface="Avenir"/>
              <a:ea typeface="Avenir"/>
              <a:cs typeface="Avenir"/>
              <a:sym typeface="Avenir"/>
            </a:endParaRPr>
          </a:p>
          <a:p>
            <a:pPr indent="0" lvl="0" marL="0" rtl="0" algn="l">
              <a:spcBef>
                <a:spcPts val="0"/>
              </a:spcBef>
              <a:spcAft>
                <a:spcPts val="0"/>
              </a:spcAft>
              <a:buNone/>
            </a:pPr>
            <a:r>
              <a:rPr lang="en-US" sz="1800">
                <a:latin typeface="Avenir"/>
                <a:ea typeface="Avenir"/>
                <a:cs typeface="Avenir"/>
                <a:sym typeface="Avenir"/>
              </a:rPr>
              <a:t>C’est la classe adaptée aux applications temps réel (VoIP…) qui nécessite de la QoS.</a:t>
            </a:r>
            <a:endParaRPr sz="1800">
              <a:latin typeface="Avenir"/>
              <a:ea typeface="Avenir"/>
              <a:cs typeface="Avenir"/>
              <a:sym typeface="Avenir"/>
            </a:endParaRPr>
          </a:p>
          <a:p>
            <a:pPr indent="-342900" lvl="0" marL="457200" rtl="0" algn="l">
              <a:spcBef>
                <a:spcPts val="0"/>
              </a:spcBef>
              <a:spcAft>
                <a:spcPts val="0"/>
              </a:spcAft>
              <a:buSzPts val="1800"/>
              <a:buFont typeface="Avenir"/>
              <a:buChar char="●"/>
            </a:pPr>
            <a:r>
              <a:rPr lang="en-US" sz="1800">
                <a:latin typeface="Avenir"/>
                <a:ea typeface="Avenir"/>
                <a:cs typeface="Avenir"/>
                <a:sym typeface="Avenir"/>
              </a:rPr>
              <a:t>Classe défaut: match tous les paquets ayant le champ DSCP à 0. C’est la classe adaptée aux échanges de données classiques, sans demandes de QOS.</a:t>
            </a:r>
            <a:endParaRPr sz="1800">
              <a:latin typeface="Avenir"/>
              <a:ea typeface="Avenir"/>
              <a:cs typeface="Avenir"/>
              <a:sym typeface="Avenir"/>
            </a:endParaRPr>
          </a:p>
          <a:p>
            <a:pPr indent="-342900" lvl="0" marL="457200" rtl="0" algn="l">
              <a:spcBef>
                <a:spcPts val="0"/>
              </a:spcBef>
              <a:spcAft>
                <a:spcPts val="0"/>
              </a:spcAft>
              <a:buSzPts val="1800"/>
              <a:buFont typeface="Avenir"/>
              <a:buChar char="●"/>
            </a:pPr>
            <a:r>
              <a:rPr lang="en-US" sz="1800">
                <a:latin typeface="Avenir"/>
                <a:ea typeface="Avenir"/>
                <a:cs typeface="Avenir"/>
                <a:sym typeface="Avenir"/>
              </a:rPr>
              <a:t>A l’entrée du tunnel MPLS, translation du champ DSCP 46 </a:t>
            </a:r>
            <a:endParaRPr sz="1800">
              <a:latin typeface="Avenir"/>
              <a:ea typeface="Avenir"/>
              <a:cs typeface="Avenir"/>
              <a:sym typeface="Avenir"/>
            </a:endParaRPr>
          </a:p>
          <a:p>
            <a:pPr indent="0" lvl="0" marL="457200" rtl="0" algn="l">
              <a:spcBef>
                <a:spcPts val="0"/>
              </a:spcBef>
              <a:spcAft>
                <a:spcPts val="0"/>
              </a:spcAft>
              <a:buNone/>
            </a:pPr>
            <a:r>
              <a:rPr lang="en-US" sz="1800">
                <a:latin typeface="Avenir"/>
                <a:ea typeface="Avenir"/>
                <a:cs typeface="Avenir"/>
                <a:sym typeface="Avenir"/>
              </a:rPr>
              <a:t>vers champ EXP MPLS (5). </a:t>
            </a:r>
            <a:endParaRPr sz="1800">
              <a:latin typeface="Avenir"/>
              <a:ea typeface="Avenir"/>
              <a:cs typeface="Avenir"/>
              <a:sym typeface="Avenir"/>
            </a:endParaRPr>
          </a:p>
          <a:p>
            <a:pPr indent="0" lvl="0" marL="0" rtl="0" algn="l">
              <a:spcBef>
                <a:spcPts val="0"/>
              </a:spcBef>
              <a:spcAft>
                <a:spcPts val="0"/>
              </a:spcAft>
              <a:buNone/>
            </a:pPr>
            <a:r>
              <a:t/>
            </a:r>
            <a:endParaRPr sz="1800">
              <a:latin typeface="Avenir"/>
              <a:ea typeface="Avenir"/>
              <a:cs typeface="Avenir"/>
              <a:sym typeface="Avenir"/>
            </a:endParaRPr>
          </a:p>
          <a:p>
            <a:pPr indent="0" lvl="0" marL="0" rtl="0" algn="l">
              <a:spcBef>
                <a:spcPts val="0"/>
              </a:spcBef>
              <a:spcAft>
                <a:spcPts val="0"/>
              </a:spcAft>
              <a:buNone/>
            </a:pPr>
            <a:r>
              <a:rPr lang="en-US" sz="1800">
                <a:latin typeface="Avenir"/>
                <a:ea typeface="Avenir"/>
                <a:cs typeface="Avenir"/>
                <a:sym typeface="Avenir"/>
              </a:rPr>
              <a:t>MPLS-PHB (Réseau de coeur) :</a:t>
            </a:r>
            <a:endParaRPr sz="1800">
              <a:latin typeface="Avenir"/>
              <a:ea typeface="Avenir"/>
              <a:cs typeface="Avenir"/>
              <a:sym typeface="Avenir"/>
            </a:endParaRPr>
          </a:p>
          <a:p>
            <a:pPr indent="-342900" lvl="0" marL="457200" rtl="0" algn="l">
              <a:spcBef>
                <a:spcPts val="0"/>
              </a:spcBef>
              <a:spcAft>
                <a:spcPts val="0"/>
              </a:spcAft>
              <a:buSzPts val="1800"/>
              <a:buFont typeface="Avenir"/>
              <a:buChar char="●"/>
            </a:pPr>
            <a:r>
              <a:rPr lang="en-US" sz="1800">
                <a:latin typeface="Avenir"/>
                <a:ea typeface="Avenir"/>
                <a:cs typeface="Avenir"/>
                <a:sym typeface="Avenir"/>
              </a:rPr>
              <a:t>Classe MPLS-TR: pourcentage de priorité 30%</a:t>
            </a:r>
            <a:endParaRPr sz="1800">
              <a:latin typeface="Avenir"/>
              <a:ea typeface="Avenir"/>
              <a:cs typeface="Avenir"/>
              <a:sym typeface="Avenir"/>
            </a:endParaRPr>
          </a:p>
          <a:p>
            <a:pPr indent="-342900" lvl="0" marL="457200" rtl="0" algn="l">
              <a:spcBef>
                <a:spcPts val="0"/>
              </a:spcBef>
              <a:spcAft>
                <a:spcPts val="0"/>
              </a:spcAft>
              <a:buSzPts val="1800"/>
              <a:buFont typeface="Avenir"/>
              <a:buChar char="●"/>
            </a:pPr>
            <a:r>
              <a:rPr lang="en-US" sz="1800">
                <a:latin typeface="Avenir"/>
                <a:ea typeface="Avenir"/>
                <a:cs typeface="Avenir"/>
                <a:sym typeface="Avenir"/>
              </a:rPr>
              <a:t>Classe default: pourcentage de la bande passante 60%</a:t>
            </a:r>
            <a:endParaRPr sz="1800">
              <a:latin typeface="Avenir"/>
              <a:ea typeface="Avenir"/>
              <a:cs typeface="Avenir"/>
              <a:sym typeface="Avenir"/>
            </a:endParaRPr>
          </a:p>
        </p:txBody>
      </p:sp>
      <p:pic>
        <p:nvPicPr>
          <p:cNvPr id="415" name="Google Shape;415;p27"/>
          <p:cNvPicPr preferRelativeResize="0"/>
          <p:nvPr/>
        </p:nvPicPr>
        <p:blipFill>
          <a:blip r:embed="rId3">
            <a:alphaModFix/>
          </a:blip>
          <a:stretch>
            <a:fillRect/>
          </a:stretch>
        </p:blipFill>
        <p:spPr>
          <a:xfrm>
            <a:off x="7642700" y="4879117"/>
            <a:ext cx="4533900" cy="1971675"/>
          </a:xfrm>
          <a:prstGeom prst="rect">
            <a:avLst/>
          </a:prstGeom>
          <a:noFill/>
          <a:ln>
            <a:noFill/>
          </a:ln>
        </p:spPr>
      </p:pic>
      <p:pic>
        <p:nvPicPr>
          <p:cNvPr id="416" name="Google Shape;416;p27"/>
          <p:cNvPicPr preferRelativeResize="0"/>
          <p:nvPr/>
        </p:nvPicPr>
        <p:blipFill>
          <a:blip r:embed="rId4">
            <a:alphaModFix/>
          </a:blip>
          <a:stretch>
            <a:fillRect/>
          </a:stretch>
        </p:blipFill>
        <p:spPr>
          <a:xfrm>
            <a:off x="37220" y="286385"/>
            <a:ext cx="748296" cy="689025"/>
          </a:xfrm>
          <a:prstGeom prst="rect">
            <a:avLst/>
          </a:prstGeom>
          <a:noFill/>
          <a:ln>
            <a:noFill/>
          </a:ln>
        </p:spPr>
      </p:pic>
    </p:spTree>
  </p:cSld>
  <p:clrMapOvr>
    <a:masterClrMapping/>
  </p:clrMapOvr>
  <mc:AlternateContent>
    <mc:Choice Requires="p14">
      <p:transition spd="slow" p14:dur="13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500"/>
                                        <p:tgtEl>
                                          <p:spTgt spid="406"/>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409"/>
                                        </p:tgtEl>
                                        <p:attrNameLst>
                                          <p:attrName>style.visibility</p:attrName>
                                        </p:attrNameLst>
                                      </p:cBhvr>
                                      <p:to>
                                        <p:strVal val="visible"/>
                                      </p:to>
                                    </p:set>
                                    <p:anim calcmode="lin" valueType="num">
                                      <p:cBhvr additive="base">
                                        <p:cTn dur="500"/>
                                        <p:tgtEl>
                                          <p:spTgt spid="409"/>
                                        </p:tgtEl>
                                        <p:attrNameLst>
                                          <p:attrName>ppt_w</p:attrName>
                                        </p:attrNameLst>
                                      </p:cBhvr>
                                      <p:tavLst>
                                        <p:tav fmla="" tm="0">
                                          <p:val>
                                            <p:strVal val="0"/>
                                          </p:val>
                                        </p:tav>
                                        <p:tav fmla="" tm="100000">
                                          <p:val>
                                            <p:strVal val="#ppt_w"/>
                                          </p:val>
                                        </p:tav>
                                      </p:tavLst>
                                    </p:anim>
                                    <p:anim calcmode="lin" valueType="num">
                                      <p:cBhvr additive="base">
                                        <p:cTn dur="500"/>
                                        <p:tgtEl>
                                          <p:spTgt spid="40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grpSp>
        <p:nvGrpSpPr>
          <p:cNvPr id="421" name="Google Shape;421;p28"/>
          <p:cNvGrpSpPr/>
          <p:nvPr/>
        </p:nvGrpSpPr>
        <p:grpSpPr>
          <a:xfrm>
            <a:off x="785341" y="291406"/>
            <a:ext cx="748262" cy="679002"/>
            <a:chOff x="9124936" y="2065781"/>
            <a:chExt cx="1938000" cy="588900"/>
          </a:xfrm>
        </p:grpSpPr>
        <p:sp>
          <p:nvSpPr>
            <p:cNvPr id="422" name="Google Shape;422;p28"/>
            <p:cNvSpPr/>
            <p:nvPr/>
          </p:nvSpPr>
          <p:spPr>
            <a:xfrm>
              <a:off x="9124936" y="2185382"/>
              <a:ext cx="1938000" cy="320400"/>
            </a:xfrm>
            <a:prstGeom prst="rect">
              <a:avLst/>
            </a:prstGeom>
            <a:solidFill>
              <a:srgbClr val="1A2F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24848"/>
                </a:buClr>
                <a:buSzPts val="1800"/>
                <a:buFont typeface="Arial"/>
                <a:buNone/>
              </a:pPr>
              <a:r>
                <a:rPr lang="en-US" sz="1800">
                  <a:solidFill>
                    <a:srgbClr val="FFFFFF"/>
                  </a:solidFill>
                  <a:latin typeface="Avenir"/>
                  <a:ea typeface="Avenir"/>
                  <a:cs typeface="Avenir"/>
                  <a:sym typeface="Avenir"/>
                </a:rPr>
                <a:t>PEP</a:t>
              </a:r>
              <a:endParaRPr i="0" sz="1800" u="none" cap="none" strike="noStrike">
                <a:solidFill>
                  <a:srgbClr val="FFFFFF"/>
                </a:solidFill>
                <a:latin typeface="Avenir"/>
                <a:ea typeface="Avenir"/>
                <a:cs typeface="Avenir"/>
                <a:sym typeface="Avenir"/>
              </a:endParaRPr>
            </a:p>
          </p:txBody>
        </p:sp>
        <p:cxnSp>
          <p:nvCxnSpPr>
            <p:cNvPr id="423" name="Google Shape;423;p28"/>
            <p:cNvCxnSpPr/>
            <p:nvPr/>
          </p:nvCxnSpPr>
          <p:spPr>
            <a:xfrm>
              <a:off x="9125126" y="2065781"/>
              <a:ext cx="0" cy="588900"/>
            </a:xfrm>
            <a:prstGeom prst="straightConnector1">
              <a:avLst/>
            </a:prstGeom>
            <a:noFill/>
            <a:ln cap="flat" cmpd="sng" w="9525">
              <a:solidFill>
                <a:srgbClr val="1A2F64"/>
              </a:solidFill>
              <a:prstDash val="solid"/>
              <a:miter lim="800000"/>
              <a:headEnd len="sm" w="sm" type="none"/>
              <a:tailEnd len="sm" w="sm" type="none"/>
            </a:ln>
          </p:spPr>
        </p:cxnSp>
      </p:grpSp>
      <p:sp>
        <p:nvSpPr>
          <p:cNvPr id="424" name="Google Shape;424;p28"/>
          <p:cNvSpPr txBox="1"/>
          <p:nvPr/>
        </p:nvSpPr>
        <p:spPr>
          <a:xfrm>
            <a:off x="2114440" y="2177008"/>
            <a:ext cx="1402500" cy="307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1A2F64"/>
              </a:buClr>
              <a:buSzPts val="2000"/>
              <a:buFont typeface="Arial"/>
              <a:buNone/>
            </a:pPr>
            <a:r>
              <a:t/>
            </a:r>
            <a:endParaRPr b="1" i="0" sz="2000" u="none" cap="none" strike="noStrike">
              <a:solidFill>
                <a:srgbClr val="1A2F64"/>
              </a:solidFill>
              <a:latin typeface="Arial"/>
              <a:ea typeface="Arial"/>
              <a:cs typeface="Arial"/>
              <a:sym typeface="Arial"/>
            </a:endParaRPr>
          </a:p>
        </p:txBody>
      </p:sp>
      <p:sp>
        <p:nvSpPr>
          <p:cNvPr id="425" name="Google Shape;425;p28"/>
          <p:cNvSpPr/>
          <p:nvPr/>
        </p:nvSpPr>
        <p:spPr>
          <a:xfrm rot="10800000">
            <a:off x="5125082" y="15"/>
            <a:ext cx="2565600" cy="1544700"/>
          </a:xfrm>
          <a:prstGeom prst="parallelogram">
            <a:avLst>
              <a:gd fmla="val 78345" name="adj"/>
            </a:avLst>
          </a:prstGeom>
          <a:solidFill>
            <a:srgbClr val="1A2F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26" name="Google Shape;426;p28"/>
          <p:cNvSpPr/>
          <p:nvPr/>
        </p:nvSpPr>
        <p:spPr>
          <a:xfrm rot="10800000">
            <a:off x="7411082" y="15"/>
            <a:ext cx="2565600" cy="1544700"/>
          </a:xfrm>
          <a:prstGeom prst="parallelogram">
            <a:avLst>
              <a:gd fmla="val 78345" name="adj"/>
            </a:avLst>
          </a:prstGeom>
          <a:solidFill>
            <a:srgbClr val="1A2F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27" name="Google Shape;427;p28"/>
          <p:cNvSpPr/>
          <p:nvPr/>
        </p:nvSpPr>
        <p:spPr>
          <a:xfrm rot="10800000">
            <a:off x="9620882" y="15"/>
            <a:ext cx="2565600" cy="1544700"/>
          </a:xfrm>
          <a:prstGeom prst="parallelogram">
            <a:avLst>
              <a:gd fmla="val 78345" name="adj"/>
            </a:avLst>
          </a:prstGeom>
          <a:solidFill>
            <a:srgbClr val="1A2F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28" name="Google Shape;428;p28"/>
          <p:cNvSpPr/>
          <p:nvPr/>
        </p:nvSpPr>
        <p:spPr>
          <a:xfrm rot="10800000">
            <a:off x="2915282" y="15"/>
            <a:ext cx="2565600" cy="1544700"/>
          </a:xfrm>
          <a:prstGeom prst="parallelogram">
            <a:avLst>
              <a:gd fmla="val 78345" name="adj"/>
            </a:avLst>
          </a:prstGeom>
          <a:solidFill>
            <a:srgbClr val="1A2F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29" name="Google Shape;429;p28"/>
          <p:cNvSpPr txBox="1"/>
          <p:nvPr/>
        </p:nvSpPr>
        <p:spPr>
          <a:xfrm>
            <a:off x="785525" y="1544725"/>
            <a:ext cx="10049100" cy="517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Avenir"/>
                <a:ea typeface="Avenir"/>
                <a:cs typeface="Avenir"/>
                <a:sym typeface="Avenir"/>
              </a:rPr>
              <a:t>Policy Enforcement Points (PEP):</a:t>
            </a:r>
            <a:endParaRPr b="1" sz="1800">
              <a:latin typeface="Avenir"/>
              <a:ea typeface="Avenir"/>
              <a:cs typeface="Avenir"/>
              <a:sym typeface="Avenir"/>
            </a:endParaRPr>
          </a:p>
          <a:p>
            <a:pPr indent="0" lvl="0" marL="0" rtl="0" algn="l">
              <a:spcBef>
                <a:spcPts val="0"/>
              </a:spcBef>
              <a:spcAft>
                <a:spcPts val="0"/>
              </a:spcAft>
              <a:buNone/>
            </a:pPr>
            <a:r>
              <a:t/>
            </a:r>
            <a:endParaRPr sz="1800">
              <a:latin typeface="Avenir"/>
              <a:ea typeface="Avenir"/>
              <a:cs typeface="Avenir"/>
              <a:sym typeface="Avenir"/>
            </a:endParaRPr>
          </a:p>
          <a:p>
            <a:pPr indent="-342900" lvl="0" marL="457200" rtl="0" algn="l">
              <a:spcBef>
                <a:spcPts val="0"/>
              </a:spcBef>
              <a:spcAft>
                <a:spcPts val="0"/>
              </a:spcAft>
              <a:buSzPts val="1800"/>
              <a:buFont typeface="Avenir"/>
              <a:buChar char="●"/>
            </a:pPr>
            <a:r>
              <a:rPr b="1" lang="en-US" sz="1800">
                <a:latin typeface="Avenir"/>
                <a:ea typeface="Avenir"/>
                <a:cs typeface="Avenir"/>
                <a:sym typeface="Avenir"/>
              </a:rPr>
              <a:t>Routeurs de bordures de site du client</a:t>
            </a:r>
            <a:r>
              <a:rPr lang="en-US" sz="1800">
                <a:latin typeface="Avenir"/>
                <a:ea typeface="Avenir"/>
                <a:cs typeface="Avenir"/>
                <a:sym typeface="Avenir"/>
              </a:rPr>
              <a:t> -&gt; </a:t>
            </a:r>
            <a:r>
              <a:rPr b="1" lang="en-US" sz="1800">
                <a:latin typeface="Avenir"/>
                <a:ea typeface="Avenir"/>
                <a:cs typeface="Avenir"/>
                <a:sym typeface="Avenir"/>
              </a:rPr>
              <a:t>classification </a:t>
            </a:r>
            <a:r>
              <a:rPr lang="en-US" sz="1800">
                <a:latin typeface="Avenir"/>
                <a:ea typeface="Avenir"/>
                <a:cs typeface="Avenir"/>
                <a:sym typeface="Avenir"/>
              </a:rPr>
              <a:t>multichamps (port/@ip) en</a:t>
            </a:r>
            <a:r>
              <a:rPr b="1" lang="en-US" sz="1800">
                <a:latin typeface="Avenir"/>
                <a:ea typeface="Avenir"/>
                <a:cs typeface="Avenir"/>
                <a:sym typeface="Avenir"/>
              </a:rPr>
              <a:t> entrée</a:t>
            </a:r>
            <a:r>
              <a:rPr lang="en-US" sz="1800">
                <a:latin typeface="Avenir"/>
                <a:ea typeface="Avenir"/>
                <a:cs typeface="Avenir"/>
                <a:sym typeface="Avenir"/>
              </a:rPr>
              <a:t>;</a:t>
            </a:r>
            <a:r>
              <a:rPr lang="en-US" sz="1800">
                <a:latin typeface="Avenir"/>
                <a:ea typeface="Avenir"/>
                <a:cs typeface="Avenir"/>
                <a:sym typeface="Avenir"/>
              </a:rPr>
              <a:t> </a:t>
            </a:r>
            <a:r>
              <a:rPr b="1" lang="en-US" sz="1800">
                <a:latin typeface="Avenir"/>
                <a:ea typeface="Avenir"/>
                <a:cs typeface="Avenir"/>
                <a:sym typeface="Avenir"/>
              </a:rPr>
              <a:t>marquag</a:t>
            </a:r>
            <a:r>
              <a:rPr lang="en-US" sz="1800">
                <a:latin typeface="Avenir"/>
                <a:ea typeface="Avenir"/>
                <a:cs typeface="Avenir"/>
                <a:sym typeface="Avenir"/>
              </a:rPr>
              <a:t>e du champs </a:t>
            </a:r>
            <a:r>
              <a:rPr b="1" lang="en-US" sz="1800">
                <a:latin typeface="Avenir"/>
                <a:ea typeface="Avenir"/>
                <a:cs typeface="Avenir"/>
                <a:sym typeface="Avenir"/>
              </a:rPr>
              <a:t>DSCP</a:t>
            </a:r>
            <a:r>
              <a:rPr lang="en-US" sz="1800">
                <a:latin typeface="Avenir"/>
                <a:ea typeface="Avenir"/>
                <a:cs typeface="Avenir"/>
                <a:sym typeface="Avenir"/>
              </a:rPr>
              <a:t> en sortie</a:t>
            </a:r>
            <a:endParaRPr sz="1800">
              <a:latin typeface="Avenir"/>
              <a:ea typeface="Avenir"/>
              <a:cs typeface="Avenir"/>
              <a:sym typeface="Avenir"/>
            </a:endParaRPr>
          </a:p>
          <a:p>
            <a:pPr indent="0" lvl="0" marL="457200" rtl="0" algn="l">
              <a:spcBef>
                <a:spcPts val="0"/>
              </a:spcBef>
              <a:spcAft>
                <a:spcPts val="0"/>
              </a:spcAft>
              <a:buNone/>
            </a:pPr>
            <a:r>
              <a:t/>
            </a:r>
            <a:endParaRPr sz="1800">
              <a:latin typeface="Avenir"/>
              <a:ea typeface="Avenir"/>
              <a:cs typeface="Avenir"/>
              <a:sym typeface="Avenir"/>
            </a:endParaRPr>
          </a:p>
          <a:p>
            <a:pPr indent="-342900" lvl="0" marL="457200" rtl="0" algn="l">
              <a:spcBef>
                <a:spcPts val="0"/>
              </a:spcBef>
              <a:spcAft>
                <a:spcPts val="0"/>
              </a:spcAft>
              <a:buSzPts val="1800"/>
              <a:buFont typeface="Avenir"/>
              <a:buChar char="●"/>
            </a:pPr>
            <a:r>
              <a:rPr b="1" lang="en-US" sz="1800">
                <a:latin typeface="Avenir"/>
                <a:ea typeface="Avenir"/>
                <a:cs typeface="Avenir"/>
                <a:sym typeface="Avenir"/>
              </a:rPr>
              <a:t>Serveur TCP</a:t>
            </a:r>
            <a:r>
              <a:rPr lang="en-US" sz="1800">
                <a:latin typeface="Avenir"/>
                <a:ea typeface="Avenir"/>
                <a:cs typeface="Avenir"/>
                <a:sym typeface="Avenir"/>
              </a:rPr>
              <a:t> en Python : </a:t>
            </a:r>
            <a:r>
              <a:rPr lang="en-US" sz="1800">
                <a:latin typeface="Avenir"/>
                <a:ea typeface="Avenir"/>
                <a:cs typeface="Avenir"/>
                <a:sym typeface="Avenir"/>
              </a:rPr>
              <a:t>exécute</a:t>
            </a:r>
            <a:r>
              <a:rPr lang="en-US" sz="1800">
                <a:latin typeface="Avenir"/>
                <a:ea typeface="Avenir"/>
                <a:cs typeface="Avenir"/>
                <a:sym typeface="Avenir"/>
              </a:rPr>
              <a:t> des commandes shell sur le routeur Linux à l’aide de TC et iptables</a:t>
            </a:r>
            <a:endParaRPr sz="1800">
              <a:latin typeface="Avenir"/>
              <a:ea typeface="Avenir"/>
              <a:cs typeface="Avenir"/>
              <a:sym typeface="Avenir"/>
            </a:endParaRPr>
          </a:p>
          <a:p>
            <a:pPr indent="0" lvl="0" marL="457200" rtl="0" algn="l">
              <a:spcBef>
                <a:spcPts val="0"/>
              </a:spcBef>
              <a:spcAft>
                <a:spcPts val="0"/>
              </a:spcAft>
              <a:buNone/>
            </a:pPr>
            <a:r>
              <a:t/>
            </a:r>
            <a:endParaRPr sz="1800">
              <a:latin typeface="Avenir"/>
              <a:ea typeface="Avenir"/>
              <a:cs typeface="Avenir"/>
              <a:sym typeface="Avenir"/>
            </a:endParaRPr>
          </a:p>
          <a:p>
            <a:pPr indent="-342900" lvl="0" marL="457200" rtl="0" algn="l">
              <a:spcBef>
                <a:spcPts val="0"/>
              </a:spcBef>
              <a:spcAft>
                <a:spcPts val="0"/>
              </a:spcAft>
              <a:buSzPts val="1800"/>
              <a:buFont typeface="Avenir"/>
              <a:buChar char="●"/>
            </a:pPr>
            <a:r>
              <a:rPr b="1" lang="en-US" sz="1800">
                <a:latin typeface="Avenir"/>
                <a:ea typeface="Avenir"/>
                <a:cs typeface="Avenir"/>
                <a:sym typeface="Avenir"/>
              </a:rPr>
              <a:t>QDISC</a:t>
            </a:r>
            <a:r>
              <a:rPr lang="en-US" sz="1800">
                <a:latin typeface="Avenir"/>
                <a:ea typeface="Avenir"/>
                <a:cs typeface="Avenir"/>
                <a:sym typeface="Avenir"/>
              </a:rPr>
              <a:t> (token bucket) à 2 files: </a:t>
            </a:r>
            <a:r>
              <a:rPr b="1" lang="en-US" sz="1800">
                <a:latin typeface="Avenir"/>
                <a:ea typeface="Avenir"/>
                <a:cs typeface="Avenir"/>
                <a:sym typeface="Avenir"/>
              </a:rPr>
              <a:t>file prioritaire VoIP + file défaut</a:t>
            </a:r>
            <a:endParaRPr b="1" sz="1800">
              <a:latin typeface="Avenir"/>
              <a:ea typeface="Avenir"/>
              <a:cs typeface="Avenir"/>
              <a:sym typeface="Avenir"/>
            </a:endParaRPr>
          </a:p>
          <a:p>
            <a:pPr indent="0" lvl="0" marL="457200" rtl="0" algn="l">
              <a:spcBef>
                <a:spcPts val="0"/>
              </a:spcBef>
              <a:spcAft>
                <a:spcPts val="0"/>
              </a:spcAft>
              <a:buNone/>
            </a:pPr>
            <a:r>
              <a:t/>
            </a:r>
            <a:endParaRPr b="1" sz="1800">
              <a:latin typeface="Avenir"/>
              <a:ea typeface="Avenir"/>
              <a:cs typeface="Avenir"/>
              <a:sym typeface="Avenir"/>
            </a:endParaRPr>
          </a:p>
          <a:p>
            <a:pPr indent="-342900" lvl="0" marL="457200" rtl="0" algn="l">
              <a:spcBef>
                <a:spcPts val="0"/>
              </a:spcBef>
              <a:spcAft>
                <a:spcPts val="0"/>
              </a:spcAft>
              <a:buSzPts val="1800"/>
              <a:buFont typeface="Avenir"/>
              <a:buChar char="●"/>
            </a:pPr>
            <a:r>
              <a:rPr b="1" lang="en-US" sz="1800">
                <a:latin typeface="Avenir"/>
                <a:ea typeface="Avenir"/>
                <a:cs typeface="Avenir"/>
                <a:sym typeface="Avenir"/>
              </a:rPr>
              <a:t>Classe fille</a:t>
            </a:r>
            <a:r>
              <a:rPr lang="en-US" sz="1800">
                <a:latin typeface="Avenir"/>
                <a:ea typeface="Avenir"/>
                <a:cs typeface="Avenir"/>
                <a:sym typeface="Avenir"/>
              </a:rPr>
              <a:t> </a:t>
            </a:r>
            <a:r>
              <a:rPr lang="en-US" sz="1800">
                <a:latin typeface="Avenir"/>
                <a:ea typeface="Avenir"/>
                <a:cs typeface="Avenir"/>
                <a:sym typeface="Avenir"/>
              </a:rPr>
              <a:t>créée</a:t>
            </a:r>
            <a:r>
              <a:rPr lang="en-US" sz="1800">
                <a:latin typeface="Avenir"/>
                <a:ea typeface="Avenir"/>
                <a:cs typeface="Avenir"/>
                <a:sym typeface="Avenir"/>
              </a:rPr>
              <a:t> dans la file prioritaire à chaque nouvelle réservation pour une association port/@dest</a:t>
            </a:r>
            <a:endParaRPr sz="1800">
              <a:latin typeface="Avenir"/>
              <a:ea typeface="Avenir"/>
              <a:cs typeface="Avenir"/>
              <a:sym typeface="Avenir"/>
            </a:endParaRPr>
          </a:p>
          <a:p>
            <a:pPr indent="0" lvl="0" marL="457200" rtl="0" algn="l">
              <a:spcBef>
                <a:spcPts val="0"/>
              </a:spcBef>
              <a:spcAft>
                <a:spcPts val="0"/>
              </a:spcAft>
              <a:buNone/>
            </a:pPr>
            <a:r>
              <a:t/>
            </a:r>
            <a:endParaRPr sz="1800">
              <a:latin typeface="Avenir"/>
              <a:ea typeface="Avenir"/>
              <a:cs typeface="Avenir"/>
              <a:sym typeface="Avenir"/>
            </a:endParaRPr>
          </a:p>
          <a:p>
            <a:pPr indent="-342900" lvl="0" marL="457200" rtl="0" algn="l">
              <a:spcBef>
                <a:spcPts val="0"/>
              </a:spcBef>
              <a:spcAft>
                <a:spcPts val="0"/>
              </a:spcAft>
              <a:buSzPts val="1800"/>
              <a:buFont typeface="Avenir"/>
              <a:buChar char="●"/>
            </a:pPr>
            <a:r>
              <a:rPr lang="en-US" sz="1800">
                <a:latin typeface="Avenir"/>
                <a:ea typeface="Avenir"/>
                <a:cs typeface="Avenir"/>
                <a:sym typeface="Avenir"/>
              </a:rPr>
              <a:t>Respect du SLA défini au niveau de la VRF des points de présence du prestataire de service: </a:t>
            </a:r>
            <a:r>
              <a:rPr b="1" lang="en-US" sz="1800">
                <a:latin typeface="Avenir"/>
                <a:ea typeface="Avenir"/>
                <a:cs typeface="Avenir"/>
                <a:sym typeface="Avenir"/>
              </a:rPr>
              <a:t>512kbps</a:t>
            </a:r>
            <a:r>
              <a:rPr lang="en-US" sz="1800">
                <a:latin typeface="Avenir"/>
                <a:ea typeface="Avenir"/>
                <a:cs typeface="Avenir"/>
                <a:sym typeface="Avenir"/>
              </a:rPr>
              <a:t> pour la file VoIP et</a:t>
            </a:r>
            <a:r>
              <a:rPr b="1" lang="en-US" sz="1800">
                <a:latin typeface="Avenir"/>
                <a:ea typeface="Avenir"/>
                <a:cs typeface="Avenir"/>
                <a:sym typeface="Avenir"/>
              </a:rPr>
              <a:t> 2Mbps </a:t>
            </a:r>
            <a:r>
              <a:rPr lang="en-US" sz="1800">
                <a:latin typeface="Avenir"/>
                <a:ea typeface="Avenir"/>
                <a:cs typeface="Avenir"/>
                <a:sym typeface="Avenir"/>
              </a:rPr>
              <a:t>pour la file défaut.</a:t>
            </a:r>
            <a:endParaRPr sz="1800">
              <a:latin typeface="Avenir"/>
              <a:ea typeface="Avenir"/>
              <a:cs typeface="Avenir"/>
              <a:sym typeface="Avenir"/>
            </a:endParaRPr>
          </a:p>
          <a:p>
            <a:pPr indent="0" lvl="0" marL="457200" rtl="0" algn="l">
              <a:spcBef>
                <a:spcPts val="0"/>
              </a:spcBef>
              <a:spcAft>
                <a:spcPts val="0"/>
              </a:spcAft>
              <a:buNone/>
            </a:pPr>
            <a:r>
              <a:t/>
            </a:r>
            <a:endParaRPr sz="1800">
              <a:latin typeface="Avenir"/>
              <a:ea typeface="Avenir"/>
              <a:cs typeface="Avenir"/>
              <a:sym typeface="Avenir"/>
            </a:endParaRPr>
          </a:p>
          <a:p>
            <a:pPr indent="-342900" lvl="0" marL="457200" rtl="0" algn="l">
              <a:spcBef>
                <a:spcPts val="0"/>
              </a:spcBef>
              <a:spcAft>
                <a:spcPts val="0"/>
              </a:spcAft>
              <a:buSzPts val="1800"/>
              <a:buFont typeface="Avenir"/>
              <a:buChar char="●"/>
            </a:pPr>
            <a:r>
              <a:rPr lang="en-US" sz="1800">
                <a:latin typeface="Avenir"/>
                <a:ea typeface="Avenir"/>
                <a:cs typeface="Avenir"/>
                <a:sym typeface="Avenir"/>
              </a:rPr>
              <a:t>DSCP de la file prioritaire: </a:t>
            </a:r>
            <a:r>
              <a:rPr b="1" lang="en-US" sz="1800">
                <a:latin typeface="Avenir"/>
                <a:ea typeface="Avenir"/>
                <a:cs typeface="Avenir"/>
                <a:sym typeface="Avenir"/>
              </a:rPr>
              <a:t>champs 46</a:t>
            </a:r>
            <a:endParaRPr b="1" sz="1800">
              <a:latin typeface="Avenir"/>
              <a:ea typeface="Avenir"/>
              <a:cs typeface="Avenir"/>
              <a:sym typeface="Avenir"/>
            </a:endParaRPr>
          </a:p>
          <a:p>
            <a:pPr indent="0" lvl="0" marL="0" rtl="0" algn="l">
              <a:spcBef>
                <a:spcPts val="0"/>
              </a:spcBef>
              <a:spcAft>
                <a:spcPts val="0"/>
              </a:spcAft>
              <a:buNone/>
            </a:pPr>
            <a:r>
              <a:t/>
            </a:r>
            <a:endParaRPr sz="1800">
              <a:latin typeface="Avenir"/>
              <a:ea typeface="Avenir"/>
              <a:cs typeface="Avenir"/>
              <a:sym typeface="Avenir"/>
            </a:endParaRPr>
          </a:p>
        </p:txBody>
      </p:sp>
      <p:pic>
        <p:nvPicPr>
          <p:cNvPr id="430" name="Google Shape;430;p28"/>
          <p:cNvPicPr preferRelativeResize="0"/>
          <p:nvPr/>
        </p:nvPicPr>
        <p:blipFill>
          <a:blip r:embed="rId3">
            <a:alphaModFix/>
          </a:blip>
          <a:stretch>
            <a:fillRect/>
          </a:stretch>
        </p:blipFill>
        <p:spPr>
          <a:xfrm>
            <a:off x="37220" y="286385"/>
            <a:ext cx="748296" cy="689025"/>
          </a:xfrm>
          <a:prstGeom prst="rect">
            <a:avLst/>
          </a:prstGeom>
          <a:noFill/>
          <a:ln>
            <a:noFill/>
          </a:ln>
        </p:spPr>
      </p:pic>
    </p:spTree>
  </p:cSld>
  <p:clrMapOvr>
    <a:masterClrMapping/>
  </p:clrMapOvr>
  <mc:AlternateContent>
    <mc:Choice Requires="p14">
      <p:transition spd="slow" p14:dur="13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500"/>
                                        <p:tgtEl>
                                          <p:spTgt spid="421"/>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424"/>
                                        </p:tgtEl>
                                        <p:attrNameLst>
                                          <p:attrName>style.visibility</p:attrName>
                                        </p:attrNameLst>
                                      </p:cBhvr>
                                      <p:to>
                                        <p:strVal val="visible"/>
                                      </p:to>
                                    </p:set>
                                    <p:anim calcmode="lin" valueType="num">
                                      <p:cBhvr additive="base">
                                        <p:cTn dur="500"/>
                                        <p:tgtEl>
                                          <p:spTgt spid="424"/>
                                        </p:tgtEl>
                                        <p:attrNameLst>
                                          <p:attrName>ppt_w</p:attrName>
                                        </p:attrNameLst>
                                      </p:cBhvr>
                                      <p:tavLst>
                                        <p:tav fmla="" tm="0">
                                          <p:val>
                                            <p:strVal val="0"/>
                                          </p:val>
                                        </p:tav>
                                        <p:tav fmla="" tm="100000">
                                          <p:val>
                                            <p:strVal val="#ppt_w"/>
                                          </p:val>
                                        </p:tav>
                                      </p:tavLst>
                                    </p:anim>
                                    <p:anim calcmode="lin" valueType="num">
                                      <p:cBhvr additive="base">
                                        <p:cTn dur="500"/>
                                        <p:tgtEl>
                                          <p:spTgt spid="42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grpSp>
        <p:nvGrpSpPr>
          <p:cNvPr id="435" name="Google Shape;435;p29"/>
          <p:cNvGrpSpPr/>
          <p:nvPr/>
        </p:nvGrpSpPr>
        <p:grpSpPr>
          <a:xfrm rot="-5400000">
            <a:off x="5565038" y="-691056"/>
            <a:ext cx="8849016" cy="9058750"/>
            <a:chOff x="-1247726" y="1317823"/>
            <a:chExt cx="7007981" cy="7583775"/>
          </a:xfrm>
        </p:grpSpPr>
        <p:pic>
          <p:nvPicPr>
            <p:cNvPr descr="e7d195523061f1c0deeec63e560781cfd59afb0ea006f2a87ABB68BF51EA6619813959095094C18C62A12F549504892A4AAA8C1554C6663626E05CA27F281A14E6983772AFC3FB97135759321DEA3D705820548C6D5B558CA8F362B18D312C152407D21FB34EF0A1D1B21F91EF7E1DCDE529C869E8F5A9E23DB214A825789D83372F841262D649B4" id="436" name="Google Shape;436;p29"/>
            <p:cNvPicPr preferRelativeResize="0"/>
            <p:nvPr/>
          </p:nvPicPr>
          <p:blipFill rotWithShape="1">
            <a:blip r:embed="rId3">
              <a:alphaModFix/>
            </a:blip>
            <a:srcRect b="0" l="0" r="0" t="76775"/>
            <a:stretch/>
          </p:blipFill>
          <p:spPr>
            <a:xfrm flipH="1" rot="-8117437">
              <a:off x="-545055" y="2638956"/>
              <a:ext cx="4033552" cy="675328"/>
            </a:xfrm>
            <a:prstGeom prst="rect">
              <a:avLst/>
            </a:prstGeom>
            <a:noFill/>
            <a:ln>
              <a:noFill/>
            </a:ln>
            <a:effectLst>
              <a:outerShdw blurRad="50800" rotWithShape="0" algn="tr" dir="8100000" dist="38100">
                <a:srgbClr val="000000">
                  <a:alpha val="40000"/>
                </a:srgbClr>
              </a:outerShdw>
            </a:effectLst>
          </p:spPr>
        </p:pic>
        <p:sp>
          <p:nvSpPr>
            <p:cNvPr id="437" name="Google Shape;437;p29"/>
            <p:cNvSpPr/>
            <p:nvPr/>
          </p:nvSpPr>
          <p:spPr>
            <a:xfrm rot="-8095196">
              <a:off x="-939757" y="2138189"/>
              <a:ext cx="1609168" cy="1537710"/>
            </a:xfrm>
            <a:prstGeom prst="rtTriangle">
              <a:avLst/>
            </a:prstGeom>
            <a:solidFill>
              <a:srgbClr val="1A2F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8" name="Google Shape;438;p29"/>
            <p:cNvSpPr/>
            <p:nvPr/>
          </p:nvSpPr>
          <p:spPr>
            <a:xfrm rot="8007907">
              <a:off x="1623498" y="5572481"/>
              <a:ext cx="2758511" cy="2758511"/>
            </a:xfrm>
            <a:prstGeom prst="rtTriangle">
              <a:avLst/>
            </a:prstGeom>
            <a:solidFill>
              <a:srgbClr val="1A2F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e7d195523061f1c0deeec63e560781cfd59afb0ea006f2a87ABB68BF51EA6619813959095094C18C62A12F549504892A4AAA8C1554C6663626E05CA27F281A14E6983772AFC3FB97135759321DEA3D705820548C6D5B558CA8F362B18D312C152407D21FB34EF0A1D1B21F91EF7E1DCDE529C869E8F5A9E23DB214A825789D83372F841262D649B4" id="439" name="Google Shape;439;p29"/>
            <p:cNvPicPr preferRelativeResize="0"/>
            <p:nvPr/>
          </p:nvPicPr>
          <p:blipFill rotWithShape="1">
            <a:blip r:embed="rId3">
              <a:alphaModFix/>
            </a:blip>
            <a:srcRect b="0" l="0" r="0" t="76775"/>
            <a:stretch/>
          </p:blipFill>
          <p:spPr>
            <a:xfrm flipH="1" rot="-2792469">
              <a:off x="116785" y="4664470"/>
              <a:ext cx="6396804" cy="675328"/>
            </a:xfrm>
            <a:prstGeom prst="rect">
              <a:avLst/>
            </a:prstGeom>
            <a:noFill/>
            <a:ln>
              <a:noFill/>
            </a:ln>
            <a:effectLst>
              <a:outerShdw blurRad="50800" rotWithShape="0" algn="tr" dir="8100000" dist="38100">
                <a:srgbClr val="000000">
                  <a:alpha val="40000"/>
                </a:srgbClr>
              </a:outerShdw>
            </a:effectLst>
          </p:spPr>
        </p:pic>
      </p:grpSp>
      <p:sp>
        <p:nvSpPr>
          <p:cNvPr id="440" name="Google Shape;440;p29"/>
          <p:cNvSpPr txBox="1"/>
          <p:nvPr/>
        </p:nvSpPr>
        <p:spPr>
          <a:xfrm>
            <a:off x="1439751" y="1712600"/>
            <a:ext cx="6801000" cy="193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solidFill>
                  <a:srgbClr val="BF9645"/>
                </a:solidFill>
              </a:rPr>
              <a:t>TESTS EXPERIMENTAUX</a:t>
            </a:r>
            <a:endParaRPr sz="6000">
              <a:solidFill>
                <a:srgbClr val="BF9645"/>
              </a:solidFill>
              <a:latin typeface="Arial"/>
              <a:ea typeface="Arial"/>
              <a:cs typeface="Arial"/>
              <a:sym typeface="Arial"/>
            </a:endParaRPr>
          </a:p>
        </p:txBody>
      </p:sp>
      <p:sp>
        <p:nvSpPr>
          <p:cNvPr id="441" name="Google Shape;441;p29"/>
          <p:cNvSpPr/>
          <p:nvPr/>
        </p:nvSpPr>
        <p:spPr>
          <a:xfrm>
            <a:off x="3541563" y="1193364"/>
            <a:ext cx="1375698" cy="14465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pic>
        <p:nvPicPr>
          <p:cNvPr id="442" name="Google Shape;442;p29"/>
          <p:cNvPicPr preferRelativeResize="0"/>
          <p:nvPr/>
        </p:nvPicPr>
        <p:blipFill>
          <a:blip r:embed="rId4">
            <a:alphaModFix/>
          </a:blip>
          <a:stretch>
            <a:fillRect/>
          </a:stretch>
        </p:blipFill>
        <p:spPr>
          <a:xfrm>
            <a:off x="152400" y="152400"/>
            <a:ext cx="3035976" cy="658200"/>
          </a:xfrm>
          <a:prstGeom prst="rect">
            <a:avLst/>
          </a:prstGeom>
          <a:noFill/>
          <a:ln>
            <a:noFill/>
          </a:ln>
        </p:spPr>
      </p:pic>
      <p:grpSp>
        <p:nvGrpSpPr>
          <p:cNvPr id="443" name="Google Shape;443;p29"/>
          <p:cNvGrpSpPr/>
          <p:nvPr/>
        </p:nvGrpSpPr>
        <p:grpSpPr>
          <a:xfrm>
            <a:off x="3334493" y="5126207"/>
            <a:ext cx="1582755" cy="689033"/>
            <a:chOff x="9124950" y="3088258"/>
            <a:chExt cx="1691700" cy="597600"/>
          </a:xfrm>
        </p:grpSpPr>
        <p:sp>
          <p:nvSpPr>
            <p:cNvPr id="444" name="Google Shape;444;p29"/>
            <p:cNvSpPr/>
            <p:nvPr/>
          </p:nvSpPr>
          <p:spPr>
            <a:xfrm>
              <a:off x="9124950" y="3218066"/>
              <a:ext cx="1691700" cy="293700"/>
            </a:xfrm>
            <a:prstGeom prst="rect">
              <a:avLst/>
            </a:prstGeom>
            <a:solidFill>
              <a:srgbClr val="1A2F64"/>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E24848"/>
                </a:buClr>
                <a:buSzPts val="1600"/>
                <a:buFont typeface="Arial"/>
                <a:buNone/>
              </a:pPr>
              <a:r>
                <a:rPr lang="en-US" sz="1600">
                  <a:solidFill>
                    <a:srgbClr val="FFFFFF"/>
                  </a:solidFill>
                </a:rPr>
                <a:t>Tests</a:t>
              </a:r>
              <a:endParaRPr b="0" i="0" sz="1600" u="none" cap="none" strike="noStrike">
                <a:solidFill>
                  <a:srgbClr val="FFFFFF"/>
                </a:solidFill>
                <a:latin typeface="Arial"/>
                <a:ea typeface="Arial"/>
                <a:cs typeface="Arial"/>
                <a:sym typeface="Arial"/>
              </a:endParaRPr>
            </a:p>
          </p:txBody>
        </p:sp>
        <p:cxnSp>
          <p:nvCxnSpPr>
            <p:cNvPr id="445" name="Google Shape;445;p29"/>
            <p:cNvCxnSpPr/>
            <p:nvPr/>
          </p:nvCxnSpPr>
          <p:spPr>
            <a:xfrm>
              <a:off x="9125126" y="3088258"/>
              <a:ext cx="0" cy="597600"/>
            </a:xfrm>
            <a:prstGeom prst="straightConnector1">
              <a:avLst/>
            </a:prstGeom>
            <a:noFill/>
            <a:ln cap="flat" cmpd="sng" w="9525">
              <a:solidFill>
                <a:srgbClr val="1A2F64"/>
              </a:solidFill>
              <a:prstDash val="solid"/>
              <a:miter lim="800000"/>
              <a:headEnd len="sm" w="sm" type="none"/>
              <a:tailEnd len="sm" w="sm" type="none"/>
            </a:ln>
          </p:spPr>
        </p:cxnSp>
      </p:grpSp>
      <p:pic>
        <p:nvPicPr>
          <p:cNvPr id="446" name="Google Shape;446;p29"/>
          <p:cNvPicPr preferRelativeResize="0"/>
          <p:nvPr/>
        </p:nvPicPr>
        <p:blipFill>
          <a:blip r:embed="rId5">
            <a:alphaModFix/>
          </a:blip>
          <a:stretch>
            <a:fillRect/>
          </a:stretch>
        </p:blipFill>
        <p:spPr>
          <a:xfrm>
            <a:off x="2369096" y="4962650"/>
            <a:ext cx="819271" cy="1016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500"/>
                                        <p:tgtEl>
                                          <p:spTgt spid="435"/>
                                        </p:tgtEl>
                                      </p:cBhvr>
                                    </p:animEffect>
                                  </p:childTnLst>
                                </p:cTn>
                              </p:par>
                            </p:childTnLst>
                          </p:cTn>
                        </p:par>
                        <p:par>
                          <p:cTn fill="hold">
                            <p:stCondLst>
                              <p:cond delay="500"/>
                            </p:stCondLst>
                            <p:childTnLst>
                              <p:par>
                                <p:cTn fill="hold" nodeType="afterEffect" presetClass="entr" presetID="2" presetSubtype="1">
                                  <p:stCondLst>
                                    <p:cond delay="0"/>
                                  </p:stCondLst>
                                  <p:childTnLst>
                                    <p:set>
                                      <p:cBhvr>
                                        <p:cTn dur="1" fill="hold">
                                          <p:stCondLst>
                                            <p:cond delay="0"/>
                                          </p:stCondLst>
                                        </p:cTn>
                                        <p:tgtEl>
                                          <p:spTgt spid="441"/>
                                        </p:tgtEl>
                                        <p:attrNameLst>
                                          <p:attrName>style.visibility</p:attrName>
                                        </p:attrNameLst>
                                      </p:cBhvr>
                                      <p:to>
                                        <p:strVal val="visible"/>
                                      </p:to>
                                    </p:set>
                                    <p:anim calcmode="lin" valueType="num">
                                      <p:cBhvr additive="base">
                                        <p:cTn dur="1500"/>
                                        <p:tgtEl>
                                          <p:spTgt spid="441"/>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440"/>
                                        </p:tgtEl>
                                        <p:attrNameLst>
                                          <p:attrName>style.visibility</p:attrName>
                                        </p:attrNameLst>
                                      </p:cBhvr>
                                      <p:to>
                                        <p:strVal val="visible"/>
                                      </p:to>
                                    </p:set>
                                    <p:anim calcmode="lin" valueType="num">
                                      <p:cBhvr additive="base">
                                        <p:cTn dur="500"/>
                                        <p:tgtEl>
                                          <p:spTgt spid="44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443"/>
                                        </p:tgtEl>
                                        <p:attrNameLst>
                                          <p:attrName>style.visibility</p:attrName>
                                        </p:attrNameLst>
                                      </p:cBhvr>
                                      <p:to>
                                        <p:strVal val="visible"/>
                                      </p:to>
                                    </p:set>
                                    <p:anim calcmode="lin" valueType="num">
                                      <p:cBhvr additive="base">
                                        <p:cTn dur="1500"/>
                                        <p:tgtEl>
                                          <p:spTgt spid="44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grpSp>
        <p:nvGrpSpPr>
          <p:cNvPr id="451" name="Google Shape;451;p30"/>
          <p:cNvGrpSpPr/>
          <p:nvPr/>
        </p:nvGrpSpPr>
        <p:grpSpPr>
          <a:xfrm>
            <a:off x="785831" y="291406"/>
            <a:ext cx="763886" cy="679002"/>
            <a:chOff x="9124950" y="2065781"/>
            <a:chExt cx="1086300" cy="588900"/>
          </a:xfrm>
        </p:grpSpPr>
        <p:sp>
          <p:nvSpPr>
            <p:cNvPr id="452" name="Google Shape;452;p30"/>
            <p:cNvSpPr/>
            <p:nvPr/>
          </p:nvSpPr>
          <p:spPr>
            <a:xfrm>
              <a:off x="9124950" y="2185392"/>
              <a:ext cx="1086300" cy="320400"/>
            </a:xfrm>
            <a:prstGeom prst="rect">
              <a:avLst/>
            </a:prstGeom>
            <a:solidFill>
              <a:srgbClr val="1A2F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24848"/>
                </a:buClr>
                <a:buSzPts val="1800"/>
                <a:buFont typeface="Arial"/>
                <a:buNone/>
              </a:pPr>
              <a:r>
                <a:rPr lang="en-US" sz="1800">
                  <a:solidFill>
                    <a:srgbClr val="FFFFFF"/>
                  </a:solidFill>
                  <a:latin typeface="Avenir"/>
                  <a:ea typeface="Avenir"/>
                  <a:cs typeface="Avenir"/>
                  <a:sym typeface="Avenir"/>
                </a:rPr>
                <a:t>Tests</a:t>
              </a:r>
              <a:endParaRPr i="0" sz="1800" u="none" cap="none" strike="noStrike">
                <a:solidFill>
                  <a:srgbClr val="FFFFFF"/>
                </a:solidFill>
                <a:latin typeface="Avenir"/>
                <a:ea typeface="Avenir"/>
                <a:cs typeface="Avenir"/>
                <a:sym typeface="Avenir"/>
              </a:endParaRPr>
            </a:p>
          </p:txBody>
        </p:sp>
        <p:cxnSp>
          <p:nvCxnSpPr>
            <p:cNvPr id="453" name="Google Shape;453;p30"/>
            <p:cNvCxnSpPr/>
            <p:nvPr/>
          </p:nvCxnSpPr>
          <p:spPr>
            <a:xfrm>
              <a:off x="9125126" y="2065781"/>
              <a:ext cx="0" cy="588900"/>
            </a:xfrm>
            <a:prstGeom prst="straightConnector1">
              <a:avLst/>
            </a:prstGeom>
            <a:noFill/>
            <a:ln cap="flat" cmpd="sng" w="9525">
              <a:solidFill>
                <a:srgbClr val="1A2F64"/>
              </a:solidFill>
              <a:prstDash val="solid"/>
              <a:miter lim="800000"/>
              <a:headEnd len="sm" w="sm" type="none"/>
              <a:tailEnd len="sm" w="sm" type="none"/>
            </a:ln>
          </p:spPr>
        </p:cxnSp>
      </p:grpSp>
      <p:sp>
        <p:nvSpPr>
          <p:cNvPr id="454" name="Google Shape;454;p30"/>
          <p:cNvSpPr/>
          <p:nvPr/>
        </p:nvSpPr>
        <p:spPr>
          <a:xfrm rot="10800000">
            <a:off x="3829682" y="15"/>
            <a:ext cx="2565600" cy="1544700"/>
          </a:xfrm>
          <a:prstGeom prst="parallelogram">
            <a:avLst>
              <a:gd fmla="val 78345" name="adj"/>
            </a:avLst>
          </a:prstGeom>
          <a:solidFill>
            <a:srgbClr val="1A2F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55" name="Google Shape;455;p30"/>
          <p:cNvSpPr txBox="1"/>
          <p:nvPr/>
        </p:nvSpPr>
        <p:spPr>
          <a:xfrm>
            <a:off x="2114440" y="2177008"/>
            <a:ext cx="1402500" cy="307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1A2F64"/>
              </a:buClr>
              <a:buSzPts val="2000"/>
              <a:buFont typeface="Arial"/>
              <a:buNone/>
            </a:pPr>
            <a:r>
              <a:t/>
            </a:r>
            <a:endParaRPr b="1" i="0" sz="2000" u="none" cap="none" strike="noStrike">
              <a:solidFill>
                <a:srgbClr val="1A2F64"/>
              </a:solidFill>
              <a:latin typeface="Arial"/>
              <a:ea typeface="Arial"/>
              <a:cs typeface="Arial"/>
              <a:sym typeface="Arial"/>
            </a:endParaRPr>
          </a:p>
        </p:txBody>
      </p:sp>
      <p:sp>
        <p:nvSpPr>
          <p:cNvPr id="456" name="Google Shape;456;p30"/>
          <p:cNvSpPr txBox="1"/>
          <p:nvPr/>
        </p:nvSpPr>
        <p:spPr>
          <a:xfrm>
            <a:off x="476700" y="1925100"/>
            <a:ext cx="11549700" cy="337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latin typeface="Avenir"/>
                <a:ea typeface="Avenir"/>
                <a:cs typeface="Avenir"/>
                <a:sym typeface="Avenir"/>
              </a:rPr>
              <a:t>Afin de tester notre réseau, nous </a:t>
            </a:r>
            <a:r>
              <a:rPr lang="en-US" sz="1900">
                <a:latin typeface="Avenir"/>
                <a:ea typeface="Avenir"/>
                <a:cs typeface="Avenir"/>
                <a:sym typeface="Avenir"/>
              </a:rPr>
              <a:t>devons</a:t>
            </a:r>
            <a:r>
              <a:rPr lang="en-US" sz="1900">
                <a:latin typeface="Avenir"/>
                <a:ea typeface="Avenir"/>
                <a:cs typeface="Avenir"/>
                <a:sym typeface="Avenir"/>
              </a:rPr>
              <a:t> nous confronter aux situations suivantes :</a:t>
            </a:r>
            <a:endParaRPr sz="1900">
              <a:latin typeface="Avenir"/>
              <a:ea typeface="Avenir"/>
              <a:cs typeface="Avenir"/>
              <a:sym typeface="Avenir"/>
            </a:endParaRPr>
          </a:p>
          <a:p>
            <a:pPr indent="0" lvl="0" marL="457200" rtl="0" algn="l">
              <a:spcBef>
                <a:spcPts val="0"/>
              </a:spcBef>
              <a:spcAft>
                <a:spcPts val="0"/>
              </a:spcAft>
              <a:buNone/>
            </a:pPr>
            <a:r>
              <a:t/>
            </a:r>
            <a:endParaRPr sz="1900">
              <a:latin typeface="Avenir"/>
              <a:ea typeface="Avenir"/>
              <a:cs typeface="Avenir"/>
              <a:sym typeface="Avenir"/>
            </a:endParaRPr>
          </a:p>
          <a:p>
            <a:pPr indent="-349250" lvl="0" marL="457200" rtl="0" algn="l">
              <a:spcBef>
                <a:spcPts val="0"/>
              </a:spcBef>
              <a:spcAft>
                <a:spcPts val="0"/>
              </a:spcAft>
              <a:buSzPts val="1900"/>
              <a:buFont typeface="Avenir"/>
              <a:buChar char="●"/>
            </a:pPr>
            <a:r>
              <a:rPr lang="en-US" sz="1900">
                <a:latin typeface="Avenir"/>
                <a:ea typeface="Avenir"/>
                <a:cs typeface="Avenir"/>
                <a:sym typeface="Avenir"/>
              </a:rPr>
              <a:t>Communication VoIP et échanges de données (relever la priorisation de la voix sur les autres échanges, taux de pertes…)</a:t>
            </a:r>
            <a:endParaRPr sz="1900">
              <a:latin typeface="Avenir"/>
              <a:ea typeface="Avenir"/>
              <a:cs typeface="Avenir"/>
              <a:sym typeface="Avenir"/>
            </a:endParaRPr>
          </a:p>
          <a:p>
            <a:pPr indent="0" lvl="0" marL="0" rtl="0" algn="l">
              <a:spcBef>
                <a:spcPts val="0"/>
              </a:spcBef>
              <a:spcAft>
                <a:spcPts val="0"/>
              </a:spcAft>
              <a:buNone/>
            </a:pPr>
            <a:r>
              <a:rPr lang="en-US" sz="1900">
                <a:latin typeface="Avenir"/>
                <a:ea typeface="Avenir"/>
                <a:cs typeface="Avenir"/>
                <a:sym typeface="Avenir"/>
              </a:rPr>
              <a:t> </a:t>
            </a:r>
            <a:r>
              <a:rPr lang="en-US" sz="1700">
                <a:latin typeface="Avenir"/>
                <a:ea typeface="Avenir"/>
                <a:cs typeface="Avenir"/>
                <a:sym typeface="Avenir"/>
              </a:rPr>
              <a:t> -&gt; vérification du marquage MPLS (46)</a:t>
            </a:r>
            <a:endParaRPr sz="1700">
              <a:latin typeface="Avenir"/>
              <a:ea typeface="Avenir"/>
              <a:cs typeface="Avenir"/>
              <a:sym typeface="Avenir"/>
            </a:endParaRPr>
          </a:p>
          <a:p>
            <a:pPr indent="0" lvl="0" marL="0" rtl="0" algn="l">
              <a:spcBef>
                <a:spcPts val="0"/>
              </a:spcBef>
              <a:spcAft>
                <a:spcPts val="0"/>
              </a:spcAft>
              <a:buNone/>
            </a:pPr>
            <a:r>
              <a:t/>
            </a:r>
            <a:endParaRPr sz="1900">
              <a:latin typeface="Avenir"/>
              <a:ea typeface="Avenir"/>
              <a:cs typeface="Avenir"/>
              <a:sym typeface="Avenir"/>
            </a:endParaRPr>
          </a:p>
          <a:p>
            <a:pPr indent="-349250" lvl="0" marL="457200" rtl="0" algn="l">
              <a:spcBef>
                <a:spcPts val="0"/>
              </a:spcBef>
              <a:spcAft>
                <a:spcPts val="0"/>
              </a:spcAft>
              <a:buSzPts val="1900"/>
              <a:buFont typeface="Avenir"/>
              <a:buChar char="●"/>
            </a:pPr>
            <a:r>
              <a:rPr lang="en-US" sz="1900">
                <a:latin typeface="Avenir"/>
                <a:ea typeface="Avenir"/>
                <a:cs typeface="Avenir"/>
                <a:sym typeface="Avenir"/>
              </a:rPr>
              <a:t>Simuler par iperf une surcharge de demande de bande passante (cas de trop de demande de VoIP)</a:t>
            </a:r>
            <a:endParaRPr sz="1900">
              <a:latin typeface="Avenir"/>
              <a:ea typeface="Avenir"/>
              <a:cs typeface="Avenir"/>
              <a:sym typeface="Avenir"/>
            </a:endParaRPr>
          </a:p>
          <a:p>
            <a:pPr indent="0" lvl="0" marL="0" rtl="0" algn="l">
              <a:spcBef>
                <a:spcPts val="0"/>
              </a:spcBef>
              <a:spcAft>
                <a:spcPts val="0"/>
              </a:spcAft>
              <a:buNone/>
            </a:pPr>
            <a:r>
              <a:rPr lang="en-US" sz="1700">
                <a:latin typeface="Avenir"/>
                <a:ea typeface="Avenir"/>
                <a:cs typeface="Avenir"/>
                <a:sym typeface="Avenir"/>
              </a:rPr>
              <a:t>  -</a:t>
            </a:r>
            <a:r>
              <a:rPr lang="en-US" sz="1700">
                <a:latin typeface="Avenir"/>
                <a:ea typeface="Avenir"/>
                <a:cs typeface="Avenir"/>
                <a:sym typeface="Avenir"/>
              </a:rPr>
              <a:t>&gt; vérification</a:t>
            </a:r>
            <a:r>
              <a:rPr lang="en-US" sz="1700">
                <a:latin typeface="Avenir"/>
                <a:ea typeface="Avenir"/>
                <a:cs typeface="Avenir"/>
                <a:sym typeface="Avenir"/>
              </a:rPr>
              <a:t> de la préservation VoIP</a:t>
            </a:r>
            <a:endParaRPr sz="1700">
              <a:latin typeface="Avenir"/>
              <a:ea typeface="Avenir"/>
              <a:cs typeface="Avenir"/>
              <a:sym typeface="Avenir"/>
            </a:endParaRPr>
          </a:p>
          <a:p>
            <a:pPr indent="0" lvl="0" marL="0" rtl="0" algn="l">
              <a:spcBef>
                <a:spcPts val="0"/>
              </a:spcBef>
              <a:spcAft>
                <a:spcPts val="0"/>
              </a:spcAft>
              <a:buNone/>
            </a:pPr>
            <a:r>
              <a:t/>
            </a:r>
            <a:endParaRPr sz="1900">
              <a:latin typeface="Avenir"/>
              <a:ea typeface="Avenir"/>
              <a:cs typeface="Avenir"/>
              <a:sym typeface="Avenir"/>
            </a:endParaRPr>
          </a:p>
          <a:p>
            <a:pPr indent="-349250" lvl="0" marL="457200" rtl="0" algn="l">
              <a:spcBef>
                <a:spcPts val="0"/>
              </a:spcBef>
              <a:spcAft>
                <a:spcPts val="0"/>
              </a:spcAft>
              <a:buSzPts val="1900"/>
              <a:buFont typeface="Avenir"/>
              <a:buChar char="●"/>
            </a:pPr>
            <a:r>
              <a:rPr lang="en-US" sz="1900">
                <a:latin typeface="Avenir"/>
                <a:ea typeface="Avenir"/>
                <a:cs typeface="Avenir"/>
                <a:sym typeface="Avenir"/>
              </a:rPr>
              <a:t>Dépassement de demandes vis à vis du SLA (déclassement ou rejet du paquet)</a:t>
            </a:r>
            <a:endParaRPr b="1" sz="1900">
              <a:latin typeface="Avenir"/>
              <a:ea typeface="Avenir"/>
              <a:cs typeface="Avenir"/>
              <a:sym typeface="Avenir"/>
            </a:endParaRPr>
          </a:p>
          <a:p>
            <a:pPr indent="0" lvl="0" marL="0" rtl="0" algn="l">
              <a:spcBef>
                <a:spcPts val="0"/>
              </a:spcBef>
              <a:spcAft>
                <a:spcPts val="0"/>
              </a:spcAft>
              <a:buNone/>
            </a:pPr>
            <a:r>
              <a:t/>
            </a:r>
            <a:endParaRPr b="1" sz="1900">
              <a:latin typeface="Avenir"/>
              <a:ea typeface="Avenir"/>
              <a:cs typeface="Avenir"/>
              <a:sym typeface="Avenir"/>
            </a:endParaRPr>
          </a:p>
        </p:txBody>
      </p:sp>
      <p:sp>
        <p:nvSpPr>
          <p:cNvPr id="457" name="Google Shape;457;p30"/>
          <p:cNvSpPr/>
          <p:nvPr/>
        </p:nvSpPr>
        <p:spPr>
          <a:xfrm rot="10800000">
            <a:off x="5753857" y="15"/>
            <a:ext cx="2565600" cy="1544700"/>
          </a:xfrm>
          <a:prstGeom prst="parallelogram">
            <a:avLst>
              <a:gd fmla="val 78345" name="adj"/>
            </a:avLst>
          </a:prstGeom>
          <a:solidFill>
            <a:srgbClr val="1A2F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id="458" name="Google Shape;458;p30"/>
          <p:cNvPicPr preferRelativeResize="0"/>
          <p:nvPr/>
        </p:nvPicPr>
        <p:blipFill>
          <a:blip r:embed="rId3">
            <a:alphaModFix/>
          </a:blip>
          <a:stretch>
            <a:fillRect/>
          </a:stretch>
        </p:blipFill>
        <p:spPr>
          <a:xfrm>
            <a:off x="122224" y="277850"/>
            <a:ext cx="569296" cy="706100"/>
          </a:xfrm>
          <a:prstGeom prst="rect">
            <a:avLst/>
          </a:prstGeom>
          <a:noFill/>
          <a:ln>
            <a:noFill/>
          </a:ln>
        </p:spPr>
      </p:pic>
      <p:sp>
        <p:nvSpPr>
          <p:cNvPr id="459" name="Google Shape;459;p30"/>
          <p:cNvSpPr/>
          <p:nvPr/>
        </p:nvSpPr>
        <p:spPr>
          <a:xfrm rot="10800000">
            <a:off x="7639682" y="15"/>
            <a:ext cx="2565600" cy="1544700"/>
          </a:xfrm>
          <a:prstGeom prst="parallelogram">
            <a:avLst>
              <a:gd fmla="val 78345" name="adj"/>
            </a:avLst>
          </a:prstGeom>
          <a:solidFill>
            <a:srgbClr val="1A2F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60" name="Google Shape;460;p30"/>
          <p:cNvSpPr/>
          <p:nvPr/>
        </p:nvSpPr>
        <p:spPr>
          <a:xfrm rot="10800000">
            <a:off x="9563857" y="15"/>
            <a:ext cx="2565600" cy="1544700"/>
          </a:xfrm>
          <a:prstGeom prst="parallelogram">
            <a:avLst>
              <a:gd fmla="val 78345" name="adj"/>
            </a:avLst>
          </a:prstGeom>
          <a:solidFill>
            <a:srgbClr val="1A2F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61" name="Google Shape;461;p30"/>
          <p:cNvSpPr/>
          <p:nvPr/>
        </p:nvSpPr>
        <p:spPr>
          <a:xfrm rot="10800000">
            <a:off x="1924682" y="15"/>
            <a:ext cx="2565600" cy="1544700"/>
          </a:xfrm>
          <a:prstGeom prst="parallelogram">
            <a:avLst>
              <a:gd fmla="val 78345" name="adj"/>
            </a:avLst>
          </a:prstGeom>
          <a:solidFill>
            <a:srgbClr val="1A2F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p:txBody>
      </p:sp>
    </p:spTree>
  </p:cSld>
  <p:clrMapOvr>
    <a:masterClrMapping/>
  </p:clrMapOvr>
  <mc:AlternateContent>
    <mc:Choice Requires="p14">
      <p:transition spd="slow" p14:dur="13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500"/>
                                        <p:tgtEl>
                                          <p:spTgt spid="451"/>
                                        </p:tgtEl>
                                      </p:cBhvr>
                                    </p:animEffect>
                                  </p:childTnLst>
                                </p:cTn>
                              </p:par>
                              <p:par>
                                <p:cTn fill="hold" nodeType="withEffect" presetClass="entr" presetID="2" presetSubtype="2">
                                  <p:stCondLst>
                                    <p:cond delay="0"/>
                                  </p:stCondLst>
                                  <p:childTnLst>
                                    <p:set>
                                      <p:cBhvr>
                                        <p:cTn dur="1" fill="hold">
                                          <p:stCondLst>
                                            <p:cond delay="0"/>
                                          </p:stCondLst>
                                        </p:cTn>
                                        <p:tgtEl>
                                          <p:spTgt spid="454"/>
                                        </p:tgtEl>
                                        <p:attrNameLst>
                                          <p:attrName>style.visibility</p:attrName>
                                        </p:attrNameLst>
                                      </p:cBhvr>
                                      <p:to>
                                        <p:strVal val="visible"/>
                                      </p:to>
                                    </p:set>
                                    <p:anim calcmode="lin" valueType="num">
                                      <p:cBhvr additive="base">
                                        <p:cTn dur="1500"/>
                                        <p:tgtEl>
                                          <p:spTgt spid="454"/>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455"/>
                                        </p:tgtEl>
                                        <p:attrNameLst>
                                          <p:attrName>style.visibility</p:attrName>
                                        </p:attrNameLst>
                                      </p:cBhvr>
                                      <p:to>
                                        <p:strVal val="visible"/>
                                      </p:to>
                                    </p:set>
                                    <p:anim calcmode="lin" valueType="num">
                                      <p:cBhvr additive="base">
                                        <p:cTn dur="500"/>
                                        <p:tgtEl>
                                          <p:spTgt spid="455"/>
                                        </p:tgtEl>
                                        <p:attrNameLst>
                                          <p:attrName>ppt_w</p:attrName>
                                        </p:attrNameLst>
                                      </p:cBhvr>
                                      <p:tavLst>
                                        <p:tav fmla="" tm="0">
                                          <p:val>
                                            <p:strVal val="0"/>
                                          </p:val>
                                        </p:tav>
                                        <p:tav fmla="" tm="100000">
                                          <p:val>
                                            <p:strVal val="#ppt_w"/>
                                          </p:val>
                                        </p:tav>
                                      </p:tavLst>
                                    </p:anim>
                                    <p:anim calcmode="lin" valueType="num">
                                      <p:cBhvr additive="base">
                                        <p:cTn dur="500"/>
                                        <p:tgtEl>
                                          <p:spTgt spid="45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grpSp>
        <p:nvGrpSpPr>
          <p:cNvPr id="466" name="Google Shape;466;p31"/>
          <p:cNvGrpSpPr/>
          <p:nvPr/>
        </p:nvGrpSpPr>
        <p:grpSpPr>
          <a:xfrm rot="-5400000">
            <a:off x="5565071" y="-691046"/>
            <a:ext cx="8849151" cy="9058929"/>
            <a:chOff x="-1247864" y="1317823"/>
            <a:chExt cx="7008118" cy="7583867"/>
          </a:xfrm>
        </p:grpSpPr>
        <p:pic>
          <p:nvPicPr>
            <p:cNvPr descr="e7d195523061f1c0deeec63e560781cfd59afb0ea006f2a87ABB68BF51EA6619813959095094C18C62A12F549504892A4AAA8C1554C6663626E05CA27F281A14E6983772AFC3FB97135759321DEA3D705820548C6D5B558CA8F362B18D312C152407D21FB34EF0A1D1B21F91EF7E1DCDE529C869E8F5A9E23DB214A825789D83372F841262D649B4" id="467" name="Google Shape;467;p31"/>
            <p:cNvPicPr preferRelativeResize="0"/>
            <p:nvPr/>
          </p:nvPicPr>
          <p:blipFill rotWithShape="1">
            <a:blip r:embed="rId3">
              <a:alphaModFix/>
            </a:blip>
            <a:srcRect b="0" l="0" r="0" t="76774"/>
            <a:stretch/>
          </p:blipFill>
          <p:spPr>
            <a:xfrm flipH="1" rot="-8117437">
              <a:off x="-545055" y="2638955"/>
              <a:ext cx="4033550" cy="675328"/>
            </a:xfrm>
            <a:prstGeom prst="rect">
              <a:avLst/>
            </a:prstGeom>
            <a:noFill/>
            <a:ln>
              <a:noFill/>
            </a:ln>
            <a:effectLst>
              <a:outerShdw blurRad="50800" rotWithShape="0" algn="tr" dir="8100000" dist="38100">
                <a:srgbClr val="000000">
                  <a:alpha val="40000"/>
                </a:srgbClr>
              </a:outerShdw>
            </a:effectLst>
          </p:spPr>
        </p:pic>
        <p:sp>
          <p:nvSpPr>
            <p:cNvPr id="468" name="Google Shape;468;p31"/>
            <p:cNvSpPr/>
            <p:nvPr/>
          </p:nvSpPr>
          <p:spPr>
            <a:xfrm rot="-8095468">
              <a:off x="-939931" y="2138350"/>
              <a:ext cx="1609235" cy="1537534"/>
            </a:xfrm>
            <a:prstGeom prst="rtTriangle">
              <a:avLst/>
            </a:prstGeom>
            <a:solidFill>
              <a:srgbClr val="1A2F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9" name="Google Shape;469;p31"/>
            <p:cNvSpPr/>
            <p:nvPr/>
          </p:nvSpPr>
          <p:spPr>
            <a:xfrm rot="8007725">
              <a:off x="1623516" y="5572591"/>
              <a:ext cx="2758498" cy="2758498"/>
            </a:xfrm>
            <a:prstGeom prst="rtTriangle">
              <a:avLst/>
            </a:prstGeom>
            <a:solidFill>
              <a:srgbClr val="1A2F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e7d195523061f1c0deeec63e560781cfd59afb0ea006f2a87ABB68BF51EA6619813959095094C18C62A12F549504892A4AAA8C1554C6663626E05CA27F281A14E6983772AFC3FB97135759321DEA3D705820548C6D5B558CA8F362B18D312C152407D21FB34EF0A1D1B21F91EF7E1DCDE529C869E8F5A9E23DB214A825789D83372F841262D649B4" id="470" name="Google Shape;470;p31"/>
            <p:cNvPicPr preferRelativeResize="0"/>
            <p:nvPr/>
          </p:nvPicPr>
          <p:blipFill rotWithShape="1">
            <a:blip r:embed="rId3">
              <a:alphaModFix/>
            </a:blip>
            <a:srcRect b="0" l="0" r="0" t="76774"/>
            <a:stretch/>
          </p:blipFill>
          <p:spPr>
            <a:xfrm flipH="1" rot="-2792469">
              <a:off x="116787" y="4664469"/>
              <a:ext cx="6396802" cy="675328"/>
            </a:xfrm>
            <a:prstGeom prst="rect">
              <a:avLst/>
            </a:prstGeom>
            <a:noFill/>
            <a:ln>
              <a:noFill/>
            </a:ln>
            <a:effectLst>
              <a:outerShdw blurRad="50800" rotWithShape="0" algn="tr" dir="8100000" dist="38100">
                <a:srgbClr val="000000">
                  <a:alpha val="40000"/>
                </a:srgbClr>
              </a:outerShdw>
            </a:effectLst>
          </p:spPr>
        </p:pic>
      </p:grpSp>
      <p:sp>
        <p:nvSpPr>
          <p:cNvPr id="471" name="Google Shape;471;p31"/>
          <p:cNvSpPr txBox="1"/>
          <p:nvPr/>
        </p:nvSpPr>
        <p:spPr>
          <a:xfrm>
            <a:off x="1439751" y="1712600"/>
            <a:ext cx="68010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solidFill>
                  <a:srgbClr val="BF9645"/>
                </a:solidFill>
              </a:rPr>
              <a:t>Conclusion du BE</a:t>
            </a:r>
            <a:endParaRPr sz="6000">
              <a:solidFill>
                <a:srgbClr val="BF9645"/>
              </a:solidFill>
              <a:latin typeface="Arial"/>
              <a:ea typeface="Arial"/>
              <a:cs typeface="Arial"/>
              <a:sym typeface="Arial"/>
            </a:endParaRPr>
          </a:p>
        </p:txBody>
      </p:sp>
      <p:sp>
        <p:nvSpPr>
          <p:cNvPr id="472" name="Google Shape;472;p31"/>
          <p:cNvSpPr/>
          <p:nvPr/>
        </p:nvSpPr>
        <p:spPr>
          <a:xfrm>
            <a:off x="3541563" y="1193364"/>
            <a:ext cx="1375800" cy="1446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pic>
        <p:nvPicPr>
          <p:cNvPr id="473" name="Google Shape;473;p31"/>
          <p:cNvPicPr preferRelativeResize="0"/>
          <p:nvPr/>
        </p:nvPicPr>
        <p:blipFill>
          <a:blip r:embed="rId4">
            <a:alphaModFix/>
          </a:blip>
          <a:stretch>
            <a:fillRect/>
          </a:stretch>
        </p:blipFill>
        <p:spPr>
          <a:xfrm>
            <a:off x="152400" y="152400"/>
            <a:ext cx="3035976" cy="658200"/>
          </a:xfrm>
          <a:prstGeom prst="rect">
            <a:avLst/>
          </a:prstGeom>
          <a:noFill/>
          <a:ln>
            <a:noFill/>
          </a:ln>
        </p:spPr>
      </p:pic>
      <p:pic>
        <p:nvPicPr>
          <p:cNvPr id="474" name="Google Shape;474;p31"/>
          <p:cNvPicPr preferRelativeResize="0"/>
          <p:nvPr/>
        </p:nvPicPr>
        <p:blipFill>
          <a:blip r:embed="rId5">
            <a:alphaModFix/>
          </a:blip>
          <a:stretch>
            <a:fillRect/>
          </a:stretch>
        </p:blipFill>
        <p:spPr>
          <a:xfrm>
            <a:off x="2245388" y="4239900"/>
            <a:ext cx="942975" cy="1285875"/>
          </a:xfrm>
          <a:prstGeom prst="rect">
            <a:avLst/>
          </a:prstGeom>
          <a:noFill/>
          <a:ln>
            <a:noFill/>
          </a:ln>
        </p:spPr>
      </p:pic>
      <p:grpSp>
        <p:nvGrpSpPr>
          <p:cNvPr id="475" name="Google Shape;475;p31"/>
          <p:cNvGrpSpPr/>
          <p:nvPr/>
        </p:nvGrpSpPr>
        <p:grpSpPr>
          <a:xfrm>
            <a:off x="3334500" y="4592807"/>
            <a:ext cx="1526338" cy="689033"/>
            <a:chOff x="9124957" y="3088258"/>
            <a:chExt cx="1631400" cy="597600"/>
          </a:xfrm>
        </p:grpSpPr>
        <p:sp>
          <p:nvSpPr>
            <p:cNvPr id="476" name="Google Shape;476;p31"/>
            <p:cNvSpPr/>
            <p:nvPr/>
          </p:nvSpPr>
          <p:spPr>
            <a:xfrm>
              <a:off x="9124957" y="3218065"/>
              <a:ext cx="1631400" cy="293700"/>
            </a:xfrm>
            <a:prstGeom prst="rect">
              <a:avLst/>
            </a:prstGeom>
            <a:solidFill>
              <a:srgbClr val="1A2F64"/>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E24848"/>
                </a:buClr>
                <a:buSzPts val="1600"/>
                <a:buFont typeface="Arial"/>
                <a:buNone/>
              </a:pPr>
              <a:r>
                <a:rPr lang="en-US" sz="1600">
                  <a:solidFill>
                    <a:srgbClr val="FFFFFF"/>
                  </a:solidFill>
                </a:rPr>
                <a:t>Conclusion</a:t>
              </a:r>
              <a:endParaRPr b="0" i="0" sz="1600" u="none" cap="none" strike="noStrike">
                <a:solidFill>
                  <a:srgbClr val="FFFFFF"/>
                </a:solidFill>
                <a:latin typeface="Arial"/>
                <a:ea typeface="Arial"/>
                <a:cs typeface="Arial"/>
                <a:sym typeface="Arial"/>
              </a:endParaRPr>
            </a:p>
          </p:txBody>
        </p:sp>
        <p:cxnSp>
          <p:nvCxnSpPr>
            <p:cNvPr id="477" name="Google Shape;477;p31"/>
            <p:cNvCxnSpPr/>
            <p:nvPr/>
          </p:nvCxnSpPr>
          <p:spPr>
            <a:xfrm>
              <a:off x="9125126" y="3088258"/>
              <a:ext cx="0" cy="597600"/>
            </a:xfrm>
            <a:prstGeom prst="straightConnector1">
              <a:avLst/>
            </a:prstGeom>
            <a:noFill/>
            <a:ln cap="flat" cmpd="sng" w="9525">
              <a:solidFill>
                <a:srgbClr val="1A2F64"/>
              </a:solidFill>
              <a:prstDash val="solid"/>
              <a:miter lim="800000"/>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500"/>
                                        <p:tgtEl>
                                          <p:spTgt spid="466"/>
                                        </p:tgtEl>
                                      </p:cBhvr>
                                    </p:animEffect>
                                  </p:childTnLst>
                                </p:cTn>
                              </p:par>
                            </p:childTnLst>
                          </p:cTn>
                        </p:par>
                        <p:par>
                          <p:cTn fill="hold">
                            <p:stCondLst>
                              <p:cond delay="500"/>
                            </p:stCondLst>
                            <p:childTnLst>
                              <p:par>
                                <p:cTn fill="hold" nodeType="afterEffect" presetClass="entr" presetID="2" presetSubtype="1">
                                  <p:stCondLst>
                                    <p:cond delay="0"/>
                                  </p:stCondLst>
                                  <p:childTnLst>
                                    <p:set>
                                      <p:cBhvr>
                                        <p:cTn dur="1" fill="hold">
                                          <p:stCondLst>
                                            <p:cond delay="0"/>
                                          </p:stCondLst>
                                        </p:cTn>
                                        <p:tgtEl>
                                          <p:spTgt spid="472"/>
                                        </p:tgtEl>
                                        <p:attrNameLst>
                                          <p:attrName>style.visibility</p:attrName>
                                        </p:attrNameLst>
                                      </p:cBhvr>
                                      <p:to>
                                        <p:strVal val="visible"/>
                                      </p:to>
                                    </p:set>
                                    <p:anim calcmode="lin" valueType="num">
                                      <p:cBhvr additive="base">
                                        <p:cTn dur="1500"/>
                                        <p:tgtEl>
                                          <p:spTgt spid="472"/>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471"/>
                                        </p:tgtEl>
                                        <p:attrNameLst>
                                          <p:attrName>style.visibility</p:attrName>
                                        </p:attrNameLst>
                                      </p:cBhvr>
                                      <p:to>
                                        <p:strVal val="visible"/>
                                      </p:to>
                                    </p:set>
                                    <p:anim calcmode="lin" valueType="num">
                                      <p:cBhvr additive="base">
                                        <p:cTn dur="500"/>
                                        <p:tgtEl>
                                          <p:spTgt spid="47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grpSp>
        <p:nvGrpSpPr>
          <p:cNvPr id="482" name="Google Shape;482;p32"/>
          <p:cNvGrpSpPr/>
          <p:nvPr/>
        </p:nvGrpSpPr>
        <p:grpSpPr>
          <a:xfrm>
            <a:off x="785544" y="291406"/>
            <a:ext cx="1402541" cy="679002"/>
            <a:chOff x="9124928" y="2065781"/>
            <a:chExt cx="2578200" cy="588900"/>
          </a:xfrm>
        </p:grpSpPr>
        <p:sp>
          <p:nvSpPr>
            <p:cNvPr id="483" name="Google Shape;483;p32"/>
            <p:cNvSpPr/>
            <p:nvPr/>
          </p:nvSpPr>
          <p:spPr>
            <a:xfrm>
              <a:off x="9124928" y="2185399"/>
              <a:ext cx="2578200" cy="320400"/>
            </a:xfrm>
            <a:prstGeom prst="rect">
              <a:avLst/>
            </a:prstGeom>
            <a:solidFill>
              <a:srgbClr val="1A2F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24848"/>
                </a:buClr>
                <a:buSzPts val="1800"/>
                <a:buFont typeface="Arial"/>
                <a:buNone/>
              </a:pPr>
              <a:r>
                <a:rPr lang="en-US" sz="1800">
                  <a:solidFill>
                    <a:srgbClr val="FFFFFF"/>
                  </a:solidFill>
                  <a:latin typeface="Avenir"/>
                  <a:ea typeface="Avenir"/>
                  <a:cs typeface="Avenir"/>
                  <a:sym typeface="Avenir"/>
                </a:rPr>
                <a:t>Conclusion</a:t>
              </a:r>
              <a:endParaRPr i="0" sz="1800" u="none" cap="none" strike="noStrike">
                <a:solidFill>
                  <a:srgbClr val="FFFFFF"/>
                </a:solidFill>
                <a:latin typeface="Avenir"/>
                <a:ea typeface="Avenir"/>
                <a:cs typeface="Avenir"/>
                <a:sym typeface="Avenir"/>
              </a:endParaRPr>
            </a:p>
          </p:txBody>
        </p:sp>
        <p:cxnSp>
          <p:nvCxnSpPr>
            <p:cNvPr id="484" name="Google Shape;484;p32"/>
            <p:cNvCxnSpPr/>
            <p:nvPr/>
          </p:nvCxnSpPr>
          <p:spPr>
            <a:xfrm>
              <a:off x="9125126" y="2065781"/>
              <a:ext cx="0" cy="588900"/>
            </a:xfrm>
            <a:prstGeom prst="straightConnector1">
              <a:avLst/>
            </a:prstGeom>
            <a:noFill/>
            <a:ln cap="flat" cmpd="sng" w="9525">
              <a:solidFill>
                <a:srgbClr val="1A2F64"/>
              </a:solidFill>
              <a:prstDash val="solid"/>
              <a:miter lim="800000"/>
              <a:headEnd len="sm" w="sm" type="none"/>
              <a:tailEnd len="sm" w="sm" type="none"/>
            </a:ln>
          </p:spPr>
        </p:cxnSp>
      </p:grpSp>
      <p:sp>
        <p:nvSpPr>
          <p:cNvPr id="485" name="Google Shape;485;p32"/>
          <p:cNvSpPr txBox="1"/>
          <p:nvPr/>
        </p:nvSpPr>
        <p:spPr>
          <a:xfrm>
            <a:off x="2114440" y="2177008"/>
            <a:ext cx="1402500" cy="307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1A2F64"/>
              </a:buClr>
              <a:buSzPts val="2000"/>
              <a:buFont typeface="Arial"/>
              <a:buNone/>
            </a:pPr>
            <a:r>
              <a:t/>
            </a:r>
            <a:endParaRPr b="1" i="0" sz="2000" u="none" cap="none" strike="noStrike">
              <a:solidFill>
                <a:srgbClr val="1A2F64"/>
              </a:solidFill>
              <a:latin typeface="Arial"/>
              <a:ea typeface="Arial"/>
              <a:cs typeface="Arial"/>
              <a:sym typeface="Arial"/>
            </a:endParaRPr>
          </a:p>
        </p:txBody>
      </p:sp>
      <p:sp>
        <p:nvSpPr>
          <p:cNvPr id="486" name="Google Shape;486;p32"/>
          <p:cNvSpPr txBox="1"/>
          <p:nvPr/>
        </p:nvSpPr>
        <p:spPr>
          <a:xfrm>
            <a:off x="476700" y="1925100"/>
            <a:ext cx="11549700" cy="466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solidFill>
                  <a:schemeClr val="dk1"/>
                </a:solidFill>
                <a:latin typeface="Avenir"/>
                <a:ea typeface="Avenir"/>
                <a:cs typeface="Avenir"/>
                <a:sym typeface="Avenir"/>
              </a:rPr>
              <a:t>Il est crucial de mettre en place une bonne implémentation de la QoS de nos jours dans toutes les entreprises. Ce projet d'étude nous a permis d'obtenir une vision d'ensemble des différents sites et prestataires de services, tout en mettant en œuvre les fonctionnalités nécessaires pour gérer le flux entrant et sortant du réseau central ainsi que des sites individuels.</a:t>
            </a:r>
            <a:endParaRPr sz="1900">
              <a:solidFill>
                <a:schemeClr val="dk1"/>
              </a:solidFill>
              <a:latin typeface="Avenir"/>
              <a:ea typeface="Avenir"/>
              <a:cs typeface="Avenir"/>
              <a:sym typeface="Avenir"/>
            </a:endParaRPr>
          </a:p>
          <a:p>
            <a:pPr indent="0" lvl="0" marL="0" rtl="0" algn="l">
              <a:spcBef>
                <a:spcPts val="0"/>
              </a:spcBef>
              <a:spcAft>
                <a:spcPts val="0"/>
              </a:spcAft>
              <a:buNone/>
            </a:pPr>
            <a:r>
              <a:t/>
            </a:r>
            <a:endParaRPr sz="1900">
              <a:solidFill>
                <a:schemeClr val="dk1"/>
              </a:solidFill>
              <a:latin typeface="Avenir"/>
              <a:ea typeface="Avenir"/>
              <a:cs typeface="Avenir"/>
              <a:sym typeface="Avenir"/>
            </a:endParaRPr>
          </a:p>
          <a:p>
            <a:pPr indent="0" lvl="0" marL="0" rtl="0" algn="l">
              <a:spcBef>
                <a:spcPts val="0"/>
              </a:spcBef>
              <a:spcAft>
                <a:spcPts val="0"/>
              </a:spcAft>
              <a:buNone/>
            </a:pPr>
            <a:r>
              <a:t/>
            </a:r>
            <a:endParaRPr sz="1900">
              <a:latin typeface="Avenir"/>
              <a:ea typeface="Avenir"/>
              <a:cs typeface="Avenir"/>
              <a:sym typeface="Avenir"/>
            </a:endParaRPr>
          </a:p>
          <a:p>
            <a:pPr indent="0" lvl="0" marL="0" rtl="0" algn="l">
              <a:spcBef>
                <a:spcPts val="0"/>
              </a:spcBef>
              <a:spcAft>
                <a:spcPts val="0"/>
              </a:spcAft>
              <a:buNone/>
            </a:pPr>
            <a:r>
              <a:rPr b="1" lang="en-US" sz="1900">
                <a:solidFill>
                  <a:schemeClr val="dk1"/>
                </a:solidFill>
                <a:latin typeface="Avenir"/>
                <a:ea typeface="Avenir"/>
                <a:cs typeface="Avenir"/>
                <a:sym typeface="Avenir"/>
              </a:rPr>
              <a:t>Problèmes rencontrés lors du BE : </a:t>
            </a:r>
            <a:endParaRPr b="1" sz="1900">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rPr lang="en-US" sz="1900">
                <a:solidFill>
                  <a:schemeClr val="dk1"/>
                </a:solidFill>
                <a:latin typeface="Avenir"/>
                <a:ea typeface="Avenir"/>
                <a:cs typeface="Avenir"/>
                <a:sym typeface="Avenir"/>
              </a:rPr>
              <a:t>Nous avons rencontré des difficultés lors des sessions de travail sur le projet, ce qui nous a limités en termes de temps pour tester chaque fonctionnalité.</a:t>
            </a:r>
            <a:endParaRPr sz="1900">
              <a:solidFill>
                <a:schemeClr val="dk1"/>
              </a:solidFill>
              <a:latin typeface="Avenir"/>
              <a:ea typeface="Avenir"/>
              <a:cs typeface="Avenir"/>
              <a:sym typeface="Avenir"/>
            </a:endParaRPr>
          </a:p>
          <a:p>
            <a:pPr indent="0" lvl="0" marL="0" rtl="0" algn="l">
              <a:lnSpc>
                <a:spcPct val="115000"/>
              </a:lnSpc>
              <a:spcBef>
                <a:spcPts val="1200"/>
              </a:spcBef>
              <a:spcAft>
                <a:spcPts val="0"/>
              </a:spcAft>
              <a:buClr>
                <a:schemeClr val="dk1"/>
              </a:buClr>
              <a:buSzPts val="1100"/>
              <a:buFont typeface="Arial"/>
              <a:buNone/>
            </a:pPr>
            <a:r>
              <a:t/>
            </a:r>
            <a:endParaRPr sz="1900">
              <a:solidFill>
                <a:schemeClr val="dk1"/>
              </a:solidFill>
              <a:latin typeface="Avenir"/>
              <a:ea typeface="Avenir"/>
              <a:cs typeface="Avenir"/>
              <a:sym typeface="Avenir"/>
            </a:endParaRPr>
          </a:p>
          <a:p>
            <a:pPr indent="0" lvl="0" marL="0" rtl="0" algn="l">
              <a:lnSpc>
                <a:spcPct val="115000"/>
              </a:lnSpc>
              <a:spcBef>
                <a:spcPts val="1200"/>
              </a:spcBef>
              <a:spcAft>
                <a:spcPts val="1200"/>
              </a:spcAft>
              <a:buNone/>
            </a:pPr>
            <a:r>
              <a:rPr lang="en-US" sz="1900">
                <a:latin typeface="Avenir"/>
                <a:ea typeface="Avenir"/>
                <a:cs typeface="Avenir"/>
                <a:sym typeface="Avenir"/>
              </a:rPr>
              <a:t>En résumé, cette expérience a été extrêmement formatrice, enrichissante et indispensable pour développer une compréhension globale d'une mise en œuvre efficace de la QoS et de l'architecture réseau.</a:t>
            </a:r>
            <a:endParaRPr sz="1900">
              <a:latin typeface="Avenir"/>
              <a:ea typeface="Avenir"/>
              <a:cs typeface="Avenir"/>
              <a:sym typeface="Avenir"/>
            </a:endParaRPr>
          </a:p>
        </p:txBody>
      </p:sp>
      <p:pic>
        <p:nvPicPr>
          <p:cNvPr id="487" name="Google Shape;487;p32"/>
          <p:cNvPicPr preferRelativeResize="0"/>
          <p:nvPr/>
        </p:nvPicPr>
        <p:blipFill>
          <a:blip r:embed="rId3">
            <a:alphaModFix/>
          </a:blip>
          <a:stretch>
            <a:fillRect/>
          </a:stretch>
        </p:blipFill>
        <p:spPr>
          <a:xfrm>
            <a:off x="161258" y="240508"/>
            <a:ext cx="572575" cy="780784"/>
          </a:xfrm>
          <a:prstGeom prst="rect">
            <a:avLst/>
          </a:prstGeom>
          <a:noFill/>
          <a:ln>
            <a:noFill/>
          </a:ln>
        </p:spPr>
      </p:pic>
      <p:sp>
        <p:nvSpPr>
          <p:cNvPr id="488" name="Google Shape;488;p32"/>
          <p:cNvSpPr/>
          <p:nvPr/>
        </p:nvSpPr>
        <p:spPr>
          <a:xfrm rot="10800000">
            <a:off x="3905882" y="15"/>
            <a:ext cx="2565600" cy="1544700"/>
          </a:xfrm>
          <a:prstGeom prst="parallelogram">
            <a:avLst>
              <a:gd fmla="val 78345" name="adj"/>
            </a:avLst>
          </a:prstGeom>
          <a:solidFill>
            <a:srgbClr val="1A2F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89" name="Google Shape;489;p32"/>
          <p:cNvSpPr/>
          <p:nvPr/>
        </p:nvSpPr>
        <p:spPr>
          <a:xfrm rot="10800000">
            <a:off x="5830057" y="15"/>
            <a:ext cx="2565600" cy="1544700"/>
          </a:xfrm>
          <a:prstGeom prst="parallelogram">
            <a:avLst>
              <a:gd fmla="val 78345" name="adj"/>
            </a:avLst>
          </a:prstGeom>
          <a:solidFill>
            <a:srgbClr val="1A2F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90" name="Google Shape;490;p32"/>
          <p:cNvSpPr/>
          <p:nvPr/>
        </p:nvSpPr>
        <p:spPr>
          <a:xfrm rot="10800000">
            <a:off x="7715882" y="15"/>
            <a:ext cx="2565600" cy="1544700"/>
          </a:xfrm>
          <a:prstGeom prst="parallelogram">
            <a:avLst>
              <a:gd fmla="val 78345" name="adj"/>
            </a:avLst>
          </a:prstGeom>
          <a:solidFill>
            <a:srgbClr val="1A2F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91" name="Google Shape;491;p32"/>
          <p:cNvSpPr/>
          <p:nvPr/>
        </p:nvSpPr>
        <p:spPr>
          <a:xfrm rot="10800000">
            <a:off x="9640057" y="15"/>
            <a:ext cx="2565600" cy="1544700"/>
          </a:xfrm>
          <a:prstGeom prst="parallelogram">
            <a:avLst>
              <a:gd fmla="val 78345" name="adj"/>
            </a:avLst>
          </a:prstGeom>
          <a:solidFill>
            <a:srgbClr val="1A2F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92" name="Google Shape;492;p32"/>
          <p:cNvSpPr/>
          <p:nvPr/>
        </p:nvSpPr>
        <p:spPr>
          <a:xfrm rot="10800000">
            <a:off x="2000882" y="15"/>
            <a:ext cx="2565600" cy="1544700"/>
          </a:xfrm>
          <a:prstGeom prst="parallelogram">
            <a:avLst>
              <a:gd fmla="val 78345" name="adj"/>
            </a:avLst>
          </a:prstGeom>
          <a:solidFill>
            <a:srgbClr val="1A2F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p:txBody>
      </p:sp>
    </p:spTree>
  </p:cSld>
  <p:clrMapOvr>
    <a:masterClrMapping/>
  </p:clrMapOvr>
  <mc:AlternateContent>
    <mc:Choice Requires="p14">
      <p:transition spd="slow" p14:dur="13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500"/>
                                        <p:tgtEl>
                                          <p:spTgt spid="482"/>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485"/>
                                        </p:tgtEl>
                                        <p:attrNameLst>
                                          <p:attrName>style.visibility</p:attrName>
                                        </p:attrNameLst>
                                      </p:cBhvr>
                                      <p:to>
                                        <p:strVal val="visible"/>
                                      </p:to>
                                    </p:set>
                                    <p:anim calcmode="lin" valueType="num">
                                      <p:cBhvr additive="base">
                                        <p:cTn dur="500"/>
                                        <p:tgtEl>
                                          <p:spTgt spid="485"/>
                                        </p:tgtEl>
                                        <p:attrNameLst>
                                          <p:attrName>ppt_w</p:attrName>
                                        </p:attrNameLst>
                                      </p:cBhvr>
                                      <p:tavLst>
                                        <p:tav fmla="" tm="0">
                                          <p:val>
                                            <p:strVal val="0"/>
                                          </p:val>
                                        </p:tav>
                                        <p:tav fmla="" tm="100000">
                                          <p:val>
                                            <p:strVal val="#ppt_w"/>
                                          </p:val>
                                        </p:tav>
                                      </p:tavLst>
                                    </p:anim>
                                    <p:anim calcmode="lin" valueType="num">
                                      <p:cBhvr additive="base">
                                        <p:cTn dur="500"/>
                                        <p:tgtEl>
                                          <p:spTgt spid="48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grpSp>
        <p:nvGrpSpPr>
          <p:cNvPr id="114" name="Google Shape;114;p15"/>
          <p:cNvGrpSpPr/>
          <p:nvPr/>
        </p:nvGrpSpPr>
        <p:grpSpPr>
          <a:xfrm flipH="1" rot="-5400000">
            <a:off x="4412428" y="-1316958"/>
            <a:ext cx="10046497" cy="7826539"/>
            <a:chOff x="-2247012" y="1419905"/>
            <a:chExt cx="7956361" cy="6552147"/>
          </a:xfrm>
        </p:grpSpPr>
        <p:pic>
          <p:nvPicPr>
            <p:cNvPr descr="e7d195523061f1c0deeec63e560781cfd59afb0ea006f2a87ABB68BF51EA6619813959095094C18C62A12F549504892A4AAA8C1554C6663626E05CA27F281A14E6983772AFC3FB97135759321DEA3D705820548C6D5B558CA8F362B18D312C152407D21FB34EF0A1D1B21F91EF7E1DCDE529C869E8F5A9E23DB214A825789D83372F841262D649B4" id="115" name="Google Shape;115;p15"/>
            <p:cNvPicPr preferRelativeResize="0"/>
            <p:nvPr/>
          </p:nvPicPr>
          <p:blipFill rotWithShape="1">
            <a:blip r:embed="rId3">
              <a:alphaModFix/>
            </a:blip>
            <a:srcRect b="0" l="0" r="0" t="76775"/>
            <a:stretch/>
          </p:blipFill>
          <p:spPr>
            <a:xfrm flipH="1" rot="-8129457">
              <a:off x="-985912" y="3171770"/>
              <a:ext cx="5274378" cy="675328"/>
            </a:xfrm>
            <a:prstGeom prst="rect">
              <a:avLst/>
            </a:prstGeom>
            <a:noFill/>
            <a:ln>
              <a:noFill/>
            </a:ln>
            <a:effectLst>
              <a:outerShdw blurRad="50800" rotWithShape="0" algn="tr" dir="8100000" dist="38100">
                <a:srgbClr val="000000">
                  <a:alpha val="40000"/>
                </a:srgbClr>
              </a:outerShdw>
            </a:effectLst>
          </p:spPr>
        </p:pic>
        <p:sp>
          <p:nvSpPr>
            <p:cNvPr id="116" name="Google Shape;116;p15"/>
            <p:cNvSpPr/>
            <p:nvPr/>
          </p:nvSpPr>
          <p:spPr>
            <a:xfrm rot="-8108854">
              <a:off x="-1644259" y="2472994"/>
              <a:ext cx="2644376" cy="2800601"/>
            </a:xfrm>
            <a:prstGeom prst="rtTriangle">
              <a:avLst/>
            </a:prstGeom>
            <a:solidFill>
              <a:srgbClr val="1A2F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 name="Google Shape;117;p15"/>
            <p:cNvSpPr/>
            <p:nvPr/>
          </p:nvSpPr>
          <p:spPr>
            <a:xfrm rot="8007907">
              <a:off x="2938514" y="6318459"/>
              <a:ext cx="1370169" cy="1370169"/>
            </a:xfrm>
            <a:prstGeom prst="rtTriangle">
              <a:avLst/>
            </a:prstGeom>
            <a:solidFill>
              <a:srgbClr val="1A2F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e7d195523061f1c0deeec63e560781cfd59afb0ea006f2a87ABB68BF51EA6619813959095094C18C62A12F549504892A4AAA8C1554C6663626E05CA27F281A14E6983772AFC3FB97135759321DEA3D705820548C6D5B558CA8F362B18D312C152407D21FB34EF0A1D1B21F91EF7E1DCDE529C869E8F5A9E23DB214A825789D83372F841262D649B4" id="118" name="Google Shape;118;p15"/>
            <p:cNvPicPr preferRelativeResize="0"/>
            <p:nvPr/>
          </p:nvPicPr>
          <p:blipFill rotWithShape="1">
            <a:blip r:embed="rId3">
              <a:alphaModFix/>
            </a:blip>
            <a:srcRect b="0" l="0" r="0" t="76775"/>
            <a:stretch/>
          </p:blipFill>
          <p:spPr>
            <a:xfrm flipH="1" rot="-2792469">
              <a:off x="2117884" y="5599737"/>
              <a:ext cx="3965279" cy="675328"/>
            </a:xfrm>
            <a:prstGeom prst="rect">
              <a:avLst/>
            </a:prstGeom>
            <a:noFill/>
            <a:ln>
              <a:noFill/>
            </a:ln>
            <a:effectLst>
              <a:outerShdw blurRad="50800" rotWithShape="0" algn="tr" dir="8100000" dist="38100">
                <a:srgbClr val="000000">
                  <a:alpha val="40000"/>
                </a:srgbClr>
              </a:outerShdw>
            </a:effectLst>
          </p:spPr>
        </p:pic>
      </p:grpSp>
      <p:sp>
        <p:nvSpPr>
          <p:cNvPr descr="e7d195523061f1c03a90ee8e42cb24248e56383cd534985688F9F494128731F165EE95AB4B0C0A38076AAEA07667B1565C446FC45FF01DFB0E885BCDBDF3A284F3DB14DA61DD97F0BAB2E6C668FB4931F30000D59F9E4790C84234B9E28788E1C2E692B14195883FEF58485C6668C63C43F282EE5D58AEE0CF7B631AB859EC002F35F9F28AF8CD83" id="119" name="Google Shape;119;p15"/>
          <p:cNvSpPr txBox="1"/>
          <p:nvPr/>
        </p:nvSpPr>
        <p:spPr>
          <a:xfrm>
            <a:off x="306376" y="1435988"/>
            <a:ext cx="68445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000">
                <a:solidFill>
                  <a:srgbClr val="BF9645"/>
                </a:solidFill>
                <a:latin typeface="Avenir"/>
                <a:ea typeface="Avenir"/>
                <a:cs typeface="Avenir"/>
                <a:sym typeface="Avenir"/>
              </a:rPr>
              <a:t>Table des matières</a:t>
            </a:r>
            <a:endParaRPr b="1" sz="6000">
              <a:solidFill>
                <a:srgbClr val="BF9645"/>
              </a:solidFill>
              <a:latin typeface="Avenir"/>
              <a:ea typeface="Avenir"/>
              <a:cs typeface="Avenir"/>
              <a:sym typeface="Avenir"/>
            </a:endParaRPr>
          </a:p>
        </p:txBody>
      </p:sp>
      <p:grpSp>
        <p:nvGrpSpPr>
          <p:cNvPr id="120" name="Google Shape;120;p15"/>
          <p:cNvGrpSpPr/>
          <p:nvPr/>
        </p:nvGrpSpPr>
        <p:grpSpPr>
          <a:xfrm>
            <a:off x="1613367" y="2984737"/>
            <a:ext cx="2140067" cy="678946"/>
            <a:chOff x="9124957" y="2065781"/>
            <a:chExt cx="1759200" cy="588852"/>
          </a:xfrm>
        </p:grpSpPr>
        <p:sp>
          <p:nvSpPr>
            <p:cNvPr id="121" name="Google Shape;121;p15"/>
            <p:cNvSpPr/>
            <p:nvPr/>
          </p:nvSpPr>
          <p:spPr>
            <a:xfrm>
              <a:off x="9124957" y="2185382"/>
              <a:ext cx="1759200" cy="293700"/>
            </a:xfrm>
            <a:prstGeom prst="rect">
              <a:avLst/>
            </a:prstGeom>
            <a:solidFill>
              <a:srgbClr val="1A2F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24848"/>
                </a:buClr>
                <a:buSzPts val="1600"/>
                <a:buFont typeface="Arial"/>
                <a:buNone/>
              </a:pPr>
              <a:r>
                <a:rPr lang="en-US" sz="1600">
                  <a:solidFill>
                    <a:srgbClr val="FFFFFF"/>
                  </a:solidFill>
                  <a:latin typeface="Avenir"/>
                  <a:ea typeface="Avenir"/>
                  <a:cs typeface="Avenir"/>
                  <a:sym typeface="Avenir"/>
                </a:rPr>
                <a:t>Objectifs &amp; structure</a:t>
              </a:r>
              <a:endParaRPr i="0" sz="1600" u="none" cap="none" strike="noStrike">
                <a:solidFill>
                  <a:srgbClr val="FFFFFF"/>
                </a:solidFill>
                <a:latin typeface="Avenir"/>
                <a:ea typeface="Avenir"/>
                <a:cs typeface="Avenir"/>
                <a:sym typeface="Avenir"/>
              </a:endParaRPr>
            </a:p>
          </p:txBody>
        </p:sp>
        <p:cxnSp>
          <p:nvCxnSpPr>
            <p:cNvPr id="122" name="Google Shape;122;p15"/>
            <p:cNvCxnSpPr/>
            <p:nvPr/>
          </p:nvCxnSpPr>
          <p:spPr>
            <a:xfrm>
              <a:off x="9125126" y="2065781"/>
              <a:ext cx="0" cy="588852"/>
            </a:xfrm>
            <a:prstGeom prst="straightConnector1">
              <a:avLst/>
            </a:prstGeom>
            <a:noFill/>
            <a:ln cap="flat" cmpd="sng" w="9525">
              <a:solidFill>
                <a:srgbClr val="1A2F64"/>
              </a:solidFill>
              <a:prstDash val="solid"/>
              <a:miter lim="800000"/>
              <a:headEnd len="sm" w="sm" type="none"/>
              <a:tailEnd len="sm" w="sm" type="none"/>
            </a:ln>
          </p:spPr>
        </p:cxnSp>
      </p:grpSp>
      <p:grpSp>
        <p:nvGrpSpPr>
          <p:cNvPr id="123" name="Google Shape;123;p15"/>
          <p:cNvGrpSpPr/>
          <p:nvPr/>
        </p:nvGrpSpPr>
        <p:grpSpPr>
          <a:xfrm>
            <a:off x="5565924" y="2984778"/>
            <a:ext cx="1209630" cy="666508"/>
            <a:chOff x="9124958" y="2065781"/>
            <a:chExt cx="1520400" cy="578064"/>
          </a:xfrm>
        </p:grpSpPr>
        <p:sp>
          <p:nvSpPr>
            <p:cNvPr id="124" name="Google Shape;124;p15"/>
            <p:cNvSpPr/>
            <p:nvPr/>
          </p:nvSpPr>
          <p:spPr>
            <a:xfrm>
              <a:off x="9124958" y="2185380"/>
              <a:ext cx="1520400" cy="293700"/>
            </a:xfrm>
            <a:prstGeom prst="rect">
              <a:avLst/>
            </a:prstGeom>
            <a:solidFill>
              <a:srgbClr val="1A2F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24848"/>
                </a:buClr>
                <a:buSzPts val="1600"/>
                <a:buFont typeface="Arial"/>
                <a:buNone/>
              </a:pPr>
              <a:r>
                <a:rPr lang="en-US" sz="1600">
                  <a:solidFill>
                    <a:srgbClr val="FFFFFF"/>
                  </a:solidFill>
                  <a:latin typeface="Avenir"/>
                  <a:ea typeface="Avenir"/>
                  <a:cs typeface="Avenir"/>
                  <a:sym typeface="Avenir"/>
                </a:rPr>
                <a:t>SLA &amp; PEP</a:t>
              </a:r>
              <a:endParaRPr i="0" sz="1600" u="none" cap="none" strike="noStrike">
                <a:solidFill>
                  <a:srgbClr val="FFFFFF"/>
                </a:solidFill>
                <a:latin typeface="Avenir"/>
                <a:ea typeface="Avenir"/>
                <a:cs typeface="Avenir"/>
                <a:sym typeface="Avenir"/>
              </a:endParaRPr>
            </a:p>
          </p:txBody>
        </p:sp>
        <p:cxnSp>
          <p:nvCxnSpPr>
            <p:cNvPr id="125" name="Google Shape;125;p15"/>
            <p:cNvCxnSpPr/>
            <p:nvPr/>
          </p:nvCxnSpPr>
          <p:spPr>
            <a:xfrm>
              <a:off x="9125126" y="2065781"/>
              <a:ext cx="0" cy="578064"/>
            </a:xfrm>
            <a:prstGeom prst="straightConnector1">
              <a:avLst/>
            </a:prstGeom>
            <a:noFill/>
            <a:ln cap="flat" cmpd="sng" w="9525">
              <a:solidFill>
                <a:srgbClr val="1A2F64"/>
              </a:solidFill>
              <a:prstDash val="solid"/>
              <a:miter lim="800000"/>
              <a:headEnd len="sm" w="sm" type="none"/>
              <a:tailEnd len="sm" w="sm" type="none"/>
            </a:ln>
          </p:spPr>
        </p:cxnSp>
      </p:grpSp>
      <p:grpSp>
        <p:nvGrpSpPr>
          <p:cNvPr id="126" name="Google Shape;126;p15"/>
          <p:cNvGrpSpPr/>
          <p:nvPr/>
        </p:nvGrpSpPr>
        <p:grpSpPr>
          <a:xfrm>
            <a:off x="5580325" y="4007207"/>
            <a:ext cx="671304" cy="657956"/>
            <a:chOff x="9124949" y="3088258"/>
            <a:chExt cx="1691795" cy="570647"/>
          </a:xfrm>
        </p:grpSpPr>
        <p:sp>
          <p:nvSpPr>
            <p:cNvPr id="127" name="Google Shape;127;p15"/>
            <p:cNvSpPr/>
            <p:nvPr/>
          </p:nvSpPr>
          <p:spPr>
            <a:xfrm>
              <a:off x="9124949" y="3218066"/>
              <a:ext cx="1691795" cy="293617"/>
            </a:xfrm>
            <a:prstGeom prst="rect">
              <a:avLst/>
            </a:prstGeom>
            <a:solidFill>
              <a:srgbClr val="1A2F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24848"/>
                </a:buClr>
                <a:buSzPts val="1600"/>
                <a:buFont typeface="Arial"/>
                <a:buNone/>
              </a:pPr>
              <a:r>
                <a:rPr lang="en-US" sz="1600">
                  <a:solidFill>
                    <a:srgbClr val="FFFFFF"/>
                  </a:solidFill>
                  <a:latin typeface="Avenir"/>
                  <a:ea typeface="Avenir"/>
                  <a:cs typeface="Avenir"/>
                  <a:sym typeface="Avenir"/>
                </a:rPr>
                <a:t>Tests </a:t>
              </a:r>
              <a:endParaRPr i="0" sz="1600" u="none" cap="none" strike="noStrike">
                <a:solidFill>
                  <a:srgbClr val="FFFFFF"/>
                </a:solidFill>
                <a:latin typeface="Avenir"/>
                <a:ea typeface="Avenir"/>
                <a:cs typeface="Avenir"/>
                <a:sym typeface="Avenir"/>
              </a:endParaRPr>
            </a:p>
          </p:txBody>
        </p:sp>
        <p:cxnSp>
          <p:nvCxnSpPr>
            <p:cNvPr id="128" name="Google Shape;128;p15"/>
            <p:cNvCxnSpPr/>
            <p:nvPr/>
          </p:nvCxnSpPr>
          <p:spPr>
            <a:xfrm>
              <a:off x="9125126" y="3088258"/>
              <a:ext cx="0" cy="570647"/>
            </a:xfrm>
            <a:prstGeom prst="straightConnector1">
              <a:avLst/>
            </a:prstGeom>
            <a:noFill/>
            <a:ln cap="flat" cmpd="sng" w="9525">
              <a:solidFill>
                <a:srgbClr val="1A2F64"/>
              </a:solidFill>
              <a:prstDash val="solid"/>
              <a:miter lim="800000"/>
              <a:headEnd len="sm" w="sm" type="none"/>
              <a:tailEnd len="sm" w="sm" type="none"/>
            </a:ln>
          </p:spPr>
        </p:cxnSp>
      </p:grpSp>
      <p:grpSp>
        <p:nvGrpSpPr>
          <p:cNvPr id="129" name="Google Shape;129;p15"/>
          <p:cNvGrpSpPr/>
          <p:nvPr/>
        </p:nvGrpSpPr>
        <p:grpSpPr>
          <a:xfrm>
            <a:off x="1612734" y="4007265"/>
            <a:ext cx="1090977" cy="689033"/>
            <a:chOff x="9124950" y="3088258"/>
            <a:chExt cx="1691700" cy="597600"/>
          </a:xfrm>
        </p:grpSpPr>
        <p:sp>
          <p:nvSpPr>
            <p:cNvPr id="130" name="Google Shape;130;p15"/>
            <p:cNvSpPr/>
            <p:nvPr/>
          </p:nvSpPr>
          <p:spPr>
            <a:xfrm>
              <a:off x="9124950" y="3218066"/>
              <a:ext cx="1691700" cy="293700"/>
            </a:xfrm>
            <a:prstGeom prst="rect">
              <a:avLst/>
            </a:prstGeom>
            <a:solidFill>
              <a:srgbClr val="1A2F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24848"/>
                </a:buClr>
                <a:buSzPts val="1600"/>
                <a:buFont typeface="Arial"/>
                <a:buNone/>
              </a:pPr>
              <a:r>
                <a:rPr lang="en-US" sz="1600">
                  <a:solidFill>
                    <a:srgbClr val="FFFFFF"/>
                  </a:solidFill>
                  <a:latin typeface="Avenir"/>
                  <a:ea typeface="Avenir"/>
                  <a:cs typeface="Avenir"/>
                  <a:sym typeface="Avenir"/>
                </a:rPr>
                <a:t>Proxy SIP</a:t>
              </a:r>
              <a:endParaRPr i="0" sz="1600" u="none" cap="none" strike="noStrike">
                <a:solidFill>
                  <a:srgbClr val="FFFFFF"/>
                </a:solidFill>
                <a:latin typeface="Avenir"/>
                <a:ea typeface="Avenir"/>
                <a:cs typeface="Avenir"/>
                <a:sym typeface="Avenir"/>
              </a:endParaRPr>
            </a:p>
          </p:txBody>
        </p:sp>
        <p:cxnSp>
          <p:nvCxnSpPr>
            <p:cNvPr id="131" name="Google Shape;131;p15"/>
            <p:cNvCxnSpPr/>
            <p:nvPr/>
          </p:nvCxnSpPr>
          <p:spPr>
            <a:xfrm>
              <a:off x="9125126" y="3088258"/>
              <a:ext cx="0" cy="597600"/>
            </a:xfrm>
            <a:prstGeom prst="straightConnector1">
              <a:avLst/>
            </a:prstGeom>
            <a:noFill/>
            <a:ln cap="flat" cmpd="sng" w="9525">
              <a:solidFill>
                <a:srgbClr val="1A2F64"/>
              </a:solidFill>
              <a:prstDash val="solid"/>
              <a:miter lim="800000"/>
              <a:headEnd len="sm" w="sm" type="none"/>
              <a:tailEnd len="sm" w="sm" type="none"/>
            </a:ln>
          </p:spPr>
        </p:cxnSp>
      </p:grpSp>
      <p:pic>
        <p:nvPicPr>
          <p:cNvPr id="132" name="Google Shape;132;p15"/>
          <p:cNvPicPr preferRelativeResize="0"/>
          <p:nvPr/>
        </p:nvPicPr>
        <p:blipFill>
          <a:blip r:embed="rId4">
            <a:alphaModFix/>
          </a:blip>
          <a:stretch>
            <a:fillRect/>
          </a:stretch>
        </p:blipFill>
        <p:spPr>
          <a:xfrm>
            <a:off x="152400" y="152400"/>
            <a:ext cx="3295652" cy="714500"/>
          </a:xfrm>
          <a:prstGeom prst="rect">
            <a:avLst/>
          </a:prstGeom>
          <a:noFill/>
          <a:ln>
            <a:noFill/>
          </a:ln>
        </p:spPr>
      </p:pic>
      <p:pic>
        <p:nvPicPr>
          <p:cNvPr id="133" name="Google Shape;133;p15"/>
          <p:cNvPicPr preferRelativeResize="0"/>
          <p:nvPr/>
        </p:nvPicPr>
        <p:blipFill>
          <a:blip r:embed="rId5">
            <a:alphaModFix/>
          </a:blip>
          <a:stretch>
            <a:fillRect/>
          </a:stretch>
        </p:blipFill>
        <p:spPr>
          <a:xfrm>
            <a:off x="641287" y="2911684"/>
            <a:ext cx="671221" cy="714500"/>
          </a:xfrm>
          <a:prstGeom prst="rect">
            <a:avLst/>
          </a:prstGeom>
          <a:noFill/>
          <a:ln>
            <a:noFill/>
          </a:ln>
        </p:spPr>
      </p:pic>
      <p:pic>
        <p:nvPicPr>
          <p:cNvPr id="134" name="Google Shape;134;p15"/>
          <p:cNvPicPr preferRelativeResize="0"/>
          <p:nvPr/>
        </p:nvPicPr>
        <p:blipFill>
          <a:blip r:embed="rId6">
            <a:alphaModFix/>
          </a:blip>
          <a:stretch>
            <a:fillRect/>
          </a:stretch>
        </p:blipFill>
        <p:spPr>
          <a:xfrm>
            <a:off x="674320" y="4025578"/>
            <a:ext cx="572583" cy="657950"/>
          </a:xfrm>
          <a:prstGeom prst="rect">
            <a:avLst/>
          </a:prstGeom>
          <a:noFill/>
          <a:ln>
            <a:noFill/>
          </a:ln>
        </p:spPr>
      </p:pic>
      <p:grpSp>
        <p:nvGrpSpPr>
          <p:cNvPr id="135" name="Google Shape;135;p15"/>
          <p:cNvGrpSpPr/>
          <p:nvPr/>
        </p:nvGrpSpPr>
        <p:grpSpPr>
          <a:xfrm>
            <a:off x="1593325" y="4974283"/>
            <a:ext cx="1854852" cy="647871"/>
            <a:chOff x="9124956" y="2065781"/>
            <a:chExt cx="1291500" cy="561900"/>
          </a:xfrm>
        </p:grpSpPr>
        <p:sp>
          <p:nvSpPr>
            <p:cNvPr id="136" name="Google Shape;136;p15"/>
            <p:cNvSpPr/>
            <p:nvPr/>
          </p:nvSpPr>
          <p:spPr>
            <a:xfrm>
              <a:off x="9124956" y="2185397"/>
              <a:ext cx="1291500" cy="293700"/>
            </a:xfrm>
            <a:prstGeom prst="rect">
              <a:avLst/>
            </a:prstGeom>
            <a:solidFill>
              <a:srgbClr val="1A2F64"/>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E24848"/>
                </a:buClr>
                <a:buSzPts val="1600"/>
                <a:buFont typeface="Arial"/>
                <a:buNone/>
              </a:pPr>
              <a:r>
                <a:rPr lang="en-US" sz="1600">
                  <a:solidFill>
                    <a:srgbClr val="FFFFFF"/>
                  </a:solidFill>
                  <a:latin typeface="Avenir"/>
                  <a:ea typeface="Avenir"/>
                  <a:cs typeface="Avenir"/>
                  <a:sym typeface="Avenir"/>
                </a:rPr>
                <a:t>Bandwidth Broker</a:t>
              </a:r>
              <a:endParaRPr i="0" sz="1600" u="none" cap="none" strike="noStrike">
                <a:solidFill>
                  <a:srgbClr val="FFFFFF"/>
                </a:solidFill>
                <a:latin typeface="Avenir"/>
                <a:ea typeface="Avenir"/>
                <a:cs typeface="Avenir"/>
                <a:sym typeface="Avenir"/>
              </a:endParaRPr>
            </a:p>
          </p:txBody>
        </p:sp>
        <p:cxnSp>
          <p:nvCxnSpPr>
            <p:cNvPr id="137" name="Google Shape;137;p15"/>
            <p:cNvCxnSpPr/>
            <p:nvPr/>
          </p:nvCxnSpPr>
          <p:spPr>
            <a:xfrm>
              <a:off x="9125126" y="2065781"/>
              <a:ext cx="0" cy="561900"/>
            </a:xfrm>
            <a:prstGeom prst="straightConnector1">
              <a:avLst/>
            </a:prstGeom>
            <a:noFill/>
            <a:ln cap="flat" cmpd="sng" w="9525">
              <a:solidFill>
                <a:srgbClr val="1A2F64"/>
              </a:solidFill>
              <a:prstDash val="solid"/>
              <a:miter lim="800000"/>
              <a:headEnd len="sm" w="sm" type="none"/>
              <a:tailEnd len="sm" w="sm" type="none"/>
            </a:ln>
          </p:spPr>
        </p:cxnSp>
      </p:grpSp>
      <p:pic>
        <p:nvPicPr>
          <p:cNvPr id="138" name="Google Shape;138;p15"/>
          <p:cNvPicPr preferRelativeResize="0"/>
          <p:nvPr/>
        </p:nvPicPr>
        <p:blipFill>
          <a:blip r:embed="rId7">
            <a:alphaModFix/>
          </a:blip>
          <a:stretch>
            <a:fillRect/>
          </a:stretch>
        </p:blipFill>
        <p:spPr>
          <a:xfrm>
            <a:off x="452150" y="4974275"/>
            <a:ext cx="1016918" cy="647875"/>
          </a:xfrm>
          <a:prstGeom prst="rect">
            <a:avLst/>
          </a:prstGeom>
          <a:noFill/>
          <a:ln>
            <a:noFill/>
          </a:ln>
        </p:spPr>
      </p:pic>
      <p:grpSp>
        <p:nvGrpSpPr>
          <p:cNvPr id="139" name="Google Shape;139;p15"/>
          <p:cNvGrpSpPr/>
          <p:nvPr/>
        </p:nvGrpSpPr>
        <p:grpSpPr>
          <a:xfrm>
            <a:off x="5581254" y="5029450"/>
            <a:ext cx="1209565" cy="699064"/>
            <a:chOff x="9124950" y="4110737"/>
            <a:chExt cx="1691700" cy="606300"/>
          </a:xfrm>
        </p:grpSpPr>
        <p:sp>
          <p:nvSpPr>
            <p:cNvPr id="140" name="Google Shape;140;p15"/>
            <p:cNvSpPr/>
            <p:nvPr/>
          </p:nvSpPr>
          <p:spPr>
            <a:xfrm>
              <a:off x="9124950" y="4250744"/>
              <a:ext cx="1691700" cy="293700"/>
            </a:xfrm>
            <a:prstGeom prst="rect">
              <a:avLst/>
            </a:prstGeom>
            <a:solidFill>
              <a:srgbClr val="1A2F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24848"/>
                </a:buClr>
                <a:buSzPts val="1600"/>
                <a:buFont typeface="Arial"/>
                <a:buNone/>
              </a:pPr>
              <a:r>
                <a:rPr lang="en-US" sz="1600">
                  <a:solidFill>
                    <a:srgbClr val="FFFFFF"/>
                  </a:solidFill>
                  <a:latin typeface="Avenir"/>
                  <a:ea typeface="Avenir"/>
                  <a:cs typeface="Avenir"/>
                  <a:sym typeface="Avenir"/>
                </a:rPr>
                <a:t>Conclusion</a:t>
              </a:r>
              <a:endParaRPr i="0" sz="1600" u="none" cap="none" strike="noStrike">
                <a:solidFill>
                  <a:srgbClr val="FFFFFF"/>
                </a:solidFill>
                <a:latin typeface="Avenir"/>
                <a:ea typeface="Avenir"/>
                <a:cs typeface="Avenir"/>
                <a:sym typeface="Avenir"/>
              </a:endParaRPr>
            </a:p>
          </p:txBody>
        </p:sp>
        <p:cxnSp>
          <p:nvCxnSpPr>
            <p:cNvPr id="141" name="Google Shape;141;p15"/>
            <p:cNvCxnSpPr/>
            <p:nvPr/>
          </p:nvCxnSpPr>
          <p:spPr>
            <a:xfrm>
              <a:off x="9125126" y="4110737"/>
              <a:ext cx="0" cy="606300"/>
            </a:xfrm>
            <a:prstGeom prst="straightConnector1">
              <a:avLst/>
            </a:prstGeom>
            <a:noFill/>
            <a:ln cap="flat" cmpd="sng" w="9525">
              <a:solidFill>
                <a:srgbClr val="1A2F64"/>
              </a:solidFill>
              <a:prstDash val="solid"/>
              <a:miter lim="800000"/>
              <a:headEnd len="sm" w="sm" type="none"/>
              <a:tailEnd len="sm" w="sm" type="none"/>
            </a:ln>
          </p:spPr>
        </p:cxnSp>
      </p:grpSp>
      <p:pic>
        <p:nvPicPr>
          <p:cNvPr id="142" name="Google Shape;142;p15"/>
          <p:cNvPicPr preferRelativeResize="0"/>
          <p:nvPr/>
        </p:nvPicPr>
        <p:blipFill>
          <a:blip r:embed="rId8">
            <a:alphaModFix/>
          </a:blip>
          <a:stretch>
            <a:fillRect/>
          </a:stretch>
        </p:blipFill>
        <p:spPr>
          <a:xfrm>
            <a:off x="4794625" y="3984830"/>
            <a:ext cx="572575" cy="710143"/>
          </a:xfrm>
          <a:prstGeom prst="rect">
            <a:avLst/>
          </a:prstGeom>
          <a:noFill/>
          <a:ln>
            <a:noFill/>
          </a:ln>
        </p:spPr>
      </p:pic>
      <p:pic>
        <p:nvPicPr>
          <p:cNvPr id="143" name="Google Shape;143;p15"/>
          <p:cNvPicPr preferRelativeResize="0"/>
          <p:nvPr/>
        </p:nvPicPr>
        <p:blipFill>
          <a:blip r:embed="rId9">
            <a:alphaModFix/>
          </a:blip>
          <a:stretch>
            <a:fillRect/>
          </a:stretch>
        </p:blipFill>
        <p:spPr>
          <a:xfrm>
            <a:off x="4719945" y="2961172"/>
            <a:ext cx="748296" cy="689025"/>
          </a:xfrm>
          <a:prstGeom prst="rect">
            <a:avLst/>
          </a:prstGeom>
          <a:noFill/>
          <a:ln>
            <a:noFill/>
          </a:ln>
        </p:spPr>
      </p:pic>
      <p:pic>
        <p:nvPicPr>
          <p:cNvPr id="144" name="Google Shape;144;p15"/>
          <p:cNvPicPr preferRelativeResize="0"/>
          <p:nvPr/>
        </p:nvPicPr>
        <p:blipFill>
          <a:blip r:embed="rId10">
            <a:alphaModFix/>
          </a:blip>
          <a:stretch>
            <a:fillRect/>
          </a:stretch>
        </p:blipFill>
        <p:spPr>
          <a:xfrm>
            <a:off x="4807808" y="4984020"/>
            <a:ext cx="572575" cy="780784"/>
          </a:xfrm>
          <a:prstGeom prst="rect">
            <a:avLst/>
          </a:prstGeom>
          <a:noFill/>
          <a:ln>
            <a:noFill/>
          </a:ln>
        </p:spPr>
      </p:pic>
    </p:spTree>
  </p:cSld>
  <p:clrMapOvr>
    <a:masterClrMapping/>
  </p:clrMapOvr>
  <mc:AlternateContent>
    <mc:Choice Requires="p14">
      <p:transition spd="slow" p14:dur="13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par>
                          <p:cTn fill="hold">
                            <p:stCondLst>
                              <p:cond delay="500"/>
                            </p:stCondLst>
                            <p:childTnLst>
                              <p:par>
                                <p:cTn fill="hold" nodeType="afterEffect" presetClass="entr" presetID="2" presetSubtype="1">
                                  <p:stCondLst>
                                    <p:cond delay="0"/>
                                  </p:stCondLst>
                                  <p:childTnLst>
                                    <p:set>
                                      <p:cBhvr>
                                        <p:cTn dur="1" fill="hold">
                                          <p:stCondLst>
                                            <p:cond delay="0"/>
                                          </p:stCondLst>
                                        </p:cTn>
                                        <p:tgtEl>
                                          <p:spTgt spid="119"/>
                                        </p:tgtEl>
                                        <p:attrNameLst>
                                          <p:attrName>style.visibility</p:attrName>
                                        </p:attrNameLst>
                                      </p:cBhvr>
                                      <p:to>
                                        <p:strVal val="visible"/>
                                      </p:to>
                                    </p:set>
                                    <p:anim calcmode="lin" valueType="num">
                                      <p:cBhvr additive="base">
                                        <p:cTn dur="1000"/>
                                        <p:tgtEl>
                                          <p:spTgt spid="119"/>
                                        </p:tgtEl>
                                        <p:attrNameLst>
                                          <p:attrName>ppt_y</p:attrName>
                                        </p:attrNameLst>
                                      </p:cBhvr>
                                      <p:tavLst>
                                        <p:tav fmla="" tm="0">
                                          <p:val>
                                            <p:strVal val="#ppt_y-1"/>
                                          </p:val>
                                        </p:tav>
                                        <p:tav fmla="" tm="100000">
                                          <p:val>
                                            <p:strVal val="#ppt_y"/>
                                          </p:val>
                                        </p:tav>
                                      </p:tavLst>
                                    </p:anim>
                                  </p:childTnLst>
                                </p:cTn>
                              </p:par>
                            </p:childTnLst>
                          </p:cTn>
                        </p:par>
                        <p:par>
                          <p:cTn fill="hold">
                            <p:stCondLst>
                              <p:cond delay="1500"/>
                            </p:stCondLst>
                            <p:childTnLst>
                              <p:par>
                                <p:cTn fill="hold" nodeType="afterEffect" presetClass="entr" presetID="2" presetSubtype="4">
                                  <p:stCondLst>
                                    <p:cond delay="0"/>
                                  </p:stCondLst>
                                  <p:childTnLst>
                                    <p:set>
                                      <p:cBhvr>
                                        <p:cTn dur="1" fill="hold">
                                          <p:stCondLst>
                                            <p:cond delay="0"/>
                                          </p:stCondLst>
                                        </p:cTn>
                                        <p:tgtEl>
                                          <p:spTgt spid="120"/>
                                        </p:tgtEl>
                                        <p:attrNameLst>
                                          <p:attrName>style.visibility</p:attrName>
                                        </p:attrNameLst>
                                      </p:cBhvr>
                                      <p:to>
                                        <p:strVal val="visible"/>
                                      </p:to>
                                    </p:set>
                                    <p:anim calcmode="lin" valueType="num">
                                      <p:cBhvr additive="base">
                                        <p:cTn dur="1500"/>
                                        <p:tgtEl>
                                          <p:spTgt spid="12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1500"/>
                                        <p:tgtEl>
                                          <p:spTgt spid="129"/>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123"/>
                                        </p:tgtEl>
                                        <p:attrNameLst>
                                          <p:attrName>style.visibility</p:attrName>
                                        </p:attrNameLst>
                                      </p:cBhvr>
                                      <p:to>
                                        <p:strVal val="visible"/>
                                      </p:to>
                                    </p:set>
                                    <p:anim calcmode="lin" valueType="num">
                                      <p:cBhvr additive="base">
                                        <p:cTn dur="1500"/>
                                        <p:tgtEl>
                                          <p:spTgt spid="12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126"/>
                                        </p:tgtEl>
                                        <p:attrNameLst>
                                          <p:attrName>style.visibility</p:attrName>
                                        </p:attrNameLst>
                                      </p:cBhvr>
                                      <p:to>
                                        <p:strVal val="visible"/>
                                      </p:to>
                                    </p:set>
                                    <p:anim calcmode="lin" valueType="num">
                                      <p:cBhvr additive="base">
                                        <p:cTn dur="1500"/>
                                        <p:tgtEl>
                                          <p:spTgt spid="12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0"/>
                                  </p:stCondLst>
                                  <p:childTnLst>
                                    <p:set>
                                      <p:cBhvr>
                                        <p:cTn dur="1" fill="hold">
                                          <p:stCondLst>
                                            <p:cond delay="0"/>
                                          </p:stCondLst>
                                        </p:cTn>
                                        <p:tgtEl>
                                          <p:spTgt spid="139"/>
                                        </p:tgtEl>
                                        <p:attrNameLst>
                                          <p:attrName>style.visibility</p:attrName>
                                        </p:attrNameLst>
                                      </p:cBhvr>
                                      <p:to>
                                        <p:strVal val="visible"/>
                                      </p:to>
                                    </p:set>
                                    <p:anim calcmode="lin" valueType="num">
                                      <p:cBhvr additive="base">
                                        <p:cTn dur="1500"/>
                                        <p:tgtEl>
                                          <p:spTgt spid="13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grpSp>
        <p:nvGrpSpPr>
          <p:cNvPr id="149" name="Google Shape;149;p16"/>
          <p:cNvGrpSpPr/>
          <p:nvPr/>
        </p:nvGrpSpPr>
        <p:grpSpPr>
          <a:xfrm rot="-5400000">
            <a:off x="5565038" y="-691056"/>
            <a:ext cx="8849016" cy="9058750"/>
            <a:chOff x="-1247726" y="1317823"/>
            <a:chExt cx="7007981" cy="7583775"/>
          </a:xfrm>
        </p:grpSpPr>
        <p:pic>
          <p:nvPicPr>
            <p:cNvPr descr="e7d195523061f1c0deeec63e560781cfd59afb0ea006f2a87ABB68BF51EA6619813959095094C18C62A12F549504892A4AAA8C1554C6663626E05CA27F281A14E6983772AFC3FB97135759321DEA3D705820548C6D5B558CA8F362B18D312C152407D21FB34EF0A1D1B21F91EF7E1DCDE529C869E8F5A9E23DB214A825789D83372F841262D649B4" id="150" name="Google Shape;150;p16"/>
            <p:cNvPicPr preferRelativeResize="0"/>
            <p:nvPr/>
          </p:nvPicPr>
          <p:blipFill rotWithShape="1">
            <a:blip r:embed="rId3">
              <a:alphaModFix/>
            </a:blip>
            <a:srcRect b="0" l="0" r="0" t="76775"/>
            <a:stretch/>
          </p:blipFill>
          <p:spPr>
            <a:xfrm flipH="1" rot="-8117437">
              <a:off x="-545055" y="2638956"/>
              <a:ext cx="4033552" cy="675328"/>
            </a:xfrm>
            <a:prstGeom prst="rect">
              <a:avLst/>
            </a:prstGeom>
            <a:noFill/>
            <a:ln>
              <a:noFill/>
            </a:ln>
            <a:effectLst>
              <a:outerShdw blurRad="50800" rotWithShape="0" algn="tr" dir="8100000" dist="38100">
                <a:srgbClr val="000000">
                  <a:alpha val="40000"/>
                </a:srgbClr>
              </a:outerShdw>
            </a:effectLst>
          </p:spPr>
        </p:pic>
        <p:sp>
          <p:nvSpPr>
            <p:cNvPr id="151" name="Google Shape;151;p16"/>
            <p:cNvSpPr/>
            <p:nvPr/>
          </p:nvSpPr>
          <p:spPr>
            <a:xfrm rot="-8095196">
              <a:off x="-939757" y="2138189"/>
              <a:ext cx="1609168" cy="1537710"/>
            </a:xfrm>
            <a:prstGeom prst="rtTriangle">
              <a:avLst/>
            </a:prstGeom>
            <a:solidFill>
              <a:srgbClr val="1A2F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2" name="Google Shape;152;p16"/>
            <p:cNvSpPr/>
            <p:nvPr/>
          </p:nvSpPr>
          <p:spPr>
            <a:xfrm rot="8007907">
              <a:off x="1623498" y="5572481"/>
              <a:ext cx="2758511" cy="2758511"/>
            </a:xfrm>
            <a:prstGeom prst="rtTriangle">
              <a:avLst/>
            </a:prstGeom>
            <a:solidFill>
              <a:srgbClr val="1A2F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e7d195523061f1c0deeec63e560781cfd59afb0ea006f2a87ABB68BF51EA6619813959095094C18C62A12F549504892A4AAA8C1554C6663626E05CA27F281A14E6983772AFC3FB97135759321DEA3D705820548C6D5B558CA8F362B18D312C152407D21FB34EF0A1D1B21F91EF7E1DCDE529C869E8F5A9E23DB214A825789D83372F841262D649B4" id="153" name="Google Shape;153;p16"/>
            <p:cNvPicPr preferRelativeResize="0"/>
            <p:nvPr/>
          </p:nvPicPr>
          <p:blipFill rotWithShape="1">
            <a:blip r:embed="rId3">
              <a:alphaModFix/>
            </a:blip>
            <a:srcRect b="0" l="0" r="0" t="76775"/>
            <a:stretch/>
          </p:blipFill>
          <p:spPr>
            <a:xfrm flipH="1" rot="-2792469">
              <a:off x="116785" y="4664470"/>
              <a:ext cx="6396804" cy="675328"/>
            </a:xfrm>
            <a:prstGeom prst="rect">
              <a:avLst/>
            </a:prstGeom>
            <a:noFill/>
            <a:ln>
              <a:noFill/>
            </a:ln>
            <a:effectLst>
              <a:outerShdw blurRad="50800" rotWithShape="0" algn="tr" dir="8100000" dist="38100">
                <a:srgbClr val="000000">
                  <a:alpha val="40000"/>
                </a:srgbClr>
              </a:outerShdw>
            </a:effectLst>
          </p:spPr>
        </p:pic>
      </p:grpSp>
      <p:grpSp>
        <p:nvGrpSpPr>
          <p:cNvPr id="154" name="Google Shape;154;p16"/>
          <p:cNvGrpSpPr/>
          <p:nvPr/>
        </p:nvGrpSpPr>
        <p:grpSpPr>
          <a:xfrm>
            <a:off x="3719167" y="5026583"/>
            <a:ext cx="2429756" cy="647845"/>
            <a:chOff x="9124950" y="2065781"/>
            <a:chExt cx="1691795" cy="561878"/>
          </a:xfrm>
        </p:grpSpPr>
        <p:sp>
          <p:nvSpPr>
            <p:cNvPr id="155" name="Google Shape;155;p16"/>
            <p:cNvSpPr/>
            <p:nvPr/>
          </p:nvSpPr>
          <p:spPr>
            <a:xfrm>
              <a:off x="9124950" y="2185387"/>
              <a:ext cx="1691795" cy="293617"/>
            </a:xfrm>
            <a:prstGeom prst="rect">
              <a:avLst/>
            </a:prstGeom>
            <a:solidFill>
              <a:srgbClr val="1A2F64"/>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E24848"/>
                </a:buClr>
                <a:buSzPts val="1600"/>
                <a:buFont typeface="Arial"/>
                <a:buNone/>
              </a:pPr>
              <a:r>
                <a:rPr lang="en-US" sz="1600">
                  <a:solidFill>
                    <a:srgbClr val="FFFFFF"/>
                  </a:solidFill>
                  <a:latin typeface="Avenir"/>
                  <a:ea typeface="Avenir"/>
                  <a:cs typeface="Avenir"/>
                  <a:sym typeface="Avenir"/>
                </a:rPr>
                <a:t>Structure et adressage</a:t>
              </a:r>
              <a:endParaRPr i="0" sz="1600" u="none" cap="none" strike="noStrike">
                <a:solidFill>
                  <a:srgbClr val="FFFFFF"/>
                </a:solidFill>
                <a:latin typeface="Avenir"/>
                <a:ea typeface="Avenir"/>
                <a:cs typeface="Avenir"/>
                <a:sym typeface="Avenir"/>
              </a:endParaRPr>
            </a:p>
          </p:txBody>
        </p:sp>
        <p:cxnSp>
          <p:nvCxnSpPr>
            <p:cNvPr id="156" name="Google Shape;156;p16"/>
            <p:cNvCxnSpPr/>
            <p:nvPr/>
          </p:nvCxnSpPr>
          <p:spPr>
            <a:xfrm>
              <a:off x="9125126" y="2065781"/>
              <a:ext cx="0" cy="561878"/>
            </a:xfrm>
            <a:prstGeom prst="straightConnector1">
              <a:avLst/>
            </a:prstGeom>
            <a:noFill/>
            <a:ln cap="flat" cmpd="sng" w="9525">
              <a:solidFill>
                <a:srgbClr val="1A2F64"/>
              </a:solidFill>
              <a:prstDash val="solid"/>
              <a:miter lim="800000"/>
              <a:headEnd len="sm" w="sm" type="none"/>
              <a:tailEnd len="sm" w="sm" type="none"/>
            </a:ln>
          </p:spPr>
        </p:cxnSp>
      </p:grpSp>
      <p:sp>
        <p:nvSpPr>
          <p:cNvPr id="157" name="Google Shape;157;p16"/>
          <p:cNvSpPr txBox="1"/>
          <p:nvPr/>
        </p:nvSpPr>
        <p:spPr>
          <a:xfrm>
            <a:off x="652100" y="1726175"/>
            <a:ext cx="73614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solidFill>
                  <a:srgbClr val="BF9645"/>
                </a:solidFill>
                <a:latin typeface="Avenir"/>
                <a:ea typeface="Avenir"/>
                <a:cs typeface="Avenir"/>
                <a:sym typeface="Avenir"/>
              </a:rPr>
              <a:t>Objectifs et structure</a:t>
            </a:r>
            <a:endParaRPr sz="6000">
              <a:solidFill>
                <a:srgbClr val="BF9645"/>
              </a:solidFill>
              <a:latin typeface="Avenir"/>
              <a:ea typeface="Avenir"/>
              <a:cs typeface="Avenir"/>
              <a:sym typeface="Avenir"/>
            </a:endParaRPr>
          </a:p>
        </p:txBody>
      </p:sp>
      <p:pic>
        <p:nvPicPr>
          <p:cNvPr id="158" name="Google Shape;158;p16"/>
          <p:cNvPicPr preferRelativeResize="0"/>
          <p:nvPr/>
        </p:nvPicPr>
        <p:blipFill>
          <a:blip r:embed="rId4">
            <a:alphaModFix/>
          </a:blip>
          <a:stretch>
            <a:fillRect/>
          </a:stretch>
        </p:blipFill>
        <p:spPr>
          <a:xfrm>
            <a:off x="152400" y="152400"/>
            <a:ext cx="3295652" cy="714500"/>
          </a:xfrm>
          <a:prstGeom prst="rect">
            <a:avLst/>
          </a:prstGeom>
          <a:noFill/>
          <a:ln>
            <a:noFill/>
          </a:ln>
        </p:spPr>
      </p:pic>
      <p:pic>
        <p:nvPicPr>
          <p:cNvPr id="159" name="Google Shape;159;p16"/>
          <p:cNvPicPr preferRelativeResize="0"/>
          <p:nvPr/>
        </p:nvPicPr>
        <p:blipFill>
          <a:blip r:embed="rId5">
            <a:alphaModFix/>
          </a:blip>
          <a:stretch>
            <a:fillRect/>
          </a:stretch>
        </p:blipFill>
        <p:spPr>
          <a:xfrm>
            <a:off x="2514237" y="4813787"/>
            <a:ext cx="850450" cy="1040275"/>
          </a:xfrm>
          <a:prstGeom prst="rect">
            <a:avLst/>
          </a:prstGeom>
          <a:noFill/>
          <a:ln>
            <a:noFill/>
          </a:ln>
        </p:spPr>
      </p:pic>
      <p:pic>
        <p:nvPicPr>
          <p:cNvPr id="160" name="Google Shape;160;p16"/>
          <p:cNvPicPr preferRelativeResize="0"/>
          <p:nvPr/>
        </p:nvPicPr>
        <p:blipFill>
          <a:blip r:embed="rId6">
            <a:alphaModFix/>
          </a:blip>
          <a:stretch>
            <a:fillRect/>
          </a:stretch>
        </p:blipFill>
        <p:spPr>
          <a:xfrm>
            <a:off x="2430877" y="3396072"/>
            <a:ext cx="1017175" cy="1082766"/>
          </a:xfrm>
          <a:prstGeom prst="rect">
            <a:avLst/>
          </a:prstGeom>
          <a:noFill/>
          <a:ln>
            <a:noFill/>
          </a:ln>
        </p:spPr>
      </p:pic>
      <p:grpSp>
        <p:nvGrpSpPr>
          <p:cNvPr id="161" name="Google Shape;161;p16"/>
          <p:cNvGrpSpPr/>
          <p:nvPr/>
        </p:nvGrpSpPr>
        <p:grpSpPr>
          <a:xfrm>
            <a:off x="3719167" y="3731183"/>
            <a:ext cx="2429620" cy="647871"/>
            <a:chOff x="9124950" y="2065781"/>
            <a:chExt cx="1691700" cy="561900"/>
          </a:xfrm>
        </p:grpSpPr>
        <p:sp>
          <p:nvSpPr>
            <p:cNvPr id="162" name="Google Shape;162;p16"/>
            <p:cNvSpPr/>
            <p:nvPr/>
          </p:nvSpPr>
          <p:spPr>
            <a:xfrm>
              <a:off x="9124950" y="2185387"/>
              <a:ext cx="1691700" cy="293700"/>
            </a:xfrm>
            <a:prstGeom prst="rect">
              <a:avLst/>
            </a:prstGeom>
            <a:solidFill>
              <a:srgbClr val="1A2F64"/>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E24848"/>
                </a:buClr>
                <a:buSzPts val="1600"/>
                <a:buFont typeface="Arial"/>
                <a:buNone/>
              </a:pPr>
              <a:r>
                <a:rPr lang="en-US" sz="1600">
                  <a:solidFill>
                    <a:srgbClr val="FFFFFF"/>
                  </a:solidFill>
                  <a:latin typeface="Avenir"/>
                  <a:ea typeface="Avenir"/>
                  <a:cs typeface="Avenir"/>
                  <a:sym typeface="Avenir"/>
                </a:rPr>
                <a:t>Objectifs</a:t>
              </a:r>
              <a:endParaRPr i="0" sz="1600" u="none" cap="none" strike="noStrike">
                <a:solidFill>
                  <a:srgbClr val="FFFFFF"/>
                </a:solidFill>
                <a:latin typeface="Avenir"/>
                <a:ea typeface="Avenir"/>
                <a:cs typeface="Avenir"/>
                <a:sym typeface="Avenir"/>
              </a:endParaRPr>
            </a:p>
          </p:txBody>
        </p:sp>
        <p:cxnSp>
          <p:nvCxnSpPr>
            <p:cNvPr id="163" name="Google Shape;163;p16"/>
            <p:cNvCxnSpPr/>
            <p:nvPr/>
          </p:nvCxnSpPr>
          <p:spPr>
            <a:xfrm>
              <a:off x="9125126" y="2065781"/>
              <a:ext cx="0" cy="561900"/>
            </a:xfrm>
            <a:prstGeom prst="straightConnector1">
              <a:avLst/>
            </a:prstGeom>
            <a:noFill/>
            <a:ln cap="flat" cmpd="sng" w="9525">
              <a:solidFill>
                <a:srgbClr val="1A2F64"/>
              </a:solidFill>
              <a:prstDash val="solid"/>
              <a:miter lim="800000"/>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154"/>
                                        </p:tgtEl>
                                        <p:attrNameLst>
                                          <p:attrName>style.visibility</p:attrName>
                                        </p:attrNameLst>
                                      </p:cBhvr>
                                      <p:to>
                                        <p:strVal val="visible"/>
                                      </p:to>
                                    </p:set>
                                    <p:anim calcmode="lin" valueType="num">
                                      <p:cBhvr additive="base">
                                        <p:cTn dur="1500"/>
                                        <p:tgtEl>
                                          <p:spTgt spid="15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grpSp>
        <p:nvGrpSpPr>
          <p:cNvPr id="168" name="Google Shape;168;p17"/>
          <p:cNvGrpSpPr/>
          <p:nvPr/>
        </p:nvGrpSpPr>
        <p:grpSpPr>
          <a:xfrm>
            <a:off x="861725" y="291406"/>
            <a:ext cx="1801220" cy="679002"/>
            <a:chOff x="9124950" y="2065781"/>
            <a:chExt cx="1338600" cy="588900"/>
          </a:xfrm>
        </p:grpSpPr>
        <p:sp>
          <p:nvSpPr>
            <p:cNvPr id="169" name="Google Shape;169;p17"/>
            <p:cNvSpPr/>
            <p:nvPr/>
          </p:nvSpPr>
          <p:spPr>
            <a:xfrm>
              <a:off x="9124950" y="2185399"/>
              <a:ext cx="1338600" cy="320400"/>
            </a:xfrm>
            <a:prstGeom prst="rect">
              <a:avLst/>
            </a:prstGeom>
            <a:solidFill>
              <a:srgbClr val="1A2F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24848"/>
                </a:buClr>
                <a:buSzPts val="1800"/>
                <a:buFont typeface="Arial"/>
                <a:buNone/>
              </a:pPr>
              <a:r>
                <a:rPr lang="en-US" sz="1800">
                  <a:solidFill>
                    <a:srgbClr val="FFFFFF"/>
                  </a:solidFill>
                  <a:latin typeface="Avenir"/>
                  <a:ea typeface="Avenir"/>
                  <a:cs typeface="Avenir"/>
                  <a:sym typeface="Avenir"/>
                </a:rPr>
                <a:t>Objectifs du BE</a:t>
              </a:r>
              <a:endParaRPr i="0" sz="1800" u="none" cap="none" strike="noStrike">
                <a:solidFill>
                  <a:srgbClr val="FFFFFF"/>
                </a:solidFill>
                <a:latin typeface="Avenir"/>
                <a:ea typeface="Avenir"/>
                <a:cs typeface="Avenir"/>
                <a:sym typeface="Avenir"/>
              </a:endParaRPr>
            </a:p>
          </p:txBody>
        </p:sp>
        <p:cxnSp>
          <p:nvCxnSpPr>
            <p:cNvPr id="170" name="Google Shape;170;p17"/>
            <p:cNvCxnSpPr/>
            <p:nvPr/>
          </p:nvCxnSpPr>
          <p:spPr>
            <a:xfrm>
              <a:off x="9125126" y="2065781"/>
              <a:ext cx="0" cy="588900"/>
            </a:xfrm>
            <a:prstGeom prst="straightConnector1">
              <a:avLst/>
            </a:prstGeom>
            <a:noFill/>
            <a:ln cap="flat" cmpd="sng" w="9525">
              <a:solidFill>
                <a:srgbClr val="1A2F64"/>
              </a:solidFill>
              <a:prstDash val="solid"/>
              <a:miter lim="800000"/>
              <a:headEnd len="sm" w="sm" type="none"/>
              <a:tailEnd len="sm" w="sm" type="none"/>
            </a:ln>
          </p:spPr>
        </p:cxnSp>
      </p:grpSp>
      <p:sp>
        <p:nvSpPr>
          <p:cNvPr id="171" name="Google Shape;171;p17"/>
          <p:cNvSpPr/>
          <p:nvPr/>
        </p:nvSpPr>
        <p:spPr>
          <a:xfrm rot="10800000">
            <a:off x="4058282" y="15"/>
            <a:ext cx="2565600" cy="1544700"/>
          </a:xfrm>
          <a:prstGeom prst="parallelogram">
            <a:avLst>
              <a:gd fmla="val 78345" name="adj"/>
            </a:avLst>
          </a:prstGeom>
          <a:solidFill>
            <a:srgbClr val="1A2F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72" name="Google Shape;172;p17"/>
          <p:cNvSpPr txBox="1"/>
          <p:nvPr/>
        </p:nvSpPr>
        <p:spPr>
          <a:xfrm>
            <a:off x="2114440" y="2405608"/>
            <a:ext cx="1402500" cy="307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1A2F64"/>
              </a:buClr>
              <a:buSzPts val="2000"/>
              <a:buFont typeface="Arial"/>
              <a:buNone/>
            </a:pPr>
            <a:r>
              <a:t/>
            </a:r>
            <a:endParaRPr b="1" i="0" sz="2000" u="none" cap="none" strike="noStrike">
              <a:solidFill>
                <a:srgbClr val="1A2F64"/>
              </a:solidFill>
              <a:latin typeface="Arial"/>
              <a:ea typeface="Arial"/>
              <a:cs typeface="Arial"/>
              <a:sym typeface="Arial"/>
            </a:endParaRPr>
          </a:p>
        </p:txBody>
      </p:sp>
      <p:sp>
        <p:nvSpPr>
          <p:cNvPr id="173" name="Google Shape;173;p17"/>
          <p:cNvSpPr txBox="1"/>
          <p:nvPr/>
        </p:nvSpPr>
        <p:spPr>
          <a:xfrm>
            <a:off x="476700" y="2153700"/>
            <a:ext cx="11549700" cy="281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solidFill>
                  <a:schemeClr val="dk1"/>
                </a:solidFill>
                <a:latin typeface="Avenir"/>
                <a:ea typeface="Avenir"/>
                <a:cs typeface="Avenir"/>
                <a:sym typeface="Avenir"/>
              </a:rPr>
              <a:t>Les objectifs généraux de ce système de gestion de QoS sont :</a:t>
            </a:r>
            <a:endParaRPr sz="1900">
              <a:solidFill>
                <a:schemeClr val="dk1"/>
              </a:solidFill>
              <a:latin typeface="Avenir"/>
              <a:ea typeface="Avenir"/>
              <a:cs typeface="Avenir"/>
              <a:sym typeface="Avenir"/>
            </a:endParaRPr>
          </a:p>
          <a:p>
            <a:pPr indent="0" lvl="0" marL="0" rtl="0" algn="l">
              <a:spcBef>
                <a:spcPts val="0"/>
              </a:spcBef>
              <a:spcAft>
                <a:spcPts val="0"/>
              </a:spcAft>
              <a:buNone/>
            </a:pPr>
            <a:r>
              <a:t/>
            </a:r>
            <a:endParaRPr sz="1900">
              <a:solidFill>
                <a:schemeClr val="dk1"/>
              </a:solidFill>
              <a:latin typeface="Avenir"/>
              <a:ea typeface="Avenir"/>
              <a:cs typeface="Avenir"/>
              <a:sym typeface="Avenir"/>
            </a:endParaRPr>
          </a:p>
          <a:p>
            <a:pPr indent="-349250" lvl="0" marL="457200" rtl="0" algn="l">
              <a:spcBef>
                <a:spcPts val="0"/>
              </a:spcBef>
              <a:spcAft>
                <a:spcPts val="0"/>
              </a:spcAft>
              <a:buClr>
                <a:schemeClr val="dk1"/>
              </a:buClr>
              <a:buSzPts val="1900"/>
              <a:buFont typeface="Avenir"/>
              <a:buChar char="●"/>
            </a:pPr>
            <a:r>
              <a:rPr lang="en-US" sz="1900">
                <a:solidFill>
                  <a:schemeClr val="dk1"/>
                </a:solidFill>
                <a:latin typeface="Avenir"/>
                <a:ea typeface="Avenir"/>
                <a:cs typeface="Avenir"/>
                <a:sym typeface="Avenir"/>
              </a:rPr>
              <a:t>définir et mettre en place une solution permettant la </a:t>
            </a:r>
            <a:r>
              <a:rPr b="1" lang="en-US" sz="1900">
                <a:solidFill>
                  <a:schemeClr val="dk1"/>
                </a:solidFill>
                <a:latin typeface="Avenir"/>
                <a:ea typeface="Avenir"/>
                <a:cs typeface="Avenir"/>
                <a:sym typeface="Avenir"/>
              </a:rPr>
              <a:t>réservation dynamique</a:t>
            </a:r>
            <a:r>
              <a:rPr lang="en-US" sz="1900">
                <a:solidFill>
                  <a:schemeClr val="dk1"/>
                </a:solidFill>
                <a:latin typeface="Avenir"/>
                <a:ea typeface="Avenir"/>
                <a:cs typeface="Avenir"/>
                <a:sym typeface="Avenir"/>
              </a:rPr>
              <a:t> des ressources en bande passante nécessaires à la mise en œuvre d'applications interactives de type VoIP en présence de trafic exogène de type ftp</a:t>
            </a:r>
            <a:endParaRPr sz="1900">
              <a:solidFill>
                <a:schemeClr val="dk1"/>
              </a:solidFill>
              <a:latin typeface="Avenir"/>
              <a:ea typeface="Avenir"/>
              <a:cs typeface="Avenir"/>
              <a:sym typeface="Avenir"/>
            </a:endParaRPr>
          </a:p>
          <a:p>
            <a:pPr indent="0" lvl="0" marL="457200" rtl="0" algn="l">
              <a:spcBef>
                <a:spcPts val="0"/>
              </a:spcBef>
              <a:spcAft>
                <a:spcPts val="0"/>
              </a:spcAft>
              <a:buNone/>
            </a:pPr>
            <a:r>
              <a:t/>
            </a:r>
            <a:endParaRPr sz="1900">
              <a:solidFill>
                <a:schemeClr val="dk1"/>
              </a:solidFill>
              <a:latin typeface="Avenir"/>
              <a:ea typeface="Avenir"/>
              <a:cs typeface="Avenir"/>
              <a:sym typeface="Avenir"/>
            </a:endParaRPr>
          </a:p>
          <a:p>
            <a:pPr indent="-349250" lvl="0" marL="457200" rtl="0" algn="l">
              <a:spcBef>
                <a:spcPts val="0"/>
              </a:spcBef>
              <a:spcAft>
                <a:spcPts val="0"/>
              </a:spcAft>
              <a:buClr>
                <a:schemeClr val="dk1"/>
              </a:buClr>
              <a:buSzPts val="1900"/>
              <a:buFont typeface="Avenir"/>
              <a:buChar char="●"/>
            </a:pPr>
            <a:r>
              <a:rPr lang="en-US" sz="1900">
                <a:solidFill>
                  <a:schemeClr val="dk1"/>
                </a:solidFill>
                <a:latin typeface="Avenir"/>
                <a:ea typeface="Avenir"/>
                <a:cs typeface="Avenir"/>
                <a:sym typeface="Avenir"/>
              </a:rPr>
              <a:t>assurer une QoS optimale pour les applications VoIP tout en garantissant une certaine fiabilité pour les transferts de fichiers</a:t>
            </a:r>
            <a:endParaRPr b="1" sz="1900">
              <a:latin typeface="Avenir"/>
              <a:ea typeface="Avenir"/>
              <a:cs typeface="Avenir"/>
              <a:sym typeface="Avenir"/>
            </a:endParaRPr>
          </a:p>
          <a:p>
            <a:pPr indent="0" lvl="0" marL="0" rtl="0" algn="l">
              <a:spcBef>
                <a:spcPts val="0"/>
              </a:spcBef>
              <a:spcAft>
                <a:spcPts val="0"/>
              </a:spcAft>
              <a:buNone/>
            </a:pPr>
            <a:r>
              <a:t/>
            </a:r>
            <a:endParaRPr b="1" sz="1900">
              <a:latin typeface="Avenir"/>
              <a:ea typeface="Avenir"/>
              <a:cs typeface="Avenir"/>
              <a:sym typeface="Avenir"/>
            </a:endParaRPr>
          </a:p>
        </p:txBody>
      </p:sp>
      <p:pic>
        <p:nvPicPr>
          <p:cNvPr id="174" name="Google Shape;174;p17"/>
          <p:cNvPicPr preferRelativeResize="0"/>
          <p:nvPr/>
        </p:nvPicPr>
        <p:blipFill>
          <a:blip r:embed="rId3">
            <a:alphaModFix/>
          </a:blip>
          <a:stretch>
            <a:fillRect/>
          </a:stretch>
        </p:blipFill>
        <p:spPr>
          <a:xfrm>
            <a:off x="54321" y="223607"/>
            <a:ext cx="739725" cy="787425"/>
          </a:xfrm>
          <a:prstGeom prst="rect">
            <a:avLst/>
          </a:prstGeom>
          <a:noFill/>
          <a:ln>
            <a:noFill/>
          </a:ln>
        </p:spPr>
      </p:pic>
    </p:spTree>
  </p:cSld>
  <p:clrMapOvr>
    <a:masterClrMapping/>
  </p:clrMapOvr>
  <mc:AlternateContent>
    <mc:Choice Requires="p14">
      <p:transition spd="slow" p14:dur="13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par>
                                <p:cTn fill="hold" nodeType="withEffect" presetClass="entr" presetID="2" presetSubtype="2">
                                  <p:stCondLst>
                                    <p:cond delay="0"/>
                                  </p:stCondLst>
                                  <p:childTnLst>
                                    <p:set>
                                      <p:cBhvr>
                                        <p:cTn dur="1" fill="hold">
                                          <p:stCondLst>
                                            <p:cond delay="0"/>
                                          </p:stCondLst>
                                        </p:cTn>
                                        <p:tgtEl>
                                          <p:spTgt spid="171"/>
                                        </p:tgtEl>
                                        <p:attrNameLst>
                                          <p:attrName>style.visibility</p:attrName>
                                        </p:attrNameLst>
                                      </p:cBhvr>
                                      <p:to>
                                        <p:strVal val="visible"/>
                                      </p:to>
                                    </p:set>
                                    <p:anim calcmode="lin" valueType="num">
                                      <p:cBhvr additive="base">
                                        <p:cTn dur="1500"/>
                                        <p:tgtEl>
                                          <p:spTgt spid="171"/>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172"/>
                                        </p:tgtEl>
                                        <p:attrNameLst>
                                          <p:attrName>style.visibility</p:attrName>
                                        </p:attrNameLst>
                                      </p:cBhvr>
                                      <p:to>
                                        <p:strVal val="visible"/>
                                      </p:to>
                                    </p:set>
                                    <p:anim calcmode="lin" valueType="num">
                                      <p:cBhvr additive="base">
                                        <p:cTn dur="500"/>
                                        <p:tgtEl>
                                          <p:spTgt spid="172"/>
                                        </p:tgtEl>
                                        <p:attrNameLst>
                                          <p:attrName>ppt_w</p:attrName>
                                        </p:attrNameLst>
                                      </p:cBhvr>
                                      <p:tavLst>
                                        <p:tav fmla="" tm="0">
                                          <p:val>
                                            <p:strVal val="0"/>
                                          </p:val>
                                        </p:tav>
                                        <p:tav fmla="" tm="100000">
                                          <p:val>
                                            <p:strVal val="#ppt_w"/>
                                          </p:val>
                                        </p:tav>
                                      </p:tavLst>
                                    </p:anim>
                                    <p:anim calcmode="lin" valueType="num">
                                      <p:cBhvr additive="base">
                                        <p:cTn dur="500"/>
                                        <p:tgtEl>
                                          <p:spTgt spid="17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8"/>
          <p:cNvSpPr/>
          <p:nvPr/>
        </p:nvSpPr>
        <p:spPr>
          <a:xfrm>
            <a:off x="4946408" y="1701499"/>
            <a:ext cx="3008867" cy="1439926"/>
          </a:xfrm>
          <a:prstGeom prst="ellipse">
            <a:avLst/>
          </a:prstGeom>
          <a:solidFill>
            <a:srgbClr val="D9D9D9"/>
          </a:solidFill>
          <a:ln cap="flat" cmpd="sng" w="9525">
            <a:solidFill>
              <a:srgbClr val="4A7EBB"/>
            </a:solidFill>
            <a:prstDash val="solid"/>
            <a:miter lim="800000"/>
            <a:headEnd len="sm" w="sm" type="none"/>
            <a:tailEnd len="sm" w="sm" type="none"/>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Calibri"/>
              <a:ea typeface="Calibri"/>
              <a:cs typeface="Calibri"/>
              <a:sym typeface="Calibri"/>
            </a:endParaRPr>
          </a:p>
        </p:txBody>
      </p:sp>
      <p:sp>
        <p:nvSpPr>
          <p:cNvPr id="180" name="Google Shape;180;p18"/>
          <p:cNvSpPr/>
          <p:nvPr/>
        </p:nvSpPr>
        <p:spPr>
          <a:xfrm>
            <a:off x="381958" y="4149818"/>
            <a:ext cx="3017111" cy="2366334"/>
          </a:xfrm>
          <a:prstGeom prst="ellipse">
            <a:avLst/>
          </a:prstGeom>
          <a:solidFill>
            <a:srgbClr val="D9D9D9"/>
          </a:solidFill>
          <a:ln cap="flat" cmpd="sng" w="9525">
            <a:solidFill>
              <a:srgbClr val="4A7EBB"/>
            </a:solidFill>
            <a:prstDash val="solid"/>
            <a:miter lim="800000"/>
            <a:headEnd len="sm" w="sm" type="none"/>
            <a:tailEnd len="sm" w="sm" type="none"/>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Calibri"/>
              <a:ea typeface="Calibri"/>
              <a:cs typeface="Calibri"/>
              <a:sym typeface="Calibri"/>
            </a:endParaRPr>
          </a:p>
        </p:txBody>
      </p:sp>
      <p:sp>
        <p:nvSpPr>
          <p:cNvPr id="181" name="Google Shape;181;p18"/>
          <p:cNvSpPr/>
          <p:nvPr/>
        </p:nvSpPr>
        <p:spPr>
          <a:xfrm>
            <a:off x="4806893" y="4149818"/>
            <a:ext cx="3148613" cy="2321864"/>
          </a:xfrm>
          <a:prstGeom prst="roundRect">
            <a:avLst>
              <a:gd fmla="val 16667" name="adj"/>
            </a:avLst>
          </a:prstGeom>
          <a:solidFill>
            <a:srgbClr val="A6A6A6"/>
          </a:solidFill>
          <a:ln cap="flat" cmpd="sng" w="9525">
            <a:solidFill>
              <a:srgbClr val="000000"/>
            </a:solidFill>
            <a:prstDash val="solid"/>
            <a:miter lim="800000"/>
            <a:headEnd len="sm" w="sm" type="none"/>
            <a:tailEnd len="sm" w="sm" type="none"/>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Calibri"/>
              <a:ea typeface="Calibri"/>
              <a:cs typeface="Calibri"/>
              <a:sym typeface="Calibri"/>
            </a:endParaRPr>
          </a:p>
        </p:txBody>
      </p:sp>
      <p:sp>
        <p:nvSpPr>
          <p:cNvPr id="182" name="Google Shape;182;p18"/>
          <p:cNvSpPr/>
          <p:nvPr/>
        </p:nvSpPr>
        <p:spPr>
          <a:xfrm>
            <a:off x="763022" y="5694761"/>
            <a:ext cx="880936" cy="441781"/>
          </a:xfrm>
          <a:prstGeom prst="ellipse">
            <a:avLst/>
          </a:prstGeom>
          <a:solidFill>
            <a:srgbClr val="FF6600"/>
          </a:solidFill>
          <a:ln cap="flat" cmpd="sng" w="9525">
            <a:solidFill>
              <a:srgbClr val="000000"/>
            </a:solidFill>
            <a:prstDash val="solid"/>
            <a:miter lim="800000"/>
            <a:headEnd len="sm" w="sm" type="none"/>
            <a:tailEnd len="sm" w="sm" type="none"/>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Calibri"/>
              <a:buNone/>
            </a:pPr>
            <a:r>
              <a:rPr b="0" i="0" lang="en-US" sz="1000" u="none">
                <a:solidFill>
                  <a:srgbClr val="000000"/>
                </a:solidFill>
                <a:latin typeface="Calibri"/>
                <a:ea typeface="Calibri"/>
                <a:cs typeface="Calibri"/>
                <a:sym typeface="Calibri"/>
              </a:rPr>
              <a:t>AppliVoIP</a:t>
            </a:r>
            <a:endParaRPr/>
          </a:p>
        </p:txBody>
      </p:sp>
      <p:sp>
        <p:nvSpPr>
          <p:cNvPr id="183" name="Google Shape;183;p18"/>
          <p:cNvSpPr/>
          <p:nvPr/>
        </p:nvSpPr>
        <p:spPr>
          <a:xfrm>
            <a:off x="533967" y="4945305"/>
            <a:ext cx="1109723" cy="503455"/>
          </a:xfrm>
          <a:prstGeom prst="ellipse">
            <a:avLst/>
          </a:prstGeom>
          <a:solidFill>
            <a:srgbClr val="FFFF00"/>
          </a:solidFill>
          <a:ln cap="flat" cmpd="sng" w="9525">
            <a:solidFill>
              <a:srgbClr val="000000"/>
            </a:solidFill>
            <a:prstDash val="solid"/>
            <a:miter lim="800000"/>
            <a:headEnd len="sm" w="sm" type="none"/>
            <a:tailEnd len="sm" w="sm" type="none"/>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Calibri"/>
              <a:buNone/>
            </a:pPr>
            <a:r>
              <a:rPr b="0" i="0" lang="en-US" sz="1000" u="none">
                <a:solidFill>
                  <a:srgbClr val="000000"/>
                </a:solidFill>
                <a:latin typeface="Calibri"/>
                <a:ea typeface="Calibri"/>
                <a:cs typeface="Calibri"/>
                <a:sym typeface="Calibri"/>
              </a:rPr>
              <a:t>Proxy SIP</a:t>
            </a:r>
            <a:endParaRPr/>
          </a:p>
        </p:txBody>
      </p:sp>
      <p:sp>
        <p:nvSpPr>
          <p:cNvPr id="184" name="Google Shape;184;p18"/>
          <p:cNvSpPr/>
          <p:nvPr/>
        </p:nvSpPr>
        <p:spPr>
          <a:xfrm>
            <a:off x="5748102" y="4710830"/>
            <a:ext cx="551976" cy="440158"/>
          </a:xfrm>
          <a:prstGeom prst="ellipse">
            <a:avLst/>
          </a:prstGeom>
          <a:solidFill>
            <a:srgbClr val="262626"/>
          </a:solidFill>
          <a:ln cap="flat" cmpd="sng" w="9525">
            <a:solidFill>
              <a:srgbClr val="000000"/>
            </a:solidFill>
            <a:prstDash val="solid"/>
            <a:miter lim="800000"/>
            <a:headEnd len="sm" w="sm" type="none"/>
            <a:tailEnd len="sm" w="sm" type="none"/>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Calibri"/>
              <a:ea typeface="Calibri"/>
              <a:cs typeface="Calibri"/>
              <a:sym typeface="Calibri"/>
            </a:endParaRPr>
          </a:p>
        </p:txBody>
      </p:sp>
      <p:sp>
        <p:nvSpPr>
          <p:cNvPr id="185" name="Google Shape;185;p18"/>
          <p:cNvSpPr/>
          <p:nvPr/>
        </p:nvSpPr>
        <p:spPr>
          <a:xfrm>
            <a:off x="6229119" y="5522142"/>
            <a:ext cx="570526" cy="421331"/>
          </a:xfrm>
          <a:prstGeom prst="ellipse">
            <a:avLst/>
          </a:prstGeom>
          <a:solidFill>
            <a:srgbClr val="262626"/>
          </a:solidFill>
          <a:ln cap="flat" cmpd="sng" w="9525">
            <a:solidFill>
              <a:srgbClr val="000000"/>
            </a:solidFill>
            <a:prstDash val="solid"/>
            <a:miter lim="800000"/>
            <a:headEnd len="sm" w="sm" type="none"/>
            <a:tailEnd len="sm" w="sm" type="none"/>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Calibri"/>
              <a:ea typeface="Calibri"/>
              <a:cs typeface="Calibri"/>
              <a:sym typeface="Calibri"/>
            </a:endParaRPr>
          </a:p>
        </p:txBody>
      </p:sp>
      <p:sp>
        <p:nvSpPr>
          <p:cNvPr id="186" name="Google Shape;186;p18"/>
          <p:cNvSpPr/>
          <p:nvPr/>
        </p:nvSpPr>
        <p:spPr>
          <a:xfrm>
            <a:off x="6928779" y="4710830"/>
            <a:ext cx="512402" cy="440158"/>
          </a:xfrm>
          <a:prstGeom prst="ellipse">
            <a:avLst/>
          </a:prstGeom>
          <a:solidFill>
            <a:srgbClr val="262626"/>
          </a:solidFill>
          <a:ln cap="flat" cmpd="sng" w="9525">
            <a:solidFill>
              <a:srgbClr val="000000"/>
            </a:solidFill>
            <a:prstDash val="solid"/>
            <a:miter lim="800000"/>
            <a:headEnd len="sm" w="sm" type="none"/>
            <a:tailEnd len="sm" w="sm" type="none"/>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Calibri"/>
              <a:ea typeface="Calibri"/>
              <a:cs typeface="Calibri"/>
              <a:sym typeface="Calibri"/>
            </a:endParaRPr>
          </a:p>
        </p:txBody>
      </p:sp>
      <p:sp>
        <p:nvSpPr>
          <p:cNvPr id="187" name="Google Shape;187;p18"/>
          <p:cNvSpPr/>
          <p:nvPr/>
        </p:nvSpPr>
        <p:spPr>
          <a:xfrm>
            <a:off x="7328532" y="5151010"/>
            <a:ext cx="1055721" cy="536564"/>
          </a:xfrm>
          <a:prstGeom prst="ellipse">
            <a:avLst/>
          </a:prstGeom>
          <a:solidFill>
            <a:srgbClr val="262626"/>
          </a:solidFill>
          <a:ln cap="flat" cmpd="sng" w="9525">
            <a:solidFill>
              <a:srgbClr val="000000"/>
            </a:solidFill>
            <a:prstDash val="solid"/>
            <a:miter lim="800000"/>
            <a:headEnd len="sm" w="sm" type="none"/>
            <a:tailEnd len="sm" w="sm" type="none"/>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000"/>
              <a:buFont typeface="Calibri"/>
              <a:buNone/>
            </a:pPr>
            <a:r>
              <a:rPr b="0" i="0" lang="en-US" sz="1000" u="none">
                <a:solidFill>
                  <a:srgbClr val="FFFFFF"/>
                </a:solidFill>
                <a:latin typeface="Calibri"/>
                <a:ea typeface="Calibri"/>
                <a:cs typeface="Calibri"/>
                <a:sym typeface="Calibri"/>
              </a:rPr>
              <a:t>RT Cisco</a:t>
            </a:r>
            <a:endParaRPr/>
          </a:p>
        </p:txBody>
      </p:sp>
      <p:cxnSp>
        <p:nvCxnSpPr>
          <p:cNvPr id="188" name="Google Shape;188;p18"/>
          <p:cNvCxnSpPr/>
          <p:nvPr/>
        </p:nvCxnSpPr>
        <p:spPr>
          <a:xfrm flipH="1" rot="10800000">
            <a:off x="5285826" y="4930902"/>
            <a:ext cx="462110" cy="379782"/>
          </a:xfrm>
          <a:prstGeom prst="straightConnector1">
            <a:avLst/>
          </a:prstGeom>
          <a:noFill/>
          <a:ln cap="flat" cmpd="sng" w="25400">
            <a:solidFill>
              <a:srgbClr val="4F81BD"/>
            </a:solidFill>
            <a:prstDash val="solid"/>
            <a:miter lim="800000"/>
            <a:headEnd len="med" w="med" type="none"/>
            <a:tailEnd len="med" w="med" type="none"/>
          </a:ln>
          <a:effectLst>
            <a:outerShdw blurRad="63500" dir="5400000" dist="20000">
              <a:srgbClr val="808080">
                <a:alpha val="37650"/>
              </a:srgbClr>
            </a:outerShdw>
          </a:effectLst>
        </p:spPr>
      </p:cxnSp>
      <p:cxnSp>
        <p:nvCxnSpPr>
          <p:cNvPr id="189" name="Google Shape;189;p18"/>
          <p:cNvCxnSpPr/>
          <p:nvPr/>
        </p:nvCxnSpPr>
        <p:spPr>
          <a:xfrm>
            <a:off x="6299918" y="4930921"/>
            <a:ext cx="629063" cy="0"/>
          </a:xfrm>
          <a:prstGeom prst="straightConnector1">
            <a:avLst/>
          </a:prstGeom>
          <a:noFill/>
          <a:ln cap="flat" cmpd="sng" w="25400">
            <a:solidFill>
              <a:srgbClr val="4F81BD"/>
            </a:solidFill>
            <a:prstDash val="solid"/>
            <a:miter lim="800000"/>
            <a:headEnd len="med" w="med" type="none"/>
            <a:tailEnd len="med" w="med" type="none"/>
          </a:ln>
          <a:effectLst>
            <a:outerShdw blurRad="63500" dir="5400000" dist="20000">
              <a:srgbClr val="808080">
                <a:alpha val="37650"/>
              </a:srgbClr>
            </a:outerShdw>
          </a:effectLst>
        </p:spPr>
      </p:cxnSp>
      <p:cxnSp>
        <p:nvCxnSpPr>
          <p:cNvPr id="190" name="Google Shape;190;p18"/>
          <p:cNvCxnSpPr/>
          <p:nvPr/>
        </p:nvCxnSpPr>
        <p:spPr>
          <a:xfrm flipH="1">
            <a:off x="6716396" y="5084839"/>
            <a:ext cx="285263" cy="499235"/>
          </a:xfrm>
          <a:prstGeom prst="straightConnector1">
            <a:avLst/>
          </a:prstGeom>
          <a:noFill/>
          <a:ln cap="flat" cmpd="sng" w="25400">
            <a:solidFill>
              <a:srgbClr val="4F81BD"/>
            </a:solidFill>
            <a:prstDash val="solid"/>
            <a:miter lim="800000"/>
            <a:headEnd len="med" w="med" type="none"/>
            <a:tailEnd len="med" w="med" type="none"/>
          </a:ln>
          <a:effectLst>
            <a:outerShdw blurRad="63500" dir="5400000" dist="20000">
              <a:srgbClr val="808080">
                <a:alpha val="37650"/>
              </a:srgbClr>
            </a:outerShdw>
          </a:effectLst>
        </p:spPr>
      </p:cxnSp>
      <p:cxnSp>
        <p:nvCxnSpPr>
          <p:cNvPr id="191" name="Google Shape;191;p18"/>
          <p:cNvCxnSpPr/>
          <p:nvPr/>
        </p:nvCxnSpPr>
        <p:spPr>
          <a:xfrm>
            <a:off x="6022968" y="5151010"/>
            <a:ext cx="289385" cy="433016"/>
          </a:xfrm>
          <a:prstGeom prst="straightConnector1">
            <a:avLst/>
          </a:prstGeom>
          <a:noFill/>
          <a:ln cap="flat" cmpd="sng" w="25400">
            <a:solidFill>
              <a:srgbClr val="4F81BD"/>
            </a:solidFill>
            <a:prstDash val="solid"/>
            <a:miter lim="800000"/>
            <a:headEnd len="med" w="med" type="none"/>
            <a:tailEnd len="med" w="med" type="none"/>
          </a:ln>
          <a:effectLst>
            <a:outerShdw blurRad="63500" dir="5400000" dist="20000">
              <a:srgbClr val="808080">
                <a:alpha val="37650"/>
              </a:srgbClr>
            </a:outerShdw>
          </a:effectLst>
        </p:spPr>
      </p:cxnSp>
      <p:cxnSp>
        <p:nvCxnSpPr>
          <p:cNvPr id="192" name="Google Shape;192;p18"/>
          <p:cNvCxnSpPr/>
          <p:nvPr/>
        </p:nvCxnSpPr>
        <p:spPr>
          <a:xfrm flipH="1">
            <a:off x="6799641" y="5419289"/>
            <a:ext cx="528891" cy="313564"/>
          </a:xfrm>
          <a:prstGeom prst="straightConnector1">
            <a:avLst/>
          </a:prstGeom>
          <a:noFill/>
          <a:ln cap="flat" cmpd="sng" w="25400">
            <a:solidFill>
              <a:srgbClr val="4F81BD"/>
            </a:solidFill>
            <a:prstDash val="solid"/>
            <a:miter lim="800000"/>
            <a:headEnd len="med" w="med" type="none"/>
            <a:tailEnd len="med" w="med" type="none"/>
          </a:ln>
          <a:effectLst>
            <a:outerShdw blurRad="63500" dir="5400000" dist="20000">
              <a:srgbClr val="808080">
                <a:alpha val="37650"/>
              </a:srgbClr>
            </a:outerShdw>
          </a:effectLst>
        </p:spPr>
      </p:cxnSp>
      <p:sp>
        <p:nvSpPr>
          <p:cNvPr id="193" name="Google Shape;193;p18"/>
          <p:cNvSpPr/>
          <p:nvPr/>
        </p:nvSpPr>
        <p:spPr>
          <a:xfrm>
            <a:off x="2697807" y="5037370"/>
            <a:ext cx="1053248" cy="546626"/>
          </a:xfrm>
          <a:prstGeom prst="ellipse">
            <a:avLst/>
          </a:prstGeom>
          <a:solidFill>
            <a:srgbClr val="7F7F7F"/>
          </a:solidFill>
          <a:ln cap="flat" cmpd="sng" w="9525">
            <a:solidFill>
              <a:srgbClr val="000000"/>
            </a:solidFill>
            <a:prstDash val="solid"/>
            <a:miter lim="800000"/>
            <a:headEnd len="sm" w="sm" type="none"/>
            <a:tailEnd len="sm" w="sm" type="none"/>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Calibri"/>
              <a:buNone/>
            </a:pPr>
            <a:r>
              <a:rPr b="0" i="0" lang="en-US" sz="1000" u="none">
                <a:solidFill>
                  <a:srgbClr val="000000"/>
                </a:solidFill>
                <a:latin typeface="Calibri"/>
                <a:ea typeface="Calibri"/>
                <a:cs typeface="Calibri"/>
                <a:sym typeface="Calibri"/>
              </a:rPr>
              <a:t>RT Linux</a:t>
            </a:r>
            <a:endParaRPr/>
          </a:p>
        </p:txBody>
      </p:sp>
      <p:sp>
        <p:nvSpPr>
          <p:cNvPr id="194" name="Google Shape;194;p18"/>
          <p:cNvSpPr txBox="1"/>
          <p:nvPr/>
        </p:nvSpPr>
        <p:spPr>
          <a:xfrm>
            <a:off x="4166105" y="5627721"/>
            <a:ext cx="739541" cy="4479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Calibri"/>
              <a:buNone/>
            </a:pPr>
            <a:r>
              <a:rPr b="0" i="0" lang="en-US" sz="1000" u="none">
                <a:solidFill>
                  <a:srgbClr val="000000"/>
                </a:solidFill>
                <a:latin typeface="Calibri"/>
                <a:ea typeface="Calibri"/>
                <a:cs typeface="Calibri"/>
                <a:sym typeface="Calibri"/>
              </a:rPr>
              <a:t>POP</a:t>
            </a:r>
            <a:endParaRPr/>
          </a:p>
        </p:txBody>
      </p:sp>
      <p:sp>
        <p:nvSpPr>
          <p:cNvPr id="195" name="Google Shape;195;p18"/>
          <p:cNvSpPr txBox="1"/>
          <p:nvPr/>
        </p:nvSpPr>
        <p:spPr>
          <a:xfrm>
            <a:off x="3398931" y="5621743"/>
            <a:ext cx="566404" cy="44794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Calibri"/>
              <a:buNone/>
            </a:pPr>
            <a:r>
              <a:rPr b="0" i="0" lang="en-US" sz="1000" u="none">
                <a:solidFill>
                  <a:srgbClr val="000000"/>
                </a:solidFill>
                <a:latin typeface="Calibri"/>
                <a:ea typeface="Calibri"/>
                <a:cs typeface="Calibri"/>
                <a:sym typeface="Calibri"/>
              </a:rPr>
              <a:t>CE</a:t>
            </a:r>
            <a:endParaRPr/>
          </a:p>
        </p:txBody>
      </p:sp>
      <p:sp>
        <p:nvSpPr>
          <p:cNvPr id="196" name="Google Shape;196;p18"/>
          <p:cNvSpPr txBox="1"/>
          <p:nvPr/>
        </p:nvSpPr>
        <p:spPr>
          <a:xfrm>
            <a:off x="8881051" y="5675687"/>
            <a:ext cx="566404" cy="44794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Calibri"/>
              <a:buNone/>
            </a:pPr>
            <a:r>
              <a:rPr b="0" i="0" lang="en-US" sz="1000" u="none">
                <a:solidFill>
                  <a:srgbClr val="000000"/>
                </a:solidFill>
                <a:latin typeface="Calibri"/>
                <a:ea typeface="Calibri"/>
                <a:cs typeface="Calibri"/>
                <a:sym typeface="Calibri"/>
              </a:rPr>
              <a:t>CE</a:t>
            </a:r>
            <a:endParaRPr/>
          </a:p>
        </p:txBody>
      </p:sp>
      <p:sp>
        <p:nvSpPr>
          <p:cNvPr id="197" name="Google Shape;197;p18"/>
          <p:cNvSpPr txBox="1"/>
          <p:nvPr/>
        </p:nvSpPr>
        <p:spPr>
          <a:xfrm>
            <a:off x="7956326" y="5674182"/>
            <a:ext cx="693371" cy="4479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Calibri"/>
              <a:buNone/>
            </a:pPr>
            <a:r>
              <a:rPr b="0" i="0" lang="en-US" sz="1000" u="none">
                <a:solidFill>
                  <a:srgbClr val="000000"/>
                </a:solidFill>
                <a:latin typeface="Calibri"/>
                <a:ea typeface="Calibri"/>
                <a:cs typeface="Calibri"/>
                <a:sym typeface="Calibri"/>
              </a:rPr>
              <a:t>POP</a:t>
            </a:r>
            <a:endParaRPr/>
          </a:p>
        </p:txBody>
      </p:sp>
      <p:cxnSp>
        <p:nvCxnSpPr>
          <p:cNvPr id="198" name="Google Shape;198;p18"/>
          <p:cNvCxnSpPr/>
          <p:nvPr/>
        </p:nvCxnSpPr>
        <p:spPr>
          <a:xfrm>
            <a:off x="3751154" y="5310684"/>
            <a:ext cx="643491" cy="0"/>
          </a:xfrm>
          <a:prstGeom prst="straightConnector1">
            <a:avLst/>
          </a:prstGeom>
          <a:noFill/>
          <a:ln cap="flat" cmpd="sng" w="25400">
            <a:solidFill>
              <a:srgbClr val="4F81BD"/>
            </a:solidFill>
            <a:prstDash val="solid"/>
            <a:miter lim="800000"/>
            <a:headEnd len="med" w="med" type="none"/>
            <a:tailEnd len="med" w="med" type="none"/>
          </a:ln>
          <a:effectLst>
            <a:outerShdw blurRad="63500" dir="5400000" dist="20000">
              <a:srgbClr val="808080">
                <a:alpha val="37650"/>
              </a:srgbClr>
            </a:outerShdw>
          </a:effectLst>
        </p:spPr>
      </p:cxnSp>
      <p:cxnSp>
        <p:nvCxnSpPr>
          <p:cNvPr id="199" name="Google Shape;199;p18"/>
          <p:cNvCxnSpPr/>
          <p:nvPr/>
        </p:nvCxnSpPr>
        <p:spPr>
          <a:xfrm flipH="1" rot="10800000">
            <a:off x="8384322" y="5386829"/>
            <a:ext cx="591550" cy="32460"/>
          </a:xfrm>
          <a:prstGeom prst="straightConnector1">
            <a:avLst/>
          </a:prstGeom>
          <a:noFill/>
          <a:ln cap="flat" cmpd="sng" w="25400">
            <a:solidFill>
              <a:srgbClr val="4F81BD"/>
            </a:solidFill>
            <a:prstDash val="solid"/>
            <a:miter lim="800000"/>
            <a:headEnd len="med" w="med" type="none"/>
            <a:tailEnd len="med" w="med" type="none"/>
          </a:ln>
          <a:effectLst>
            <a:outerShdw blurRad="63500" dir="5400000" dist="20000">
              <a:srgbClr val="808080">
                <a:alpha val="37650"/>
              </a:srgbClr>
            </a:outerShdw>
          </a:effectLst>
        </p:spPr>
      </p:cxnSp>
      <p:cxnSp>
        <p:nvCxnSpPr>
          <p:cNvPr id="200" name="Google Shape;200;p18"/>
          <p:cNvCxnSpPr/>
          <p:nvPr/>
        </p:nvCxnSpPr>
        <p:spPr>
          <a:xfrm>
            <a:off x="4065585" y="5037369"/>
            <a:ext cx="0" cy="519360"/>
          </a:xfrm>
          <a:prstGeom prst="straightConnector1">
            <a:avLst/>
          </a:prstGeom>
          <a:noFill/>
          <a:ln cap="flat" cmpd="sng" w="25400">
            <a:solidFill>
              <a:srgbClr val="4F81BD"/>
            </a:solidFill>
            <a:prstDash val="solid"/>
            <a:miter lim="800000"/>
            <a:headEnd len="med" w="med" type="stealth"/>
            <a:tailEnd len="med" w="med" type="stealth"/>
          </a:ln>
          <a:effectLst>
            <a:outerShdw blurRad="63500" dir="5400000" dist="20000">
              <a:srgbClr val="808080">
                <a:alpha val="37650"/>
              </a:srgbClr>
            </a:outerShdw>
          </a:effectLst>
        </p:spPr>
      </p:cxnSp>
      <p:cxnSp>
        <p:nvCxnSpPr>
          <p:cNvPr id="201" name="Google Shape;201;p18"/>
          <p:cNvCxnSpPr/>
          <p:nvPr/>
        </p:nvCxnSpPr>
        <p:spPr>
          <a:xfrm>
            <a:off x="8648777" y="5115048"/>
            <a:ext cx="0" cy="516439"/>
          </a:xfrm>
          <a:prstGeom prst="straightConnector1">
            <a:avLst/>
          </a:prstGeom>
          <a:noFill/>
          <a:ln cap="flat" cmpd="sng" w="25400">
            <a:solidFill>
              <a:srgbClr val="4F81BD"/>
            </a:solidFill>
            <a:prstDash val="solid"/>
            <a:miter lim="800000"/>
            <a:headEnd len="med" w="med" type="stealth"/>
            <a:tailEnd len="med" w="med" type="stealth"/>
          </a:ln>
          <a:effectLst>
            <a:outerShdw blurRad="63500" dir="5400000" dist="20000">
              <a:srgbClr val="808080">
                <a:alpha val="37650"/>
              </a:srgbClr>
            </a:outerShdw>
          </a:effectLst>
        </p:spPr>
      </p:cxnSp>
      <p:sp>
        <p:nvSpPr>
          <p:cNvPr id="202" name="Google Shape;202;p18"/>
          <p:cNvSpPr txBox="1"/>
          <p:nvPr/>
        </p:nvSpPr>
        <p:spPr>
          <a:xfrm>
            <a:off x="3695441" y="4699795"/>
            <a:ext cx="740365" cy="44794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Calibri"/>
              <a:buNone/>
            </a:pPr>
            <a:r>
              <a:rPr b="0" i="0" lang="en-US" sz="1000" u="none">
                <a:solidFill>
                  <a:srgbClr val="000000"/>
                </a:solidFill>
                <a:latin typeface="Calibri"/>
                <a:ea typeface="Calibri"/>
                <a:cs typeface="Calibri"/>
                <a:sym typeface="Calibri"/>
              </a:rPr>
              <a:t>SLA A</a:t>
            </a:r>
            <a:endParaRPr/>
          </a:p>
        </p:txBody>
      </p:sp>
      <p:sp>
        <p:nvSpPr>
          <p:cNvPr id="203" name="Google Shape;203;p18"/>
          <p:cNvSpPr/>
          <p:nvPr/>
        </p:nvSpPr>
        <p:spPr>
          <a:xfrm>
            <a:off x="1823105" y="5763809"/>
            <a:ext cx="1020269" cy="440158"/>
          </a:xfrm>
          <a:prstGeom prst="ellipse">
            <a:avLst/>
          </a:prstGeom>
          <a:solidFill>
            <a:srgbClr val="C3D69B"/>
          </a:solidFill>
          <a:ln cap="flat" cmpd="sng" w="9525">
            <a:solidFill>
              <a:srgbClr val="000000"/>
            </a:solidFill>
            <a:prstDash val="solid"/>
            <a:miter lim="800000"/>
            <a:headEnd len="sm" w="sm" type="none"/>
            <a:tailEnd len="sm" w="sm" type="none"/>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Calibri"/>
              <a:buNone/>
            </a:pPr>
            <a:r>
              <a:rPr b="0" i="0" lang="en-US" sz="1000" u="none">
                <a:solidFill>
                  <a:srgbClr val="000000"/>
                </a:solidFill>
                <a:latin typeface="Calibri"/>
                <a:ea typeface="Calibri"/>
                <a:cs typeface="Calibri"/>
                <a:sym typeface="Calibri"/>
              </a:rPr>
              <a:t>Appli</a:t>
            </a:r>
            <a:endParaRPr/>
          </a:p>
          <a:p>
            <a:pPr indent="0" lvl="0" marL="0" marR="0" rtl="0" algn="ctr">
              <a:lnSpc>
                <a:spcPct val="100000"/>
              </a:lnSpc>
              <a:spcBef>
                <a:spcPts val="0"/>
              </a:spcBef>
              <a:spcAft>
                <a:spcPts val="0"/>
              </a:spcAft>
              <a:buClr>
                <a:srgbClr val="000000"/>
              </a:buClr>
              <a:buSzPts val="1000"/>
              <a:buFont typeface="Calibri"/>
              <a:buNone/>
            </a:pPr>
            <a:r>
              <a:rPr b="0" i="0" lang="en-US" sz="1000" u="none">
                <a:solidFill>
                  <a:srgbClr val="000000"/>
                </a:solidFill>
                <a:latin typeface="Calibri"/>
                <a:ea typeface="Calibri"/>
                <a:cs typeface="Calibri"/>
                <a:sym typeface="Calibri"/>
              </a:rPr>
              <a:t>VoIP</a:t>
            </a:r>
            <a:endParaRPr/>
          </a:p>
        </p:txBody>
      </p:sp>
      <p:sp>
        <p:nvSpPr>
          <p:cNvPr id="204" name="Google Shape;204;p18"/>
          <p:cNvSpPr/>
          <p:nvPr/>
        </p:nvSpPr>
        <p:spPr>
          <a:xfrm>
            <a:off x="6716383" y="2128733"/>
            <a:ext cx="916387" cy="441781"/>
          </a:xfrm>
          <a:prstGeom prst="ellipse">
            <a:avLst/>
          </a:prstGeom>
          <a:solidFill>
            <a:srgbClr val="B3A2C7"/>
          </a:solidFill>
          <a:ln cap="flat" cmpd="sng" w="9525">
            <a:solidFill>
              <a:srgbClr val="000000"/>
            </a:solidFill>
            <a:prstDash val="solid"/>
            <a:miter lim="800000"/>
            <a:headEnd len="sm" w="sm" type="none"/>
            <a:tailEnd len="sm" w="sm" type="none"/>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Calibri"/>
              <a:buNone/>
            </a:pPr>
            <a:r>
              <a:rPr b="0" i="0" lang="en-US" sz="1000" u="none">
                <a:solidFill>
                  <a:srgbClr val="000000"/>
                </a:solidFill>
                <a:latin typeface="Calibri"/>
                <a:ea typeface="Calibri"/>
                <a:cs typeface="Calibri"/>
                <a:sym typeface="Calibri"/>
              </a:rPr>
              <a:t>AppliVoIP</a:t>
            </a:r>
            <a:endParaRPr/>
          </a:p>
        </p:txBody>
      </p:sp>
      <p:sp>
        <p:nvSpPr>
          <p:cNvPr id="205" name="Google Shape;205;p18"/>
          <p:cNvSpPr/>
          <p:nvPr/>
        </p:nvSpPr>
        <p:spPr>
          <a:xfrm>
            <a:off x="6037545" y="3004776"/>
            <a:ext cx="964206" cy="546626"/>
          </a:xfrm>
          <a:prstGeom prst="ellipse">
            <a:avLst/>
          </a:prstGeom>
          <a:solidFill>
            <a:srgbClr val="7F7F7F"/>
          </a:solidFill>
          <a:ln cap="flat" cmpd="sng" w="9525">
            <a:solidFill>
              <a:srgbClr val="000000"/>
            </a:solidFill>
            <a:prstDash val="solid"/>
            <a:miter lim="800000"/>
            <a:headEnd len="sm" w="sm" type="none"/>
            <a:tailEnd len="sm" w="sm" type="none"/>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Calibri"/>
              <a:buNone/>
            </a:pPr>
            <a:r>
              <a:rPr b="0" i="0" lang="en-US" sz="1000" u="none">
                <a:solidFill>
                  <a:srgbClr val="000000"/>
                </a:solidFill>
                <a:latin typeface="Calibri"/>
                <a:ea typeface="Calibri"/>
                <a:cs typeface="Calibri"/>
                <a:sym typeface="Calibri"/>
              </a:rPr>
              <a:t>RT Linux</a:t>
            </a:r>
            <a:endParaRPr/>
          </a:p>
        </p:txBody>
      </p:sp>
      <p:sp>
        <p:nvSpPr>
          <p:cNvPr id="206" name="Google Shape;206;p18"/>
          <p:cNvSpPr/>
          <p:nvPr/>
        </p:nvSpPr>
        <p:spPr>
          <a:xfrm>
            <a:off x="6022968" y="3913904"/>
            <a:ext cx="978634" cy="537862"/>
          </a:xfrm>
          <a:prstGeom prst="ellipse">
            <a:avLst/>
          </a:prstGeom>
          <a:solidFill>
            <a:srgbClr val="262626"/>
          </a:solidFill>
          <a:ln cap="flat" cmpd="sng" w="9525">
            <a:solidFill>
              <a:srgbClr val="000000"/>
            </a:solidFill>
            <a:prstDash val="solid"/>
            <a:miter lim="800000"/>
            <a:headEnd len="sm" w="sm" type="none"/>
            <a:tailEnd len="sm" w="sm" type="none"/>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000"/>
              <a:buFont typeface="Calibri"/>
              <a:buNone/>
            </a:pPr>
            <a:r>
              <a:rPr b="0" i="0" lang="en-US" sz="1000" u="none">
                <a:solidFill>
                  <a:srgbClr val="FFFFFF"/>
                </a:solidFill>
                <a:latin typeface="Calibri"/>
                <a:ea typeface="Calibri"/>
                <a:cs typeface="Calibri"/>
                <a:sym typeface="Calibri"/>
              </a:rPr>
              <a:t>RT Cisco</a:t>
            </a:r>
            <a:endParaRPr/>
          </a:p>
        </p:txBody>
      </p:sp>
      <p:cxnSp>
        <p:nvCxnSpPr>
          <p:cNvPr id="207" name="Google Shape;207;p18"/>
          <p:cNvCxnSpPr/>
          <p:nvPr/>
        </p:nvCxnSpPr>
        <p:spPr>
          <a:xfrm flipH="1">
            <a:off x="6512182" y="3551405"/>
            <a:ext cx="7420" cy="362578"/>
          </a:xfrm>
          <a:prstGeom prst="straightConnector1">
            <a:avLst/>
          </a:prstGeom>
          <a:noFill/>
          <a:ln cap="flat" cmpd="sng" w="25400">
            <a:solidFill>
              <a:srgbClr val="4F81BD"/>
            </a:solidFill>
            <a:prstDash val="solid"/>
            <a:miter lim="800000"/>
            <a:headEnd len="med" w="med" type="none"/>
            <a:tailEnd len="med" w="med" type="none"/>
          </a:ln>
          <a:effectLst>
            <a:outerShdw blurRad="63500" dir="5400000" dist="20000">
              <a:srgbClr val="808080">
                <a:alpha val="37650"/>
              </a:srgbClr>
            </a:outerShdw>
          </a:effectLst>
        </p:spPr>
      </p:cxnSp>
      <p:cxnSp>
        <p:nvCxnSpPr>
          <p:cNvPr id="208" name="Google Shape;208;p18"/>
          <p:cNvCxnSpPr/>
          <p:nvPr/>
        </p:nvCxnSpPr>
        <p:spPr>
          <a:xfrm>
            <a:off x="6229119" y="3725462"/>
            <a:ext cx="570526" cy="8764"/>
          </a:xfrm>
          <a:prstGeom prst="straightConnector1">
            <a:avLst/>
          </a:prstGeom>
          <a:noFill/>
          <a:ln cap="flat" cmpd="sng" w="25400">
            <a:solidFill>
              <a:srgbClr val="4F81BD"/>
            </a:solidFill>
            <a:prstDash val="solid"/>
            <a:miter lim="800000"/>
            <a:headEnd len="med" w="med" type="stealth"/>
            <a:tailEnd len="med" w="med" type="stealth"/>
          </a:ln>
          <a:effectLst>
            <a:outerShdw blurRad="63500" dir="5400000" dist="20000">
              <a:srgbClr val="808080">
                <a:alpha val="37650"/>
              </a:srgbClr>
            </a:outerShdw>
          </a:effectLst>
        </p:spPr>
      </p:cxnSp>
      <p:sp>
        <p:nvSpPr>
          <p:cNvPr id="209" name="Google Shape;209;p18"/>
          <p:cNvSpPr txBox="1"/>
          <p:nvPr/>
        </p:nvSpPr>
        <p:spPr>
          <a:xfrm>
            <a:off x="6875877" y="3613890"/>
            <a:ext cx="756854" cy="44794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Calibri"/>
              <a:buNone/>
            </a:pPr>
            <a:r>
              <a:rPr b="0" i="0" lang="en-US" sz="1000" u="none">
                <a:solidFill>
                  <a:srgbClr val="000000"/>
                </a:solidFill>
                <a:latin typeface="Calibri"/>
                <a:ea typeface="Calibri"/>
                <a:cs typeface="Calibri"/>
                <a:sym typeface="Calibri"/>
              </a:rPr>
              <a:t>SLA B</a:t>
            </a:r>
            <a:endParaRPr/>
          </a:p>
        </p:txBody>
      </p:sp>
      <p:sp>
        <p:nvSpPr>
          <p:cNvPr id="210" name="Google Shape;210;p18"/>
          <p:cNvSpPr txBox="1"/>
          <p:nvPr/>
        </p:nvSpPr>
        <p:spPr>
          <a:xfrm>
            <a:off x="8274360" y="4757949"/>
            <a:ext cx="749022" cy="44794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Calibri"/>
              <a:buNone/>
            </a:pPr>
            <a:r>
              <a:rPr b="0" i="0" lang="en-US" sz="1000" u="none">
                <a:solidFill>
                  <a:srgbClr val="000000"/>
                </a:solidFill>
                <a:latin typeface="Calibri"/>
                <a:ea typeface="Calibri"/>
                <a:cs typeface="Calibri"/>
                <a:sym typeface="Calibri"/>
              </a:rPr>
              <a:t>SLA C</a:t>
            </a:r>
            <a:endParaRPr/>
          </a:p>
        </p:txBody>
      </p:sp>
      <p:sp>
        <p:nvSpPr>
          <p:cNvPr id="211" name="Google Shape;211;p18"/>
          <p:cNvSpPr/>
          <p:nvPr/>
        </p:nvSpPr>
        <p:spPr>
          <a:xfrm>
            <a:off x="5139114" y="2128733"/>
            <a:ext cx="898249" cy="441781"/>
          </a:xfrm>
          <a:prstGeom prst="ellipse">
            <a:avLst/>
          </a:prstGeom>
          <a:solidFill>
            <a:srgbClr val="FF6600"/>
          </a:solidFill>
          <a:ln cap="flat" cmpd="sng" w="9525">
            <a:solidFill>
              <a:srgbClr val="000000"/>
            </a:solidFill>
            <a:prstDash val="solid"/>
            <a:miter lim="800000"/>
            <a:headEnd len="sm" w="sm" type="none"/>
            <a:tailEnd len="sm" w="sm" type="none"/>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Calibri"/>
              <a:buNone/>
            </a:pPr>
            <a:r>
              <a:rPr b="0" i="0" lang="en-US" sz="1000" u="none">
                <a:solidFill>
                  <a:srgbClr val="000000"/>
                </a:solidFill>
                <a:latin typeface="Calibri"/>
                <a:ea typeface="Calibri"/>
                <a:cs typeface="Calibri"/>
                <a:sym typeface="Calibri"/>
              </a:rPr>
              <a:t>AppliVoIP</a:t>
            </a:r>
            <a:endParaRPr/>
          </a:p>
        </p:txBody>
      </p:sp>
      <p:sp>
        <p:nvSpPr>
          <p:cNvPr id="212" name="Google Shape;212;p18"/>
          <p:cNvSpPr/>
          <p:nvPr/>
        </p:nvSpPr>
        <p:spPr>
          <a:xfrm>
            <a:off x="9506694" y="4149818"/>
            <a:ext cx="2513366" cy="2366334"/>
          </a:xfrm>
          <a:prstGeom prst="ellipse">
            <a:avLst/>
          </a:prstGeom>
          <a:solidFill>
            <a:srgbClr val="D9D9D9"/>
          </a:solidFill>
          <a:ln cap="flat" cmpd="sng" w="9525">
            <a:solidFill>
              <a:srgbClr val="4A7EBB"/>
            </a:solidFill>
            <a:prstDash val="solid"/>
            <a:miter lim="800000"/>
            <a:headEnd len="sm" w="sm" type="none"/>
            <a:tailEnd len="sm" w="sm" type="none"/>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Calibri"/>
              <a:ea typeface="Calibri"/>
              <a:cs typeface="Calibri"/>
              <a:sym typeface="Calibri"/>
            </a:endParaRPr>
          </a:p>
        </p:txBody>
      </p:sp>
      <p:sp>
        <p:nvSpPr>
          <p:cNvPr id="213" name="Google Shape;213;p18"/>
          <p:cNvSpPr/>
          <p:nvPr/>
        </p:nvSpPr>
        <p:spPr>
          <a:xfrm>
            <a:off x="10177201" y="4444709"/>
            <a:ext cx="945656" cy="438859"/>
          </a:xfrm>
          <a:prstGeom prst="ellipse">
            <a:avLst/>
          </a:prstGeom>
          <a:solidFill>
            <a:srgbClr val="C3D69B"/>
          </a:solidFill>
          <a:ln cap="flat" cmpd="sng" w="9525">
            <a:solidFill>
              <a:srgbClr val="000000"/>
            </a:solidFill>
            <a:prstDash val="solid"/>
            <a:miter lim="800000"/>
            <a:headEnd len="sm" w="sm" type="none"/>
            <a:tailEnd len="sm" w="sm" type="none"/>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Calibri"/>
              <a:buNone/>
            </a:pPr>
            <a:r>
              <a:rPr b="0" i="0" lang="en-US" sz="1000" u="none">
                <a:solidFill>
                  <a:srgbClr val="000000"/>
                </a:solidFill>
                <a:latin typeface="Calibri"/>
                <a:ea typeface="Calibri"/>
                <a:cs typeface="Calibri"/>
                <a:sym typeface="Calibri"/>
              </a:rPr>
              <a:t>AppliVoIP</a:t>
            </a:r>
            <a:endParaRPr/>
          </a:p>
        </p:txBody>
      </p:sp>
      <p:sp>
        <p:nvSpPr>
          <p:cNvPr id="214" name="Google Shape;214;p18"/>
          <p:cNvSpPr/>
          <p:nvPr/>
        </p:nvSpPr>
        <p:spPr>
          <a:xfrm>
            <a:off x="10177201" y="5733602"/>
            <a:ext cx="945656" cy="440158"/>
          </a:xfrm>
          <a:prstGeom prst="ellipse">
            <a:avLst/>
          </a:prstGeom>
          <a:solidFill>
            <a:srgbClr val="B3A2C7"/>
          </a:solidFill>
          <a:ln cap="flat" cmpd="sng" w="9525">
            <a:solidFill>
              <a:srgbClr val="000000"/>
            </a:solidFill>
            <a:prstDash val="solid"/>
            <a:miter lim="800000"/>
            <a:headEnd len="sm" w="sm" type="none"/>
            <a:tailEnd len="sm" w="sm" type="none"/>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Calibri"/>
              <a:buNone/>
            </a:pPr>
            <a:r>
              <a:rPr b="0" i="0" lang="en-US" sz="1000" u="none">
                <a:solidFill>
                  <a:srgbClr val="000000"/>
                </a:solidFill>
                <a:latin typeface="Calibri"/>
                <a:ea typeface="Calibri"/>
                <a:cs typeface="Calibri"/>
                <a:sym typeface="Calibri"/>
              </a:rPr>
              <a:t>AppliVoIP</a:t>
            </a:r>
            <a:endParaRPr/>
          </a:p>
        </p:txBody>
      </p:sp>
      <p:sp>
        <p:nvSpPr>
          <p:cNvPr id="215" name="Google Shape;215;p18"/>
          <p:cNvSpPr/>
          <p:nvPr/>
        </p:nvSpPr>
        <p:spPr>
          <a:xfrm>
            <a:off x="8975700" y="5115048"/>
            <a:ext cx="1073859" cy="543705"/>
          </a:xfrm>
          <a:prstGeom prst="ellipse">
            <a:avLst/>
          </a:prstGeom>
          <a:solidFill>
            <a:srgbClr val="7F7F7F"/>
          </a:solidFill>
          <a:ln cap="flat" cmpd="sng" w="9525">
            <a:solidFill>
              <a:srgbClr val="000000"/>
            </a:solidFill>
            <a:prstDash val="solid"/>
            <a:miter lim="800000"/>
            <a:headEnd len="sm" w="sm" type="none"/>
            <a:tailEnd len="sm" w="sm" type="none"/>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Calibri"/>
              <a:buNone/>
            </a:pPr>
            <a:r>
              <a:rPr b="0" i="0" lang="en-US" sz="1000" u="none">
                <a:solidFill>
                  <a:srgbClr val="000000"/>
                </a:solidFill>
                <a:latin typeface="Calibri"/>
                <a:ea typeface="Calibri"/>
                <a:cs typeface="Calibri"/>
                <a:sym typeface="Calibri"/>
              </a:rPr>
              <a:t>RT Linux</a:t>
            </a:r>
            <a:endParaRPr/>
          </a:p>
        </p:txBody>
      </p:sp>
      <p:sp>
        <p:nvSpPr>
          <p:cNvPr id="216" name="Google Shape;216;p18"/>
          <p:cNvSpPr txBox="1"/>
          <p:nvPr/>
        </p:nvSpPr>
        <p:spPr>
          <a:xfrm>
            <a:off x="5477994" y="5999338"/>
            <a:ext cx="1953970" cy="44794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Calibri"/>
              <a:buNone/>
            </a:pPr>
            <a:r>
              <a:rPr b="0" i="0" lang="en-US" sz="1000" u="none">
                <a:solidFill>
                  <a:srgbClr val="000000"/>
                </a:solidFill>
                <a:latin typeface="Calibri"/>
                <a:ea typeface="Calibri"/>
                <a:cs typeface="Calibri"/>
                <a:sym typeface="Calibri"/>
              </a:rPr>
              <a:t>Réseau de cœur </a:t>
            </a:r>
            <a:endParaRPr/>
          </a:p>
        </p:txBody>
      </p:sp>
      <p:sp>
        <p:nvSpPr>
          <p:cNvPr id="217" name="Google Shape;217;p18"/>
          <p:cNvSpPr txBox="1"/>
          <p:nvPr/>
        </p:nvSpPr>
        <p:spPr>
          <a:xfrm>
            <a:off x="809393" y="3668699"/>
            <a:ext cx="1953970" cy="44794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Calibri"/>
              <a:buNone/>
            </a:pPr>
            <a:r>
              <a:rPr b="0" i="0" lang="en-US" sz="1000" u="none">
                <a:solidFill>
                  <a:srgbClr val="000000"/>
                </a:solidFill>
                <a:latin typeface="Calibri"/>
                <a:ea typeface="Calibri"/>
                <a:cs typeface="Calibri"/>
                <a:sym typeface="Calibri"/>
              </a:rPr>
              <a:t>Réseau du site A</a:t>
            </a:r>
            <a:endParaRPr/>
          </a:p>
        </p:txBody>
      </p:sp>
      <p:sp>
        <p:nvSpPr>
          <p:cNvPr id="218" name="Google Shape;218;p18"/>
          <p:cNvSpPr txBox="1"/>
          <p:nvPr/>
        </p:nvSpPr>
        <p:spPr>
          <a:xfrm>
            <a:off x="7999824" y="2224942"/>
            <a:ext cx="1953970" cy="44794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Calibri"/>
              <a:buNone/>
            </a:pPr>
            <a:r>
              <a:rPr b="0" i="0" lang="en-US" sz="1000" u="none">
                <a:solidFill>
                  <a:srgbClr val="000000"/>
                </a:solidFill>
                <a:latin typeface="Calibri"/>
                <a:ea typeface="Calibri"/>
                <a:cs typeface="Calibri"/>
                <a:sym typeface="Calibri"/>
              </a:rPr>
              <a:t>Réseau du site B</a:t>
            </a:r>
            <a:endParaRPr/>
          </a:p>
        </p:txBody>
      </p:sp>
      <p:sp>
        <p:nvSpPr>
          <p:cNvPr id="219" name="Google Shape;219;p18"/>
          <p:cNvSpPr txBox="1"/>
          <p:nvPr/>
        </p:nvSpPr>
        <p:spPr>
          <a:xfrm>
            <a:off x="9905198" y="3674346"/>
            <a:ext cx="1953970" cy="44794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Calibri"/>
              <a:buNone/>
            </a:pPr>
            <a:r>
              <a:rPr b="0" i="0" lang="en-US" sz="1000" u="none">
                <a:solidFill>
                  <a:srgbClr val="000000"/>
                </a:solidFill>
                <a:latin typeface="Calibri"/>
                <a:ea typeface="Calibri"/>
                <a:cs typeface="Calibri"/>
                <a:sym typeface="Calibri"/>
              </a:rPr>
              <a:t>Réseau du site C</a:t>
            </a:r>
            <a:endParaRPr/>
          </a:p>
        </p:txBody>
      </p:sp>
      <p:cxnSp>
        <p:nvCxnSpPr>
          <p:cNvPr id="220" name="Google Shape;220;p18"/>
          <p:cNvCxnSpPr/>
          <p:nvPr/>
        </p:nvCxnSpPr>
        <p:spPr>
          <a:xfrm>
            <a:off x="6512314" y="4451902"/>
            <a:ext cx="491378" cy="323302"/>
          </a:xfrm>
          <a:prstGeom prst="straightConnector1">
            <a:avLst/>
          </a:prstGeom>
          <a:noFill/>
          <a:ln cap="flat" cmpd="sng" w="25400">
            <a:solidFill>
              <a:srgbClr val="4F81BD"/>
            </a:solidFill>
            <a:prstDash val="solid"/>
            <a:miter lim="800000"/>
            <a:headEnd len="med" w="med" type="none"/>
            <a:tailEnd len="med" w="med" type="none"/>
          </a:ln>
          <a:effectLst>
            <a:outerShdw blurRad="63500" dir="5400000" dist="20000">
              <a:srgbClr val="808080">
                <a:alpha val="37650"/>
              </a:srgbClr>
            </a:outerShdw>
          </a:effectLst>
        </p:spPr>
      </p:cxnSp>
      <p:sp>
        <p:nvSpPr>
          <p:cNvPr id="221" name="Google Shape;221;p18"/>
          <p:cNvSpPr/>
          <p:nvPr/>
        </p:nvSpPr>
        <p:spPr>
          <a:xfrm>
            <a:off x="1391883" y="4361277"/>
            <a:ext cx="768397" cy="408671"/>
          </a:xfrm>
          <a:prstGeom prst="pentagon">
            <a:avLst>
              <a:gd fmla="val 105146" name="hf"/>
              <a:gd fmla="val 110557" name="vf"/>
            </a:avLst>
          </a:prstGeom>
          <a:gradFill>
            <a:gsLst>
              <a:gs pos="0">
                <a:srgbClr val="9BC1FF"/>
              </a:gs>
              <a:gs pos="100000">
                <a:srgbClr val="3F80CD"/>
              </a:gs>
            </a:gsLst>
            <a:lin ang="5400012" scaled="0"/>
          </a:gradFill>
          <a:ln cap="flat" cmpd="sng" w="9525">
            <a:solidFill>
              <a:srgbClr val="4A7EBB"/>
            </a:solidFill>
            <a:prstDash val="solid"/>
            <a:miter lim="800000"/>
            <a:headEnd len="sm" w="sm" type="none"/>
            <a:tailEnd len="sm" w="sm" type="none"/>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Calibri"/>
              <a:buNone/>
            </a:pPr>
            <a:r>
              <a:rPr b="0" i="0" lang="en-US" sz="1000" u="none">
                <a:solidFill>
                  <a:srgbClr val="000000"/>
                </a:solidFill>
                <a:latin typeface="Calibri"/>
                <a:ea typeface="Calibri"/>
                <a:cs typeface="Calibri"/>
                <a:sym typeface="Calibri"/>
              </a:rPr>
              <a:t>BB</a:t>
            </a:r>
            <a:endParaRPr/>
          </a:p>
        </p:txBody>
      </p:sp>
      <p:sp>
        <p:nvSpPr>
          <p:cNvPr id="222" name="Google Shape;222;p18"/>
          <p:cNvSpPr/>
          <p:nvPr/>
        </p:nvSpPr>
        <p:spPr>
          <a:xfrm>
            <a:off x="6127084" y="1783495"/>
            <a:ext cx="784886" cy="441456"/>
          </a:xfrm>
          <a:prstGeom prst="ellipse">
            <a:avLst/>
          </a:prstGeom>
          <a:solidFill>
            <a:srgbClr val="D9D9D9"/>
          </a:solidFill>
          <a:ln cap="flat" cmpd="sng" w="9525">
            <a:solidFill>
              <a:srgbClr val="000000"/>
            </a:solidFill>
            <a:prstDash val="solid"/>
            <a:miter lim="800000"/>
            <a:headEnd len="sm" w="sm" type="none"/>
            <a:tailEnd len="sm" w="sm" type="none"/>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Calibri"/>
              <a:buNone/>
            </a:pPr>
            <a:r>
              <a:rPr b="0" i="0" lang="en-US" sz="1000" u="none">
                <a:solidFill>
                  <a:srgbClr val="000000"/>
                </a:solidFill>
                <a:latin typeface="Calibri"/>
                <a:ea typeface="Calibri"/>
                <a:cs typeface="Calibri"/>
                <a:sym typeface="Calibri"/>
              </a:rPr>
              <a:t>ftp</a:t>
            </a:r>
            <a:endParaRPr/>
          </a:p>
        </p:txBody>
      </p:sp>
      <p:sp>
        <p:nvSpPr>
          <p:cNvPr id="223" name="Google Shape;223;p18"/>
          <p:cNvSpPr/>
          <p:nvPr/>
        </p:nvSpPr>
        <p:spPr>
          <a:xfrm>
            <a:off x="2160261" y="4692130"/>
            <a:ext cx="784886" cy="441456"/>
          </a:xfrm>
          <a:prstGeom prst="ellipse">
            <a:avLst/>
          </a:prstGeom>
          <a:solidFill>
            <a:srgbClr val="D9D9D9"/>
          </a:solidFill>
          <a:ln cap="flat" cmpd="sng" w="9525">
            <a:solidFill>
              <a:srgbClr val="000000"/>
            </a:solidFill>
            <a:prstDash val="solid"/>
            <a:miter lim="800000"/>
            <a:headEnd len="sm" w="sm" type="none"/>
            <a:tailEnd len="sm" w="sm" type="none"/>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Calibri"/>
              <a:buNone/>
            </a:pPr>
            <a:r>
              <a:rPr b="0" i="0" lang="en-US" sz="1000" u="none">
                <a:solidFill>
                  <a:srgbClr val="000000"/>
                </a:solidFill>
                <a:latin typeface="Calibri"/>
                <a:ea typeface="Calibri"/>
                <a:cs typeface="Calibri"/>
                <a:sym typeface="Calibri"/>
              </a:rPr>
              <a:t>ftp</a:t>
            </a:r>
            <a:endParaRPr/>
          </a:p>
        </p:txBody>
      </p:sp>
      <p:sp>
        <p:nvSpPr>
          <p:cNvPr id="224" name="Google Shape;224;p18"/>
          <p:cNvSpPr/>
          <p:nvPr/>
        </p:nvSpPr>
        <p:spPr>
          <a:xfrm>
            <a:off x="11001802" y="5037369"/>
            <a:ext cx="784886" cy="441456"/>
          </a:xfrm>
          <a:prstGeom prst="ellipse">
            <a:avLst/>
          </a:prstGeom>
          <a:solidFill>
            <a:srgbClr val="D9D9D9"/>
          </a:solidFill>
          <a:ln cap="flat" cmpd="sng" w="9525">
            <a:solidFill>
              <a:srgbClr val="000000"/>
            </a:solidFill>
            <a:prstDash val="solid"/>
            <a:miter lim="800000"/>
            <a:headEnd len="sm" w="sm" type="none"/>
            <a:tailEnd len="sm" w="sm" type="none"/>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Calibri"/>
              <a:buNone/>
            </a:pPr>
            <a:r>
              <a:rPr b="0" i="0" lang="en-US" sz="1000" u="none">
                <a:solidFill>
                  <a:srgbClr val="000000"/>
                </a:solidFill>
                <a:latin typeface="Calibri"/>
                <a:ea typeface="Calibri"/>
                <a:cs typeface="Calibri"/>
                <a:sym typeface="Calibri"/>
              </a:rPr>
              <a:t>ftp</a:t>
            </a:r>
            <a:endParaRPr/>
          </a:p>
        </p:txBody>
      </p:sp>
      <p:sp>
        <p:nvSpPr>
          <p:cNvPr id="225" name="Google Shape;225;p18"/>
          <p:cNvSpPr txBox="1"/>
          <p:nvPr/>
        </p:nvSpPr>
        <p:spPr>
          <a:xfrm>
            <a:off x="5491429" y="3817019"/>
            <a:ext cx="693371" cy="4479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Calibri"/>
              <a:buNone/>
            </a:pPr>
            <a:r>
              <a:rPr b="0" i="0" lang="en-US" sz="1000" u="none">
                <a:solidFill>
                  <a:srgbClr val="000000"/>
                </a:solidFill>
                <a:latin typeface="Calibri"/>
                <a:ea typeface="Calibri"/>
                <a:cs typeface="Calibri"/>
                <a:sym typeface="Calibri"/>
              </a:rPr>
              <a:t>POP</a:t>
            </a:r>
            <a:endParaRPr/>
          </a:p>
        </p:txBody>
      </p:sp>
      <p:sp>
        <p:nvSpPr>
          <p:cNvPr id="226" name="Google Shape;226;p18"/>
          <p:cNvSpPr/>
          <p:nvPr/>
        </p:nvSpPr>
        <p:spPr>
          <a:xfrm>
            <a:off x="4394594" y="5047439"/>
            <a:ext cx="1055721" cy="536564"/>
          </a:xfrm>
          <a:prstGeom prst="ellipse">
            <a:avLst/>
          </a:prstGeom>
          <a:solidFill>
            <a:srgbClr val="262626"/>
          </a:solidFill>
          <a:ln cap="flat" cmpd="sng" w="9525">
            <a:solidFill>
              <a:srgbClr val="000000"/>
            </a:solidFill>
            <a:prstDash val="solid"/>
            <a:miter lim="800000"/>
            <a:headEnd len="sm" w="sm" type="none"/>
            <a:tailEnd len="sm" w="sm" type="none"/>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000"/>
              <a:buFont typeface="Calibri"/>
              <a:buNone/>
            </a:pPr>
            <a:r>
              <a:rPr b="0" i="0" lang="en-US" sz="1000" u="none">
                <a:solidFill>
                  <a:srgbClr val="FFFFFF"/>
                </a:solidFill>
                <a:latin typeface="Calibri"/>
                <a:ea typeface="Calibri"/>
                <a:cs typeface="Calibri"/>
                <a:sym typeface="Calibri"/>
              </a:rPr>
              <a:t>RT Cisco</a:t>
            </a:r>
            <a:endParaRPr/>
          </a:p>
        </p:txBody>
      </p:sp>
      <p:sp>
        <p:nvSpPr>
          <p:cNvPr id="227" name="Google Shape;227;p18"/>
          <p:cNvSpPr/>
          <p:nvPr/>
        </p:nvSpPr>
        <p:spPr>
          <a:xfrm>
            <a:off x="152402" y="1214718"/>
            <a:ext cx="11894100" cy="5431500"/>
          </a:xfrm>
          <a:prstGeom prst="roundRect">
            <a:avLst>
              <a:gd fmla="val 16667" name="adj"/>
            </a:avLst>
          </a:prstGeom>
          <a:noFill/>
          <a:ln cap="flat" cmpd="sng" w="28575">
            <a:solidFill>
              <a:srgbClr val="000000"/>
            </a:solidFill>
            <a:prstDash val="solid"/>
            <a:miter lim="800000"/>
            <a:headEnd len="sm" w="sm" type="none"/>
            <a:tailEnd len="sm" w="sm" type="none"/>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Calibri"/>
              <a:ea typeface="Calibri"/>
              <a:cs typeface="Calibri"/>
              <a:sym typeface="Calibri"/>
            </a:endParaRPr>
          </a:p>
        </p:txBody>
      </p:sp>
      <p:sp>
        <p:nvSpPr>
          <p:cNvPr id="228" name="Google Shape;228;p18"/>
          <p:cNvSpPr txBox="1"/>
          <p:nvPr/>
        </p:nvSpPr>
        <p:spPr>
          <a:xfrm>
            <a:off x="693825" y="1910275"/>
            <a:ext cx="4008000" cy="1512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Calibri"/>
              <a:buNone/>
            </a:pPr>
            <a:r>
              <a:rPr i="0" lang="en-US" sz="1600" u="none">
                <a:solidFill>
                  <a:srgbClr val="000000"/>
                </a:solidFill>
                <a:latin typeface="Avenir"/>
                <a:ea typeface="Avenir"/>
                <a:cs typeface="Avenir"/>
                <a:sym typeface="Avenir"/>
              </a:rPr>
              <a:t>Domaine (AS) distribué sur </a:t>
            </a:r>
            <a:r>
              <a:rPr b="1" i="0" lang="en-US" sz="1600" u="none">
                <a:solidFill>
                  <a:srgbClr val="000000"/>
                </a:solidFill>
                <a:latin typeface="Avenir"/>
                <a:ea typeface="Avenir"/>
                <a:cs typeface="Avenir"/>
                <a:sym typeface="Avenir"/>
              </a:rPr>
              <a:t>3 sites distants</a:t>
            </a:r>
            <a:endParaRPr b="1" i="0" sz="1600" u="none">
              <a:solidFill>
                <a:srgbClr val="000000"/>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1600"/>
              <a:buFont typeface="Calibri"/>
              <a:buNone/>
            </a:pPr>
            <a:r>
              <a:t/>
            </a:r>
            <a:endParaRPr sz="1600">
              <a:latin typeface="Avenir"/>
              <a:ea typeface="Avenir"/>
              <a:cs typeface="Avenir"/>
              <a:sym typeface="Avenir"/>
            </a:endParaRPr>
          </a:p>
          <a:p>
            <a:pPr indent="0" lvl="0" marL="0" marR="0" rtl="0" algn="l">
              <a:lnSpc>
                <a:spcPct val="100000"/>
              </a:lnSpc>
              <a:spcBef>
                <a:spcPts val="0"/>
              </a:spcBef>
              <a:spcAft>
                <a:spcPts val="0"/>
              </a:spcAft>
              <a:buClr>
                <a:srgbClr val="000000"/>
              </a:buClr>
              <a:buSzPts val="1600"/>
              <a:buFont typeface="Calibri"/>
              <a:buNone/>
            </a:pPr>
            <a:r>
              <a:rPr lang="en-US" sz="1600">
                <a:latin typeface="Avenir"/>
                <a:ea typeface="Avenir"/>
                <a:cs typeface="Avenir"/>
                <a:sym typeface="Avenir"/>
              </a:rPr>
              <a:t>Proxy SIP: 192.168.1.25</a:t>
            </a:r>
            <a:endParaRPr sz="1600">
              <a:latin typeface="Avenir"/>
              <a:ea typeface="Avenir"/>
              <a:cs typeface="Avenir"/>
              <a:sym typeface="Avenir"/>
            </a:endParaRPr>
          </a:p>
          <a:p>
            <a:pPr indent="0" lvl="0" marL="0" marR="0" rtl="0" algn="l">
              <a:lnSpc>
                <a:spcPct val="100000"/>
              </a:lnSpc>
              <a:spcBef>
                <a:spcPts val="0"/>
              </a:spcBef>
              <a:spcAft>
                <a:spcPts val="0"/>
              </a:spcAft>
              <a:buClr>
                <a:srgbClr val="000000"/>
              </a:buClr>
              <a:buSzPts val="1600"/>
              <a:buFont typeface="Calibri"/>
              <a:buNone/>
            </a:pPr>
            <a:r>
              <a:rPr lang="en-US" sz="1600">
                <a:latin typeface="Avenir"/>
                <a:ea typeface="Avenir"/>
                <a:cs typeface="Avenir"/>
                <a:sym typeface="Avenir"/>
              </a:rPr>
              <a:t>Bandwidth Broker: 192.168.2.254</a:t>
            </a:r>
            <a:endParaRPr sz="1600">
              <a:latin typeface="Avenir"/>
              <a:ea typeface="Avenir"/>
              <a:cs typeface="Avenir"/>
              <a:sym typeface="Avenir"/>
            </a:endParaRPr>
          </a:p>
        </p:txBody>
      </p:sp>
      <p:sp>
        <p:nvSpPr>
          <p:cNvPr id="229" name="Google Shape;229;p18"/>
          <p:cNvSpPr txBox="1"/>
          <p:nvPr/>
        </p:nvSpPr>
        <p:spPr>
          <a:xfrm>
            <a:off x="1117495" y="3779415"/>
            <a:ext cx="156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Avenir"/>
                <a:ea typeface="Avenir"/>
                <a:cs typeface="Avenir"/>
                <a:sym typeface="Avenir"/>
              </a:rPr>
              <a:t>192.168.1.0/24</a:t>
            </a:r>
            <a:endParaRPr>
              <a:latin typeface="Avenir"/>
              <a:ea typeface="Avenir"/>
              <a:cs typeface="Avenir"/>
              <a:sym typeface="Avenir"/>
            </a:endParaRPr>
          </a:p>
        </p:txBody>
      </p:sp>
      <p:sp>
        <p:nvSpPr>
          <p:cNvPr id="230" name="Google Shape;230;p18"/>
          <p:cNvSpPr txBox="1"/>
          <p:nvPr/>
        </p:nvSpPr>
        <p:spPr>
          <a:xfrm>
            <a:off x="8298450" y="2318621"/>
            <a:ext cx="156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Avenir"/>
                <a:ea typeface="Avenir"/>
                <a:cs typeface="Avenir"/>
                <a:sym typeface="Avenir"/>
              </a:rPr>
              <a:t>192.168.2.0/24</a:t>
            </a:r>
            <a:endParaRPr>
              <a:latin typeface="Avenir"/>
              <a:ea typeface="Avenir"/>
              <a:cs typeface="Avenir"/>
              <a:sym typeface="Avenir"/>
            </a:endParaRPr>
          </a:p>
        </p:txBody>
      </p:sp>
      <p:sp>
        <p:nvSpPr>
          <p:cNvPr id="231" name="Google Shape;231;p18"/>
          <p:cNvSpPr txBox="1"/>
          <p:nvPr/>
        </p:nvSpPr>
        <p:spPr>
          <a:xfrm>
            <a:off x="10216800" y="3771116"/>
            <a:ext cx="142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Avenir"/>
                <a:ea typeface="Avenir"/>
                <a:cs typeface="Avenir"/>
                <a:sym typeface="Avenir"/>
              </a:rPr>
              <a:t>192.168.3.0/24</a:t>
            </a:r>
            <a:endParaRPr>
              <a:latin typeface="Avenir"/>
              <a:ea typeface="Avenir"/>
              <a:cs typeface="Avenir"/>
              <a:sym typeface="Avenir"/>
            </a:endParaRPr>
          </a:p>
        </p:txBody>
      </p:sp>
      <p:sp>
        <p:nvSpPr>
          <p:cNvPr id="232" name="Google Shape;232;p18"/>
          <p:cNvSpPr txBox="1"/>
          <p:nvPr/>
        </p:nvSpPr>
        <p:spPr>
          <a:xfrm>
            <a:off x="3412500" y="4777105"/>
            <a:ext cx="149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Avenir"/>
                <a:ea typeface="Avenir"/>
                <a:cs typeface="Avenir"/>
                <a:sym typeface="Avenir"/>
              </a:rPr>
              <a:t>193.168.1.0/24</a:t>
            </a:r>
            <a:endParaRPr>
              <a:latin typeface="Avenir"/>
              <a:ea typeface="Avenir"/>
              <a:cs typeface="Avenir"/>
              <a:sym typeface="Avenir"/>
            </a:endParaRPr>
          </a:p>
        </p:txBody>
      </p:sp>
      <p:sp>
        <p:nvSpPr>
          <p:cNvPr id="233" name="Google Shape;233;p18"/>
          <p:cNvSpPr txBox="1"/>
          <p:nvPr/>
        </p:nvSpPr>
        <p:spPr>
          <a:xfrm>
            <a:off x="8022600" y="4845685"/>
            <a:ext cx="142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Avenir"/>
                <a:ea typeface="Avenir"/>
                <a:cs typeface="Avenir"/>
                <a:sym typeface="Avenir"/>
              </a:rPr>
              <a:t>193.168.3.0/24</a:t>
            </a:r>
            <a:endParaRPr>
              <a:latin typeface="Avenir"/>
              <a:ea typeface="Avenir"/>
              <a:cs typeface="Avenir"/>
              <a:sym typeface="Avenir"/>
            </a:endParaRPr>
          </a:p>
        </p:txBody>
      </p:sp>
      <p:sp>
        <p:nvSpPr>
          <p:cNvPr id="234" name="Google Shape;234;p18"/>
          <p:cNvSpPr txBox="1"/>
          <p:nvPr/>
        </p:nvSpPr>
        <p:spPr>
          <a:xfrm>
            <a:off x="4819150" y="3498775"/>
            <a:ext cx="149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Avenir"/>
                <a:ea typeface="Avenir"/>
                <a:cs typeface="Avenir"/>
                <a:sym typeface="Avenir"/>
              </a:rPr>
              <a:t>193.168.2.0/24</a:t>
            </a:r>
            <a:endParaRPr>
              <a:latin typeface="Avenir"/>
              <a:ea typeface="Avenir"/>
              <a:cs typeface="Avenir"/>
              <a:sym typeface="Avenir"/>
            </a:endParaRPr>
          </a:p>
        </p:txBody>
      </p:sp>
      <p:sp>
        <p:nvSpPr>
          <p:cNvPr id="235" name="Google Shape;235;p18"/>
          <p:cNvSpPr txBox="1"/>
          <p:nvPr/>
        </p:nvSpPr>
        <p:spPr>
          <a:xfrm>
            <a:off x="4962500" y="4397738"/>
            <a:ext cx="12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10.10.12.0/24</a:t>
            </a:r>
            <a:endParaRPr>
              <a:latin typeface="Calibri"/>
              <a:ea typeface="Calibri"/>
              <a:cs typeface="Calibri"/>
              <a:sym typeface="Calibri"/>
            </a:endParaRPr>
          </a:p>
        </p:txBody>
      </p:sp>
      <p:sp>
        <p:nvSpPr>
          <p:cNvPr id="236" name="Google Shape;236;p18"/>
          <p:cNvSpPr txBox="1"/>
          <p:nvPr/>
        </p:nvSpPr>
        <p:spPr>
          <a:xfrm>
            <a:off x="5815850" y="6135250"/>
            <a:ext cx="12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10.10.13.0/24</a:t>
            </a:r>
            <a:endParaRPr>
              <a:latin typeface="Calibri"/>
              <a:ea typeface="Calibri"/>
              <a:cs typeface="Calibri"/>
              <a:sym typeface="Calibri"/>
            </a:endParaRPr>
          </a:p>
        </p:txBody>
      </p:sp>
      <p:sp>
        <p:nvSpPr>
          <p:cNvPr id="237" name="Google Shape;237;p18"/>
          <p:cNvSpPr txBox="1"/>
          <p:nvPr/>
        </p:nvSpPr>
        <p:spPr>
          <a:xfrm>
            <a:off x="6794988" y="4355400"/>
            <a:ext cx="12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10.10.23/24</a:t>
            </a:r>
            <a:endParaRPr>
              <a:latin typeface="Calibri"/>
              <a:ea typeface="Calibri"/>
              <a:cs typeface="Calibri"/>
              <a:sym typeface="Calibri"/>
            </a:endParaRPr>
          </a:p>
        </p:txBody>
      </p:sp>
      <p:sp>
        <p:nvSpPr>
          <p:cNvPr id="238" name="Google Shape;238;p18"/>
          <p:cNvSpPr txBox="1"/>
          <p:nvPr/>
        </p:nvSpPr>
        <p:spPr>
          <a:xfrm>
            <a:off x="3569475" y="5338200"/>
            <a:ext cx="36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Avenir"/>
                <a:ea typeface="Avenir"/>
                <a:cs typeface="Avenir"/>
                <a:sym typeface="Avenir"/>
              </a:rPr>
              <a:t>.1</a:t>
            </a:r>
            <a:endParaRPr>
              <a:latin typeface="Avenir"/>
              <a:ea typeface="Avenir"/>
              <a:cs typeface="Avenir"/>
              <a:sym typeface="Avenir"/>
            </a:endParaRPr>
          </a:p>
        </p:txBody>
      </p:sp>
      <p:sp>
        <p:nvSpPr>
          <p:cNvPr id="239" name="Google Shape;239;p18"/>
          <p:cNvSpPr txBox="1"/>
          <p:nvPr/>
        </p:nvSpPr>
        <p:spPr>
          <a:xfrm>
            <a:off x="4044000" y="5338200"/>
            <a:ext cx="58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Avenir"/>
                <a:ea typeface="Avenir"/>
                <a:cs typeface="Avenir"/>
                <a:sym typeface="Avenir"/>
              </a:rPr>
              <a:t>.254</a:t>
            </a:r>
            <a:endParaRPr>
              <a:latin typeface="Avenir"/>
              <a:ea typeface="Avenir"/>
              <a:cs typeface="Avenir"/>
              <a:sym typeface="Avenir"/>
            </a:endParaRPr>
          </a:p>
        </p:txBody>
      </p:sp>
      <p:sp>
        <p:nvSpPr>
          <p:cNvPr id="240" name="Google Shape;240;p18"/>
          <p:cNvSpPr txBox="1"/>
          <p:nvPr/>
        </p:nvSpPr>
        <p:spPr>
          <a:xfrm>
            <a:off x="8187775" y="5449450"/>
            <a:ext cx="58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Avenir"/>
                <a:ea typeface="Avenir"/>
                <a:cs typeface="Avenir"/>
                <a:sym typeface="Avenir"/>
              </a:rPr>
              <a:t>.254</a:t>
            </a:r>
            <a:endParaRPr>
              <a:latin typeface="Avenir"/>
              <a:ea typeface="Avenir"/>
              <a:cs typeface="Avenir"/>
              <a:sym typeface="Avenir"/>
            </a:endParaRPr>
          </a:p>
        </p:txBody>
      </p:sp>
      <p:sp>
        <p:nvSpPr>
          <p:cNvPr id="241" name="Google Shape;241;p18"/>
          <p:cNvSpPr txBox="1"/>
          <p:nvPr/>
        </p:nvSpPr>
        <p:spPr>
          <a:xfrm>
            <a:off x="6748835" y="3689395"/>
            <a:ext cx="58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Avenir"/>
                <a:ea typeface="Avenir"/>
                <a:cs typeface="Avenir"/>
                <a:sym typeface="Avenir"/>
              </a:rPr>
              <a:t>.254</a:t>
            </a:r>
            <a:endParaRPr>
              <a:latin typeface="Avenir"/>
              <a:ea typeface="Avenir"/>
              <a:cs typeface="Avenir"/>
              <a:sym typeface="Avenir"/>
            </a:endParaRPr>
          </a:p>
        </p:txBody>
      </p:sp>
      <p:sp>
        <p:nvSpPr>
          <p:cNvPr id="242" name="Google Shape;242;p18"/>
          <p:cNvSpPr txBox="1"/>
          <p:nvPr/>
        </p:nvSpPr>
        <p:spPr>
          <a:xfrm>
            <a:off x="6249025" y="2723025"/>
            <a:ext cx="58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Avenir"/>
                <a:ea typeface="Avenir"/>
                <a:cs typeface="Avenir"/>
                <a:sym typeface="Avenir"/>
              </a:rPr>
              <a:t>.254</a:t>
            </a:r>
            <a:endParaRPr>
              <a:latin typeface="Avenir"/>
              <a:ea typeface="Avenir"/>
              <a:cs typeface="Avenir"/>
              <a:sym typeface="Avenir"/>
            </a:endParaRPr>
          </a:p>
        </p:txBody>
      </p:sp>
      <p:sp>
        <p:nvSpPr>
          <p:cNvPr id="243" name="Google Shape;243;p18"/>
          <p:cNvSpPr txBox="1"/>
          <p:nvPr/>
        </p:nvSpPr>
        <p:spPr>
          <a:xfrm>
            <a:off x="8921875" y="5449450"/>
            <a:ext cx="36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Avenir"/>
                <a:ea typeface="Avenir"/>
                <a:cs typeface="Avenir"/>
                <a:sym typeface="Avenir"/>
              </a:rPr>
              <a:t>.3</a:t>
            </a:r>
            <a:endParaRPr>
              <a:latin typeface="Avenir"/>
              <a:ea typeface="Avenir"/>
              <a:cs typeface="Avenir"/>
              <a:sym typeface="Avenir"/>
            </a:endParaRPr>
          </a:p>
        </p:txBody>
      </p:sp>
      <p:sp>
        <p:nvSpPr>
          <p:cNvPr id="244" name="Google Shape;244;p18"/>
          <p:cNvSpPr txBox="1"/>
          <p:nvPr/>
        </p:nvSpPr>
        <p:spPr>
          <a:xfrm>
            <a:off x="6754525" y="3348775"/>
            <a:ext cx="36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Avenir"/>
                <a:ea typeface="Avenir"/>
                <a:cs typeface="Avenir"/>
                <a:sym typeface="Avenir"/>
              </a:rPr>
              <a:t>.2</a:t>
            </a:r>
            <a:endParaRPr>
              <a:latin typeface="Avenir"/>
              <a:ea typeface="Avenir"/>
              <a:cs typeface="Avenir"/>
              <a:sym typeface="Avenir"/>
            </a:endParaRPr>
          </a:p>
        </p:txBody>
      </p:sp>
      <p:sp>
        <p:nvSpPr>
          <p:cNvPr id="245" name="Google Shape;245;p18"/>
          <p:cNvSpPr txBox="1"/>
          <p:nvPr/>
        </p:nvSpPr>
        <p:spPr>
          <a:xfrm>
            <a:off x="10049875" y="5166000"/>
            <a:ext cx="58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Avenir"/>
                <a:ea typeface="Avenir"/>
                <a:cs typeface="Avenir"/>
                <a:sym typeface="Avenir"/>
              </a:rPr>
              <a:t>.254</a:t>
            </a:r>
            <a:endParaRPr>
              <a:latin typeface="Avenir"/>
              <a:ea typeface="Avenir"/>
              <a:cs typeface="Avenir"/>
              <a:sym typeface="Avenir"/>
            </a:endParaRPr>
          </a:p>
        </p:txBody>
      </p:sp>
      <p:sp>
        <p:nvSpPr>
          <p:cNvPr id="246" name="Google Shape;246;p18"/>
          <p:cNvSpPr txBox="1"/>
          <p:nvPr/>
        </p:nvSpPr>
        <p:spPr>
          <a:xfrm>
            <a:off x="2219575" y="5166000"/>
            <a:ext cx="58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.254</a:t>
            </a:r>
            <a:endParaRPr>
              <a:latin typeface="Calibri"/>
              <a:ea typeface="Calibri"/>
              <a:cs typeface="Calibri"/>
              <a:sym typeface="Calibri"/>
            </a:endParaRPr>
          </a:p>
        </p:txBody>
      </p:sp>
      <p:sp>
        <p:nvSpPr>
          <p:cNvPr id="247" name="Google Shape;247;p18"/>
          <p:cNvSpPr txBox="1"/>
          <p:nvPr/>
        </p:nvSpPr>
        <p:spPr>
          <a:xfrm>
            <a:off x="6292375" y="4585400"/>
            <a:ext cx="58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.1</a:t>
            </a:r>
            <a:endParaRPr>
              <a:latin typeface="Calibri"/>
              <a:ea typeface="Calibri"/>
              <a:cs typeface="Calibri"/>
              <a:sym typeface="Calibri"/>
            </a:endParaRPr>
          </a:p>
        </p:txBody>
      </p:sp>
      <p:sp>
        <p:nvSpPr>
          <p:cNvPr id="248" name="Google Shape;248;p18"/>
          <p:cNvSpPr txBox="1"/>
          <p:nvPr/>
        </p:nvSpPr>
        <p:spPr>
          <a:xfrm>
            <a:off x="5819725" y="5049250"/>
            <a:ext cx="58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.1</a:t>
            </a:r>
            <a:endParaRPr>
              <a:latin typeface="Calibri"/>
              <a:ea typeface="Calibri"/>
              <a:cs typeface="Calibri"/>
              <a:sym typeface="Calibri"/>
            </a:endParaRPr>
          </a:p>
        </p:txBody>
      </p:sp>
      <p:sp>
        <p:nvSpPr>
          <p:cNvPr id="249" name="Google Shape;249;p18"/>
          <p:cNvSpPr txBox="1"/>
          <p:nvPr/>
        </p:nvSpPr>
        <p:spPr>
          <a:xfrm>
            <a:off x="6612625" y="4585400"/>
            <a:ext cx="58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.2</a:t>
            </a:r>
            <a:endParaRPr>
              <a:latin typeface="Calibri"/>
              <a:ea typeface="Calibri"/>
              <a:cs typeface="Calibri"/>
              <a:sym typeface="Calibri"/>
            </a:endParaRPr>
          </a:p>
        </p:txBody>
      </p:sp>
      <p:sp>
        <p:nvSpPr>
          <p:cNvPr id="250" name="Google Shape;250;p18"/>
          <p:cNvSpPr txBox="1"/>
          <p:nvPr/>
        </p:nvSpPr>
        <p:spPr>
          <a:xfrm>
            <a:off x="6877975" y="5049250"/>
            <a:ext cx="58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.2</a:t>
            </a:r>
            <a:endParaRPr>
              <a:latin typeface="Calibri"/>
              <a:ea typeface="Calibri"/>
              <a:cs typeface="Calibri"/>
              <a:sym typeface="Calibri"/>
            </a:endParaRPr>
          </a:p>
        </p:txBody>
      </p:sp>
      <p:sp>
        <p:nvSpPr>
          <p:cNvPr id="251" name="Google Shape;251;p18"/>
          <p:cNvSpPr txBox="1"/>
          <p:nvPr/>
        </p:nvSpPr>
        <p:spPr>
          <a:xfrm>
            <a:off x="5972125" y="5354050"/>
            <a:ext cx="58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.3</a:t>
            </a:r>
            <a:endParaRPr>
              <a:latin typeface="Calibri"/>
              <a:ea typeface="Calibri"/>
              <a:cs typeface="Calibri"/>
              <a:sym typeface="Calibri"/>
            </a:endParaRPr>
          </a:p>
        </p:txBody>
      </p:sp>
      <p:sp>
        <p:nvSpPr>
          <p:cNvPr id="252" name="Google Shape;252;p18"/>
          <p:cNvSpPr txBox="1"/>
          <p:nvPr/>
        </p:nvSpPr>
        <p:spPr>
          <a:xfrm>
            <a:off x="6734125" y="5277850"/>
            <a:ext cx="58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.3</a:t>
            </a:r>
            <a:endParaRPr>
              <a:latin typeface="Calibri"/>
              <a:ea typeface="Calibri"/>
              <a:cs typeface="Calibri"/>
              <a:sym typeface="Calibri"/>
            </a:endParaRPr>
          </a:p>
        </p:txBody>
      </p:sp>
      <p:pic>
        <p:nvPicPr>
          <p:cNvPr id="253" name="Google Shape;253;p18"/>
          <p:cNvPicPr preferRelativeResize="0"/>
          <p:nvPr/>
        </p:nvPicPr>
        <p:blipFill>
          <a:blip r:embed="rId3">
            <a:alphaModFix/>
          </a:blip>
          <a:stretch>
            <a:fillRect/>
          </a:stretch>
        </p:blipFill>
        <p:spPr>
          <a:xfrm>
            <a:off x="141075" y="275024"/>
            <a:ext cx="581700" cy="711550"/>
          </a:xfrm>
          <a:prstGeom prst="rect">
            <a:avLst/>
          </a:prstGeom>
          <a:noFill/>
          <a:ln>
            <a:noFill/>
          </a:ln>
        </p:spPr>
      </p:pic>
      <p:grpSp>
        <p:nvGrpSpPr>
          <p:cNvPr id="254" name="Google Shape;254;p18"/>
          <p:cNvGrpSpPr/>
          <p:nvPr/>
        </p:nvGrpSpPr>
        <p:grpSpPr>
          <a:xfrm>
            <a:off x="862222" y="291293"/>
            <a:ext cx="2493819" cy="679002"/>
            <a:chOff x="9124950" y="2065781"/>
            <a:chExt cx="1086300" cy="588900"/>
          </a:xfrm>
        </p:grpSpPr>
        <p:sp>
          <p:nvSpPr>
            <p:cNvPr id="255" name="Google Shape;255;p18"/>
            <p:cNvSpPr/>
            <p:nvPr/>
          </p:nvSpPr>
          <p:spPr>
            <a:xfrm>
              <a:off x="9124950" y="2185392"/>
              <a:ext cx="1086300" cy="320400"/>
            </a:xfrm>
            <a:prstGeom prst="rect">
              <a:avLst/>
            </a:prstGeom>
            <a:solidFill>
              <a:srgbClr val="1A2F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24848"/>
                </a:buClr>
                <a:buSzPts val="1800"/>
                <a:buFont typeface="Arial"/>
                <a:buNone/>
              </a:pPr>
              <a:r>
                <a:rPr lang="en-US" sz="1800">
                  <a:solidFill>
                    <a:srgbClr val="FFFFFF"/>
                  </a:solidFill>
                  <a:latin typeface="Avenir"/>
                  <a:ea typeface="Avenir"/>
                  <a:cs typeface="Avenir"/>
                  <a:sym typeface="Avenir"/>
                </a:rPr>
                <a:t>Structure et adressage</a:t>
              </a:r>
              <a:endParaRPr i="0" sz="1800" u="none" cap="none" strike="noStrike">
                <a:solidFill>
                  <a:srgbClr val="FFFFFF"/>
                </a:solidFill>
                <a:latin typeface="Avenir"/>
                <a:ea typeface="Avenir"/>
                <a:cs typeface="Avenir"/>
                <a:sym typeface="Avenir"/>
              </a:endParaRPr>
            </a:p>
          </p:txBody>
        </p:sp>
        <p:cxnSp>
          <p:nvCxnSpPr>
            <p:cNvPr id="256" name="Google Shape;256;p18"/>
            <p:cNvCxnSpPr/>
            <p:nvPr/>
          </p:nvCxnSpPr>
          <p:spPr>
            <a:xfrm>
              <a:off x="9125126" y="2065781"/>
              <a:ext cx="0" cy="588900"/>
            </a:xfrm>
            <a:prstGeom prst="straightConnector1">
              <a:avLst/>
            </a:prstGeom>
            <a:noFill/>
            <a:ln cap="flat" cmpd="sng" w="9525">
              <a:solidFill>
                <a:srgbClr val="1A2F64"/>
              </a:solidFill>
              <a:prstDash val="solid"/>
              <a:miter lim="800000"/>
              <a:headEnd len="sm" w="sm" type="none"/>
              <a:tailEnd len="sm" w="sm" type="none"/>
            </a:ln>
          </p:spPr>
        </p:cxn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grpSp>
        <p:nvGrpSpPr>
          <p:cNvPr id="261" name="Google Shape;261;p19"/>
          <p:cNvGrpSpPr/>
          <p:nvPr/>
        </p:nvGrpSpPr>
        <p:grpSpPr>
          <a:xfrm rot="-5400000">
            <a:off x="5565071" y="-691046"/>
            <a:ext cx="8849151" cy="9058929"/>
            <a:chOff x="-1247864" y="1317823"/>
            <a:chExt cx="7008118" cy="7583867"/>
          </a:xfrm>
        </p:grpSpPr>
        <p:pic>
          <p:nvPicPr>
            <p:cNvPr descr="e7d195523061f1c0deeec63e560781cfd59afb0ea006f2a87ABB68BF51EA6619813959095094C18C62A12F549504892A4AAA8C1554C6663626E05CA27F281A14E6983772AFC3FB97135759321DEA3D705820548C6D5B558CA8F362B18D312C152407D21FB34EF0A1D1B21F91EF7E1DCDE529C869E8F5A9E23DB214A825789D83372F841262D649B4" id="262" name="Google Shape;262;p19"/>
            <p:cNvPicPr preferRelativeResize="0"/>
            <p:nvPr/>
          </p:nvPicPr>
          <p:blipFill rotWithShape="1">
            <a:blip r:embed="rId3">
              <a:alphaModFix/>
            </a:blip>
            <a:srcRect b="0" l="0" r="0" t="76774"/>
            <a:stretch/>
          </p:blipFill>
          <p:spPr>
            <a:xfrm flipH="1" rot="-8117437">
              <a:off x="-545055" y="2638955"/>
              <a:ext cx="4033550" cy="675328"/>
            </a:xfrm>
            <a:prstGeom prst="rect">
              <a:avLst/>
            </a:prstGeom>
            <a:noFill/>
            <a:ln>
              <a:noFill/>
            </a:ln>
            <a:effectLst>
              <a:outerShdw blurRad="50800" rotWithShape="0" algn="tr" dir="8100000" dist="38100">
                <a:srgbClr val="000000">
                  <a:alpha val="40000"/>
                </a:srgbClr>
              </a:outerShdw>
            </a:effectLst>
          </p:spPr>
        </p:pic>
        <p:sp>
          <p:nvSpPr>
            <p:cNvPr id="263" name="Google Shape;263;p19"/>
            <p:cNvSpPr/>
            <p:nvPr/>
          </p:nvSpPr>
          <p:spPr>
            <a:xfrm rot="-8095468">
              <a:off x="-939931" y="2138350"/>
              <a:ext cx="1609235" cy="1537534"/>
            </a:xfrm>
            <a:prstGeom prst="rtTriangle">
              <a:avLst/>
            </a:prstGeom>
            <a:solidFill>
              <a:srgbClr val="1A2F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4" name="Google Shape;264;p19"/>
            <p:cNvSpPr/>
            <p:nvPr/>
          </p:nvSpPr>
          <p:spPr>
            <a:xfrm rot="8007725">
              <a:off x="1623516" y="5572591"/>
              <a:ext cx="2758498" cy="2758498"/>
            </a:xfrm>
            <a:prstGeom prst="rtTriangle">
              <a:avLst/>
            </a:prstGeom>
            <a:solidFill>
              <a:srgbClr val="1A2F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e7d195523061f1c0deeec63e560781cfd59afb0ea006f2a87ABB68BF51EA6619813959095094C18C62A12F549504892A4AAA8C1554C6663626E05CA27F281A14E6983772AFC3FB97135759321DEA3D705820548C6D5B558CA8F362B18D312C152407D21FB34EF0A1D1B21F91EF7E1DCDE529C869E8F5A9E23DB214A825789D83372F841262D649B4" id="265" name="Google Shape;265;p19"/>
            <p:cNvPicPr preferRelativeResize="0"/>
            <p:nvPr/>
          </p:nvPicPr>
          <p:blipFill rotWithShape="1">
            <a:blip r:embed="rId3">
              <a:alphaModFix/>
            </a:blip>
            <a:srcRect b="0" l="0" r="0" t="76774"/>
            <a:stretch/>
          </p:blipFill>
          <p:spPr>
            <a:xfrm flipH="1" rot="-2792469">
              <a:off x="116787" y="4664469"/>
              <a:ext cx="6396802" cy="675328"/>
            </a:xfrm>
            <a:prstGeom prst="rect">
              <a:avLst/>
            </a:prstGeom>
            <a:noFill/>
            <a:ln>
              <a:noFill/>
            </a:ln>
            <a:effectLst>
              <a:outerShdw blurRad="50800" rotWithShape="0" algn="tr" dir="8100000" dist="38100">
                <a:srgbClr val="000000">
                  <a:alpha val="40000"/>
                </a:srgbClr>
              </a:outerShdw>
            </a:effectLst>
          </p:spPr>
        </p:pic>
      </p:grpSp>
      <p:grpSp>
        <p:nvGrpSpPr>
          <p:cNvPr id="266" name="Google Shape;266;p19"/>
          <p:cNvGrpSpPr/>
          <p:nvPr/>
        </p:nvGrpSpPr>
        <p:grpSpPr>
          <a:xfrm>
            <a:off x="3566767" y="4950383"/>
            <a:ext cx="2429620" cy="647871"/>
            <a:chOff x="9124950" y="2065781"/>
            <a:chExt cx="1691700" cy="561900"/>
          </a:xfrm>
        </p:grpSpPr>
        <p:sp>
          <p:nvSpPr>
            <p:cNvPr id="267" name="Google Shape;267;p19"/>
            <p:cNvSpPr/>
            <p:nvPr/>
          </p:nvSpPr>
          <p:spPr>
            <a:xfrm>
              <a:off x="9124950" y="2185387"/>
              <a:ext cx="1691700" cy="293700"/>
            </a:xfrm>
            <a:prstGeom prst="rect">
              <a:avLst/>
            </a:prstGeom>
            <a:solidFill>
              <a:srgbClr val="1A2F64"/>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E24848"/>
                </a:buClr>
                <a:buSzPts val="1600"/>
                <a:buFont typeface="Arial"/>
                <a:buNone/>
              </a:pPr>
              <a:r>
                <a:rPr lang="en-US" sz="1600">
                  <a:solidFill>
                    <a:srgbClr val="FFFFFF"/>
                  </a:solidFill>
                  <a:latin typeface="Avenir"/>
                  <a:ea typeface="Avenir"/>
                  <a:cs typeface="Avenir"/>
                  <a:sym typeface="Avenir"/>
                </a:rPr>
                <a:t>Proxy SIP</a:t>
              </a:r>
              <a:endParaRPr i="0" sz="1600" u="none" cap="none" strike="noStrike">
                <a:solidFill>
                  <a:srgbClr val="FFFFFF"/>
                </a:solidFill>
                <a:latin typeface="Avenir"/>
                <a:ea typeface="Avenir"/>
                <a:cs typeface="Avenir"/>
                <a:sym typeface="Avenir"/>
              </a:endParaRPr>
            </a:p>
          </p:txBody>
        </p:sp>
        <p:cxnSp>
          <p:nvCxnSpPr>
            <p:cNvPr id="268" name="Google Shape;268;p19"/>
            <p:cNvCxnSpPr/>
            <p:nvPr/>
          </p:nvCxnSpPr>
          <p:spPr>
            <a:xfrm>
              <a:off x="9125126" y="2065781"/>
              <a:ext cx="0" cy="561900"/>
            </a:xfrm>
            <a:prstGeom prst="straightConnector1">
              <a:avLst/>
            </a:prstGeom>
            <a:noFill/>
            <a:ln cap="flat" cmpd="sng" w="9525">
              <a:solidFill>
                <a:srgbClr val="1A2F64"/>
              </a:solidFill>
              <a:prstDash val="solid"/>
              <a:miter lim="800000"/>
              <a:headEnd len="sm" w="sm" type="none"/>
              <a:tailEnd len="sm" w="sm" type="none"/>
            </a:ln>
          </p:spPr>
        </p:cxnSp>
      </p:grpSp>
      <p:sp>
        <p:nvSpPr>
          <p:cNvPr id="269" name="Google Shape;269;p19"/>
          <p:cNvSpPr txBox="1"/>
          <p:nvPr/>
        </p:nvSpPr>
        <p:spPr>
          <a:xfrm>
            <a:off x="1439751" y="1712600"/>
            <a:ext cx="6801000" cy="193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solidFill>
                  <a:srgbClr val="BF9645"/>
                </a:solidFill>
                <a:latin typeface="Avenir"/>
                <a:ea typeface="Avenir"/>
                <a:cs typeface="Avenir"/>
                <a:sym typeface="Avenir"/>
              </a:rPr>
              <a:t>Modification du Proxy SIP</a:t>
            </a:r>
            <a:endParaRPr sz="6000">
              <a:solidFill>
                <a:srgbClr val="BF9645"/>
              </a:solidFill>
              <a:latin typeface="Avenir"/>
              <a:ea typeface="Avenir"/>
              <a:cs typeface="Avenir"/>
              <a:sym typeface="Avenir"/>
            </a:endParaRPr>
          </a:p>
        </p:txBody>
      </p:sp>
      <p:pic>
        <p:nvPicPr>
          <p:cNvPr id="270" name="Google Shape;270;p19"/>
          <p:cNvPicPr preferRelativeResize="0"/>
          <p:nvPr/>
        </p:nvPicPr>
        <p:blipFill>
          <a:blip r:embed="rId4">
            <a:alphaModFix/>
          </a:blip>
          <a:stretch>
            <a:fillRect/>
          </a:stretch>
        </p:blipFill>
        <p:spPr>
          <a:xfrm>
            <a:off x="152400" y="152400"/>
            <a:ext cx="3295652" cy="714500"/>
          </a:xfrm>
          <a:prstGeom prst="rect">
            <a:avLst/>
          </a:prstGeom>
          <a:noFill/>
          <a:ln>
            <a:noFill/>
          </a:ln>
        </p:spPr>
      </p:pic>
      <p:pic>
        <p:nvPicPr>
          <p:cNvPr id="271" name="Google Shape;271;p19"/>
          <p:cNvPicPr preferRelativeResize="0"/>
          <p:nvPr/>
        </p:nvPicPr>
        <p:blipFill>
          <a:blip r:embed="rId5">
            <a:alphaModFix/>
          </a:blip>
          <a:stretch>
            <a:fillRect/>
          </a:stretch>
        </p:blipFill>
        <p:spPr>
          <a:xfrm>
            <a:off x="2416525" y="4741338"/>
            <a:ext cx="927625" cy="1065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266"/>
                                        </p:tgtEl>
                                        <p:attrNameLst>
                                          <p:attrName>style.visibility</p:attrName>
                                        </p:attrNameLst>
                                      </p:cBhvr>
                                      <p:to>
                                        <p:strVal val="visible"/>
                                      </p:to>
                                    </p:set>
                                    <p:anim calcmode="lin" valueType="num">
                                      <p:cBhvr additive="base">
                                        <p:cTn dur="1500"/>
                                        <p:tgtEl>
                                          <p:spTgt spid="26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grpSp>
        <p:nvGrpSpPr>
          <p:cNvPr id="276" name="Google Shape;276;p20"/>
          <p:cNvGrpSpPr/>
          <p:nvPr/>
        </p:nvGrpSpPr>
        <p:grpSpPr>
          <a:xfrm>
            <a:off x="861733" y="291400"/>
            <a:ext cx="1143765" cy="678946"/>
            <a:chOff x="9124950" y="2065781"/>
            <a:chExt cx="1086300" cy="588852"/>
          </a:xfrm>
        </p:grpSpPr>
        <p:sp>
          <p:nvSpPr>
            <p:cNvPr id="277" name="Google Shape;277;p20"/>
            <p:cNvSpPr/>
            <p:nvPr/>
          </p:nvSpPr>
          <p:spPr>
            <a:xfrm>
              <a:off x="9124950" y="2185392"/>
              <a:ext cx="1086300" cy="320400"/>
            </a:xfrm>
            <a:prstGeom prst="rect">
              <a:avLst/>
            </a:prstGeom>
            <a:solidFill>
              <a:srgbClr val="1A2F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24848"/>
                </a:buClr>
                <a:buSzPts val="1800"/>
                <a:buFont typeface="Arial"/>
                <a:buNone/>
              </a:pPr>
              <a:r>
                <a:rPr lang="en-US" sz="1800">
                  <a:solidFill>
                    <a:srgbClr val="FFFFFF"/>
                  </a:solidFill>
                  <a:latin typeface="Avenir"/>
                  <a:ea typeface="Avenir"/>
                  <a:cs typeface="Avenir"/>
                  <a:sym typeface="Avenir"/>
                </a:rPr>
                <a:t>Proxy SIP</a:t>
              </a:r>
              <a:endParaRPr i="0" sz="1800" u="none" cap="none" strike="noStrike">
                <a:solidFill>
                  <a:srgbClr val="FFFFFF"/>
                </a:solidFill>
                <a:latin typeface="Avenir"/>
                <a:ea typeface="Avenir"/>
                <a:cs typeface="Avenir"/>
                <a:sym typeface="Avenir"/>
              </a:endParaRPr>
            </a:p>
          </p:txBody>
        </p:sp>
        <p:cxnSp>
          <p:nvCxnSpPr>
            <p:cNvPr id="278" name="Google Shape;278;p20"/>
            <p:cNvCxnSpPr/>
            <p:nvPr/>
          </p:nvCxnSpPr>
          <p:spPr>
            <a:xfrm>
              <a:off x="9125126" y="2065781"/>
              <a:ext cx="0" cy="588852"/>
            </a:xfrm>
            <a:prstGeom prst="straightConnector1">
              <a:avLst/>
            </a:prstGeom>
            <a:noFill/>
            <a:ln cap="flat" cmpd="sng" w="9525">
              <a:solidFill>
                <a:srgbClr val="1A2F64"/>
              </a:solidFill>
              <a:prstDash val="solid"/>
              <a:miter lim="800000"/>
              <a:headEnd len="sm" w="sm" type="none"/>
              <a:tailEnd len="sm" w="sm" type="none"/>
            </a:ln>
          </p:spPr>
        </p:cxnSp>
      </p:grpSp>
      <p:sp>
        <p:nvSpPr>
          <p:cNvPr id="279" name="Google Shape;279;p20"/>
          <p:cNvSpPr/>
          <p:nvPr/>
        </p:nvSpPr>
        <p:spPr>
          <a:xfrm rot="10800000">
            <a:off x="4058237" y="0"/>
            <a:ext cx="2565645" cy="1544715"/>
          </a:xfrm>
          <a:prstGeom prst="parallelogram">
            <a:avLst>
              <a:gd fmla="val 78345" name="adj"/>
            </a:avLst>
          </a:prstGeom>
          <a:solidFill>
            <a:srgbClr val="1A2F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80" name="Google Shape;280;p20"/>
          <p:cNvSpPr txBox="1"/>
          <p:nvPr/>
        </p:nvSpPr>
        <p:spPr>
          <a:xfrm>
            <a:off x="2114440" y="2177008"/>
            <a:ext cx="1402500" cy="307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1A2F64"/>
              </a:buClr>
              <a:buSzPts val="2000"/>
              <a:buFont typeface="Arial"/>
              <a:buNone/>
            </a:pPr>
            <a:r>
              <a:t/>
            </a:r>
            <a:endParaRPr b="1" i="0" sz="2000" u="none" cap="none" strike="noStrike">
              <a:solidFill>
                <a:srgbClr val="1A2F64"/>
              </a:solidFill>
              <a:latin typeface="Arial"/>
              <a:ea typeface="Arial"/>
              <a:cs typeface="Arial"/>
              <a:sym typeface="Arial"/>
            </a:endParaRPr>
          </a:p>
        </p:txBody>
      </p:sp>
      <p:sp>
        <p:nvSpPr>
          <p:cNvPr id="281" name="Google Shape;281;p20"/>
          <p:cNvSpPr txBox="1"/>
          <p:nvPr/>
        </p:nvSpPr>
        <p:spPr>
          <a:xfrm>
            <a:off x="476700" y="1925100"/>
            <a:ext cx="11549700" cy="457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latin typeface="Avenir"/>
                <a:ea typeface="Avenir"/>
                <a:cs typeface="Avenir"/>
                <a:sym typeface="Avenir"/>
              </a:rPr>
              <a:t>Dans la fonction </a:t>
            </a:r>
            <a:r>
              <a:rPr b="1" lang="en-US" sz="1900">
                <a:latin typeface="Avenir"/>
                <a:ea typeface="Avenir"/>
                <a:cs typeface="Avenir"/>
                <a:sym typeface="Avenir"/>
              </a:rPr>
              <a:t>ProcessIncomingResponse:</a:t>
            </a:r>
            <a:endParaRPr b="1" sz="1900">
              <a:latin typeface="Avenir"/>
              <a:ea typeface="Avenir"/>
              <a:cs typeface="Avenir"/>
              <a:sym typeface="Avenir"/>
            </a:endParaRPr>
          </a:p>
          <a:p>
            <a:pPr indent="0" lvl="0" marL="0" rtl="0" algn="l">
              <a:spcBef>
                <a:spcPts val="0"/>
              </a:spcBef>
              <a:spcAft>
                <a:spcPts val="0"/>
              </a:spcAft>
              <a:buNone/>
            </a:pPr>
            <a:r>
              <a:t/>
            </a:r>
            <a:endParaRPr b="1" sz="1900">
              <a:latin typeface="Avenir"/>
              <a:ea typeface="Avenir"/>
              <a:cs typeface="Avenir"/>
              <a:sym typeface="Avenir"/>
            </a:endParaRPr>
          </a:p>
          <a:p>
            <a:pPr indent="-349250" lvl="0" marL="457200" rtl="0" algn="l">
              <a:spcBef>
                <a:spcPts val="0"/>
              </a:spcBef>
              <a:spcAft>
                <a:spcPts val="0"/>
              </a:spcAft>
              <a:buSzPts val="1900"/>
              <a:buFont typeface="Avenir"/>
              <a:buChar char="●"/>
            </a:pPr>
            <a:r>
              <a:rPr b="1" lang="en-US" sz="1900">
                <a:latin typeface="Avenir"/>
                <a:ea typeface="Avenir"/>
                <a:cs typeface="Avenir"/>
                <a:sym typeface="Avenir"/>
              </a:rPr>
              <a:t>Classification des réponses par type de requête</a:t>
            </a:r>
            <a:endParaRPr b="1" sz="1900">
              <a:latin typeface="Avenir"/>
              <a:ea typeface="Avenir"/>
              <a:cs typeface="Avenir"/>
              <a:sym typeface="Avenir"/>
            </a:endParaRPr>
          </a:p>
          <a:p>
            <a:pPr indent="0" lvl="0" marL="457200" rtl="0" algn="l">
              <a:spcBef>
                <a:spcPts val="0"/>
              </a:spcBef>
              <a:spcAft>
                <a:spcPts val="0"/>
              </a:spcAft>
              <a:buNone/>
            </a:pPr>
            <a:r>
              <a:t/>
            </a:r>
            <a:endParaRPr b="1" sz="1900">
              <a:latin typeface="Avenir"/>
              <a:ea typeface="Avenir"/>
              <a:cs typeface="Avenir"/>
              <a:sym typeface="Avenir"/>
            </a:endParaRPr>
          </a:p>
          <a:p>
            <a:pPr indent="-349250" lvl="0" marL="457200" rtl="0" algn="l">
              <a:spcBef>
                <a:spcPts val="0"/>
              </a:spcBef>
              <a:spcAft>
                <a:spcPts val="0"/>
              </a:spcAft>
              <a:buSzPts val="1900"/>
              <a:buFont typeface="Avenir"/>
              <a:buChar char="●"/>
            </a:pPr>
            <a:r>
              <a:rPr b="1" lang="en-US" sz="1900">
                <a:latin typeface="Avenir"/>
                <a:ea typeface="Avenir"/>
                <a:cs typeface="Avenir"/>
                <a:sym typeface="Avenir"/>
              </a:rPr>
              <a:t>Si “INVITE”, “BYE” et “CANCEL”</a:t>
            </a:r>
            <a:endParaRPr b="1" sz="1900">
              <a:latin typeface="Avenir"/>
              <a:ea typeface="Avenir"/>
              <a:cs typeface="Avenir"/>
              <a:sym typeface="Avenir"/>
            </a:endParaRPr>
          </a:p>
          <a:p>
            <a:pPr indent="0" lvl="0" marL="457200" rtl="0" algn="l">
              <a:spcBef>
                <a:spcPts val="0"/>
              </a:spcBef>
              <a:spcAft>
                <a:spcPts val="0"/>
              </a:spcAft>
              <a:buNone/>
            </a:pPr>
            <a:r>
              <a:t/>
            </a:r>
            <a:endParaRPr b="1" sz="1900">
              <a:latin typeface="Avenir"/>
              <a:ea typeface="Avenir"/>
              <a:cs typeface="Avenir"/>
              <a:sym typeface="Avenir"/>
            </a:endParaRPr>
          </a:p>
          <a:p>
            <a:pPr indent="-349250" lvl="0" marL="457200" rtl="0" algn="l">
              <a:spcBef>
                <a:spcPts val="0"/>
              </a:spcBef>
              <a:spcAft>
                <a:spcPts val="0"/>
              </a:spcAft>
              <a:buSzPts val="1900"/>
              <a:buFont typeface="Avenir"/>
              <a:buChar char="●"/>
            </a:pPr>
            <a:r>
              <a:rPr b="1" lang="en-US" sz="1900">
                <a:latin typeface="Avenir"/>
                <a:ea typeface="Avenir"/>
                <a:cs typeface="Avenir"/>
                <a:sym typeface="Avenir"/>
              </a:rPr>
              <a:t>Et tous les champs adresse renseignés -&gt; Bandwidth Broker</a:t>
            </a:r>
            <a:endParaRPr b="1" sz="1900">
              <a:latin typeface="Avenir"/>
              <a:ea typeface="Avenir"/>
              <a:cs typeface="Avenir"/>
              <a:sym typeface="Avenir"/>
            </a:endParaRPr>
          </a:p>
          <a:p>
            <a:pPr indent="0" lvl="0" marL="457200" rtl="0" algn="l">
              <a:spcBef>
                <a:spcPts val="0"/>
              </a:spcBef>
              <a:spcAft>
                <a:spcPts val="0"/>
              </a:spcAft>
              <a:buNone/>
            </a:pPr>
            <a:r>
              <a:t/>
            </a:r>
            <a:endParaRPr b="1" sz="1900">
              <a:latin typeface="Avenir"/>
              <a:ea typeface="Avenir"/>
              <a:cs typeface="Avenir"/>
              <a:sym typeface="Avenir"/>
            </a:endParaRPr>
          </a:p>
          <a:p>
            <a:pPr indent="-349250" lvl="0" marL="457200" rtl="0" algn="l">
              <a:spcBef>
                <a:spcPts val="0"/>
              </a:spcBef>
              <a:spcAft>
                <a:spcPts val="0"/>
              </a:spcAft>
              <a:buSzPts val="1900"/>
              <a:buFont typeface="Avenir"/>
              <a:buChar char="●"/>
            </a:pPr>
            <a:r>
              <a:rPr b="1" lang="en-US" sz="1900">
                <a:latin typeface="Avenir"/>
                <a:ea typeface="Avenir"/>
                <a:cs typeface="Avenir"/>
                <a:sym typeface="Avenir"/>
              </a:rPr>
              <a:t>Demande de réservation de 64 kbps</a:t>
            </a:r>
            <a:endParaRPr b="1" sz="1900">
              <a:latin typeface="Avenir"/>
              <a:ea typeface="Avenir"/>
              <a:cs typeface="Avenir"/>
              <a:sym typeface="Avenir"/>
            </a:endParaRPr>
          </a:p>
          <a:p>
            <a:pPr indent="0" lvl="0" marL="457200" rtl="0" algn="l">
              <a:spcBef>
                <a:spcPts val="0"/>
              </a:spcBef>
              <a:spcAft>
                <a:spcPts val="0"/>
              </a:spcAft>
              <a:buNone/>
            </a:pPr>
            <a:r>
              <a:t/>
            </a:r>
            <a:endParaRPr b="1" sz="1900">
              <a:latin typeface="Avenir"/>
              <a:ea typeface="Avenir"/>
              <a:cs typeface="Avenir"/>
              <a:sym typeface="Avenir"/>
            </a:endParaRPr>
          </a:p>
          <a:p>
            <a:pPr indent="-349250" lvl="0" marL="457200" rtl="0" algn="l">
              <a:spcBef>
                <a:spcPts val="0"/>
              </a:spcBef>
              <a:spcAft>
                <a:spcPts val="0"/>
              </a:spcAft>
              <a:buSzPts val="1900"/>
              <a:buFont typeface="Avenir"/>
              <a:buChar char="●"/>
            </a:pPr>
            <a:r>
              <a:rPr b="1" lang="en-US" sz="1900">
                <a:latin typeface="Avenir"/>
                <a:ea typeface="Avenir"/>
                <a:cs typeface="Avenir"/>
                <a:sym typeface="Avenir"/>
              </a:rPr>
              <a:t>Réponse</a:t>
            </a:r>
            <a:r>
              <a:rPr b="1" lang="en-US" sz="1900">
                <a:latin typeface="Avenir"/>
                <a:ea typeface="Avenir"/>
                <a:cs typeface="Avenir"/>
                <a:sym typeface="Avenir"/>
              </a:rPr>
              <a:t> du BB: 1 si garanties, 0 sinon</a:t>
            </a:r>
            <a:endParaRPr b="1" sz="1900">
              <a:latin typeface="Avenir"/>
              <a:ea typeface="Avenir"/>
              <a:cs typeface="Avenir"/>
              <a:sym typeface="Avenir"/>
            </a:endParaRPr>
          </a:p>
          <a:p>
            <a:pPr indent="0" lvl="0" marL="457200" rtl="0" algn="l">
              <a:spcBef>
                <a:spcPts val="0"/>
              </a:spcBef>
              <a:spcAft>
                <a:spcPts val="0"/>
              </a:spcAft>
              <a:buNone/>
            </a:pPr>
            <a:r>
              <a:t/>
            </a:r>
            <a:endParaRPr b="1" sz="1900">
              <a:latin typeface="Avenir"/>
              <a:ea typeface="Avenir"/>
              <a:cs typeface="Avenir"/>
              <a:sym typeface="Avenir"/>
            </a:endParaRPr>
          </a:p>
          <a:p>
            <a:pPr indent="-349250" lvl="0" marL="457200" rtl="0" algn="l">
              <a:spcBef>
                <a:spcPts val="0"/>
              </a:spcBef>
              <a:spcAft>
                <a:spcPts val="0"/>
              </a:spcAft>
              <a:buSzPts val="1900"/>
              <a:buFont typeface="Avenir"/>
              <a:buChar char="●"/>
            </a:pPr>
            <a:r>
              <a:rPr b="1" lang="en-US" sz="1900">
                <a:latin typeface="Avenir"/>
                <a:ea typeface="Avenir"/>
                <a:cs typeface="Avenir"/>
                <a:sym typeface="Avenir"/>
              </a:rPr>
              <a:t>Peu importe la réponse, l’appel a lieu</a:t>
            </a:r>
            <a:endParaRPr b="1" sz="1900">
              <a:latin typeface="Avenir"/>
              <a:ea typeface="Avenir"/>
              <a:cs typeface="Avenir"/>
              <a:sym typeface="Avenir"/>
            </a:endParaRPr>
          </a:p>
          <a:p>
            <a:pPr indent="0" lvl="0" marL="457200" rtl="0" algn="l">
              <a:spcBef>
                <a:spcPts val="0"/>
              </a:spcBef>
              <a:spcAft>
                <a:spcPts val="0"/>
              </a:spcAft>
              <a:buNone/>
            </a:pPr>
            <a:r>
              <a:t/>
            </a:r>
            <a:endParaRPr b="1" sz="1900">
              <a:latin typeface="Avenir"/>
              <a:ea typeface="Avenir"/>
              <a:cs typeface="Avenir"/>
              <a:sym typeface="Avenir"/>
            </a:endParaRPr>
          </a:p>
          <a:p>
            <a:pPr indent="0" lvl="0" marL="0" rtl="0" algn="l">
              <a:spcBef>
                <a:spcPts val="0"/>
              </a:spcBef>
              <a:spcAft>
                <a:spcPts val="0"/>
              </a:spcAft>
              <a:buNone/>
            </a:pPr>
            <a:r>
              <a:t/>
            </a:r>
            <a:endParaRPr b="1" sz="1900">
              <a:latin typeface="Avenir"/>
              <a:ea typeface="Avenir"/>
              <a:cs typeface="Avenir"/>
              <a:sym typeface="Avenir"/>
            </a:endParaRPr>
          </a:p>
        </p:txBody>
      </p:sp>
      <p:sp>
        <p:nvSpPr>
          <p:cNvPr id="282" name="Google Shape;282;p20"/>
          <p:cNvSpPr/>
          <p:nvPr/>
        </p:nvSpPr>
        <p:spPr>
          <a:xfrm rot="10800000">
            <a:off x="6572882" y="15"/>
            <a:ext cx="2565600" cy="1544700"/>
          </a:xfrm>
          <a:prstGeom prst="parallelogram">
            <a:avLst>
              <a:gd fmla="val 78345" name="adj"/>
            </a:avLst>
          </a:prstGeom>
          <a:solidFill>
            <a:srgbClr val="1A2F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id="283" name="Google Shape;283;p20"/>
          <p:cNvPicPr preferRelativeResize="0"/>
          <p:nvPr/>
        </p:nvPicPr>
        <p:blipFill>
          <a:blip r:embed="rId3">
            <a:alphaModFix/>
          </a:blip>
          <a:stretch>
            <a:fillRect/>
          </a:stretch>
        </p:blipFill>
        <p:spPr>
          <a:xfrm>
            <a:off x="61627" y="192817"/>
            <a:ext cx="723900" cy="831850"/>
          </a:xfrm>
          <a:prstGeom prst="rect">
            <a:avLst/>
          </a:prstGeom>
          <a:noFill/>
          <a:ln>
            <a:noFill/>
          </a:ln>
        </p:spPr>
      </p:pic>
    </p:spTree>
  </p:cSld>
  <p:clrMapOvr>
    <a:masterClrMapping/>
  </p:clrMapOvr>
  <mc:AlternateContent>
    <mc:Choice Requires="p14">
      <p:transition spd="slow" p14:dur="13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500"/>
                                        <p:tgtEl>
                                          <p:spTgt spid="276"/>
                                        </p:tgtEl>
                                      </p:cBhvr>
                                    </p:animEffect>
                                  </p:childTnLst>
                                </p:cTn>
                              </p:par>
                              <p:par>
                                <p:cTn fill="hold" nodeType="withEffect" presetClass="entr" presetID="2" presetSubtype="2">
                                  <p:stCondLst>
                                    <p:cond delay="0"/>
                                  </p:stCondLst>
                                  <p:childTnLst>
                                    <p:set>
                                      <p:cBhvr>
                                        <p:cTn dur="1" fill="hold">
                                          <p:stCondLst>
                                            <p:cond delay="0"/>
                                          </p:stCondLst>
                                        </p:cTn>
                                        <p:tgtEl>
                                          <p:spTgt spid="279"/>
                                        </p:tgtEl>
                                        <p:attrNameLst>
                                          <p:attrName>style.visibility</p:attrName>
                                        </p:attrNameLst>
                                      </p:cBhvr>
                                      <p:to>
                                        <p:strVal val="visible"/>
                                      </p:to>
                                    </p:set>
                                    <p:anim calcmode="lin" valueType="num">
                                      <p:cBhvr additive="base">
                                        <p:cTn dur="1500"/>
                                        <p:tgtEl>
                                          <p:spTgt spid="279"/>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280"/>
                                        </p:tgtEl>
                                        <p:attrNameLst>
                                          <p:attrName>style.visibility</p:attrName>
                                        </p:attrNameLst>
                                      </p:cBhvr>
                                      <p:to>
                                        <p:strVal val="visible"/>
                                      </p:to>
                                    </p:set>
                                    <p:anim calcmode="lin" valueType="num">
                                      <p:cBhvr additive="base">
                                        <p:cTn dur="500"/>
                                        <p:tgtEl>
                                          <p:spTgt spid="280"/>
                                        </p:tgtEl>
                                        <p:attrNameLst>
                                          <p:attrName>ppt_w</p:attrName>
                                        </p:attrNameLst>
                                      </p:cBhvr>
                                      <p:tavLst>
                                        <p:tav fmla="" tm="0">
                                          <p:val>
                                            <p:strVal val="0"/>
                                          </p:val>
                                        </p:tav>
                                        <p:tav fmla="" tm="100000">
                                          <p:val>
                                            <p:strVal val="#ppt_w"/>
                                          </p:val>
                                        </p:tav>
                                      </p:tavLst>
                                    </p:anim>
                                    <p:anim calcmode="lin" valueType="num">
                                      <p:cBhvr additive="base">
                                        <p:cTn dur="500"/>
                                        <p:tgtEl>
                                          <p:spTgt spid="28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grpSp>
        <p:nvGrpSpPr>
          <p:cNvPr id="288" name="Google Shape;288;p21"/>
          <p:cNvGrpSpPr/>
          <p:nvPr/>
        </p:nvGrpSpPr>
        <p:grpSpPr>
          <a:xfrm>
            <a:off x="861733" y="291400"/>
            <a:ext cx="1143765" cy="679002"/>
            <a:chOff x="9124950" y="2065781"/>
            <a:chExt cx="1086300" cy="588900"/>
          </a:xfrm>
        </p:grpSpPr>
        <p:sp>
          <p:nvSpPr>
            <p:cNvPr id="289" name="Google Shape;289;p21"/>
            <p:cNvSpPr/>
            <p:nvPr/>
          </p:nvSpPr>
          <p:spPr>
            <a:xfrm>
              <a:off x="9124950" y="2185392"/>
              <a:ext cx="1086300" cy="320400"/>
            </a:xfrm>
            <a:prstGeom prst="rect">
              <a:avLst/>
            </a:prstGeom>
            <a:solidFill>
              <a:srgbClr val="1A2F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24848"/>
                </a:buClr>
                <a:buSzPts val="1800"/>
                <a:buFont typeface="Arial"/>
                <a:buNone/>
              </a:pPr>
              <a:r>
                <a:rPr lang="en-US" sz="1800">
                  <a:solidFill>
                    <a:srgbClr val="FFFFFF"/>
                  </a:solidFill>
                  <a:latin typeface="Avenir"/>
                  <a:ea typeface="Avenir"/>
                  <a:cs typeface="Avenir"/>
                  <a:sym typeface="Avenir"/>
                </a:rPr>
                <a:t>Proxy SIP</a:t>
              </a:r>
              <a:endParaRPr i="0" sz="1800" u="none" cap="none" strike="noStrike">
                <a:solidFill>
                  <a:srgbClr val="FFFFFF"/>
                </a:solidFill>
                <a:latin typeface="Avenir"/>
                <a:ea typeface="Avenir"/>
                <a:cs typeface="Avenir"/>
                <a:sym typeface="Avenir"/>
              </a:endParaRPr>
            </a:p>
          </p:txBody>
        </p:sp>
        <p:cxnSp>
          <p:nvCxnSpPr>
            <p:cNvPr id="290" name="Google Shape;290;p21"/>
            <p:cNvCxnSpPr/>
            <p:nvPr/>
          </p:nvCxnSpPr>
          <p:spPr>
            <a:xfrm>
              <a:off x="9125126" y="2065781"/>
              <a:ext cx="0" cy="588900"/>
            </a:xfrm>
            <a:prstGeom prst="straightConnector1">
              <a:avLst/>
            </a:prstGeom>
            <a:noFill/>
            <a:ln cap="flat" cmpd="sng" w="9525">
              <a:solidFill>
                <a:srgbClr val="1A2F64"/>
              </a:solidFill>
              <a:prstDash val="solid"/>
              <a:miter lim="800000"/>
              <a:headEnd len="sm" w="sm" type="none"/>
              <a:tailEnd len="sm" w="sm" type="none"/>
            </a:ln>
          </p:spPr>
        </p:cxnSp>
      </p:grpSp>
      <p:sp>
        <p:nvSpPr>
          <p:cNvPr id="291" name="Google Shape;291;p21"/>
          <p:cNvSpPr/>
          <p:nvPr/>
        </p:nvSpPr>
        <p:spPr>
          <a:xfrm rot="10800000">
            <a:off x="4058282" y="15"/>
            <a:ext cx="2565600" cy="1544700"/>
          </a:xfrm>
          <a:prstGeom prst="parallelogram">
            <a:avLst>
              <a:gd fmla="val 78345" name="adj"/>
            </a:avLst>
          </a:prstGeom>
          <a:solidFill>
            <a:srgbClr val="1A2F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92" name="Google Shape;292;p21"/>
          <p:cNvSpPr txBox="1"/>
          <p:nvPr/>
        </p:nvSpPr>
        <p:spPr>
          <a:xfrm>
            <a:off x="2114440" y="2177008"/>
            <a:ext cx="1402500" cy="307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1A2F64"/>
              </a:buClr>
              <a:buSzPts val="2000"/>
              <a:buFont typeface="Arial"/>
              <a:buNone/>
            </a:pPr>
            <a:r>
              <a:t/>
            </a:r>
            <a:endParaRPr b="1" i="0" sz="2000" u="none" cap="none" strike="noStrike">
              <a:solidFill>
                <a:srgbClr val="1A2F64"/>
              </a:solidFill>
              <a:latin typeface="Arial"/>
              <a:ea typeface="Arial"/>
              <a:cs typeface="Arial"/>
              <a:sym typeface="Arial"/>
            </a:endParaRPr>
          </a:p>
        </p:txBody>
      </p:sp>
      <p:sp>
        <p:nvSpPr>
          <p:cNvPr id="293" name="Google Shape;293;p21"/>
          <p:cNvSpPr txBox="1"/>
          <p:nvPr/>
        </p:nvSpPr>
        <p:spPr>
          <a:xfrm>
            <a:off x="476700" y="1811350"/>
            <a:ext cx="11549700" cy="1062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Font typeface="Avenir"/>
              <a:buChar char="●"/>
            </a:pPr>
            <a:r>
              <a:rPr b="1" lang="en-US" sz="1900">
                <a:latin typeface="Avenir"/>
                <a:ea typeface="Avenir"/>
                <a:cs typeface="Avenir"/>
                <a:sym typeface="Avenir"/>
              </a:rPr>
              <a:t>Le Proxy SIP consulte le registrar afin de vérifier la correspondance avec le profil SIP du client.</a:t>
            </a:r>
            <a:endParaRPr b="1" sz="1900">
              <a:latin typeface="Avenir"/>
              <a:ea typeface="Avenir"/>
              <a:cs typeface="Avenir"/>
              <a:sym typeface="Avenir"/>
            </a:endParaRPr>
          </a:p>
          <a:p>
            <a:pPr indent="0" lvl="0" marL="457200" rtl="0" algn="l">
              <a:spcBef>
                <a:spcPts val="0"/>
              </a:spcBef>
              <a:spcAft>
                <a:spcPts val="0"/>
              </a:spcAft>
              <a:buNone/>
            </a:pPr>
            <a:r>
              <a:t/>
            </a:r>
            <a:endParaRPr b="1" sz="1900">
              <a:latin typeface="Avenir"/>
              <a:ea typeface="Avenir"/>
              <a:cs typeface="Avenir"/>
              <a:sym typeface="Avenir"/>
            </a:endParaRPr>
          </a:p>
          <a:p>
            <a:pPr indent="0" lvl="0" marL="0" rtl="0" algn="l">
              <a:spcBef>
                <a:spcPts val="0"/>
              </a:spcBef>
              <a:spcAft>
                <a:spcPts val="0"/>
              </a:spcAft>
              <a:buNone/>
            </a:pPr>
            <a:r>
              <a:t/>
            </a:r>
            <a:endParaRPr b="1" sz="1900">
              <a:latin typeface="Avenir"/>
              <a:ea typeface="Avenir"/>
              <a:cs typeface="Avenir"/>
              <a:sym typeface="Avenir"/>
            </a:endParaRPr>
          </a:p>
        </p:txBody>
      </p:sp>
      <p:sp>
        <p:nvSpPr>
          <p:cNvPr id="294" name="Google Shape;294;p21"/>
          <p:cNvSpPr/>
          <p:nvPr/>
        </p:nvSpPr>
        <p:spPr>
          <a:xfrm rot="10800000">
            <a:off x="6572882" y="15"/>
            <a:ext cx="2565600" cy="1544700"/>
          </a:xfrm>
          <a:prstGeom prst="parallelogram">
            <a:avLst>
              <a:gd fmla="val 78345" name="adj"/>
            </a:avLst>
          </a:prstGeom>
          <a:solidFill>
            <a:srgbClr val="1A2F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id="295" name="Google Shape;295;p21"/>
          <p:cNvPicPr preferRelativeResize="0"/>
          <p:nvPr/>
        </p:nvPicPr>
        <p:blipFill>
          <a:blip r:embed="rId3">
            <a:alphaModFix/>
          </a:blip>
          <a:stretch>
            <a:fillRect/>
          </a:stretch>
        </p:blipFill>
        <p:spPr>
          <a:xfrm>
            <a:off x="61627" y="192817"/>
            <a:ext cx="723900" cy="831850"/>
          </a:xfrm>
          <a:prstGeom prst="rect">
            <a:avLst/>
          </a:prstGeom>
          <a:noFill/>
          <a:ln>
            <a:noFill/>
          </a:ln>
        </p:spPr>
      </p:pic>
      <p:pic>
        <p:nvPicPr>
          <p:cNvPr id="296" name="Google Shape;296;p21"/>
          <p:cNvPicPr preferRelativeResize="0"/>
          <p:nvPr/>
        </p:nvPicPr>
        <p:blipFill>
          <a:blip r:embed="rId4">
            <a:alphaModFix/>
          </a:blip>
          <a:stretch>
            <a:fillRect/>
          </a:stretch>
        </p:blipFill>
        <p:spPr>
          <a:xfrm>
            <a:off x="2421375" y="2403300"/>
            <a:ext cx="7349255" cy="4373200"/>
          </a:xfrm>
          <a:prstGeom prst="rect">
            <a:avLst/>
          </a:prstGeom>
          <a:noFill/>
          <a:ln>
            <a:noFill/>
          </a:ln>
        </p:spPr>
      </p:pic>
    </p:spTree>
  </p:cSld>
  <p:clrMapOvr>
    <a:masterClrMapping/>
  </p:clrMapOvr>
  <mc:AlternateContent>
    <mc:Choice Requires="p14">
      <p:transition spd="slow" p14:dur="13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500"/>
                                        <p:tgtEl>
                                          <p:spTgt spid="288"/>
                                        </p:tgtEl>
                                      </p:cBhvr>
                                    </p:animEffect>
                                  </p:childTnLst>
                                </p:cTn>
                              </p:par>
                              <p:par>
                                <p:cTn fill="hold" nodeType="withEffect" presetClass="entr" presetID="2" presetSubtype="2">
                                  <p:stCondLst>
                                    <p:cond delay="0"/>
                                  </p:stCondLst>
                                  <p:childTnLst>
                                    <p:set>
                                      <p:cBhvr>
                                        <p:cTn dur="1" fill="hold">
                                          <p:stCondLst>
                                            <p:cond delay="0"/>
                                          </p:stCondLst>
                                        </p:cTn>
                                        <p:tgtEl>
                                          <p:spTgt spid="291"/>
                                        </p:tgtEl>
                                        <p:attrNameLst>
                                          <p:attrName>style.visibility</p:attrName>
                                        </p:attrNameLst>
                                      </p:cBhvr>
                                      <p:to>
                                        <p:strVal val="visible"/>
                                      </p:to>
                                    </p:set>
                                    <p:anim calcmode="lin" valueType="num">
                                      <p:cBhvr additive="base">
                                        <p:cTn dur="1500"/>
                                        <p:tgtEl>
                                          <p:spTgt spid="291"/>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292"/>
                                        </p:tgtEl>
                                        <p:attrNameLst>
                                          <p:attrName>style.visibility</p:attrName>
                                        </p:attrNameLst>
                                      </p:cBhvr>
                                      <p:to>
                                        <p:strVal val="visible"/>
                                      </p:to>
                                    </p:set>
                                    <p:anim calcmode="lin" valueType="num">
                                      <p:cBhvr additive="base">
                                        <p:cTn dur="500"/>
                                        <p:tgtEl>
                                          <p:spTgt spid="292"/>
                                        </p:tgtEl>
                                        <p:attrNameLst>
                                          <p:attrName>ppt_w</p:attrName>
                                        </p:attrNameLst>
                                      </p:cBhvr>
                                      <p:tavLst>
                                        <p:tav fmla="" tm="0">
                                          <p:val>
                                            <p:strVal val="0"/>
                                          </p:val>
                                        </p:tav>
                                        <p:tav fmla="" tm="100000">
                                          <p:val>
                                            <p:strVal val="#ppt_w"/>
                                          </p:val>
                                        </p:tav>
                                      </p:tavLst>
                                    </p:anim>
                                    <p:anim calcmode="lin" valueType="num">
                                      <p:cBhvr additive="base">
                                        <p:cTn dur="500"/>
                                        <p:tgtEl>
                                          <p:spTgt spid="29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grpSp>
        <p:nvGrpSpPr>
          <p:cNvPr id="301" name="Google Shape;301;p22"/>
          <p:cNvGrpSpPr/>
          <p:nvPr/>
        </p:nvGrpSpPr>
        <p:grpSpPr>
          <a:xfrm rot="-5400000">
            <a:off x="5565071" y="-691046"/>
            <a:ext cx="8849151" cy="9058929"/>
            <a:chOff x="-1247864" y="1317823"/>
            <a:chExt cx="7008118" cy="7583867"/>
          </a:xfrm>
        </p:grpSpPr>
        <p:pic>
          <p:nvPicPr>
            <p:cNvPr descr="e7d195523061f1c0deeec63e560781cfd59afb0ea006f2a87ABB68BF51EA6619813959095094C18C62A12F549504892A4AAA8C1554C6663626E05CA27F281A14E6983772AFC3FB97135759321DEA3D705820548C6D5B558CA8F362B18D312C152407D21FB34EF0A1D1B21F91EF7E1DCDE529C869E8F5A9E23DB214A825789D83372F841262D649B4" id="302" name="Google Shape;302;p22"/>
            <p:cNvPicPr preferRelativeResize="0"/>
            <p:nvPr/>
          </p:nvPicPr>
          <p:blipFill rotWithShape="1">
            <a:blip r:embed="rId3">
              <a:alphaModFix/>
            </a:blip>
            <a:srcRect b="0" l="0" r="0" t="76774"/>
            <a:stretch/>
          </p:blipFill>
          <p:spPr>
            <a:xfrm flipH="1" rot="-8117437">
              <a:off x="-545055" y="2638955"/>
              <a:ext cx="4033550" cy="675328"/>
            </a:xfrm>
            <a:prstGeom prst="rect">
              <a:avLst/>
            </a:prstGeom>
            <a:noFill/>
            <a:ln>
              <a:noFill/>
            </a:ln>
            <a:effectLst>
              <a:outerShdw blurRad="50800" rotWithShape="0" algn="tr" dir="8100000" dist="38100">
                <a:srgbClr val="000000">
                  <a:alpha val="40000"/>
                </a:srgbClr>
              </a:outerShdw>
            </a:effectLst>
          </p:spPr>
        </p:pic>
        <p:sp>
          <p:nvSpPr>
            <p:cNvPr id="303" name="Google Shape;303;p22"/>
            <p:cNvSpPr/>
            <p:nvPr/>
          </p:nvSpPr>
          <p:spPr>
            <a:xfrm rot="-8095468">
              <a:off x="-939931" y="2138350"/>
              <a:ext cx="1609235" cy="1537534"/>
            </a:xfrm>
            <a:prstGeom prst="rtTriangle">
              <a:avLst/>
            </a:prstGeom>
            <a:solidFill>
              <a:srgbClr val="1A2F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4" name="Google Shape;304;p22"/>
            <p:cNvSpPr/>
            <p:nvPr/>
          </p:nvSpPr>
          <p:spPr>
            <a:xfrm rot="8007725">
              <a:off x="1623516" y="5572591"/>
              <a:ext cx="2758498" cy="2758498"/>
            </a:xfrm>
            <a:prstGeom prst="rtTriangle">
              <a:avLst/>
            </a:prstGeom>
            <a:solidFill>
              <a:srgbClr val="1A2F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e7d195523061f1c0deeec63e560781cfd59afb0ea006f2a87ABB68BF51EA6619813959095094C18C62A12F549504892A4AAA8C1554C6663626E05CA27F281A14E6983772AFC3FB97135759321DEA3D705820548C6D5B558CA8F362B18D312C152407D21FB34EF0A1D1B21F91EF7E1DCDE529C869E8F5A9E23DB214A825789D83372F841262D649B4" id="305" name="Google Shape;305;p22"/>
            <p:cNvPicPr preferRelativeResize="0"/>
            <p:nvPr/>
          </p:nvPicPr>
          <p:blipFill rotWithShape="1">
            <a:blip r:embed="rId3">
              <a:alphaModFix/>
            </a:blip>
            <a:srcRect b="0" l="0" r="0" t="76774"/>
            <a:stretch/>
          </p:blipFill>
          <p:spPr>
            <a:xfrm flipH="1" rot="-2792469">
              <a:off x="116787" y="4664469"/>
              <a:ext cx="6396802" cy="675328"/>
            </a:xfrm>
            <a:prstGeom prst="rect">
              <a:avLst/>
            </a:prstGeom>
            <a:noFill/>
            <a:ln>
              <a:noFill/>
            </a:ln>
            <a:effectLst>
              <a:outerShdw blurRad="50800" rotWithShape="0" algn="tr" dir="8100000" dist="38100">
                <a:srgbClr val="000000">
                  <a:alpha val="40000"/>
                </a:srgbClr>
              </a:outerShdw>
            </a:effectLst>
          </p:spPr>
        </p:pic>
      </p:grpSp>
      <p:grpSp>
        <p:nvGrpSpPr>
          <p:cNvPr id="306" name="Google Shape;306;p22"/>
          <p:cNvGrpSpPr/>
          <p:nvPr/>
        </p:nvGrpSpPr>
        <p:grpSpPr>
          <a:xfrm>
            <a:off x="3566767" y="4950383"/>
            <a:ext cx="2429620" cy="647871"/>
            <a:chOff x="9124950" y="2065781"/>
            <a:chExt cx="1691700" cy="561900"/>
          </a:xfrm>
        </p:grpSpPr>
        <p:sp>
          <p:nvSpPr>
            <p:cNvPr id="307" name="Google Shape;307;p22"/>
            <p:cNvSpPr/>
            <p:nvPr/>
          </p:nvSpPr>
          <p:spPr>
            <a:xfrm>
              <a:off x="9124950" y="2185387"/>
              <a:ext cx="1691700" cy="293700"/>
            </a:xfrm>
            <a:prstGeom prst="rect">
              <a:avLst/>
            </a:prstGeom>
            <a:solidFill>
              <a:srgbClr val="1A2F64"/>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E24848"/>
                </a:buClr>
                <a:buSzPts val="1600"/>
                <a:buFont typeface="Arial"/>
                <a:buNone/>
              </a:pPr>
              <a:r>
                <a:rPr lang="en-US" sz="1600">
                  <a:solidFill>
                    <a:srgbClr val="FFFFFF"/>
                  </a:solidFill>
                  <a:latin typeface="Avenir"/>
                  <a:ea typeface="Avenir"/>
                  <a:cs typeface="Avenir"/>
                  <a:sym typeface="Avenir"/>
                </a:rPr>
                <a:t>Bandwidth Broker</a:t>
              </a:r>
              <a:endParaRPr i="0" sz="1600" u="none" cap="none" strike="noStrike">
                <a:solidFill>
                  <a:srgbClr val="FFFFFF"/>
                </a:solidFill>
                <a:latin typeface="Avenir"/>
                <a:ea typeface="Avenir"/>
                <a:cs typeface="Avenir"/>
                <a:sym typeface="Avenir"/>
              </a:endParaRPr>
            </a:p>
          </p:txBody>
        </p:sp>
        <p:cxnSp>
          <p:nvCxnSpPr>
            <p:cNvPr id="308" name="Google Shape;308;p22"/>
            <p:cNvCxnSpPr/>
            <p:nvPr/>
          </p:nvCxnSpPr>
          <p:spPr>
            <a:xfrm>
              <a:off x="9125126" y="2065781"/>
              <a:ext cx="0" cy="561900"/>
            </a:xfrm>
            <a:prstGeom prst="straightConnector1">
              <a:avLst/>
            </a:prstGeom>
            <a:noFill/>
            <a:ln cap="flat" cmpd="sng" w="9525">
              <a:solidFill>
                <a:srgbClr val="1A2F64"/>
              </a:solidFill>
              <a:prstDash val="solid"/>
              <a:miter lim="800000"/>
              <a:headEnd len="sm" w="sm" type="none"/>
              <a:tailEnd len="sm" w="sm" type="none"/>
            </a:ln>
          </p:spPr>
        </p:cxnSp>
      </p:grpSp>
      <p:sp>
        <p:nvSpPr>
          <p:cNvPr id="309" name="Google Shape;309;p22"/>
          <p:cNvSpPr txBox="1"/>
          <p:nvPr/>
        </p:nvSpPr>
        <p:spPr>
          <a:xfrm>
            <a:off x="1439751" y="1712600"/>
            <a:ext cx="6801000" cy="193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solidFill>
                  <a:srgbClr val="BF9645"/>
                </a:solidFill>
                <a:latin typeface="Avenir"/>
                <a:ea typeface="Avenir"/>
                <a:cs typeface="Avenir"/>
                <a:sym typeface="Avenir"/>
              </a:rPr>
              <a:t>Implémentation du Bandwidth Broker</a:t>
            </a:r>
            <a:endParaRPr sz="6000">
              <a:solidFill>
                <a:srgbClr val="BF9645"/>
              </a:solidFill>
              <a:latin typeface="Avenir"/>
              <a:ea typeface="Avenir"/>
              <a:cs typeface="Avenir"/>
              <a:sym typeface="Avenir"/>
            </a:endParaRPr>
          </a:p>
        </p:txBody>
      </p:sp>
      <p:pic>
        <p:nvPicPr>
          <p:cNvPr id="310" name="Google Shape;310;p22"/>
          <p:cNvPicPr preferRelativeResize="0"/>
          <p:nvPr/>
        </p:nvPicPr>
        <p:blipFill>
          <a:blip r:embed="rId4">
            <a:alphaModFix/>
          </a:blip>
          <a:stretch>
            <a:fillRect/>
          </a:stretch>
        </p:blipFill>
        <p:spPr>
          <a:xfrm>
            <a:off x="152400" y="152400"/>
            <a:ext cx="3295652" cy="714500"/>
          </a:xfrm>
          <a:prstGeom prst="rect">
            <a:avLst/>
          </a:prstGeom>
          <a:noFill/>
          <a:ln>
            <a:noFill/>
          </a:ln>
        </p:spPr>
      </p:pic>
      <p:pic>
        <p:nvPicPr>
          <p:cNvPr id="311" name="Google Shape;311;p22"/>
          <p:cNvPicPr preferRelativeResize="0"/>
          <p:nvPr/>
        </p:nvPicPr>
        <p:blipFill>
          <a:blip r:embed="rId5">
            <a:alphaModFix/>
          </a:blip>
          <a:stretch>
            <a:fillRect/>
          </a:stretch>
        </p:blipFill>
        <p:spPr>
          <a:xfrm>
            <a:off x="2266952" y="4898075"/>
            <a:ext cx="1181100" cy="75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500"/>
                                        <p:tgtEl>
                                          <p:spTgt spid="301"/>
                                        </p:tgtEl>
                                      </p:cBhvr>
                                    </p:animEffect>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306"/>
                                        </p:tgtEl>
                                        <p:attrNameLst>
                                          <p:attrName>style.visibility</p:attrName>
                                        </p:attrNameLst>
                                      </p:cBhvr>
                                      <p:to>
                                        <p:strVal val="visible"/>
                                      </p:to>
                                    </p:set>
                                    <p:anim calcmode="lin" valueType="num">
                                      <p:cBhvr additive="base">
                                        <p:cTn dur="1500"/>
                                        <p:tgtEl>
                                          <p:spTgt spid="3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ww.freeppt7.com">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