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0000" y="589320"/>
            <a:ext cx="864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00000" y="2052000"/>
            <a:ext cx="828000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00000" y="4341960"/>
            <a:ext cx="828000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0000" y="589320"/>
            <a:ext cx="864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00000" y="2052000"/>
            <a:ext cx="40402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42600" y="2052000"/>
            <a:ext cx="40402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42600" y="4341960"/>
            <a:ext cx="40402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900000" y="4341960"/>
            <a:ext cx="40402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0000" y="589320"/>
            <a:ext cx="864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900000" y="2052000"/>
            <a:ext cx="40402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42600" y="2052000"/>
            <a:ext cx="40402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589320"/>
            <a:ext cx="864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900000" y="2052000"/>
            <a:ext cx="828000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0000" y="589320"/>
            <a:ext cx="864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900000" y="2052000"/>
            <a:ext cx="828000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0000" y="589320"/>
            <a:ext cx="864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900000" y="2052000"/>
            <a:ext cx="404028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42600" y="2052000"/>
            <a:ext cx="404028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0000" y="589320"/>
            <a:ext cx="864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720000" y="589320"/>
            <a:ext cx="8640000" cy="5847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0000" y="589320"/>
            <a:ext cx="864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900000" y="2052000"/>
            <a:ext cx="40402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900000" y="4341960"/>
            <a:ext cx="40402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42600" y="2052000"/>
            <a:ext cx="404028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0000" y="589320"/>
            <a:ext cx="864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00000" y="2052000"/>
            <a:ext cx="828000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589320"/>
            <a:ext cx="864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900000" y="2052000"/>
            <a:ext cx="404028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42600" y="2052000"/>
            <a:ext cx="40402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42600" y="4341960"/>
            <a:ext cx="40402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0000" y="589320"/>
            <a:ext cx="864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900000" y="2052000"/>
            <a:ext cx="40402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42600" y="2052000"/>
            <a:ext cx="40402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900000" y="4341960"/>
            <a:ext cx="827964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0000" y="589320"/>
            <a:ext cx="864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900000" y="2052000"/>
            <a:ext cx="828000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900000" y="4341960"/>
            <a:ext cx="828000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20000" y="589320"/>
            <a:ext cx="864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900000" y="2052000"/>
            <a:ext cx="40402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42600" y="2052000"/>
            <a:ext cx="40402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42600" y="4341960"/>
            <a:ext cx="40402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900000" y="4341960"/>
            <a:ext cx="40402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0000" y="589320"/>
            <a:ext cx="864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900000" y="2052000"/>
            <a:ext cx="40402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42600" y="2052000"/>
            <a:ext cx="40402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0000" y="589320"/>
            <a:ext cx="864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900000" y="2052000"/>
            <a:ext cx="828000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0000" y="589320"/>
            <a:ext cx="864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00000" y="2052000"/>
            <a:ext cx="404028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42600" y="2052000"/>
            <a:ext cx="404028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0000" y="589320"/>
            <a:ext cx="864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20000" y="589320"/>
            <a:ext cx="8640000" cy="5847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0000" y="589320"/>
            <a:ext cx="864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900000" y="2052000"/>
            <a:ext cx="40402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900000" y="4341960"/>
            <a:ext cx="40402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42600" y="2052000"/>
            <a:ext cx="404028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0000" y="589320"/>
            <a:ext cx="864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900000" y="2052000"/>
            <a:ext cx="404028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42600" y="2052000"/>
            <a:ext cx="40402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42600" y="4341960"/>
            <a:ext cx="40402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20000" y="589320"/>
            <a:ext cx="864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900000" y="2052000"/>
            <a:ext cx="40402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42600" y="2052000"/>
            <a:ext cx="40402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900000" y="4341960"/>
            <a:ext cx="827964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5131B121-B181-4141-8101-81C1A181A121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20000" y="589320"/>
            <a:ext cx="8640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900000" y="2052000"/>
            <a:ext cx="828000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792000" y="6419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3483360" y="6419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7011360" y="6419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1161F131-4141-41B1-9141-E18100E19171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youtu.be/iQC9VpY1Ba8" TargetMode="External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8595360" y="7132320"/>
            <a:ext cx="1463040" cy="385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2000">
                <a:latin typeface="DejaVu Sans"/>
              </a:rPr>
              <a:t>TEAM 1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529560" y="228600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7200"/>
              <a:t>Rotation Lock</a:t>
            </a:r>
            <a:endParaRPr/>
          </a:p>
        </p:txBody>
      </p:sp>
      <p:sp>
        <p:nvSpPr>
          <p:cNvPr id="76" name="TextShape 3"/>
          <p:cNvSpPr txBox="1"/>
          <p:nvPr/>
        </p:nvSpPr>
        <p:spPr>
          <a:xfrm>
            <a:off x="2560320" y="1717200"/>
            <a:ext cx="5669280" cy="385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 u="sng">
                <a:latin typeface="DejaVu Serif"/>
              </a:rPr>
              <a:t>Operating System 2016-1 Project 2</a:t>
            </a:r>
            <a:endParaRPr/>
          </a:p>
        </p:txBody>
      </p:sp>
      <p:sp>
        <p:nvSpPr>
          <p:cNvPr id="77" name="TextShape 4"/>
          <p:cNvSpPr txBox="1"/>
          <p:nvPr/>
        </p:nvSpPr>
        <p:spPr>
          <a:xfrm>
            <a:off x="4846320" y="5103000"/>
            <a:ext cx="4206240" cy="13892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200">
                <a:latin typeface="DejaVu Serif"/>
              </a:rPr>
              <a:t>Team 1</a:t>
            </a:r>
            <a:endParaRPr/>
          </a:p>
          <a:p>
            <a:r>
              <a:rPr lang="en-US" sz="2200">
                <a:latin typeface="DejaVu Serif"/>
              </a:rPr>
              <a:t>2014-19768 Sungyun Hur</a:t>
            </a:r>
            <a:endParaRPr/>
          </a:p>
          <a:p>
            <a:r>
              <a:rPr lang="en-US" sz="2200">
                <a:latin typeface="DejaVu Serif"/>
              </a:rPr>
              <a:t>2014-17184 Yeonwoo Kim</a:t>
            </a:r>
            <a:endParaRPr/>
          </a:p>
          <a:p>
            <a:r>
              <a:rPr lang="en-US" sz="2200">
                <a:latin typeface="DejaVu Serif"/>
              </a:rPr>
              <a:t>2013-13494 Eunhyang Kim</a:t>
            </a:r>
            <a:endParaRPr/>
          </a:p>
        </p:txBody>
      </p:sp>
      <p:sp>
        <p:nvSpPr>
          <p:cNvPr id="78" name="TextShape 5"/>
          <p:cNvSpPr txBox="1"/>
          <p:nvPr/>
        </p:nvSpPr>
        <p:spPr>
          <a:xfrm>
            <a:off x="238320" y="102960"/>
            <a:ext cx="7040880" cy="3967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2000">
                <a:latin typeface="Bitstream Charter"/>
              </a:rPr>
              <a:t>Operating System 2016-1 Project2 – Rotation Lock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720000" y="589320"/>
            <a:ext cx="8640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Design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238320" y="102960"/>
            <a:ext cx="7040880" cy="3967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2000">
                <a:latin typeface="Bitstream Charter"/>
              </a:rPr>
              <a:t>Operating System 2016-1 Project2 – Rotation Lock</a:t>
            </a:r>
            <a:endParaRPr/>
          </a:p>
        </p:txBody>
      </p:sp>
      <p:sp>
        <p:nvSpPr>
          <p:cNvPr id="81" name="TextShape 3"/>
          <p:cNvSpPr txBox="1"/>
          <p:nvPr/>
        </p:nvSpPr>
        <p:spPr>
          <a:xfrm>
            <a:off x="8595360" y="7132320"/>
            <a:ext cx="1463040" cy="385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2000">
                <a:latin typeface="DejaVu Sans"/>
              </a:rPr>
              <a:t>TEAM 1</a:t>
            </a:r>
            <a:endParaRPr/>
          </a:p>
        </p:txBody>
      </p:sp>
      <p:sp>
        <p:nvSpPr>
          <p:cNvPr id="82" name="TextShape 4"/>
          <p:cNvSpPr txBox="1"/>
          <p:nvPr/>
        </p:nvSpPr>
        <p:spPr>
          <a:xfrm>
            <a:off x="3657600" y="3017520"/>
            <a:ext cx="4754880" cy="2560320"/>
          </a:xfrm>
          <a:prstGeom prst="rect">
            <a:avLst/>
          </a:prstGeom>
        </p:spPr>
        <p:txBody>
          <a:bodyPr bIns="45000" lIns="90000" rIns="90000" tIns="45000" wrap="none"/>
          <a:p>
            <a:endParaRPr/>
          </a:p>
          <a:p>
            <a:r>
              <a:rPr lang="en-US" sz="2200"/>
              <a:t>struct lock_list{</a:t>
            </a:r>
            <a:endParaRPr/>
          </a:p>
          <a:p>
            <a:r>
              <a:rPr lang="en-US" sz="2200"/>
              <a:t>	</a:t>
            </a:r>
            <a:r>
              <a:rPr lang="en-US" sz="2200"/>
              <a:t>struct rotation_range range;</a:t>
            </a:r>
            <a:endParaRPr/>
          </a:p>
          <a:p>
            <a:r>
              <a:rPr lang="en-US" sz="2200"/>
              <a:t>	</a:t>
            </a:r>
            <a:r>
              <a:rPr lang="en-US" sz="2200"/>
              <a:t>struct list_head lst;</a:t>
            </a:r>
            <a:endParaRPr/>
          </a:p>
          <a:p>
            <a:r>
              <a:rPr lang="en-US" sz="2200"/>
              <a:t>	</a:t>
            </a:r>
            <a:r>
              <a:rPr lang="en-US" sz="2200"/>
              <a:t>pid_t pid;</a:t>
            </a:r>
            <a:endParaRPr/>
          </a:p>
          <a:p>
            <a:r>
              <a:rPr lang="en-US" sz="2200"/>
              <a:t>	</a:t>
            </a:r>
            <a:r>
              <a:rPr lang="en-US" sz="2200"/>
              <a:t>int rw;</a:t>
            </a:r>
            <a:endParaRPr/>
          </a:p>
          <a:p>
            <a:r>
              <a:rPr lang="en-US" sz="2200"/>
              <a:t>};</a:t>
            </a:r>
            <a:endParaRPr/>
          </a:p>
        </p:txBody>
      </p:sp>
      <p:sp>
        <p:nvSpPr>
          <p:cNvPr id="83" name="TextShape 5"/>
          <p:cNvSpPr txBox="1"/>
          <p:nvPr/>
        </p:nvSpPr>
        <p:spPr>
          <a:xfrm>
            <a:off x="2011680" y="3017520"/>
            <a:ext cx="2560320" cy="4302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400"/>
              <a:t>lock_list</a:t>
            </a:r>
            <a:endParaRPr/>
          </a:p>
        </p:txBody>
      </p:sp>
      <p:sp>
        <p:nvSpPr>
          <p:cNvPr id="84" name="TextShape 6"/>
          <p:cNvSpPr txBox="1"/>
          <p:nvPr/>
        </p:nvSpPr>
        <p:spPr>
          <a:xfrm>
            <a:off x="1097280" y="1815480"/>
            <a:ext cx="4206240" cy="4302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400"/>
              <a:t>Data structure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720000" y="-542160"/>
            <a:ext cx="8640000" cy="3525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Design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238320" y="102960"/>
            <a:ext cx="7040880" cy="3967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2000">
                <a:latin typeface="Bitstream Charter"/>
              </a:rPr>
              <a:t>Operating System 2016-1 Project2 – Rotation Lock</a:t>
            </a:r>
            <a:endParaRPr/>
          </a:p>
        </p:txBody>
      </p:sp>
      <p:sp>
        <p:nvSpPr>
          <p:cNvPr id="87" name="TextShape 3"/>
          <p:cNvSpPr txBox="1"/>
          <p:nvPr/>
        </p:nvSpPr>
        <p:spPr>
          <a:xfrm>
            <a:off x="8595360" y="7132320"/>
            <a:ext cx="1463040" cy="385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2000">
                <a:latin typeface="DejaVu Sans"/>
              </a:rPr>
              <a:t>TEAM 1</a:t>
            </a:r>
            <a:endParaRPr/>
          </a:p>
        </p:txBody>
      </p:sp>
      <p:sp>
        <p:nvSpPr>
          <p:cNvPr id="88" name="TextShape 4"/>
          <p:cNvSpPr txBox="1"/>
          <p:nvPr/>
        </p:nvSpPr>
        <p:spPr>
          <a:xfrm>
            <a:off x="3657600" y="3334320"/>
            <a:ext cx="4389120" cy="10278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200"/>
              <a:t>struct list_head lock_waiting;</a:t>
            </a:r>
            <a:endParaRPr/>
          </a:p>
          <a:p>
            <a:r>
              <a:rPr lang="en-US" sz="2200"/>
              <a:t>struct list_head lock_acquired;</a:t>
            </a:r>
            <a:endParaRPr/>
          </a:p>
          <a:p>
            <a:endParaRPr/>
          </a:p>
        </p:txBody>
      </p:sp>
      <p:sp>
        <p:nvSpPr>
          <p:cNvPr id="89" name="TextShape 5"/>
          <p:cNvSpPr txBox="1"/>
          <p:nvPr/>
        </p:nvSpPr>
        <p:spPr>
          <a:xfrm>
            <a:off x="1828800" y="2651760"/>
            <a:ext cx="4206240" cy="521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400"/>
              <a:t>Acquired list &amp; Waiting list</a:t>
            </a:r>
            <a:endParaRPr/>
          </a:p>
        </p:txBody>
      </p:sp>
      <p:sp>
        <p:nvSpPr>
          <p:cNvPr id="90" name="TextShape 6"/>
          <p:cNvSpPr txBox="1"/>
          <p:nvPr/>
        </p:nvSpPr>
        <p:spPr>
          <a:xfrm>
            <a:off x="1828800" y="4572000"/>
            <a:ext cx="3566160" cy="4302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400"/>
              <a:t>Current rotation degree</a:t>
            </a:r>
            <a:endParaRPr/>
          </a:p>
        </p:txBody>
      </p:sp>
      <p:sp>
        <p:nvSpPr>
          <p:cNvPr id="91" name="TextShape 7"/>
          <p:cNvSpPr txBox="1"/>
          <p:nvPr/>
        </p:nvSpPr>
        <p:spPr>
          <a:xfrm>
            <a:off x="3657600" y="5394960"/>
            <a:ext cx="4937760" cy="4028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200"/>
              <a:t>Struct dev_rotation curr_rot;</a:t>
            </a:r>
            <a:endParaRPr/>
          </a:p>
        </p:txBody>
      </p:sp>
      <p:sp>
        <p:nvSpPr>
          <p:cNvPr id="92" name="TextShape 8"/>
          <p:cNvSpPr txBox="1"/>
          <p:nvPr/>
        </p:nvSpPr>
        <p:spPr>
          <a:xfrm>
            <a:off x="1005840" y="1792800"/>
            <a:ext cx="4206240" cy="4302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400"/>
              <a:t>Global variables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720000" y="589320"/>
            <a:ext cx="8640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Design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238320" y="102960"/>
            <a:ext cx="7040880" cy="3967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2000">
                <a:latin typeface="Bitstream Charter"/>
              </a:rPr>
              <a:t>Operating System 2016-1 Project2 – Rotation Lock</a:t>
            </a:r>
            <a:endParaRPr/>
          </a:p>
        </p:txBody>
      </p:sp>
      <p:sp>
        <p:nvSpPr>
          <p:cNvPr id="95" name="TextShape 3"/>
          <p:cNvSpPr txBox="1"/>
          <p:nvPr/>
        </p:nvSpPr>
        <p:spPr>
          <a:xfrm>
            <a:off x="8595360" y="7132320"/>
            <a:ext cx="1463040" cy="385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2000">
                <a:latin typeface="DejaVu Sans"/>
              </a:rPr>
              <a:t>TEAM 1</a:t>
            </a:r>
            <a:endParaRPr/>
          </a:p>
        </p:txBody>
      </p:sp>
      <p:sp>
        <p:nvSpPr>
          <p:cNvPr id="96" name="TextShape 4"/>
          <p:cNvSpPr txBox="1"/>
          <p:nvPr/>
        </p:nvSpPr>
        <p:spPr>
          <a:xfrm>
            <a:off x="2358720" y="2011680"/>
            <a:ext cx="2011680" cy="457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2400">
                <a:latin typeface="Bitstream Charter"/>
              </a:rPr>
              <a:t>set_rotation</a:t>
            </a:r>
            <a:endParaRPr/>
          </a:p>
        </p:txBody>
      </p:sp>
      <p:sp>
        <p:nvSpPr>
          <p:cNvPr id="97" name="CustomShape 5"/>
          <p:cNvSpPr/>
          <p:nvPr/>
        </p:nvSpPr>
        <p:spPr>
          <a:xfrm>
            <a:off x="2103480" y="2707560"/>
            <a:ext cx="2743200" cy="822960"/>
          </a:xfrm>
          <a:prstGeom prst="downArrowCallout">
            <a:avLst>
              <a:gd fmla="val 17757" name="adj1"/>
              <a:gd fmla="val 5373" name="adj2"/>
              <a:gd fmla="val 19259" name="adj3"/>
              <a:gd fmla="val 9497" name="adj4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2000"/>
              <a:t>Change current degree</a:t>
            </a:r>
            <a:endParaRPr/>
          </a:p>
        </p:txBody>
      </p:sp>
      <p:sp>
        <p:nvSpPr>
          <p:cNvPr id="98" name="CustomShape 6"/>
          <p:cNvSpPr/>
          <p:nvPr/>
        </p:nvSpPr>
        <p:spPr>
          <a:xfrm>
            <a:off x="2103120" y="2707200"/>
            <a:ext cx="2743200" cy="822960"/>
          </a:xfrm>
          <a:prstGeom prst="downArrowCallout">
            <a:avLst>
              <a:gd fmla="val 17757" name="adj1"/>
              <a:gd fmla="val 5373" name="adj2"/>
              <a:gd fmla="val 19259" name="adj3"/>
              <a:gd fmla="val 9497" name="adj4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2000"/>
              <a:t>Change current degree</a:t>
            </a:r>
            <a:endParaRPr/>
          </a:p>
        </p:txBody>
      </p:sp>
      <p:sp>
        <p:nvSpPr>
          <p:cNvPr id="99" name="CustomShape 7"/>
          <p:cNvSpPr/>
          <p:nvPr/>
        </p:nvSpPr>
        <p:spPr>
          <a:xfrm>
            <a:off x="2103480" y="3729960"/>
            <a:ext cx="2743200" cy="2178000"/>
          </a:xfrm>
          <a:prstGeom prst="downArrowCallout">
            <a:avLst>
              <a:gd fmla="val 17757" name="adj1"/>
              <a:gd fmla="val 5373" name="adj2"/>
              <a:gd fmla="val 19259" name="adj3"/>
              <a:gd fmla="val 9497" name="adj4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2000"/>
              <a:t>Wake tasks in waiting </a:t>
            </a:r>
            <a:endParaRPr/>
          </a:p>
          <a:p>
            <a:pPr algn="ctr"/>
            <a:r>
              <a:rPr lang="en-US" sz="2000"/>
              <a:t>list according to the </a:t>
            </a:r>
            <a:endParaRPr/>
          </a:p>
          <a:p>
            <a:pPr algn="ctr"/>
            <a:r>
              <a:rPr lang="en-US" sz="2000"/>
              <a:t>Policy. Count the </a:t>
            </a:r>
            <a:endParaRPr/>
          </a:p>
          <a:p>
            <a:pPr algn="ctr"/>
            <a:r>
              <a:rPr lang="en-US" sz="2000"/>
              <a:t>number meanwhile.</a:t>
            </a:r>
            <a:endParaRPr/>
          </a:p>
        </p:txBody>
      </p:sp>
      <p:sp>
        <p:nvSpPr>
          <p:cNvPr id="100" name="CustomShape 8"/>
          <p:cNvSpPr/>
          <p:nvPr/>
        </p:nvSpPr>
        <p:spPr>
          <a:xfrm>
            <a:off x="2103480" y="6090840"/>
            <a:ext cx="2743200" cy="9144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2000"/>
              <a:t>Return the number of</a:t>
            </a:r>
            <a:endParaRPr/>
          </a:p>
          <a:p>
            <a:pPr algn="ctr"/>
            <a:r>
              <a:rPr lang="en-US" sz="2000"/>
              <a:t> </a:t>
            </a:r>
            <a:r>
              <a:rPr lang="en-US" sz="2000"/>
              <a:t>tasks waked.</a:t>
            </a:r>
            <a:endParaRPr/>
          </a:p>
        </p:txBody>
      </p:sp>
      <p:sp>
        <p:nvSpPr>
          <p:cNvPr id="101" name="CustomShape 9"/>
          <p:cNvSpPr/>
          <p:nvPr/>
        </p:nvSpPr>
        <p:spPr>
          <a:xfrm>
            <a:off x="2103120" y="2707200"/>
            <a:ext cx="2743200" cy="822960"/>
          </a:xfrm>
          <a:prstGeom prst="downArrowCallout">
            <a:avLst>
              <a:gd fmla="val 17757" name="adj1"/>
              <a:gd fmla="val 5373" name="adj2"/>
              <a:gd fmla="val 19259" name="adj3"/>
              <a:gd fmla="val 9497" name="adj4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2000"/>
              <a:t>Change current degree.</a:t>
            </a:r>
            <a:endParaRPr/>
          </a:p>
        </p:txBody>
      </p:sp>
      <p:sp>
        <p:nvSpPr>
          <p:cNvPr id="102" name="TextShape 10"/>
          <p:cNvSpPr txBox="1"/>
          <p:nvPr/>
        </p:nvSpPr>
        <p:spPr>
          <a:xfrm>
            <a:off x="5650560" y="2011680"/>
            <a:ext cx="2011680" cy="457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2400">
                <a:latin typeface="Bitstream Charter"/>
              </a:rPr>
              <a:t>exit_rotlock</a:t>
            </a:r>
            <a:endParaRPr/>
          </a:p>
        </p:txBody>
      </p:sp>
      <p:sp>
        <p:nvSpPr>
          <p:cNvPr id="103" name="CustomShape 11"/>
          <p:cNvSpPr/>
          <p:nvPr/>
        </p:nvSpPr>
        <p:spPr>
          <a:xfrm>
            <a:off x="5395320" y="2707560"/>
            <a:ext cx="2743200" cy="822960"/>
          </a:xfrm>
          <a:prstGeom prst="downArrowCallout">
            <a:avLst>
              <a:gd fmla="val 17757" name="adj1"/>
              <a:gd fmla="val 5373" name="adj2"/>
              <a:gd fmla="val 19259" name="adj3"/>
              <a:gd fmla="val 9497" name="adj4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2000"/>
              <a:t>Change current degree</a:t>
            </a:r>
            <a:endParaRPr/>
          </a:p>
        </p:txBody>
      </p:sp>
      <p:sp>
        <p:nvSpPr>
          <p:cNvPr id="104" name="CustomShape 12"/>
          <p:cNvSpPr/>
          <p:nvPr/>
        </p:nvSpPr>
        <p:spPr>
          <a:xfrm>
            <a:off x="5394960" y="2707200"/>
            <a:ext cx="2743200" cy="822960"/>
          </a:xfrm>
          <a:prstGeom prst="downArrowCallout">
            <a:avLst>
              <a:gd fmla="val 17757" name="adj1"/>
              <a:gd fmla="val 5373" name="adj2"/>
              <a:gd fmla="val 19259" name="adj3"/>
              <a:gd fmla="val 9497" name="adj4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2000"/>
              <a:t>Change current degree</a:t>
            </a:r>
            <a:endParaRPr/>
          </a:p>
        </p:txBody>
      </p:sp>
      <p:sp>
        <p:nvSpPr>
          <p:cNvPr id="105" name="CustomShape 13"/>
          <p:cNvSpPr/>
          <p:nvPr/>
        </p:nvSpPr>
        <p:spPr>
          <a:xfrm>
            <a:off x="5411880" y="4846320"/>
            <a:ext cx="2743200" cy="15544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2000"/>
              <a:t>Delete itself in the </a:t>
            </a:r>
            <a:endParaRPr/>
          </a:p>
          <a:p>
            <a:pPr algn="ctr"/>
            <a:r>
              <a:rPr lang="en-US" sz="2000"/>
              <a:t>list it is currently in.</a:t>
            </a:r>
            <a:endParaRPr/>
          </a:p>
        </p:txBody>
      </p:sp>
      <p:sp>
        <p:nvSpPr>
          <p:cNvPr id="106" name="CustomShape 14"/>
          <p:cNvSpPr/>
          <p:nvPr/>
        </p:nvSpPr>
        <p:spPr>
          <a:xfrm>
            <a:off x="5394960" y="2707200"/>
            <a:ext cx="2743200" cy="1864800"/>
          </a:xfrm>
          <a:prstGeom prst="downArrowCallout">
            <a:avLst>
              <a:gd fmla="val 17757" name="adj1"/>
              <a:gd fmla="val 5373" name="adj2"/>
              <a:gd fmla="val 19259" name="adj3"/>
              <a:gd fmla="val 9497" name="adj4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2000"/>
              <a:t>Find itself in waiting </a:t>
            </a:r>
            <a:endParaRPr/>
          </a:p>
          <a:p>
            <a:pPr algn="ctr"/>
            <a:r>
              <a:rPr lang="en-US" sz="2000"/>
              <a:t>list and lock list. </a:t>
            </a:r>
            <a:endParaRPr/>
          </a:p>
        </p:txBody>
      </p:sp>
      <p:sp>
        <p:nvSpPr>
          <p:cNvPr id="107" name="TextShape 15"/>
          <p:cNvSpPr txBox="1"/>
          <p:nvPr/>
        </p:nvSpPr>
        <p:spPr>
          <a:xfrm>
            <a:off x="822960" y="1581480"/>
            <a:ext cx="4023360" cy="4302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400"/>
              <a:t>Functions &amp; System calls</a:t>
            </a:r>
            <a:r>
              <a:rPr lang="en-US"/>
              <a:t> 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720000" y="589320"/>
            <a:ext cx="8640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Design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238320" y="102960"/>
            <a:ext cx="7040880" cy="3967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2000">
                <a:latin typeface="Bitstream Charter"/>
              </a:rPr>
              <a:t>Operating System 2016-1 Project2 – Rotation Lock</a:t>
            </a:r>
            <a:endParaRPr/>
          </a:p>
        </p:txBody>
      </p:sp>
      <p:sp>
        <p:nvSpPr>
          <p:cNvPr id="110" name="TextShape 3"/>
          <p:cNvSpPr txBox="1"/>
          <p:nvPr/>
        </p:nvSpPr>
        <p:spPr>
          <a:xfrm>
            <a:off x="8595360" y="7132320"/>
            <a:ext cx="1463040" cy="385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2000">
                <a:latin typeface="DejaVu Sans"/>
              </a:rPr>
              <a:t>TEAM 1</a:t>
            </a:r>
            <a:endParaRPr/>
          </a:p>
        </p:txBody>
      </p:sp>
      <p:sp>
        <p:nvSpPr>
          <p:cNvPr id="111" name="TextShape 4"/>
          <p:cNvSpPr txBox="1"/>
          <p:nvPr/>
        </p:nvSpPr>
        <p:spPr>
          <a:xfrm>
            <a:off x="2342160" y="1975320"/>
            <a:ext cx="2011680" cy="457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2400">
                <a:latin typeface="Bitstream Charter"/>
              </a:rPr>
              <a:t>rotlock_read</a:t>
            </a:r>
            <a:endParaRPr/>
          </a:p>
        </p:txBody>
      </p:sp>
      <p:sp>
        <p:nvSpPr>
          <p:cNvPr id="112" name="CustomShape 5"/>
          <p:cNvSpPr/>
          <p:nvPr/>
        </p:nvSpPr>
        <p:spPr>
          <a:xfrm>
            <a:off x="2086920" y="2671200"/>
            <a:ext cx="2743200" cy="822960"/>
          </a:xfrm>
          <a:prstGeom prst="downArrowCallout">
            <a:avLst>
              <a:gd fmla="val 17757" name="adj1"/>
              <a:gd fmla="val 5373" name="adj2"/>
              <a:gd fmla="val 19259" name="adj3"/>
              <a:gd fmla="val 9497" name="adj4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2000"/>
              <a:t>Change current degree</a:t>
            </a:r>
            <a:endParaRPr/>
          </a:p>
        </p:txBody>
      </p:sp>
      <p:sp>
        <p:nvSpPr>
          <p:cNvPr id="113" name="CustomShape 6"/>
          <p:cNvSpPr/>
          <p:nvPr/>
        </p:nvSpPr>
        <p:spPr>
          <a:xfrm>
            <a:off x="2086560" y="2670840"/>
            <a:ext cx="2743200" cy="822960"/>
          </a:xfrm>
          <a:prstGeom prst="downArrowCallout">
            <a:avLst>
              <a:gd fmla="val 17757" name="adj1"/>
              <a:gd fmla="val 5373" name="adj2"/>
              <a:gd fmla="val 19259" name="adj3"/>
              <a:gd fmla="val 9497" name="adj4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2000"/>
              <a:t>Change current degree</a:t>
            </a:r>
            <a:endParaRPr/>
          </a:p>
        </p:txBody>
      </p:sp>
      <p:sp>
        <p:nvSpPr>
          <p:cNvPr id="114" name="CustomShape 7"/>
          <p:cNvSpPr/>
          <p:nvPr/>
        </p:nvSpPr>
        <p:spPr>
          <a:xfrm>
            <a:off x="2086920" y="3477600"/>
            <a:ext cx="2743200" cy="1665000"/>
          </a:xfrm>
          <a:prstGeom prst="downArrowCallout">
            <a:avLst>
              <a:gd fmla="val 17757" name="adj1"/>
              <a:gd fmla="val 5373" name="adj2"/>
              <a:gd fmla="val 19259" name="adj3"/>
              <a:gd fmla="val 9497" name="adj4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2000"/>
              <a:t>Check if there are no </a:t>
            </a:r>
            <a:endParaRPr/>
          </a:p>
          <a:p>
            <a:pPr algn="ctr"/>
            <a:r>
              <a:rPr lang="en-US" sz="2000"/>
              <a:t>waiting writers.</a:t>
            </a:r>
            <a:endParaRPr/>
          </a:p>
          <a:p>
            <a:pPr algn="ctr"/>
            <a:r>
              <a:rPr lang="en-US" sz="2000"/>
              <a:t>Check if current</a:t>
            </a:r>
            <a:endParaRPr/>
          </a:p>
          <a:p>
            <a:pPr algn="ctr"/>
            <a:r>
              <a:rPr lang="en-US" sz="2000"/>
              <a:t> </a:t>
            </a:r>
            <a:r>
              <a:rPr lang="en-US" sz="2000"/>
              <a:t>degree is in range.</a:t>
            </a:r>
            <a:endParaRPr/>
          </a:p>
        </p:txBody>
      </p:sp>
      <p:sp>
        <p:nvSpPr>
          <p:cNvPr id="115" name="CustomShape 8"/>
          <p:cNvSpPr/>
          <p:nvPr/>
        </p:nvSpPr>
        <p:spPr>
          <a:xfrm>
            <a:off x="2086920" y="6034680"/>
            <a:ext cx="2743200" cy="9702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2000"/>
              <a:t>Else change its position </a:t>
            </a:r>
            <a:endParaRPr/>
          </a:p>
          <a:p>
            <a:pPr algn="ctr"/>
            <a:r>
              <a:rPr lang="en-US" sz="2000"/>
              <a:t>from waiting list to </a:t>
            </a:r>
            <a:endParaRPr/>
          </a:p>
          <a:p>
            <a:pPr algn="ctr"/>
            <a:r>
              <a:rPr lang="en-US" sz="2000"/>
              <a:t>acquired list.</a:t>
            </a:r>
            <a:endParaRPr/>
          </a:p>
        </p:txBody>
      </p:sp>
      <p:sp>
        <p:nvSpPr>
          <p:cNvPr id="116" name="CustomShape 9"/>
          <p:cNvSpPr/>
          <p:nvPr/>
        </p:nvSpPr>
        <p:spPr>
          <a:xfrm>
            <a:off x="2086560" y="2670840"/>
            <a:ext cx="2743200" cy="822960"/>
          </a:xfrm>
          <a:prstGeom prst="downArrowCallout">
            <a:avLst>
              <a:gd fmla="val 17757" name="adj1"/>
              <a:gd fmla="val 5373" name="adj2"/>
              <a:gd fmla="val 19259" name="adj3"/>
              <a:gd fmla="val 9497" name="adj4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2000"/>
              <a:t>Make new lock_list.</a:t>
            </a:r>
            <a:endParaRPr/>
          </a:p>
        </p:txBody>
      </p:sp>
      <p:sp>
        <p:nvSpPr>
          <p:cNvPr id="117" name="TextShape 10"/>
          <p:cNvSpPr txBox="1"/>
          <p:nvPr/>
        </p:nvSpPr>
        <p:spPr>
          <a:xfrm>
            <a:off x="5741640" y="1851480"/>
            <a:ext cx="2138760" cy="457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2400">
                <a:latin typeface="Bitstream Charter"/>
              </a:rPr>
              <a:t>rotlock_write</a:t>
            </a:r>
            <a:endParaRPr/>
          </a:p>
        </p:txBody>
      </p:sp>
      <p:sp>
        <p:nvSpPr>
          <p:cNvPr id="118" name="CustomShape 11"/>
          <p:cNvSpPr/>
          <p:nvPr/>
        </p:nvSpPr>
        <p:spPr>
          <a:xfrm>
            <a:off x="5486400" y="2547360"/>
            <a:ext cx="2743200" cy="822960"/>
          </a:xfrm>
          <a:prstGeom prst="downArrowCallout">
            <a:avLst>
              <a:gd fmla="val 17757" name="adj1"/>
              <a:gd fmla="val 5373" name="adj2"/>
              <a:gd fmla="val 19259" name="adj3"/>
              <a:gd fmla="val 9497" name="adj4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2000"/>
              <a:t>Change current degree</a:t>
            </a:r>
            <a:endParaRPr/>
          </a:p>
        </p:txBody>
      </p:sp>
      <p:sp>
        <p:nvSpPr>
          <p:cNvPr id="119" name="CustomShape 12"/>
          <p:cNvSpPr/>
          <p:nvPr/>
        </p:nvSpPr>
        <p:spPr>
          <a:xfrm>
            <a:off x="5486040" y="2547000"/>
            <a:ext cx="2743200" cy="822960"/>
          </a:xfrm>
          <a:prstGeom prst="downArrowCallout">
            <a:avLst>
              <a:gd fmla="val 17757" name="adj1"/>
              <a:gd fmla="val 5373" name="adj2"/>
              <a:gd fmla="val 19259" name="adj3"/>
              <a:gd fmla="val 9497" name="adj4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2000"/>
              <a:t>Change current degree</a:t>
            </a:r>
            <a:endParaRPr/>
          </a:p>
        </p:txBody>
      </p:sp>
      <p:sp>
        <p:nvSpPr>
          <p:cNvPr id="120" name="CustomShape 13"/>
          <p:cNvSpPr/>
          <p:nvPr/>
        </p:nvSpPr>
        <p:spPr>
          <a:xfrm>
            <a:off x="5486400" y="3331080"/>
            <a:ext cx="2743200" cy="1720800"/>
          </a:xfrm>
          <a:prstGeom prst="downArrowCallout">
            <a:avLst>
              <a:gd fmla="val 17757" name="adj1"/>
              <a:gd fmla="val 5373" name="adj2"/>
              <a:gd fmla="val 19259" name="adj3"/>
              <a:gd fmla="val 9497" name="adj4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2000"/>
              <a:t>Check if there is </a:t>
            </a:r>
            <a:endParaRPr/>
          </a:p>
          <a:p>
            <a:pPr algn="ctr"/>
            <a:r>
              <a:rPr lang="en-US" sz="2000"/>
              <a:t>something holding the </a:t>
            </a:r>
            <a:endParaRPr/>
          </a:p>
          <a:p>
            <a:pPr algn="ctr"/>
            <a:r>
              <a:rPr lang="en-US" sz="2000"/>
              <a:t>lock. Also check the </a:t>
            </a:r>
            <a:endParaRPr/>
          </a:p>
          <a:p>
            <a:pPr algn="ctr"/>
            <a:r>
              <a:rPr lang="en-US" sz="2000"/>
              <a:t>current degree. </a:t>
            </a:r>
            <a:endParaRPr/>
          </a:p>
        </p:txBody>
      </p:sp>
      <p:sp>
        <p:nvSpPr>
          <p:cNvPr id="121" name="CustomShape 14"/>
          <p:cNvSpPr/>
          <p:nvPr/>
        </p:nvSpPr>
        <p:spPr>
          <a:xfrm>
            <a:off x="5486040" y="2547000"/>
            <a:ext cx="2743200" cy="822960"/>
          </a:xfrm>
          <a:prstGeom prst="downArrowCallout">
            <a:avLst>
              <a:gd fmla="val 17757" name="adj1"/>
              <a:gd fmla="val 5373" name="adj2"/>
              <a:gd fmla="val 19259" name="adj3"/>
              <a:gd fmla="val 9497" name="adj4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2000"/>
              <a:t>Make new lock_list.</a:t>
            </a:r>
            <a:endParaRPr/>
          </a:p>
        </p:txBody>
      </p:sp>
      <p:sp>
        <p:nvSpPr>
          <p:cNvPr id="122" name="CustomShape 15"/>
          <p:cNvSpPr/>
          <p:nvPr/>
        </p:nvSpPr>
        <p:spPr>
          <a:xfrm>
            <a:off x="2086920" y="5084280"/>
            <a:ext cx="2743200" cy="914400"/>
          </a:xfrm>
          <a:prstGeom prst="downArrowCallout">
            <a:avLst>
              <a:gd fmla="val 17757" name="adj1"/>
              <a:gd fmla="val 5373" name="adj2"/>
              <a:gd fmla="val 19259" name="adj3"/>
              <a:gd fmla="val 9497" name="adj4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2000"/>
              <a:t>Sleep if either check</a:t>
            </a:r>
            <a:endParaRPr/>
          </a:p>
          <a:p>
            <a:pPr algn="ctr"/>
            <a:r>
              <a:rPr lang="en-US" sz="2000"/>
              <a:t>turns out to be false.</a:t>
            </a:r>
            <a:endParaRPr/>
          </a:p>
        </p:txBody>
      </p:sp>
      <p:sp>
        <p:nvSpPr>
          <p:cNvPr id="123" name="CustomShape 16"/>
          <p:cNvSpPr/>
          <p:nvPr/>
        </p:nvSpPr>
        <p:spPr>
          <a:xfrm>
            <a:off x="5502960" y="6018480"/>
            <a:ext cx="2743200" cy="9702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2000"/>
              <a:t>Else change its position </a:t>
            </a:r>
            <a:endParaRPr/>
          </a:p>
          <a:p>
            <a:pPr algn="ctr"/>
            <a:r>
              <a:rPr lang="en-US" sz="2000"/>
              <a:t>from waiting list to </a:t>
            </a:r>
            <a:endParaRPr/>
          </a:p>
          <a:p>
            <a:pPr algn="ctr"/>
            <a:r>
              <a:rPr lang="en-US" sz="2000"/>
              <a:t>acquired list.</a:t>
            </a:r>
            <a:endParaRPr/>
          </a:p>
        </p:txBody>
      </p:sp>
      <p:sp>
        <p:nvSpPr>
          <p:cNvPr id="124" name="CustomShape 17"/>
          <p:cNvSpPr/>
          <p:nvPr/>
        </p:nvSpPr>
        <p:spPr>
          <a:xfrm>
            <a:off x="5502960" y="4960080"/>
            <a:ext cx="2743200" cy="1058400"/>
          </a:xfrm>
          <a:prstGeom prst="downArrowCallout">
            <a:avLst>
              <a:gd fmla="val 17757" name="adj1"/>
              <a:gd fmla="val 5373" name="adj2"/>
              <a:gd fmla="val 19259" name="adj3"/>
              <a:gd fmla="val 9497" name="adj4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2000"/>
              <a:t>Sleep if the lock is </a:t>
            </a:r>
            <a:endParaRPr/>
          </a:p>
          <a:p>
            <a:pPr algn="ctr"/>
            <a:r>
              <a:rPr lang="en-US" sz="2000"/>
              <a:t>acquired or current </a:t>
            </a:r>
            <a:endParaRPr/>
          </a:p>
          <a:p>
            <a:pPr algn="ctr"/>
            <a:r>
              <a:rPr lang="en-US" sz="2000"/>
              <a:t>degree not in range.</a:t>
            </a:r>
            <a:endParaRPr/>
          </a:p>
        </p:txBody>
      </p:sp>
      <p:sp>
        <p:nvSpPr>
          <p:cNvPr id="125" name="TextShape 18"/>
          <p:cNvSpPr txBox="1"/>
          <p:nvPr/>
        </p:nvSpPr>
        <p:spPr>
          <a:xfrm>
            <a:off x="822960" y="1581840"/>
            <a:ext cx="4023360" cy="4302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400"/>
              <a:t>Functions &amp; System calls</a:t>
            </a:r>
            <a:r>
              <a:rPr lang="en-US"/>
              <a:t> 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720000" y="589320"/>
            <a:ext cx="8640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Design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238320" y="102960"/>
            <a:ext cx="7040880" cy="3967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2000">
                <a:latin typeface="Bitstream Charter"/>
              </a:rPr>
              <a:t>Operating System 2016-1 Project2 – Rotation Lock</a:t>
            </a:r>
            <a:endParaRPr/>
          </a:p>
        </p:txBody>
      </p:sp>
      <p:sp>
        <p:nvSpPr>
          <p:cNvPr id="128" name="TextShape 3"/>
          <p:cNvSpPr txBox="1"/>
          <p:nvPr/>
        </p:nvSpPr>
        <p:spPr>
          <a:xfrm>
            <a:off x="8595360" y="7132320"/>
            <a:ext cx="1463040" cy="385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2000">
                <a:latin typeface="DejaVu Sans"/>
              </a:rPr>
              <a:t>TEAM 1</a:t>
            </a:r>
            <a:endParaRPr/>
          </a:p>
        </p:txBody>
      </p:sp>
      <p:sp>
        <p:nvSpPr>
          <p:cNvPr id="129" name="TextShape 4"/>
          <p:cNvSpPr txBox="1"/>
          <p:nvPr/>
        </p:nvSpPr>
        <p:spPr>
          <a:xfrm>
            <a:off x="2152440" y="1953360"/>
            <a:ext cx="2448720" cy="457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2400">
                <a:latin typeface="Bitstream Charter"/>
              </a:rPr>
              <a:t>rotunlock_read</a:t>
            </a:r>
            <a:endParaRPr/>
          </a:p>
        </p:txBody>
      </p:sp>
      <p:sp>
        <p:nvSpPr>
          <p:cNvPr id="130" name="CustomShape 5"/>
          <p:cNvSpPr/>
          <p:nvPr/>
        </p:nvSpPr>
        <p:spPr>
          <a:xfrm>
            <a:off x="2008800" y="2649240"/>
            <a:ext cx="2743200" cy="822960"/>
          </a:xfrm>
          <a:prstGeom prst="downArrowCallout">
            <a:avLst>
              <a:gd fmla="val 17757" name="adj1"/>
              <a:gd fmla="val 5373" name="adj2"/>
              <a:gd fmla="val 19259" name="adj3"/>
              <a:gd fmla="val 9497" name="adj4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2000"/>
              <a:t>Change current degree</a:t>
            </a:r>
            <a:endParaRPr/>
          </a:p>
        </p:txBody>
      </p:sp>
      <p:sp>
        <p:nvSpPr>
          <p:cNvPr id="131" name="CustomShape 6"/>
          <p:cNvSpPr/>
          <p:nvPr/>
        </p:nvSpPr>
        <p:spPr>
          <a:xfrm>
            <a:off x="2008440" y="2648880"/>
            <a:ext cx="2743200" cy="822960"/>
          </a:xfrm>
          <a:prstGeom prst="downArrowCallout">
            <a:avLst>
              <a:gd fmla="val 17757" name="adj1"/>
              <a:gd fmla="val 5373" name="adj2"/>
              <a:gd fmla="val 19259" name="adj3"/>
              <a:gd fmla="val 9497" name="adj4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2000"/>
              <a:t>Change current degree</a:t>
            </a:r>
            <a:endParaRPr/>
          </a:p>
        </p:txBody>
      </p:sp>
      <p:sp>
        <p:nvSpPr>
          <p:cNvPr id="132" name="CustomShape 7"/>
          <p:cNvSpPr/>
          <p:nvPr/>
        </p:nvSpPr>
        <p:spPr>
          <a:xfrm>
            <a:off x="2008800" y="3965040"/>
            <a:ext cx="2743200" cy="2103120"/>
          </a:xfrm>
          <a:prstGeom prst="downArrowCallout">
            <a:avLst>
              <a:gd fmla="val 17757" name="adj1"/>
              <a:gd fmla="val 5373" name="adj2"/>
              <a:gd fmla="val 19259" name="adj3"/>
              <a:gd fmla="val 9497" name="adj4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2000"/>
              <a:t>Find the next task to </a:t>
            </a:r>
            <a:endParaRPr/>
          </a:p>
          <a:p>
            <a:pPr algn="ctr"/>
            <a:r>
              <a:rPr lang="en-US" sz="2000"/>
              <a:t>wake up according</a:t>
            </a:r>
            <a:endParaRPr/>
          </a:p>
          <a:p>
            <a:pPr algn="ctr"/>
            <a:r>
              <a:rPr lang="en-US" sz="2000"/>
              <a:t>to the policy.</a:t>
            </a:r>
            <a:endParaRPr/>
          </a:p>
        </p:txBody>
      </p:sp>
      <p:sp>
        <p:nvSpPr>
          <p:cNvPr id="133" name="CustomShape 8"/>
          <p:cNvSpPr/>
          <p:nvPr/>
        </p:nvSpPr>
        <p:spPr>
          <a:xfrm>
            <a:off x="2008800" y="6251040"/>
            <a:ext cx="2743200" cy="6958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2000"/>
              <a:t>If no error occurs,</a:t>
            </a:r>
            <a:endParaRPr/>
          </a:p>
          <a:p>
            <a:pPr algn="ctr"/>
            <a:r>
              <a:rPr lang="en-US" sz="2000"/>
              <a:t>return 0.</a:t>
            </a:r>
            <a:endParaRPr/>
          </a:p>
        </p:txBody>
      </p:sp>
      <p:sp>
        <p:nvSpPr>
          <p:cNvPr id="134" name="CustomShape 9"/>
          <p:cNvSpPr/>
          <p:nvPr/>
        </p:nvSpPr>
        <p:spPr>
          <a:xfrm>
            <a:off x="2008440" y="2648880"/>
            <a:ext cx="2743200" cy="1224720"/>
          </a:xfrm>
          <a:prstGeom prst="downArrowCallout">
            <a:avLst>
              <a:gd fmla="val 17757" name="adj1"/>
              <a:gd fmla="val 5373" name="adj2"/>
              <a:gd fmla="val 19259" name="adj3"/>
              <a:gd fmla="val 9497" name="adj4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2000"/>
              <a:t>Delete itself from </a:t>
            </a:r>
            <a:endParaRPr/>
          </a:p>
          <a:p>
            <a:pPr algn="ctr"/>
            <a:r>
              <a:rPr lang="en-US" sz="2000"/>
              <a:t>acquired list.</a:t>
            </a:r>
            <a:endParaRPr/>
          </a:p>
        </p:txBody>
      </p:sp>
      <p:sp>
        <p:nvSpPr>
          <p:cNvPr id="135" name="TextShape 10"/>
          <p:cNvSpPr txBox="1"/>
          <p:nvPr/>
        </p:nvSpPr>
        <p:spPr>
          <a:xfrm>
            <a:off x="5486400" y="1917360"/>
            <a:ext cx="2687400" cy="457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2400">
                <a:latin typeface="Bitstream Charter"/>
              </a:rPr>
              <a:t>rotunlock_write</a:t>
            </a:r>
            <a:endParaRPr/>
          </a:p>
        </p:txBody>
      </p:sp>
      <p:sp>
        <p:nvSpPr>
          <p:cNvPr id="136" name="CustomShape 11"/>
          <p:cNvSpPr/>
          <p:nvPr/>
        </p:nvSpPr>
        <p:spPr>
          <a:xfrm>
            <a:off x="5414040" y="6215040"/>
            <a:ext cx="2743200" cy="6958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2000"/>
              <a:t>If no error occurs,</a:t>
            </a:r>
            <a:endParaRPr/>
          </a:p>
          <a:p>
            <a:pPr algn="ctr"/>
            <a:r>
              <a:rPr lang="en-US" sz="2000"/>
              <a:t>return 0 if not.</a:t>
            </a:r>
            <a:endParaRPr/>
          </a:p>
        </p:txBody>
      </p:sp>
      <p:sp>
        <p:nvSpPr>
          <p:cNvPr id="137" name="CustomShape 12"/>
          <p:cNvSpPr/>
          <p:nvPr/>
        </p:nvSpPr>
        <p:spPr>
          <a:xfrm>
            <a:off x="5430960" y="2649240"/>
            <a:ext cx="2743200" cy="822960"/>
          </a:xfrm>
          <a:prstGeom prst="downArrowCallout">
            <a:avLst>
              <a:gd fmla="val 17757" name="adj1"/>
              <a:gd fmla="val 5373" name="adj2"/>
              <a:gd fmla="val 19259" name="adj3"/>
              <a:gd fmla="val 9497" name="adj4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2000"/>
              <a:t>Change current degree</a:t>
            </a:r>
            <a:endParaRPr/>
          </a:p>
        </p:txBody>
      </p:sp>
      <p:sp>
        <p:nvSpPr>
          <p:cNvPr id="138" name="CustomShape 13"/>
          <p:cNvSpPr/>
          <p:nvPr/>
        </p:nvSpPr>
        <p:spPr>
          <a:xfrm>
            <a:off x="5430600" y="2648880"/>
            <a:ext cx="2743200" cy="822960"/>
          </a:xfrm>
          <a:prstGeom prst="downArrowCallout">
            <a:avLst>
              <a:gd fmla="val 17757" name="adj1"/>
              <a:gd fmla="val 5373" name="adj2"/>
              <a:gd fmla="val 19259" name="adj3"/>
              <a:gd fmla="val 9497" name="adj4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2000"/>
              <a:t>Change current degree</a:t>
            </a:r>
            <a:endParaRPr/>
          </a:p>
        </p:txBody>
      </p:sp>
      <p:sp>
        <p:nvSpPr>
          <p:cNvPr id="139" name="CustomShape 14"/>
          <p:cNvSpPr/>
          <p:nvPr/>
        </p:nvSpPr>
        <p:spPr>
          <a:xfrm>
            <a:off x="5430960" y="3965040"/>
            <a:ext cx="2743200" cy="2103120"/>
          </a:xfrm>
          <a:prstGeom prst="downArrowCallout">
            <a:avLst>
              <a:gd fmla="val 17757" name="adj1"/>
              <a:gd fmla="val 5373" name="adj2"/>
              <a:gd fmla="val 19259" name="adj3"/>
              <a:gd fmla="val 9497" name="adj4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2000"/>
              <a:t>Find the next task to </a:t>
            </a:r>
            <a:endParaRPr/>
          </a:p>
          <a:p>
            <a:pPr algn="ctr"/>
            <a:r>
              <a:rPr lang="en-US" sz="2000"/>
              <a:t>wake up according</a:t>
            </a:r>
            <a:endParaRPr/>
          </a:p>
          <a:p>
            <a:pPr algn="ctr"/>
            <a:r>
              <a:rPr lang="en-US" sz="2000"/>
              <a:t>to the policy.</a:t>
            </a:r>
            <a:endParaRPr/>
          </a:p>
        </p:txBody>
      </p:sp>
      <p:sp>
        <p:nvSpPr>
          <p:cNvPr id="140" name="CustomShape 15"/>
          <p:cNvSpPr/>
          <p:nvPr/>
        </p:nvSpPr>
        <p:spPr>
          <a:xfrm>
            <a:off x="5430600" y="2648880"/>
            <a:ext cx="2743200" cy="1224720"/>
          </a:xfrm>
          <a:prstGeom prst="downArrowCallout">
            <a:avLst>
              <a:gd fmla="val 17757" name="adj1"/>
              <a:gd fmla="val 5373" name="adj2"/>
              <a:gd fmla="val 19259" name="adj3"/>
              <a:gd fmla="val 9497" name="adj4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2000"/>
              <a:t>Delete itself from </a:t>
            </a:r>
            <a:endParaRPr/>
          </a:p>
          <a:p>
            <a:pPr algn="ctr"/>
            <a:r>
              <a:rPr lang="en-US" sz="2000"/>
              <a:t>acquired list.</a:t>
            </a:r>
            <a:endParaRPr/>
          </a:p>
        </p:txBody>
      </p:sp>
      <p:sp>
        <p:nvSpPr>
          <p:cNvPr id="141" name="TextShape 16"/>
          <p:cNvSpPr txBox="1"/>
          <p:nvPr/>
        </p:nvSpPr>
        <p:spPr>
          <a:xfrm>
            <a:off x="822960" y="1581840"/>
            <a:ext cx="4023360" cy="4302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400"/>
              <a:t>Functions &amp; System calls</a:t>
            </a:r>
            <a:r>
              <a:rPr lang="en-US"/>
              <a:t> 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720000" y="589320"/>
            <a:ext cx="8640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Policy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1005840" y="1838880"/>
            <a:ext cx="8138160" cy="49150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144" name="CustomShape 3"/>
          <p:cNvSpPr/>
          <p:nvPr/>
        </p:nvSpPr>
        <p:spPr>
          <a:xfrm>
            <a:off x="1280160" y="2011680"/>
            <a:ext cx="1645920" cy="4572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en-US"/>
              <a:t>1. Writer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US"/>
              <a:t>2. Readers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US"/>
              <a:t>3. (None)</a:t>
            </a:r>
            <a:endParaRPr/>
          </a:p>
        </p:txBody>
      </p:sp>
      <p:sp>
        <p:nvSpPr>
          <p:cNvPr id="145" name="TextShape 4"/>
          <p:cNvSpPr txBox="1"/>
          <p:nvPr/>
        </p:nvSpPr>
        <p:spPr>
          <a:xfrm>
            <a:off x="1188720" y="1554480"/>
            <a:ext cx="2468880" cy="355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latin typeface="DejaVu Sans"/>
              </a:rPr>
              <a:t>Acquired List</a:t>
            </a:r>
            <a:endParaRPr/>
          </a:p>
        </p:txBody>
      </p:sp>
      <p:sp>
        <p:nvSpPr>
          <p:cNvPr id="146" name="CustomShape 5"/>
          <p:cNvSpPr/>
          <p:nvPr/>
        </p:nvSpPr>
        <p:spPr>
          <a:xfrm>
            <a:off x="5943600" y="2011680"/>
            <a:ext cx="2926080" cy="4572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en-US"/>
              <a:t>1-1 Readers</a:t>
            </a:r>
            <a:endParaRPr/>
          </a:p>
          <a:p>
            <a:endParaRPr/>
          </a:p>
          <a:p>
            <a:r>
              <a:rPr lang="en-US"/>
              <a:t>1-2 Readers &amp; Writers</a:t>
            </a:r>
            <a:endParaRPr/>
          </a:p>
          <a:p>
            <a:endParaRPr/>
          </a:p>
          <a:p>
            <a:r>
              <a:rPr lang="en-US"/>
              <a:t>1-3 Writers</a:t>
            </a:r>
            <a:endParaRPr/>
          </a:p>
          <a:p>
            <a:endParaRPr/>
          </a:p>
          <a:p>
            <a:r>
              <a:rPr lang="en-US"/>
              <a:t>2-1 Readers</a:t>
            </a:r>
            <a:endParaRPr/>
          </a:p>
          <a:p>
            <a:endParaRPr/>
          </a:p>
          <a:p>
            <a:r>
              <a:rPr lang="en-US"/>
              <a:t>2-2 Readers &amp; Writers</a:t>
            </a:r>
            <a:endParaRPr/>
          </a:p>
          <a:p>
            <a:endParaRPr/>
          </a:p>
          <a:p>
            <a:r>
              <a:rPr lang="en-US"/>
              <a:t>2-3 Writers</a:t>
            </a:r>
            <a:endParaRPr/>
          </a:p>
          <a:p>
            <a:endParaRPr/>
          </a:p>
          <a:p>
            <a:r>
              <a:rPr lang="en-US"/>
              <a:t>3-1 Readers</a:t>
            </a:r>
            <a:endParaRPr/>
          </a:p>
          <a:p>
            <a:endParaRPr/>
          </a:p>
          <a:p>
            <a:r>
              <a:rPr lang="en-US"/>
              <a:t>3-2 Readers &amp; Writers</a:t>
            </a:r>
            <a:endParaRPr/>
          </a:p>
          <a:p>
            <a:endParaRPr/>
          </a:p>
          <a:p>
            <a:r>
              <a:rPr lang="en-US"/>
              <a:t>3-3 Writers </a:t>
            </a:r>
            <a:endParaRPr/>
          </a:p>
        </p:txBody>
      </p:sp>
      <p:sp>
        <p:nvSpPr>
          <p:cNvPr id="147" name="TextShape 6"/>
          <p:cNvSpPr txBox="1"/>
          <p:nvPr/>
        </p:nvSpPr>
        <p:spPr>
          <a:xfrm>
            <a:off x="6309360" y="1554480"/>
            <a:ext cx="2468880" cy="355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latin typeface="DejaVu Sans"/>
              </a:rPr>
              <a:t>Waiting List</a:t>
            </a:r>
            <a:endParaRPr/>
          </a:p>
        </p:txBody>
      </p:sp>
      <p:sp>
        <p:nvSpPr>
          <p:cNvPr id="148" name="TextShape 7"/>
          <p:cNvSpPr txBox="1"/>
          <p:nvPr/>
        </p:nvSpPr>
        <p:spPr>
          <a:xfrm>
            <a:off x="238320" y="102960"/>
            <a:ext cx="7040880" cy="3967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2000">
                <a:latin typeface="Bitstream Charter"/>
              </a:rPr>
              <a:t>Operating System 2016-1 Project2 – Rotation Lock</a:t>
            </a:r>
            <a:endParaRPr/>
          </a:p>
        </p:txBody>
      </p:sp>
      <p:sp>
        <p:nvSpPr>
          <p:cNvPr id="149" name="TextShape 8"/>
          <p:cNvSpPr txBox="1"/>
          <p:nvPr/>
        </p:nvSpPr>
        <p:spPr>
          <a:xfrm>
            <a:off x="8595360" y="7132320"/>
            <a:ext cx="1463040" cy="385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2000">
                <a:latin typeface="DejaVu Sans"/>
              </a:rPr>
              <a:t>TEAM 1</a:t>
            </a:r>
            <a:endParaRPr/>
          </a:p>
        </p:txBody>
      </p:sp>
      <p:sp>
        <p:nvSpPr>
          <p:cNvPr id="150" name="CustomShape 9"/>
          <p:cNvSpPr/>
          <p:nvPr/>
        </p:nvSpPr>
        <p:spPr>
          <a:xfrm>
            <a:off x="3291840" y="5888160"/>
            <a:ext cx="2286000" cy="182880"/>
          </a:xfrm>
          <a:prstGeom prst="leftArrow">
            <a:avLst>
              <a:gd fmla="val 5400" name="adj1"/>
              <a:gd fmla="val 5400" name="adj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151" name="CustomShape 10"/>
          <p:cNvSpPr/>
          <p:nvPr/>
        </p:nvSpPr>
        <p:spPr>
          <a:xfrm>
            <a:off x="3291840" y="6400800"/>
            <a:ext cx="2286000" cy="182880"/>
          </a:xfrm>
          <a:prstGeom prst="leftArrow">
            <a:avLst>
              <a:gd fmla="val 5400" name="adj1"/>
              <a:gd fmla="val 5400" name="adj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152" name="CustomShape 11"/>
          <p:cNvSpPr/>
          <p:nvPr/>
        </p:nvSpPr>
        <p:spPr>
          <a:xfrm>
            <a:off x="3291840" y="5394960"/>
            <a:ext cx="2286000" cy="182880"/>
          </a:xfrm>
          <a:prstGeom prst="leftArrow">
            <a:avLst>
              <a:gd fmla="val 5400" name="adj1"/>
              <a:gd fmla="val 5400" name="adj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153" name="CustomShape 12"/>
          <p:cNvSpPr/>
          <p:nvPr/>
        </p:nvSpPr>
        <p:spPr>
          <a:xfrm>
            <a:off x="3291840" y="4865760"/>
            <a:ext cx="2286000" cy="182880"/>
          </a:xfrm>
          <a:prstGeom prst="leftArrow">
            <a:avLst>
              <a:gd fmla="val 5400" name="adj1"/>
              <a:gd fmla="val 5400" name="adj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154" name="CustomShape 13"/>
          <p:cNvSpPr/>
          <p:nvPr/>
        </p:nvSpPr>
        <p:spPr>
          <a:xfrm>
            <a:off x="3291840" y="4333680"/>
            <a:ext cx="2286000" cy="182880"/>
          </a:xfrm>
          <a:prstGeom prst="leftArrow">
            <a:avLst>
              <a:gd fmla="val 5400" name="adj1"/>
              <a:gd fmla="val 5400" name="adj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155" name="CustomShape 14"/>
          <p:cNvSpPr/>
          <p:nvPr/>
        </p:nvSpPr>
        <p:spPr>
          <a:xfrm>
            <a:off x="3291840" y="3840480"/>
            <a:ext cx="2286000" cy="182880"/>
          </a:xfrm>
          <a:prstGeom prst="leftArrow">
            <a:avLst>
              <a:gd fmla="val 5400" name="adj1"/>
              <a:gd fmla="val 5400" name="adj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156" name="CustomShape 15"/>
          <p:cNvSpPr/>
          <p:nvPr/>
        </p:nvSpPr>
        <p:spPr>
          <a:xfrm>
            <a:off x="3291840" y="3291840"/>
            <a:ext cx="2286000" cy="182880"/>
          </a:xfrm>
          <a:prstGeom prst="leftArrow">
            <a:avLst>
              <a:gd fmla="val 5400" name="adj1"/>
              <a:gd fmla="val 5400" name="adj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157" name="CustomShape 16"/>
          <p:cNvSpPr/>
          <p:nvPr/>
        </p:nvSpPr>
        <p:spPr>
          <a:xfrm>
            <a:off x="3291840" y="2743200"/>
            <a:ext cx="2286000" cy="182880"/>
          </a:xfrm>
          <a:prstGeom prst="leftArrow">
            <a:avLst>
              <a:gd fmla="val 5400" name="adj1"/>
              <a:gd fmla="val 5400" name="adj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158" name="CustomShape 17"/>
          <p:cNvSpPr/>
          <p:nvPr/>
        </p:nvSpPr>
        <p:spPr>
          <a:xfrm>
            <a:off x="3291840" y="2286000"/>
            <a:ext cx="2286000" cy="182880"/>
          </a:xfrm>
          <a:prstGeom prst="leftArrow">
            <a:avLst>
              <a:gd fmla="val 5400" name="adj1"/>
              <a:gd fmla="val 5400" name="adj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159" name="TextShape 18"/>
          <p:cNvSpPr txBox="1"/>
          <p:nvPr/>
        </p:nvSpPr>
        <p:spPr>
          <a:xfrm>
            <a:off x="3931920" y="6034680"/>
            <a:ext cx="146304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One writer</a:t>
            </a:r>
            <a:endParaRPr/>
          </a:p>
        </p:txBody>
      </p:sp>
      <p:sp>
        <p:nvSpPr>
          <p:cNvPr id="160" name="TextShape 19"/>
          <p:cNvSpPr txBox="1"/>
          <p:nvPr/>
        </p:nvSpPr>
        <p:spPr>
          <a:xfrm>
            <a:off x="3931920" y="5541840"/>
            <a:ext cx="146304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One writer</a:t>
            </a:r>
            <a:endParaRPr/>
          </a:p>
        </p:txBody>
      </p:sp>
      <p:sp>
        <p:nvSpPr>
          <p:cNvPr id="161" name="TextShape 20"/>
          <p:cNvSpPr txBox="1"/>
          <p:nvPr/>
        </p:nvSpPr>
        <p:spPr>
          <a:xfrm>
            <a:off x="3931920" y="5048640"/>
            <a:ext cx="146304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All Readers</a:t>
            </a:r>
            <a:endParaRPr/>
          </a:p>
        </p:txBody>
      </p:sp>
      <p:sp>
        <p:nvSpPr>
          <p:cNvPr id="162" name="TextShape 21"/>
          <p:cNvSpPr txBox="1"/>
          <p:nvPr/>
        </p:nvSpPr>
        <p:spPr>
          <a:xfrm>
            <a:off x="3931920" y="4519440"/>
            <a:ext cx="146304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X</a:t>
            </a:r>
            <a:endParaRPr/>
          </a:p>
        </p:txBody>
      </p:sp>
      <p:sp>
        <p:nvSpPr>
          <p:cNvPr id="163" name="TextShape 22"/>
          <p:cNvSpPr txBox="1"/>
          <p:nvPr/>
        </p:nvSpPr>
        <p:spPr>
          <a:xfrm>
            <a:off x="3931920" y="4023360"/>
            <a:ext cx="146304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X</a:t>
            </a:r>
            <a:endParaRPr/>
          </a:p>
        </p:txBody>
      </p:sp>
      <p:sp>
        <p:nvSpPr>
          <p:cNvPr id="164" name="TextShape 23"/>
          <p:cNvSpPr txBox="1"/>
          <p:nvPr/>
        </p:nvSpPr>
        <p:spPr>
          <a:xfrm>
            <a:off x="3931920" y="3566160"/>
            <a:ext cx="146304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All Readers</a:t>
            </a:r>
            <a:endParaRPr/>
          </a:p>
        </p:txBody>
      </p:sp>
      <p:sp>
        <p:nvSpPr>
          <p:cNvPr id="165" name="TextShape 24"/>
          <p:cNvSpPr txBox="1"/>
          <p:nvPr/>
        </p:nvSpPr>
        <p:spPr>
          <a:xfrm>
            <a:off x="3931920" y="2945520"/>
            <a:ext cx="146304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X</a:t>
            </a:r>
            <a:endParaRPr/>
          </a:p>
        </p:txBody>
      </p:sp>
      <p:sp>
        <p:nvSpPr>
          <p:cNvPr id="166" name="TextShape 25"/>
          <p:cNvSpPr txBox="1"/>
          <p:nvPr/>
        </p:nvSpPr>
        <p:spPr>
          <a:xfrm>
            <a:off x="3931920" y="2468880"/>
            <a:ext cx="146304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X</a:t>
            </a:r>
            <a:endParaRPr/>
          </a:p>
        </p:txBody>
      </p:sp>
      <p:sp>
        <p:nvSpPr>
          <p:cNvPr id="167" name="TextShape 26"/>
          <p:cNvSpPr txBox="1"/>
          <p:nvPr/>
        </p:nvSpPr>
        <p:spPr>
          <a:xfrm>
            <a:off x="3931920" y="1939680"/>
            <a:ext cx="146304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X</a:t>
            </a:r>
            <a:endParaRPr/>
          </a:p>
        </p:txBody>
      </p:sp>
      <p:sp>
        <p:nvSpPr>
          <p:cNvPr id="168" name="CustomShape 27"/>
          <p:cNvSpPr/>
          <p:nvPr/>
        </p:nvSpPr>
        <p:spPr>
          <a:xfrm>
            <a:off x="803880" y="1994400"/>
            <a:ext cx="8503920" cy="1554480"/>
          </a:xfrm>
          <a:prstGeom prst="rect">
            <a:avLst/>
          </a:prstGeom>
          <a:ln>
            <a:solidFill>
              <a:srgbClr val="0000ff"/>
            </a:solidFill>
          </a:ln>
        </p:spPr>
      </p:sp>
      <p:sp>
        <p:nvSpPr>
          <p:cNvPr id="169" name="CustomShape 28"/>
          <p:cNvSpPr/>
          <p:nvPr/>
        </p:nvSpPr>
        <p:spPr>
          <a:xfrm>
            <a:off x="803520" y="5084640"/>
            <a:ext cx="8503920" cy="1554480"/>
          </a:xfrm>
          <a:prstGeom prst="rect">
            <a:avLst/>
          </a:prstGeom>
          <a:ln>
            <a:solidFill>
              <a:srgbClr val="0000ff"/>
            </a:solidFill>
          </a:ln>
        </p:spPr>
      </p:sp>
      <p:sp>
        <p:nvSpPr>
          <p:cNvPr id="170" name="CustomShape 29"/>
          <p:cNvSpPr/>
          <p:nvPr/>
        </p:nvSpPr>
        <p:spPr>
          <a:xfrm>
            <a:off x="803880" y="3530160"/>
            <a:ext cx="8503920" cy="1554480"/>
          </a:xfrm>
          <a:prstGeom prst="rect">
            <a:avLst/>
          </a:prstGeom>
          <a:ln>
            <a:solidFill>
              <a:srgbClr val="0000ff"/>
            </a:solidFill>
          </a:ln>
        </p:spPr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720000" y="589320"/>
            <a:ext cx="8640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Demo</a:t>
            </a:r>
            <a:endParaRPr/>
          </a:p>
        </p:txBody>
      </p:sp>
      <p:sp>
        <p:nvSpPr>
          <p:cNvPr id="172" name="TextShape 2"/>
          <p:cNvSpPr txBox="1"/>
          <p:nvPr/>
        </p:nvSpPr>
        <p:spPr>
          <a:xfrm>
            <a:off x="238320" y="102960"/>
            <a:ext cx="7040880" cy="3967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2000">
                <a:latin typeface="Bitstream Charter"/>
              </a:rPr>
              <a:t>Operating System 2016-1 Project2 – Rotation Lock</a:t>
            </a:r>
            <a:endParaRPr/>
          </a:p>
        </p:txBody>
      </p:sp>
      <p:sp>
        <p:nvSpPr>
          <p:cNvPr id="173" name="TextShape 3"/>
          <p:cNvSpPr txBox="1"/>
          <p:nvPr/>
        </p:nvSpPr>
        <p:spPr>
          <a:xfrm>
            <a:off x="8595360" y="7132320"/>
            <a:ext cx="1463040" cy="385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2000">
                <a:latin typeface="DejaVu Sans"/>
              </a:rPr>
              <a:t>TEAM 1</a:t>
            </a:r>
            <a:endParaRPr/>
          </a:p>
        </p:txBody>
      </p:sp>
      <p:sp>
        <p:nvSpPr>
          <p:cNvPr id="174" name="TextShape 4"/>
          <p:cNvSpPr txBox="1"/>
          <p:nvPr/>
        </p:nvSpPr>
        <p:spPr>
          <a:xfrm>
            <a:off x="2834640" y="5486400"/>
            <a:ext cx="4663440" cy="7315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200">
                <a:hlinkClick r:id="rId1"/>
              </a:rPr>
              <a:t>https://youtu.be/iQC9VpY1Ba8</a:t>
            </a:r>
            <a:r>
              <a:rPr lang="en-US" sz="2200"/>
              <a:t> 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720000" y="589320"/>
            <a:ext cx="8640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We learned ..</a:t>
            </a:r>
            <a:endParaRPr/>
          </a:p>
        </p:txBody>
      </p:sp>
      <p:sp>
        <p:nvSpPr>
          <p:cNvPr id="176" name="TextShape 2"/>
          <p:cNvSpPr txBox="1"/>
          <p:nvPr/>
        </p:nvSpPr>
        <p:spPr>
          <a:xfrm>
            <a:off x="238320" y="102960"/>
            <a:ext cx="7040880" cy="3967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2000">
                <a:latin typeface="Bitstream Charter"/>
              </a:rPr>
              <a:t>Operating System 2016-1 Project2 – Rotation Lock</a:t>
            </a:r>
            <a:endParaRPr/>
          </a:p>
        </p:txBody>
      </p:sp>
      <p:sp>
        <p:nvSpPr>
          <p:cNvPr id="177" name="TextShape 3"/>
          <p:cNvSpPr txBox="1"/>
          <p:nvPr/>
        </p:nvSpPr>
        <p:spPr>
          <a:xfrm>
            <a:off x="8595360" y="7132320"/>
            <a:ext cx="1463040" cy="385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2000">
                <a:latin typeface="DejaVu Sans"/>
              </a:rPr>
              <a:t>TEAM 1</a:t>
            </a:r>
            <a:endParaRPr/>
          </a:p>
        </p:txBody>
      </p:sp>
      <p:sp>
        <p:nvSpPr>
          <p:cNvPr id="178" name="TextShape 4"/>
          <p:cNvSpPr txBox="1"/>
          <p:nvPr/>
        </p:nvSpPr>
        <p:spPr>
          <a:xfrm>
            <a:off x="1737360" y="2782440"/>
            <a:ext cx="7192800" cy="1789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400"/>
              <a:t>* how locks work </a:t>
            </a:r>
            <a:endParaRPr/>
          </a:p>
          <a:p>
            <a:endParaRPr/>
          </a:p>
          <a:p>
            <a:r>
              <a:rPr lang="en-US" sz="2400"/>
              <a:t>* how to think concurrently  </a:t>
            </a:r>
            <a:endParaRPr/>
          </a:p>
          <a:p>
            <a:endParaRPr/>
          </a:p>
          <a:p>
            <a:r>
              <a:rPr lang="en-US" sz="2400"/>
              <a:t>* to think about all possible situations before coding.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