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0" roundtripDataSignature="AMtx7mgQAvB5sHoE4ufLQUkpi8sIFDMZ8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customschemas.google.com/relationships/presentationmetadata" Target="meta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f7b9065ab2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f7b9065ab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2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3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3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3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3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3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392194" y="3346580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br>
              <a:rPr b="1" lang="ru-RU"/>
            </a:br>
            <a:r>
              <a:rPr b="1" lang="ru-RU"/>
              <a:t>Организация защиты при работе процессора в защищенном режиме</a:t>
            </a:r>
            <a:br>
              <a:rPr b="1" lang="ru-RU"/>
            </a:b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ru-RU"/>
              <a:t>Привилегированные команды</a:t>
            </a:r>
            <a:br>
              <a:rPr b="1" lang="ru-RU"/>
            </a:br>
            <a:endParaRPr/>
          </a:p>
        </p:txBody>
      </p:sp>
      <p:sp>
        <p:nvSpPr>
          <p:cNvPr id="135" name="Google Shape;135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/>
              <a:t>К ним относятся те, которые модифицируют состояние флажка </a:t>
            </a:r>
            <a:r>
              <a:rPr i="1" lang="ru-RU"/>
              <a:t>if </a:t>
            </a:r>
            <a:r>
              <a:rPr lang="ru-RU"/>
              <a:t>, изменяют сегментацию, или изменяют сам механизм защиты, а также команды ввода/вывода. 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Команды, воздействующие на механизм сегментации и защиты</a:t>
            </a:r>
            <a:endParaRPr/>
          </a:p>
        </p:txBody>
      </p:sp>
      <p:sp>
        <p:nvSpPr>
          <p:cNvPr id="141" name="Google Shape;141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/>
              <a:t>Могут выполнятся только на нулевом уровне привилегий: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/>
              <a:t>Hlt                    ;остановка процессора;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/>
              <a:t>Clts                   ;сброс с флага переключенной задачи;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/>
              <a:t>lgdt, lidt, lldt   ;загрузка регистров дескрипторной таблицы;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/>
              <a:t>Ltr                     ;загрузка регистра задач;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/>
              <a:t>Lmsw                ;загрузка слова состояния машины;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К этой группе также относятся команды передачи данных в регистры управления и проверки.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Вторую группу образовывают команды, связанные с изменением флажка прерываний и команды, производящие ввод/вывод.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ru-RU"/>
              <a:t>Защита доступа к данным</a:t>
            </a:r>
            <a:br>
              <a:rPr b="1" lang="ru-RU"/>
            </a:br>
            <a:endParaRPr/>
          </a:p>
        </p:txBody>
      </p:sp>
      <p:sp>
        <p:nvSpPr>
          <p:cNvPr id="152" name="Google Shape;152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Для работы любой программы требуется адресное пространство данных и стека. Процессор не разрешает обращаться к данным, которые более привилегированны, чем выполняемая программа.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Основное правило защиты доступа к данным формулируется следующим образом: </a:t>
            </a:r>
            <a:r>
              <a:rPr i="1" lang="ru-RU"/>
              <a:t>CPL </a:t>
            </a:r>
            <a:r>
              <a:rPr lang="ru-RU"/>
              <a:t>≤ </a:t>
            </a:r>
            <a:r>
              <a:rPr i="1" lang="ru-RU"/>
              <a:t>DPL</a:t>
            </a:r>
            <a:r>
              <a:rPr lang="ru-RU"/>
              <a:t>. Т.е. текущий уровень привилегий выполняемой программы должен быть меньше или равен уровню привилегий дескриптора сегмента данных, к которому идет обращение.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При выполнении команд обращения к данным процессор: </a:t>
            </a:r>
            <a:endParaRPr/>
          </a:p>
        </p:txBody>
      </p:sp>
      <p:sp>
        <p:nvSpPr>
          <p:cNvPr id="158" name="Google Shape;158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/>
              <a:t>1.  проверяет привилегии при загрузке селектора в один из сегментных регистров данных (</a:t>
            </a:r>
            <a:r>
              <a:rPr i="1" lang="ru-RU"/>
              <a:t>DS, ES, FS, GS</a:t>
            </a:r>
            <a:r>
              <a:rPr lang="ru-RU"/>
              <a:t>). Если условие </a:t>
            </a:r>
            <a:r>
              <a:rPr i="1" lang="ru-RU"/>
              <a:t>CPL </a:t>
            </a:r>
            <a:r>
              <a:rPr lang="ru-RU"/>
              <a:t>≤ </a:t>
            </a:r>
            <a:r>
              <a:rPr i="1" lang="ru-RU"/>
              <a:t>DPL </a:t>
            </a:r>
            <a:r>
              <a:rPr lang="ru-RU"/>
              <a:t>не выполняется, то селектор не загружается, и формируется ситуация нарушения общей защиты и изменение сегментного регистра не производится (блокировка).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/>
              <a:t>2. После успешной загрузки селектора, при использовании его для фактического обращения к памяти, процессор контролирует, чтобы запрашиваемая операция чтения или записи для этого сегмента была разрешена.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5"/>
          <p:cNvSpPr txBox="1"/>
          <p:nvPr>
            <p:ph idx="1" type="body"/>
          </p:nvPr>
        </p:nvSpPr>
        <p:spPr>
          <a:xfrm>
            <a:off x="838200" y="585216"/>
            <a:ext cx="10515600" cy="55917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При загрузке селектора в сегментный регистр стека правила защиты ужесточаются, а именно </a:t>
            </a:r>
            <a:r>
              <a:rPr i="1" lang="ru-RU"/>
              <a:t>CPL </a:t>
            </a:r>
            <a:r>
              <a:rPr lang="ru-RU"/>
              <a:t>= </a:t>
            </a:r>
            <a:r>
              <a:rPr i="1" lang="ru-RU"/>
              <a:t>DPL </a:t>
            </a:r>
            <a:r>
              <a:rPr lang="ru-RU"/>
              <a:t>, т.е. запрещается использовать стек даже с меньшим уровнем привилегий. Если P=1, то выбираемый сегмент должен обязательно присутствовать в памяти.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max(</a:t>
            </a:r>
            <a:r>
              <a:rPr i="1" lang="ru-RU"/>
              <a:t>CPL</a:t>
            </a:r>
            <a:r>
              <a:rPr lang="ru-RU"/>
              <a:t>, </a:t>
            </a:r>
            <a:r>
              <a:rPr i="1" lang="ru-RU"/>
              <a:t>RPL</a:t>
            </a:r>
            <a:r>
              <a:rPr lang="ru-RU"/>
              <a:t>) ≤ </a:t>
            </a:r>
            <a:r>
              <a:rPr i="1" lang="ru-RU"/>
              <a:t>DPL </a:t>
            </a:r>
            <a:r>
              <a:rPr lang="ru-RU"/>
              <a:t>- это правило при обращении к сегменту данных.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i="1" lang="ru-RU"/>
              <a:t>RPL- </a:t>
            </a:r>
            <a:r>
              <a:rPr i="1" lang="ru-RU"/>
              <a:t>Requested Privilege Level (запрашиваемый уровень привилегий)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i="1" lang="ru-RU"/>
              <a:t>DPL</a:t>
            </a:r>
            <a:r>
              <a:rPr i="1" lang="ru-RU"/>
              <a:t>- Descriptor Privilege Level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i="1" lang="ru-RU"/>
              <a:t>EPL</a:t>
            </a:r>
            <a:r>
              <a:rPr i="1" lang="ru-RU"/>
              <a:t>- Effective Privilege Level (эффективный уровень привилегий)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i="1" lang="ru-RU"/>
              <a:t>CPL</a:t>
            </a:r>
            <a:r>
              <a:rPr i="1" lang="ru-RU"/>
              <a:t>- Current Privilege Level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6"/>
          <p:cNvSpPr txBox="1"/>
          <p:nvPr>
            <p:ph idx="1" type="body"/>
          </p:nvPr>
        </p:nvSpPr>
        <p:spPr>
          <a:xfrm>
            <a:off x="838200" y="676656"/>
            <a:ext cx="10515600" cy="55003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В системе защиты используется поле RPL.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Защита по принципу CPL&lt;=DPL позволяет контролировать код и данные на различных уровнях привилегий.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 А для предотвращения использования ошибочных указателей, которые передают более привилегированным программ используется понятие эффективного уровня привилегий max(CPL,RPL) = EPL и с учетом этого должно выполняться условие EPL &lt;= DPL. Если RPL &lt; CPL, то поле RPL значения не имеет и RPL = 0.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 Если RPL = 0, то контроль идет по текущему уровню привилегий того сегмента, к которому идет обращение.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ru-RU"/>
              <a:t>Защита сегмента кода</a:t>
            </a:r>
            <a:br>
              <a:rPr b="1" lang="ru-RU"/>
            </a:br>
            <a:endParaRPr/>
          </a:p>
        </p:txBody>
      </p:sp>
      <p:sp>
        <p:nvSpPr>
          <p:cNvPr id="174" name="Google Shape;174;p17"/>
          <p:cNvSpPr txBox="1"/>
          <p:nvPr>
            <p:ph idx="1" type="body"/>
          </p:nvPr>
        </p:nvSpPr>
        <p:spPr>
          <a:xfrm>
            <a:off x="838200" y="1426464"/>
            <a:ext cx="10515600" cy="47504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Процессоры Intel запрещают передачу управления сегменту кода, находящемуся на другом уровне привилегий.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Это самый сложный механизм защиты и самый важный. Помимо прочего он имеет несколько исключений.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Ограничивая передачу управления в пределах одного кольца защиты, процессор предотвращает изменение уровней привилегий.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 Как известно, передачу управления в другой сегмент выполняют команды дальнего перехода, дальнего вызова процедуры и возврата из процедуры (</a:t>
            </a:r>
            <a:r>
              <a:rPr b="1" i="1" lang="ru-RU"/>
              <a:t>far call, far jmp и ret </a:t>
            </a:r>
            <a:r>
              <a:rPr lang="ru-RU"/>
              <a:t>соответственно).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8"/>
          <p:cNvSpPr txBox="1"/>
          <p:nvPr>
            <p:ph idx="1" type="body"/>
          </p:nvPr>
        </p:nvSpPr>
        <p:spPr>
          <a:xfrm>
            <a:off x="838200" y="914400"/>
            <a:ext cx="10515600" cy="5262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С точки зрения процессора контроль межсегментной передачи управления заключается в проверке достоверности селектора, загружаемого в регистр CS. При загрузке селектора в регистрCS процессор выполняет следующие проверки.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/>
              <a:t>1. Проверяет, что целевой дескриптор определяет сегмент кода, т.е. имеет атрибут выполняемого сегмента.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/>
              <a:t>2. CPL должен быть равенDPL целевого сегмента.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/>
              <a:t>3. Целевой сегмент кода должен быть отмечен присутствующим и новое значение регистра указателя команд должно находится в пределах нового сегмента кода.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Если какая-либо проверка даёт отрицательный результат, то формируется ошибка общей защиты (int ). При невыполнении этих проверок формируется нарушения общей защиты или исключение не присутствия.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ru-RU"/>
              <a:t>Передача управления между уровнями привилегий</a:t>
            </a:r>
            <a:br>
              <a:rPr b="1" lang="ru-RU"/>
            </a:br>
            <a:endParaRPr/>
          </a:p>
        </p:txBody>
      </p:sp>
      <p:sp>
        <p:nvSpPr>
          <p:cNvPr id="185" name="Google Shape;185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Когда пользовательские программы взаимодействуют с операционной системой, возникает потребность передачи управления с низкого уровня привилегий на уровень привилегий операционной системы.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Для таких передач есть два способа. Первый более простой и называется использование </a:t>
            </a:r>
            <a:r>
              <a:rPr b="1" lang="ru-RU"/>
              <a:t>подчиненных сегментов</a:t>
            </a:r>
            <a:r>
              <a:rPr lang="ru-RU"/>
              <a:t>. Второй более сложный – использование специальных дескрипторов, названных </a:t>
            </a:r>
            <a:r>
              <a:rPr b="1" lang="ru-RU"/>
              <a:t>шлюзами вызовов</a:t>
            </a:r>
            <a:r>
              <a:rPr lang="ru-RU"/>
              <a:t>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ru-RU" sz="3900"/>
              <a:t>Для целей защиты предусматривается как минимум два режима работы:</a:t>
            </a:r>
            <a:endParaRPr b="1" sz="39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ru-RU" sz="3900"/>
              <a:t>–системный режим (режим супервизора);</a:t>
            </a:r>
            <a:endParaRPr b="1" sz="39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ru-RU" sz="3900"/>
              <a:t>–пользовательский режим;</a:t>
            </a:r>
            <a:endParaRPr b="1" sz="3900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ru-RU"/>
              <a:t>Подчиненные сегменты</a:t>
            </a:r>
            <a:br>
              <a:rPr b="1" lang="ru-RU"/>
            </a:br>
            <a:endParaRPr/>
          </a:p>
        </p:txBody>
      </p:sp>
      <p:sp>
        <p:nvSpPr>
          <p:cNvPr id="191" name="Google Shape;191;p20"/>
          <p:cNvSpPr txBox="1"/>
          <p:nvPr>
            <p:ph idx="1" type="body"/>
          </p:nvPr>
        </p:nvSpPr>
        <p:spPr>
          <a:xfrm>
            <a:off x="838200" y="1426464"/>
            <a:ext cx="10515600" cy="47504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Сегмент кода определяется как подчиненный, если бит c в байте прав доступа дескриптора сегмента установлен в 1. при обращении к таким сегментам обычное правило защиты CPL = DPL не действует, действует  правило, что CPL &gt;= DPL,  можно передавать управление на более высокий или текущий уровень привилегий.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При передаче управления на подчиненный сегмент два младших бита регистра CS не изменяются.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 Таким образом, выполнение программы будет производится на том же уровне, на котором выполнялась вызывающая программа.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Такой способ передачи управления используется при обращении к функциям операционной системы, которая не требует изменить состояние системы и не требует работы с внешними устройствами.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Передача управления через подчиненные сегменты может осуществляться только во внутренние, более защищенные уровни привилегий.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ru-RU"/>
              <a:t>Шлюзы вызова</a:t>
            </a:r>
            <a:br>
              <a:rPr b="1" lang="ru-RU"/>
            </a:br>
            <a:endParaRPr/>
          </a:p>
        </p:txBody>
      </p:sp>
      <p:sp>
        <p:nvSpPr>
          <p:cNvPr id="197" name="Google Shape;197;p2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Шлюзы вызова позволяют реализовать фактическое изменение уровня привилегий.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98" name="Google Shape;198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14700" y="3099371"/>
            <a:ext cx="6854611" cy="18038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ru-RU"/>
              <a:t>Шлюз вызова</a:t>
            </a:r>
            <a:r>
              <a:rPr lang="ru-RU"/>
              <a:t> содержит селектор того сегмента, куда передается управление, и смещение в этом сегменте. Это, с одной стороны, позволяет найти данную программу, но, с другой стороны, строго определяет точку входа в программу, чтобы можно было запустить ее только со строго определенного места.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Другими важными параметрами, определяемыми шлюзом вызова, являются: P - </a:t>
            </a:r>
            <a:r>
              <a:rPr b="1" lang="ru-RU"/>
              <a:t>бит присутствия</a:t>
            </a:r>
            <a:r>
              <a:rPr lang="ru-RU"/>
              <a:t> ; WC - количество параметров, передаваемых из стека текущей программы в </a:t>
            </a:r>
            <a:r>
              <a:rPr i="1" lang="ru-RU"/>
              <a:t>стек</a:t>
            </a:r>
            <a:r>
              <a:rPr lang="ru-RU"/>
              <a:t> вызываемой программы; </a:t>
            </a:r>
            <a:r>
              <a:rPr i="1" lang="ru-RU"/>
              <a:t>DPL</a:t>
            </a:r>
            <a:r>
              <a:rPr lang="ru-RU"/>
              <a:t> - </a:t>
            </a:r>
            <a:r>
              <a:rPr b="1" lang="ru-RU"/>
              <a:t>уровень привилегий</a:t>
            </a:r>
            <a:r>
              <a:rPr lang="ru-RU"/>
              <a:t>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ru-RU"/>
              <a:t>При использовании шлюза вызова проводится следующий </a:t>
            </a:r>
            <a:r>
              <a:rPr i="1" lang="ru-RU"/>
              <a:t>анализ</a:t>
            </a:r>
            <a:r>
              <a:rPr lang="ru-RU"/>
              <a:t> </a:t>
            </a:r>
            <a:r>
              <a:rPr b="1" lang="ru-RU"/>
              <a:t>уровней привилегий</a:t>
            </a:r>
            <a:r>
              <a:rPr lang="ru-RU"/>
              <a:t>:</a:t>
            </a:r>
            <a:endParaRPr/>
          </a:p>
        </p:txBody>
      </p:sp>
      <p:sp>
        <p:nvSpPr>
          <p:cNvPr id="209" name="Google Shape;209;p2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значение </a:t>
            </a:r>
            <a:r>
              <a:rPr i="1" lang="ru-RU"/>
              <a:t>DPL</a:t>
            </a:r>
            <a:r>
              <a:rPr lang="ru-RU"/>
              <a:t> шлюза вызова должно быть больше или равно значению текущего уровня привилегий </a:t>
            </a:r>
            <a:r>
              <a:rPr i="1" lang="ru-RU"/>
              <a:t>CPL</a:t>
            </a:r>
            <a:r>
              <a:rPr lang="ru-RU"/>
              <a:t> и значению </a:t>
            </a:r>
            <a:r>
              <a:rPr i="1" lang="ru-RU"/>
              <a:t>RPL</a:t>
            </a:r>
            <a:r>
              <a:rPr lang="ru-RU"/>
              <a:t> селектора, вызывающего шлюз;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значение </a:t>
            </a:r>
            <a:r>
              <a:rPr i="1" lang="ru-RU"/>
              <a:t>DPL</a:t>
            </a:r>
            <a:r>
              <a:rPr lang="ru-RU"/>
              <a:t> шлюза вызова должно быть больше или равно значению </a:t>
            </a:r>
            <a:r>
              <a:rPr i="1" lang="ru-RU"/>
              <a:t>DPL</a:t>
            </a:r>
            <a:r>
              <a:rPr lang="ru-RU"/>
              <a:t> целевого сегмента кода;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значение </a:t>
            </a:r>
            <a:r>
              <a:rPr i="1" lang="ru-RU"/>
              <a:t>DPL</a:t>
            </a:r>
            <a:r>
              <a:rPr lang="ru-RU"/>
              <a:t> целевого сегмента кода должно быть меньше или равно значению текущего уровня привилегий </a:t>
            </a:r>
            <a:r>
              <a:rPr i="1" lang="ru-RU"/>
              <a:t>CPL</a:t>
            </a:r>
            <a:r>
              <a:rPr lang="ru-RU"/>
              <a:t>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Порядок использования </a:t>
            </a:r>
            <a:r>
              <a:rPr b="1" lang="ru-RU"/>
              <a:t>шлюза вызова</a:t>
            </a:r>
            <a:r>
              <a:rPr lang="ru-RU"/>
              <a:t> </a:t>
            </a:r>
            <a:endParaRPr/>
          </a:p>
        </p:txBody>
      </p:sp>
      <p:sp>
        <p:nvSpPr>
          <p:cNvPr id="215" name="Google Shape;215;p2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514350" lvl="0" marL="5143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ru-RU"/>
              <a:t>Как любая команда межсегментного перехода, команда FAR CALL содержит селектор сегмента и смещение в этом сегменте. Смещение, которое указано в команде, микропроцессор игнорирует: положение вызываемого кода в более привилегированном сегменте определяется не им, а шлюзом вызова. По селектору, определенному в команде, идет обращение к </a:t>
            </a:r>
            <a:r>
              <a:rPr b="1" lang="ru-RU"/>
              <a:t>таблице дескрипторов</a:t>
            </a:r>
            <a:r>
              <a:rPr lang="ru-RU"/>
              <a:t>. По </a:t>
            </a:r>
            <a:r>
              <a:rPr b="1" lang="ru-RU"/>
              <a:t>типу дескриптора</a:t>
            </a:r>
            <a:r>
              <a:rPr lang="ru-RU"/>
              <a:t>определяется, что это системный объект типа "шлюз вызова".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b="1" lang="ru-RU"/>
              <a:t>Селектор</a:t>
            </a:r>
            <a:r>
              <a:rPr lang="ru-RU"/>
              <a:t> из шлюза вызова заносится в регистр CS микропроцессора, а смещение - в </a:t>
            </a:r>
            <a:r>
              <a:rPr b="1" lang="ru-RU"/>
              <a:t>регистр - указателя команд</a:t>
            </a:r>
            <a:r>
              <a:rPr lang="ru-RU"/>
              <a:t> EIP.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ru-RU"/>
              <a:t>По полученному </a:t>
            </a:r>
            <a:r>
              <a:rPr b="1" lang="ru-RU"/>
              <a:t>селектору</a:t>
            </a:r>
            <a:r>
              <a:rPr lang="ru-RU"/>
              <a:t> обращаемся к </a:t>
            </a:r>
            <a:r>
              <a:rPr b="1" lang="ru-RU"/>
              <a:t>дескриптору</a:t>
            </a:r>
            <a:r>
              <a:rPr lang="ru-RU"/>
              <a:t> сегмента более привилегированной программы.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ru-RU"/>
              <a:t>Из дескриптора извлекается базовый адрес нового сегмента. Его суммирование со значением смещения из шлюза вызова, занесенного в EIP, определяет физический адрес начала новой программы.</a:t>
            </a:r>
            <a:endParaRPr/>
          </a:p>
          <a:p>
            <a:pPr indent="-36322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/>
          </a:p>
          <a:p>
            <a:pPr indent="-7747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pic>
        <p:nvPicPr>
          <p:cNvPr id="216" name="Google Shape;216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048000" y="-1714500"/>
            <a:ext cx="18288000" cy="1028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2895600" y="-1562100"/>
            <a:ext cx="18288000" cy="1028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Google Shape;222;g1f7b9065ab2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11655822" cy="655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В </a:t>
            </a:r>
            <a:r>
              <a:rPr b="1" lang="ru-RU" u="sng"/>
              <a:t>режиме супервизора</a:t>
            </a:r>
            <a:r>
              <a:rPr lang="ru-RU"/>
              <a:t>, в котором работает операционная система, доступны все ресурсы системы.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При работе в </a:t>
            </a:r>
            <a:r>
              <a:rPr b="1" lang="ru-RU" u="sng"/>
              <a:t>пользовательском режиме </a:t>
            </a:r>
            <a:r>
              <a:rPr lang="ru-RU"/>
              <a:t>накладывается ряд ограничений по выполнению некоторых команд процессора, влияющих на общие системные ресурсы (некоторые команды ввода-вывода, управление системными ресурсами, прерываниями и т.п.).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Защита по привелегиям</a:t>
            </a:r>
            <a:br>
              <a:rPr lang="ru-RU"/>
            </a:br>
            <a:endParaRPr/>
          </a:p>
        </p:txBody>
      </p:sp>
      <p:sp>
        <p:nvSpPr>
          <p:cNvPr id="100" name="Google Shape;100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В процессорах Intel обеспечивается аппаратная поддержка защиты по 4 уровням привилегий.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ru-RU"/>
              <a:t>уровни привилегий</a:t>
            </a:r>
            <a:r>
              <a:rPr lang="ru-RU"/>
              <a:t> обычно изображаются в виде четырех </a:t>
            </a:r>
            <a:r>
              <a:rPr b="1" lang="ru-RU"/>
              <a:t>колец защиты </a:t>
            </a:r>
            <a:r>
              <a:rPr lang="ru-RU"/>
              <a:t>(</a:t>
            </a:r>
            <a:r>
              <a:rPr i="1" lang="ru-RU"/>
              <a:t>Protection Rings</a:t>
            </a:r>
            <a:r>
              <a:rPr lang="ru-RU"/>
              <a:t>)</a:t>
            </a:r>
            <a:endParaRPr/>
          </a:p>
        </p:txBody>
      </p:sp>
      <p:pic>
        <p:nvPicPr>
          <p:cNvPr id="101" name="Google Shape;10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36976" y="3930649"/>
            <a:ext cx="5354574" cy="25546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"/>
          <p:cNvSpPr txBox="1"/>
          <p:nvPr>
            <p:ph idx="1" type="body"/>
          </p:nvPr>
        </p:nvSpPr>
        <p:spPr>
          <a:xfrm>
            <a:off x="838200" y="713232"/>
            <a:ext cx="10515600" cy="54637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/>
              <a:t>Типовое распределение программ по кольцам защиты выглядит следующим образом: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ru-RU"/>
              <a:t>уровень 0</a:t>
            </a:r>
            <a:r>
              <a:rPr lang="ru-RU"/>
              <a:t>: ядро ОС, обеспечивающее инициализацию работы, управление доступом к памяти, защиту и ряд других жизненно важных функций, нарушение которых полностью выводит из строя процессор;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ru-RU"/>
              <a:t>уровень 1</a:t>
            </a:r>
            <a:r>
              <a:rPr lang="ru-RU"/>
              <a:t>: основная часть программ ОС (утилиты);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ru-RU"/>
              <a:t>уровень 2</a:t>
            </a:r>
            <a:r>
              <a:rPr lang="ru-RU"/>
              <a:t>: служебные программы ОС (драйверы, СУБД, специализированные подсистемы программирования и т. д.);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ru-RU"/>
              <a:t>уровень 3</a:t>
            </a:r>
            <a:r>
              <a:rPr lang="ru-RU"/>
              <a:t>: прикладные программы пользователя.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Средства защиты должны предотвращать:</a:t>
            </a:r>
            <a:br>
              <a:rPr lang="ru-RU"/>
            </a:br>
            <a:endParaRPr/>
          </a:p>
        </p:txBody>
      </p:sp>
      <p:sp>
        <p:nvSpPr>
          <p:cNvPr id="112" name="Google Shape;112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/>
              <a:t>–неразрешенное взаимодействие пользователей друг с другом;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/>
              <a:t>–несанкционированный доступ к данным;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/>
              <a:t>–повреждение программ и данных из-за ошибок в других программах;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/>
              <a:t>–преднамеренные попытки разрушить целостность системы;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/>
              <a:t>–случайное искажение данных.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ru-RU"/>
              <a:t>Механизм защиты процессоров Intel делится на две части:</a:t>
            </a:r>
            <a:br>
              <a:rPr lang="ru-RU"/>
            </a:br>
            <a:endParaRPr/>
          </a:p>
        </p:txBody>
      </p:sp>
      <p:sp>
        <p:nvSpPr>
          <p:cNvPr id="118" name="Google Shape;118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/>
              <a:t>-управление памятью;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/>
              <a:t>-защита по привилегиям.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Схемы управления памятью </a:t>
            </a:r>
            <a:endParaRPr/>
          </a:p>
        </p:txBody>
      </p:sp>
      <p:sp>
        <p:nvSpPr>
          <p:cNvPr id="124" name="Google Shape;124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ru-RU"/>
              <a:t>Схемы управления памятью </a:t>
            </a:r>
            <a:r>
              <a:rPr lang="ru-RU"/>
              <a:t>обнаруживают большинство программных ошибок (например, формирование неверных адресов, нахождение индекса за пределами массива, искажения стека и т.д.),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ru-RU"/>
              <a:t>Защита по привилегиям </a:t>
            </a:r>
            <a:r>
              <a:rPr lang="ru-RU"/>
              <a:t>позволяет выявить более тонкие ошибки и преднамеренные попытки нарушить функционирование системы.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br>
              <a:rPr lang="ru-RU"/>
            </a:b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"/>
          <p:cNvSpPr txBox="1"/>
          <p:nvPr>
            <p:ph idx="1" type="body"/>
          </p:nvPr>
        </p:nvSpPr>
        <p:spPr>
          <a:xfrm>
            <a:off x="838200" y="786384"/>
            <a:ext cx="10515600" cy="53905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/>
              <a:t>При работе в защищенном режиме процессор постоянно контролирует достаточно ли привилегированна текущая программа для того, чтобы: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выполнять некоторые команды;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обращаться к данным других программ;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передавать управление внешнему коду по отношению к самой программе с помощью команд дальней передачи управления: </a:t>
            </a:r>
            <a:r>
              <a:rPr b="1" i="1" lang="ru-RU"/>
              <a:t>far call </a:t>
            </a:r>
            <a:r>
              <a:rPr lang="ru-RU"/>
              <a:t>или</a:t>
            </a:r>
            <a:r>
              <a:rPr b="1" i="1" lang="ru-RU"/>
              <a:t>far jmp</a:t>
            </a:r>
            <a:r>
              <a:rPr lang="ru-RU"/>
              <a:t>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2017-12-04T06:20:08Z</dcterms:created>
  <dc:creator>ИНА</dc:creator>
</cp:coreProperties>
</file>