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2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C2AF-7513-4629-8664-CCCB723101CB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FED4-0A2A-4A33-AC44-0E03C872646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ourismus" TargetMode="External"/><Relationship Id="rId3" Type="http://schemas.openxmlformats.org/officeDocument/2006/relationships/hyperlink" Target="https://media-cdn.tripadvisor.com/media/photo-s/0d/98/d6/00/rainbow-mountain-peru.jpg" TargetMode="External"/><Relationship Id="rId7" Type="http://schemas.openxmlformats.org/officeDocument/2006/relationships/hyperlink" Target="https://www.peru.travel/de/uber-peru/peruanische-identitat/tourismus.aspx" TargetMode="External"/><Relationship Id="rId12" Type="http://schemas.openxmlformats.org/officeDocument/2006/relationships/hyperlink" Target="https://uni.de/redaktion/tourismus-ein-segen-fuer-entwicklungslaender" TargetMode="External"/><Relationship Id="rId2" Type="http://schemas.openxmlformats.org/officeDocument/2006/relationships/hyperlink" Target="https://encrypted-tbn0.gstatic.com/images?q=tbn:ANd9GcTzHFEZfHXKRDOwKA3lVa__fo55WvUOIx-zSgbJ6xe1lmiK0KW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2ji2mue1p384z.cloudfront.net/img/640x480/100046.jpg" TargetMode="External"/><Relationship Id="rId11" Type="http://schemas.openxmlformats.org/officeDocument/2006/relationships/hyperlink" Target="https://info-peru.de/tourismuswirtschaft-peru/" TargetMode="External"/><Relationship Id="rId5" Type="http://schemas.openxmlformats.org/officeDocument/2006/relationships/hyperlink" Target="https://cdn.getyourguide.com/img/location_img-1570-2696395330-148.jpg" TargetMode="External"/><Relationship Id="rId10" Type="http://schemas.openxmlformats.org/officeDocument/2006/relationships/hyperlink" Target="http://www.tophotel.de/images/Standard-Bilder/Reise_Welt.jpg" TargetMode="External"/><Relationship Id="rId4" Type="http://schemas.openxmlformats.org/officeDocument/2006/relationships/hyperlink" Target="http://www.natgeokids.com/wp-content/uploads/2017/03/Peru-facts-8.jpg" TargetMode="External"/><Relationship Id="rId9" Type="http://schemas.openxmlformats.org/officeDocument/2006/relationships/hyperlink" Target="https://de.wikipedia.org/wiki/Weltorganisation_f%C3%BCr_Tourism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085184"/>
            <a:ext cx="7772400" cy="1470025"/>
          </a:xfrm>
        </p:spPr>
        <p:txBody>
          <a:bodyPr/>
          <a:lstStyle/>
          <a:p>
            <a:r>
              <a:rPr lang="de-DE" dirty="0" smtClean="0"/>
              <a:t>Entwicklung durch Tourismus</a:t>
            </a:r>
            <a:endParaRPr lang="de-DE" dirty="0"/>
          </a:p>
        </p:txBody>
      </p:sp>
      <p:pic>
        <p:nvPicPr>
          <p:cNvPr id="4098" name="Picture 2" descr="http://www.tophotel.de/images/Standard-Bilder/Reise_We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7612731" cy="4725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Gunstfaktoren in Peru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Vielfalt und Authentizität seiner Kultur, Natur und </a:t>
            </a:r>
            <a:r>
              <a:rPr lang="de-DE" dirty="0" smtClean="0"/>
              <a:t>Gastronomie: Geschichte (Inkas), damit einhergehend Sehenswürdigkeiten (Ruinen), spanische Einflüsse auf Kultur, 12 UNESCO-</a:t>
            </a:r>
            <a:r>
              <a:rPr lang="de-DE" dirty="0" err="1" smtClean="0"/>
              <a:t>Weltkulturerbestätten</a:t>
            </a:r>
            <a:r>
              <a:rPr lang="de-DE" dirty="0" smtClean="0"/>
              <a:t>, Naturreservate, Pazifikküste, 59% Regenwald, 30% Anden, bekannt für kulinarische Vielfalt, Musik und Tanz wichtiger Kulturbestandteil</a:t>
            </a:r>
          </a:p>
          <a:p>
            <a:r>
              <a:rPr lang="de-DE" dirty="0" smtClean="0"/>
              <a:t>Steigende Bedeutung als internationales Reiseziel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4" descr="https://d1ljaggyrdca1l.cloudfront.net/wp-content/uploads/2017/05/Guests-admiring-Machu-Picchu-in-Peru-1600x900.jpg"/>
          <p:cNvSpPr>
            <a:spLocks noChangeAspect="1" noChangeArrowheads="1"/>
          </p:cNvSpPr>
          <p:nvPr/>
        </p:nvSpPr>
        <p:spPr bwMode="auto">
          <a:xfrm>
            <a:off x="1187624" y="692696"/>
            <a:ext cx="9023648" cy="507580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82" name="AutoShape 6" descr="https://imagesvc.timeincapp.com/v3/mm/image?url=http%3A%2F%2Fcdn-image.travelandleisure.com%2Fsites%2Fdefault%2Ffiles%2Fstyles%2F1600x1000%2Fpublic%2F1522169144%2Fmachu-picchu-peru-lead-BUTTERFIELDPERU0318.jpg%3Fitok%3DvUBtnKzp&amp;w=700&amp;q=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84" name="AutoShape 8" descr="data:image/jpeg;base64,/9j/4AAQSkZJRgABAQAAAQABAAD/2wCEAAkGBxMSEhUTExMWFhUXFxgYFxgYFxgYGBgYGBYYFhgYGBYZHSggGBolGxYXIjEhJSkrLi4uFx8zODMsNygtLisBCgoKDg0OGxAQGy0lICUtLS0vLS0tLS0tLS0tLS0tLy0tLS0tLS0tLS0tLS0tLS0tLS0tLS0tLS0tLS0tLS0tLf/AABEIAMIBAwMBIgACEQEDEQH/xAAbAAABBQEBAAAAAAAAAAAAAAAEAAIDBQYBB//EAEAQAAECBAQDBgQFAgUDBQEAAAECEQADITEEEkFRBSJhBhMycYGRobHB8BRCUtHhYvEHI3KSoiQzUxZzgrLTFf/EABkBAAMBAQEAAAAAAAAAAAAAAAECAwAEBf/EACsRAAICAgIBAwEJAQEAAAAAAAABAhEDIRIxQQQTUSIyM0JhcYGRwfAUof/aAAwDAQACEQMRAD8A9XCo4tcPzCOFI3hhCITmiWXPiOZKBgRaSmClYrbRahcMW0U5xixpDvxKjaG9tie/EsCBEiZkVIxRsbwWhC3qGjODXYY5E+ieYYSLwhI6x3I0KOEIiZJgVComSqFGHFMJIjoXCBjBHKTDkpiNa4alcAxMuVERESpmR0kRjEUsw9cdpCEYwwRxomSkRyaYxiEmEIjIMOFoIBLaIVGFMVEaYxiRMPSuGZDCCWjGJs0RLmw6Ip8qMYQxEMmYmA5stUBzFkQ1Ctlv+MhRS96YUagchn4lT3hwxi94YJcPTLjsqPweXzn8kicYuCpSFLG0PkSUCrQXLWNKRCUl4R248cvxMAXh1JNbRyanLF0lIMMnYVKgRCrJ8jvDrRVYGQFKc6Wi5CXgZGFyjlvBSEm8LOVsfFDiqIykwwoeCgHjmUCEspQLLkxOJbQ0qiNWIgg0h+aOZoHVihDPxI3jGsL7yOpfaBEYlI1iRWOAF4AbC0qhxmCKibxJO8BTuLpFzBUWBySNAqcIYcSBcxmJnHpYZ5iQ/X9oz/HO0Im/5afA4c3KiDRh+lwD1pAl9K2aL5PRJ2k/xAUpXdYZ0gEhS9SBQFP6QfeAcB2sxSFZzOUtNyFgEPZmuz6iMzMnEKVa9OutPSLBJGRLgZq13rv5n4xzyfkqketcH4v+IlBYYKssDRW3lBuaPNuyvGPw8zm/7cwgEbOaK9K+npHoH4+WSwUPcRWEuSFkqZKqSTaJpclrwHN4ghAcrSAOojOcc7WUKZRvTN+0USbEckjWrmgQMvECPNFdoJ4oJh9a/OIJ3GpygxWfSkVWFkXnR6Yccl2eBcd2mlSzlJc6tp5x5ojFLd8x83MMVOg+yhfefg9BX2mkm6misxXaaS9HPpGJVMiIqh1iQryyNoe00rr7QoxLwoPtxF9yR7FJ4atWjNvSIlSSksQxil4V24WCO+SFCgKkhlDqRY/CNhLXKnpCkKChuD8Dt5GIrNb2O/TKvpAJcxtIcqa8HTsEG2ivxS0S/GtKfMs/lGuLC1OOiZM6JJeJUaNFGe0GGBbvP+Kv2jsrtVhkl85Lf0K+ogNRGUpWXxChf5xIJpaKhPbfCalf+yCpHaLCzSGnSw+iuU/8mrCWWDkYhoeJwMMCgIkE5PSAFEgKYFxSBEWM4nIlVmLSno9T5JFTGY4r22QlxKlk/wBS6D/aKn4QYxb6FlJLsulyU6mKfjnE5EhPMXVokGp/YdYyGO7UYhf528gBFGtZJckkm5NSfWLLH8kJZPhFjjOOTVmiikaAH6xEjic0V7xXqTAMPEW0S2WCuMzTR2hneLXck+cQSkvFghLCn31hJSS6GjBvsreIrMtI3UW6tvA3fZcqQRyir1NS4+bekN4hMzqB1eg3FaecdQRUhNSDpRiXAB0EcWWfLZ2Y48VRJKQ6ipQa4GtHeLIc2VKdN7MSxivlTFNzUO2gfSLNQypG+VJLbqUKH71jnZeKON6ROhTi9WpWBVLL2o7daOD5xHJmMtaf01bQ9Y0JSi7QJRUlTDSd4gnTHtD8Rrlci/pf6wGpR8hHpYp81Zw5IcHQlmEDEbuYkIaLWRoSy1IjUuOrMRqjIDOKVDSYUMVBBR14UOCRqYULYeJYS1xPKxKklgtaH/MlRSfcGsBgjaJ0q0vHAdpaYnthjkjJ3oV/VkTmAtdm9YzM/GzFrK1qJU7kkuYs5ksKp/f3iunS2LK99xFoSROaY78aqHIxr3gUKAiNSofiheTLP8Uk/f0h03EhKQb5gW9KH5RUEwisxvbRubNDge0c+UkCVOUP6SykeiVOBEk/thjFAgziH/SlCfiA8Z1KgB1idICrX2/mNSRuTY5WIUS5USTckl/eGF7w0p01jqVND2IdeE0OWUkUcfKGJMazNDnjqTHCIQMGwUFylJSlz7RxeMVpr8oEFY4FMsi4A+LH9xEc2l+ZbDt/kR5MxDUIJr02+UPQjKSp3c7Waj7RHMxIQ7B1UNuUddyY6Elyo1PSxuxaOPZ1E+DSM7HzrqN4ssUeUqILcpJ1YFILe0B4OUStzZqDqX9tPaLJGIISFChDdNa+RpE29lIo5iEVFr/XX3gZaCFro3Lleh0BFfKDFF1mr1JL3eh/YxEEpqxFfny/zATC0O4epyoD8qm9CH+R+EC4pQCyGd6jrd/lBvCZyZa0qP6w7GuUM3yIgXiCKpL3JDmtiWLjpDxk10LJJoaZGqddIgmP9iCSC1DUa+UZ7G8WIJZQYE1Bqw2jox55dPZzzwJ9aLNSrwwmKpGLVdUxRseUBhm38vpBmGnpBbNmAPk777+kWXqPlCP02tMJTLJctQaw0Ug7EqzJGVm9IDAo7fGHjlUiTxuJIJQ/UIURd9HYOwaD22tr9iHLoPt4HwaafWJ11DPHH5OnwOTHZiMwyq+EMdmpEmejj4RrMV2Mw2QPcfesV+aLrGgtV2N/pFROklNdPu0dGKVrZCcaGhUczRxo4/8AaKkx7wgpoYFUrHWP7QTBKV5oIlSn8RA20fq8BYROZQBtrFkpRNQzaj5VtHH6jK4fTHs6cOPltk6JaVBmDAMwAdzYg+0BT8Plvr92g/Cy6Ei7i3rQ7wRxCWFCoIrUt5AEHzpWIYszi99F8mJSWuyjCiI6IlVJILVMESsKwceOrbU67x2SzRirOSOKUnQMhLEE0qKa7/SI1ymIe4D2OtXc+kH4ewJYqFH9/v0iQqNjUWY/zHHPO27OuGJRVFVNlsBmDgkU1J6QVKSk1Bp9PLWsMxcoJUCxJrl2Bb+YiLpuxLkkPr03FoXtaG8ltLLN16V+2iYIuCfPqWvEeGrlP6khXl66xYKlEBNyHHo9KxLfRVLyQS0JzVFg7ijhg7no0RTJTKcmhyt5h/pDlywCW9PNqg7CI8SSyS2o8oNmAlipIvzabOw+PwgrGEFGbYp6UMC5nUQeo97xNLLoIPl6g0r7Q1iGa7TcUVLJlBwCAol99ExllT1EMfurxoO2eIqElibktzUDBz92ivlYcAAdBHQmkrFpt0CyMUUpoSCDoW9jFlInJUnMuYWGhqTV/nFXipBBiPBzig9BcEP0tB7BuLpmswuOplu776CoIIDG8WmAFD9/d4ykiaE1Sb13p6xrOHTHQlbXOW+5/gwktI1W7JFSkv4R7kQogmIBJNYUZTl8snxXwgrh8zlDM4h8xdfv7aGcHKQS5r84nnyGNLfb1h5akCvpOuIRSwe+0JLmJpaaVrf7aFsNWRS5gtRvf7ESKkpVRgQdrekMMoAsRT7rE6TpqIF/BqKTiPDyioqIrQqNVjS0s69Izc+Xq0dWGba2c+SCT0DriR6ViNQpD5QdgNYu+iSDMJhwKm5LgdN+v9oLKhax/q/dmt52iLLlZwHuBYt0P3eJAVelm8w9d+hjx8sucuR6cI8VRa4YZQ+jA/G3xh2LnZhkqQLtAC1ksAW0vfyjksqUWBJOzVib+EPYdIQkliS272HTzibE4XKAUkEaDVmu9j/ECjDTAMxQWBqTTYet+sOGIUAz+lmDN66wLrswIUqCjTrT2v7wxRarEbCkWf4Ba0JmpTyWBBG+W179IDxEoSzlmMDs9fUVYwQUOmyAoXqQG6KH9z5+kVszCFKqmjVFgCPzON/23g+Vi0qsDygWcltx7QSMOVplzMqimpqKjRiPp16QylRmrGSWHdF9CPYfD+IuJZGQmrOE7a5iPhFZOlUGgGpsABBWFWFIJBcFyGsTYGBe7HS8EMyUhSDU5hykVAUHzBRY3evr7wLSQgpLat/pNnfUWh6AxIv/AB9iGzlgU3GsM5WL1sAQXUCdSp/9v8xPOpJmF2dQULXGU+op8Y5IHMRdgqnQg3gLA41KpqUvyhIDaWrT4ekMqqzQjydGB4ksqmKUauSfjBOHnd4Qzgi7dOkLjWGyTVoBfKogRWAkVEdGpIS3GWwzEznfMag0EDqFAprmp3Nz84hJiaUeU9Kj0P8AeClQkpcmHYAupD2cpOzEHXSsaTgEwhKkE+EuQdwFP8h7xQ8MxLDuzeYQHIFLVjVYXBiWlTG9PlrrSEkY6D5e0dhoEdhRQr/+cQHST97QfLBUnL0p09Ifh5gZj5RDPSUGinBhnNy0zUl0cwzintSJZSjc0iFc03AibDzX06+UBt9hTI5pc7nU2+cdEwMAfR77aCGYu9PO2vpEcvY7wfAr7DikEMa7RVY3As5BptFrJNGbWHKQGgRm4s0o2jMzcBMAtQ2iLDghQa4I+bP8z6Rp56gU1itnkVpVifNzT76Q79S3FoWOH6kyBcp1mobrfWoGmnvE8mWHtuL6/teGyEZmKXcGu1KX2gpLJfKHUWvrViW2jjk/B1DpWCHK7a1aj0BBUfSLHAYz8OSpKcuYAKUe8SWrqkFNHNXivxClI8TZVZkl+QuB/UchFRTURX51j/tqRmBAplQa6gIWyhu8BRfYWazgndypU1RStYJzsohSZpzMpKSkPqCxToTvHMRw+UpXeIlqQ7HKpdA4Ng2lRWB8fxJaJgSSVS0UIUlTO5JUmYgEJLMK7F4u5+HllCRVTkGqlO73d3Af0gyTaGRXfhEIQP8AKzSi5ORa2TU0KMxB3zC/pFbKkSHWoTgtRdZC3BBqSHIHLWNIg5aszuRTc81fOB8ZMTdSc3o/xiXvpfqarKSW5UxmFII8YmOASOWj0ennD+J8QmKyplnIoKcpW6FHZj4Vg61rFglCJwUFSykGhdmLHV3BIgCZwtaAUoCVyVMFJKlgp3UnMS2+8Z+pT10/9/v7F4ik8R7yZ3c1IEwB3IoHFQUuX9yI4jHpcZkpSCeVSW7tbXyqsPI2gZahKaWJi5bKzJWoBaFgjw5ho5+ES8D71S1SppC0mjOFJ3DE1vQCKRnfYQ3PKICslMyq1NUvmdvDbTpvEP4JE0pWCpOcFgzpJD0zGrsCWawiLiGFxGEmKKEkySCrKTQP4iGYhqmlhelS/hs4zEFbVVmAcklKbZQdah6jUxRpUZ/AvwRS5pqD6Ei/Q0jE4OSpaytO5+cehSklI8fKlGWz2FydaN7RheAkBRHW8BNcXRXEvqMvxFZ70k3zEn3MBYiXlUWt9ItONScuIWLjMT71+sdkyEqUEq1sY6se6Rz5dWykIibC3Z2cNZx7QVxLhypZs43H1gfDILvtUNX7EO9aZNK9oteC8GWqdLQogZlJABN+YCv6R5x7bh/8P0FA73EaVyMAKmyjozaRgex3DQpSZi2bK6RV6Ko51ALkeXnG5xJZLoGZWxISD61rHBn9Twnxr/2ivFUYTtPhESMVMlS5ilISUgFwfyJJ8IAuTCibH9nMVNmKmEywVF2CnA6OQ5hRRepxVticX8FgcPSmlX/iHTXUmg894LnMwI9RAklVS1QXh2CgPLtTzv5iHLSzEUOu3Vvh7x3EJraIlUcH32hlsmTpVrvtpEaaG9IcqoBe39m+MRplv7/WMqCGgiOTpoSkliQAT7VgeZiQkNQkb1b0EV3Esc6FOWFkgan6ftCdukM3o5Mx+dSQkPmJf0jqcxWzOnQX1/vA+FQZYDJOZV6WtT1aLXA4RWYhA5i4BJYJfzO5b3hJUnUR4X5GzE5AQHDm+hO0TKluMpCnUMpIIGSlSHBeLLhWLwwPdmUtWIzFJSUAkMakgkJAu1doscWGQEKlTFgjMmYShVxsFAtU0TCONK2xrM/hcGtZSlJVmIfmzpOUEhiUOlRfcagxazeA5EZxzLDlBCUhYOjLs1B4gYspGECcsxCTLSS5u4IB8WYgqBUTS1ejxzCFnHdrKS7jLLykb+J/bpBtUNVgPAMGoLClSQlSlqQsqCMwdJZTp5WOZJJY2MXXEh3aklCkKIUBMzKSAUKBBZRZLh3oXhfggEHKlV1KCVKeqiT4XyvXfaJESApJygMXDpGUhqEUcguPhDeDaQ1M3/KJag5wA5cG5SySagEt0gLiEsd2VpTMIKSwyKQsKZwGUANb9IP4hKKMKoICszBIF1EFQSphU/mqRZ4fLlyJwzmfkJuMwTallROeNSXWwoznDlvLAUgpNQ0xRfzc9YsAoMx8t4fIkJWlUsrzKkzZxRUOuWoJUlmoa00tDJUtx4rFmb7McmT0zTtbCijxnD0yUTFS85SRWW2ZJ0sQaVr5RSS8NOUS4UjIMymDin5AKOpvlrG0zFqMRX4Vu/SBsTg8xSoHIpKgSWDkC6T5xoZmlUv5dg4g+En+FYGxBCSxDbPYg26wFjWkzR3acsmYkKGhF+UvqDmDCtItZ2VKSVZyBdnJ9A4cx2fwlMwBKivKFZk1CSAoBxqwLAsaxbHLT3oNWA4ZUtbjOSQQC62zZqBkg6/WM3wvBf8AVzZZoyjT1p8Gj0CRhUSwAEhk2Jvte8Yvtlh1ycQMSg+NraKSAK9CG9jBx5YuXFDw09mY7ZYUysXlP6Qfcn9oGlqIZSWJHkxGoPpHoM7AyeK4cOycQkMlevkrdL6e0edzJE3DTChQZaDVJrXcdOsdcXqgzX1NvyXgTQUcKS6dHFR12+EaD/0lORLRNXLSgLISlJIzEqdhl0trFLwHGompRJsQv/Lr+r8jnr8xHrPAuAz+8C8So5JZdCLgqPhI2CQE03+PXCSlG32ceSPCWuimxnCEYWd3aNJSKtd1Lc+4jrH7EXHaqa81AH/jD/7ldIqklo8H1n3rOiH2UMKDv84UTBQ3+cKOWxjOo7yoyuNWOn09YlTKJDMH2etIrpk4ku5HlEsrFLFlO1/vSPdo5ORzFTMw2NOlIHmFwFVLhifL+IP/ABCVhlCvSK2ehjqz70+zDRe6EkSpmgG7ecMnYkIF2c1N9yfrDe4/US339vEEyUFGlnO7H0+9YH0+QqzikgEqSBUAH9+sFcI4MvErUUiiCkc1A5Jqwc0DxJI4cuYrkS4atfP4xqsBh0yEoSSkBRADB1LUQQqhGbWnnC870UUfkj4XwfKEiZldCyc1DmSXoQ3+m720iaYsIWtFCnMPGEsMyXoWqA1qM8EnMlKQF1L6JpXUDz+HnA8ubRUtaCoAklStTmuRXJpbRtzE5SSdIokTypgXnUpIWzCVmDuLlag7ZLAJOznSJBOqCSCW5EkgJB0cB7HTpEOIWtyEqTW7itW0ezQNw0rE6YZxSqUQnuwmhBF8yWar3G0BPexq1oIw8wK5lzipahokEVuMwS5vE+D4dkUVqVmJNzRgxoPeJZM9GQuMpCiQxBLaMBVm0iCZi0qNMxDWyKPqNNoLkkgUEfisywlKS4UyuZIAQxdY3qwbrBOHmJBSQyEAsLeKrg7qv8YjkKA5kpLM6yRzfy20VPEWwoXOCXzqUspU5SkICmWKcpUCSf8AVDR2rZibjipoRnoUTMyFJLEAKIcAhuUtvprFVg8OtSn7tID/AJnqHuAS1f2gng3Gl4qQFlJQhylI0YfOChNjmy5nF0kOugU8KWSpGYhKgpIWm6f0qGrggGFg5E1AQlYKhkSJj3cp5iD0Vrq0FieRD5S1EsIRZ2/BqAF4PMlSFpBCtC+Xz3Tc1FY4mStCglSkskBx4iUgEB1aaVqfnEnEZswB5amCXKsyXcDYhVLHzeDpKxQI8J1oT7tW4isFzA3RS8Yxy5CilGXKRfzAJZyxAYsdOsB8Lx+ImOFZWB5izPQFk5VEEVuIn4nwmYgZs0tQCvzKWCkAZUkAJU5ZklgIqOymLClzwSwzApA8LeFhR310DPFJxqD4roEXs1BJjDdr+KlazJoAgpCd8xQS5OzFmjay1OI8w7SOZ84lQcTL6UoB6CnnHL6RKWV38DzdC4LxZcpWZJZQLEb+UbHGy5HE0DmCMQkMlRsf6VdOuked4iUVOoVYOpr5f1ehF9jE/DuILlrGZwaMdwbPuOsd8oPtDQyLqRJiOCzkTe6KSmaH5SQl2BLgmhoCQdWj2TsH2inzk91iQoTpYKSWocqQUrLULjUX9YoE9opE3DykLmArzJJdI7xChXlJFGahi94ViBKOZBGRlZRsPF3b/pfMw0dtIMMtPYJ4bjoN7SMJoALhMtAF6+u9TFcJJy5m8vP6wVi5wmmoZQorlOUD9KSWBAe41aAMRxGXLSFgcoDILuVFZDqGz3fV44cuJTyOXyZR4x2P9IUWKuGYQ1KEk6lSub1reFCf8cvkTmjzkqIF/S32Y6mYfbSj+ojglU6D9NfVockN9C3zMeqcJLLmat7ROFHZ/Zoiw+HKnNgLlSm9tYcnlsX2J+dekTkx0c7wVcdOnkDBnCJctalJIU4byLvcjT2h/B8OJ0zK1qqJsBd3NDBsuZKrLQO7WVl0sEqzpPMDubD1iEpP4OiMRq+NypC1SQShQDhbApqBuzt7UMFSuJKWnxJmEtzAtmYWILjarwFjxmSUFCVrGhsauCdiQ20A8EwMtCjMyKlGzKLpG5TYmoIubwn2k1dB8hfF+KrlGSEoZS1FJSKkgh6FgyqfAwTieJz0SxMWkBMtMzMCrnVlUO7VSjlL03NoG45Nly5RmrdwOU1LK/LQau1YbxI/isGoIYqUgKSP6qH3cH2jc0laWrDXYDM7TpR3OYUWBmZ3BZPMas1SWAjTHEJSSMwNCQ1Qpq0ItTeMFxDgC5kqWlKkJUhKndyHIBLt/pNgbRpUzXSlwQoBiPEXCNgWu3tFJQxvaNHkE43j0uWkKU7OAQ1nte/pBmDx8qckqlqCg7eXQjQxkMcQsEA5iQ1eV2DDy84i7KzzK7+TmPKpFUhqkKND7NEljjJOuw3s3UtOw9oG4gVFCk5iFKSpKQVM5Yhq3vGWxsxbHmWliQDV1AiwF7bb+kO7LqPetMJZSShE1ZJyqL0Q7s9NnIFaCF/5/NhsrcJxjF4UiWp2H5FpdLMlNBRvDcHWNbwftRhp7JmEyF2DnNLNm5mBSfPaKPtJw5cySVAErkuSSDmKW1J6VF4yoJb0jrUI5Y/UiMm4s9bI2qNxUHyOsUWO4sFzMksjIEgrU13IYA6UetPSMvwftFPkApC8yP0KqA9yl/CqJ+FAAD8ylG7mqhQiIw9JGDbe/gLyN9Gr4pxcS+Hmyc4MsAB+bmsfJ61is7B8byn8PNVZ+7OrfpfWjkeUCYzhCsUAnMZaEOElQJzkjmUEuGS9AdanaGyOza5agsTg4bxIP5S70JrSKe7BKmzOMrNj2m4mJOHWaklJ2LAgn5ED1jzz/D/EJTOWkjmUBlL0DOSG1cfKDuIcXM7DTyolZl5UuzBiWSTs5f0EUfYpZGJSzVd3ANGJN7W6QFclKzXTR6klEePcRxLTJmc+JanLPVzVo9qllGRBC8xUkKLAMHD+J6xg+0vYhJTOmSlqJZS0oKReqiHBtcCOf09Y5vl5Hnb6KLs4R34NCgAm4qhufW+QGl4IxmBlTFGSl1JQlRk1ZQTU5XI5kpJPUWuFCMbg8WqUcyCQq6SCxSoFwrrqGNwTGl4bxzOtUxTGYSCqWXCS4yKXLWC8tWU1uCLgx3Sg07DjyRaorJa1S1mXMuNXdqUqNCGjQcP7QTEAIzM5uXKfWKftOUGalSJQlhSczCxckF68qqVTTdqw/gwXMSUIUxIMtZawulyzgKdi2xjOPJWMpuLo2srtQZ02XJIASqiluplEJU6Ul3bMzG1w2sSdpZvglhxlr9BGdw3CJjAl5a0LQmzAOSUKNqheUE7EaiLbiM3PJMwnmWtIUNElMuqR0zP6NEYxTyX8C5W6IhLxCuZBUUmoIar3ud3hRecLx8tMpCTMZgzFZBHo0KH91iKCKWWCogIqo/lAPq7aftBa5MtAqQpWoFUA9VfmPQe8FY5Ikjuk8pIGYAupQP8A5Jmv+kUimWuoALnp8qQzdnPVBaFFZpajsKN70ppFrh5aAcoQ5pU1P8RV4WUtAoCHcmytm8jenWJ5nEhKWUlJzhs1HDFNOYeE2pHPNuTpF4RrbLLB8XllcyVlAKlBKwSUFYSeUpmpIUDY6+UQzkyUkGSjKQSXcqUo/wBajzE0HTyrEMwy5xBYhQ5gRQjL8/WApj96WPKxr18xq8KuVaHoOkALUUHlJB5gWcM5NRAvaTGmVLzAkmZlAFOUpObMKaMw9IjxiFLXLdSkuGGUkM6SCXAq4cM+sHzcNLmJShSAQkAAnQFg46sH9IEFtJ/ujNadHEK/F4RiOaYgpIDkBYJAV7peKbg2NUjDy5ZoQpYIdhfUXNQesEYTHDCKVJCfEcyLk5TygdSSDTpFbxjHc+bNQ2DVBJAZRcsG0vDcXtLphr8XwWA4mpGZg5Lb5ddfyjSsOM1aSxqVCgDC93LGgpaKHA8SKyQcgSpynOQGUCwYmwLGLHAkskqdQo4/LmJzXcuKwXFxMpA2CU80hXKKvV3fYkRcYNUtSlgIbMfGkkHlGodnqPQwFjuCqWc0tgaa6CtvzEkikKVhsrLQliXCgAw5aOwvqxhW/KYVdF5Kwspb5ilZFGBs1GPXz2g3uwBlZgKAdI83mKWmYVZylZUo0ob7jr8ouOHdoZspWSbzpDO55gDrm1v10jZPTuS0wLIvKNmvEKKQh2G5AJbYHaMFxbhCsM5DlBLgtZ3odjaNjguJyZxyomALP5FHKbab1f2gnFIdKk5M7XBDjy2f9o51PLikrDKMWjzyXICwMpDnR/t/SNVgcHKkPOPKMt8zh1DKaEO5dvaJRw1ClpxCh3RQKoLps5tRr/GLGRjEz5hSmW4uGqAQxZlMRXcR1SnLIlx/cSMUuypmY5dgnKGSOZWeyWTkIDpsBsWu8ES+IZQxcqZ3KQGr+okADqrpGkxExEuUUmQWUGpkvfQu76h4zvFyr8LMQhJIIJIU5Jo7kmrDQWeDOcIuq2FJ1Zj18aEzDzJRloOZRVnSnKpyvOcxD5wCwB2gTs4hZnpSiilBQBNg6SH9LxN2e4TNnkSpYBUtzUsEpbxKOgp8o2fZrsqvCKUqelImEEJq4yOHUH1LfDrF8klFEYJyZfYOQEITLTZIAA6AMKRNMEdlAM7hnbQD3iJZKiwoPMF/QR5s8bmzqPGO1nDxIxUxCfCTmT5Kq3kC49Ipwl49C/xOwDhE9I8JyL1oapfZiCP/AJR59HrYZXBHJNVIf+IXSrgFwDb+0XPZHEn8SzD/ADAxHUVDeukU2Gk5lDaNj/h5wkmYrEWCXSjdzdQ8hT1jZZqEXJgTbZ6VxHhIILJBzpHM3i/SXN2Le0VacCpElUrICFaqQCWN+pNTc0i24dje7U5c1D/P6xf4edJnWAqbEC96NrHnxkpNuLq/BdfmebI4UhIbK/UhX/6COx6QnhaDUpY+n0hQ/CfyNaPLU55q75lG6jVzBcjBID5lcwB9KVLAVMCqnhIZL0Ddf4iNBUpbSyHPK16nUn6QzyNvRKMEuyz/AAhly1TJJMxYAatCxANNSwMNw01M8HvAElThSCGUCCxq7mz+Rh/BcKuqVzapItdQDsq71LudYkxiEhSi3NqBqK22vEpPi9lRkjBJSwSpyl2cua00vWBpuGZzmYmrtv0HnEYxhz8vNe9PXZngnDYRSg6y+4tU9YW5d2HsGQSFXCkpFGFcxtXyr6w5WKGUpJZxTVq36QTj5oTL5QzbJ/ezRjuLEKCQhZJZRIuCKAD1egi0Y8pCt0W+JxfcqzKaYsBmRUhwSl9HZqaPGZ45xMzFqoUgGxABBBq/WLvs5iFrE4lCgspKs2RnIGUAUc1GnWMvxCSUqIU+a5oRX1i8FHlXkSc3x0afg+JlpSmXMkKUCBkUhiDc3JAo9Q/tEnGpJmKRLlghKWOpFKEA2J6mpg7s5MBwyEE0Apc2r0+zCwmAUhRzkkgvy0zaB9Qa+8RlOmMlaDJXEQg5CFBtQQLdNr/GLaTMlqCVhrG/pfoKxm5WB51FRUKuomxfSwbTrBPGZ4l5UJZlpLADUByK301iT30OnW2VnGuBzsy5o5nL0vUi48zFJPw6kUIY6vff0je4XFBCEqKqdaEjSm7CJMfh0TgcwBSU3HjfQpLXrFYZpLUkaWJPaPN5pZrXc+n8H4R6T2C4n/lqE0jmKcqnrR6NqagRlMfwEy54BcyWd3Ds9QSWFOkarDYNIObIpDhLIJ8LDWgLsdoObMlFNCRg7pmj4iqViEFOYpI5kkGoLMHBobmkZs8LaYhZKSoFPJlSrMRqCzpJezsDE5WzsAPvaLvgOBQkFc4y3UApD82UdUuK2rWOeObJkdR0M4qIDOmKXc6WYDXpeOS8CuYCHAGuZWUAeenzguaSOY/mLp5QnMLZgBYfvHZmJWoZQGS75Q9+r3iXt2+UhqK7s/gRhpIl5UFeYlSwCSoE8qQTVgPdiYLmAkuq9G97U9YmQhIDqUz1SAx96htL7wOpnd6nrelj1irbm7kFJJUgjC4sy3ZKH/WUgqAPUmIZi6kqq5cmgr9I6+uW/VusNM7KCVUSASTskVJjXejUUHbTiclOEmy1kBUxKggXJUKgtoAoCseSNFhxziSsTOXNV+Y8o/Sn8qfb4vASUx6OLHwjTOScuTDMGmzR69w/hYky0y0sMqQPM6mu5cx5V2bw/eYiUirFYJb9I5lfAGPY0pJNX+HR/rHJ62VtRDBHJVDStPvpFrwaWrO4+PxhnD+Fuqo+/kbxoJcoJDNSJYsTe2UWiVIHSFDCnzjsdZjw1CznTU+I69I0vDkDI7B+arVoC1Y5Cjm/Eg+BnEhlnDLy0Ram+0AYtZabU0NK2pHYUPk/38oyBuGh1KetItULIlILm4+kKFEn2xvBUdplHIgOa3601iLs/LHcAsHY1aFCisvu/wDfmBfaLLAmpGjAto5ufWO4mUkhTpB5JgqBZo5CiEux30VnZLwDy+sXhUebo7dKaRyFDz+8Zl9lBCg6a1p+0VyEAiWSAS6KmughQoVA8k3HvCP9SR/xMO4Uo9071/mFCgz6X6jvssuGFzLetSa1qJbg+b1iRQ5X1YfWFCib+z/JgKca+g+saSXLGw8CNP6hChQfT9P9v7Fn2DzvF6gekOJa28KFAn2EbjRymOykhvQ/JMKFAx9GOKSDcPQ3io7aUwc9qcrejgNHYUV/FH9RZ9HjUd0MKFHqM5Eav/DYf9Sr/wBs/wD2THsHDEDloPswoUedn+9K4y/kDlh5+sKFHSuhhJhQoUMY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86" name="AutoShape 10" descr="data:image/jpeg;base64,/9j/4AAQSkZJRgABAQAAAQABAAD/2wCEAAkGBxMTEhUTExMWFhUXGB4YGBgYGBogHxohIB8aGxgfIBodHiggHRolGxgYITEhJSkrLy4uHh8zODMtNygtLisBCgoKDg0OGhAQGi0lICUtLS0tLS0tLS0tLS0tLS0tLS0tLS0tLS0tLS0tLS0tLS0tLS0tLS0tLS0tLS0tLS0tLf/AABEIAI8BYQMBIgACEQEDEQH/xAAbAAACAwEBAQAAAAAAAAAAAAAEBQIDBgEAB//EAEIQAAIBAgQEBAQEBQIEBAcAAAECEQMhAAQSMQUiQVETYXGBBjKRoUKx0fAUI1LB4ZLxQ1NiohUkcoIHFjM0k9Li/8QAGQEAAwEBAQAAAAAAAAAAAAAAAAECAwQF/8QAKxEAAgICAgIBAQcFAAAAAAAAAAECEQMhEjEEQVGBImFxobHB8DJSkbLR/9oADAMBAAIRAxEAPwD5BOOnvjqNa+PER1x2HKeBjEa2Z6D6jEatSLDr9sDEnGGSfpGsIe2EUTcDBKOYBtbp5YForf2xbTYDvGM066LasPjESPXFJrAEgG02t6Yt1fvpjqhOznnGithjusxY/TE2MbnEGZdOoXH2/XFPJGPZKg30eggSZA/PtGKalNjBCNA8je9vt+WLKWbMg9Z7fs4PoNGoq3mdI8+x95GOeeVyNowURO1UkARt+pP79MSO2H3GuGAw69RY9G6EeRkWi2M9VMGLztjNOyyVESeww2yzAUxFuoPW29hvbCdDFvrhrlqxUI26yVI9dv8AGGxDVQhErKWAI+6tbpYicD5tZZWJ3sY9P9sFZXLkHcSo3jcEyPcSbHvgSNZggjY7R3xKY6OZRzEkAmdJBP0EHaRA9ccz9IK5P4WVb+YIx1K8o+u5AB0mBIncGN98R4wwKSAReYsRY9/v74r2AqzB5if3cEY0nAP5lGqhMxJIPYz95AvjM1mBcz1w/wCAnw6wINnHUGARuD5RP1GHLon2KHplWZeqyf8AP3nBr5o+CIN40MO46H1/TE/iTKBKmunOhlAJvYwAVJHWIse+F5YaFAmfxf2xa2kxAs4khjEHOO9MWInRgkSbdf2cXh9LSpve/wDf8/tgUYmWj9+2EIlRc6pBM98GDOspPVZnSxt5x+ovgCniVUiB3vP9sADrh9amSBcT+E3H+oX+3fBtXLQSVA0nv09e488Zmk+mGG46Y0HCMy1Xcd48iLwPbpjRZGnsh41WimqGGwEjt1xZl8wY6/29ME16JEmO8xEd+v5fsAMIOoddjb2t6fvbG6dmHQfRIYal3FiN/pP5Xx6oIIYR+V+/kemA6FZqbyD6x9cG5mqI1gSD847j+oAWBB39cHsZzwgGkmAT9DiilS1OWawmwtbtb2sMWRIj5gbq47CLHsYtfHK7QBOk/X3vv74qyaJViJm83t+uFvhFiY+2J1c1NlBF7Qd98HoNIuObrB/f+MS3xQ6tkKahABJki56n0vt5D3x3wzPL83cxb17DbHquYCD5gW3En8/8RtipM8un5QbybkfUmTt54ztmiRfRy5FwwLdSNvadhPXriD5kJIEsdiTc+wH188drZq3LZTcBevTeD+4wI6GwsRvcAR7j84xP4j6L/wCKbuf+79MewL4Z/rH0/wA45h6AQtIMYnTfEKrYhNsZSlSNkrK3uZxHEntiKbjHMbBeWAn2PTyxZTYddj+/zxB6gBxWao8wR+98Ai6qpZtWwmfT9iMW0HIEEjflPfywNSqgbTgmlW8voRgtoTVltamQQemwE7d7YFA5WU+f6GRhtl2U8rNB39+hxZRyrSo0h12LL2Mx57gj3GDlewWhDk9OpfyMYa0iwllOoLvz3E2MgdOk+mD6vDEGtAoBiUN+kEhYG1iTG8x6C0MrzkRAupMgHYASFNuv09cFgMKVYsjU3HodwCOliREGRHYYS8SyDAeIRcfP+Qcf9LQb9x54Y5DJFTADCYMiIPkRvM7mL2jc4a5ZNLFQp0mY5Qo6mL/i9PLCuugMIu+G+TMUW8jIg38jHrF/TBfGuFg1DUpkMDB0joLCREyA1j6i2LMlkCKbKYllM7bbwDtsLecYrkqENciDpDQbrBkXW3X6i8dML82lxpIHKAfL5jP3xfkW5VdG1AKpNzcTeOtuex9L2wJnaksW0gDUYHQAbj6ThR02V6Bs7RITVaGMjyHb7/fFdStNKDuDPt/uMXLDKFN9JIB+3eI2wE5723EYu7JAHP2GGeWqw9InoVJ/0qMLD188MMneoogWUR6yOvpb6YbBDurVH8T4YIanVCyOlxpv9AfYYQ5mloZkO6kj6W2w34sCHy9QnlMCesreDI7k/lgf4jGtzVHUITY7MIBud5VhbyxMH0EhKceY44TjmNiCZOJOcV4kxwCJ0ziLdMdpR+/tiDG+ADpbDbgr2ImCDrHt80H/ANMn2wpbBfCmAdSQSO0xNtp+2E+ho0lLMwSpM9h3G/1H3jyxyrl5kqLHcdvY/lgOg6aoZTKMsLIMg9JPUAkecDtgmorKx0EkbkN57Se2NMc/RnOPsDZSLbgXWOom4+nT0xA5kqI7G0jb/f8AthhrDiwZSOn7gYpzVHWhMcy2IAv5GPr9cbp/JjXwVZdmN76G3A77WjY/2wdT4eDd7TsBc/49xjnDaYRbmGNz1I9unrvidTMm8OAO+7A/YfvyxMp70VGPyXmiABpRVjrIFvU4HqZlVEWP5DyHf39cB1ap1Sd5vN/v7HAeYUttzQfWPYWA9sRV9l9F+ZzYaYUN1+UfXv8AvbFXizERHYRb++KqNHuCZ8rjp03/AMYMo0YvAjtEfQE4G0hbZWgJkEKq/T0uNsWhCNjbzP164mCSbCfOLf5PpiQSN7+YFvfEtjoolu33P647iUn/AJLf6f8A+cewAZZtscjFriPPFDG/tjnyP0dECFXHEscdbFuVyzObWHU9BiCy3IZQ1W0qVmJuQPzjB1TghVoZ1IEE6bwJAJBEib7YnRBQ/wAvTO0x/cYuy9YKw1rIJvcR9CDieQAGdyIUjw5Ydd7deoFvPbe+K6VEkgz7Tf7euH9LjphkpZdGi2qJB9xvOAsxlalYDwqQm8qloi2oCT1nr2wOQNAQqKpgqSfof1++GnDc+oYy0KFDCD9ZPpiWR4ErN/NqywF0qK6fQg323vhsFWggeiAWkABOdYO51QCNtrHaJvGfOLdCQCudpkNULEKNjfc9pt26dThLm8y9RzpUKJuZHpJgbx5Yd8Rzy11hjpveBY/fp9sLv4dVazqbSQQRH229++NEBDK5Z1uHUX31NtIj9jDvgbU0RxmKs31DTqYz03FhYffCMuJAFidr2++DWywCy+tGmQ1ip+n6n0wpNLsY6zWco+IpUvpUrpZRpn/mAqTBXTHTytY4ozbEqTQUahPzpCosiDub7g7b4EfLFFWoxUqTaJP1EbW64HZqkllVgD+IKSsef4Y6XkeuJTi+gpDHLUpgqoAAkmSL/jAkAld/lmBfHMxldQMsoBmNRCzqG4DEHc7xgSSJIbSfKdLbdVNjc3/Loc2Yq25SUIsGaoYm8BtWoXvIj7nFD4irOZOpTGpqbqpMyVIEyIvtP5xhfmD/ADACYMdZ/Lv5Y11HM1PDKKyKGHOlQswMQSOZ7HsxMxF7AYmuhgAJRlZVeCTAiJY6YCKY923OK50JxMdX4eQoYEGCAw2In9+049RBFYabyIjuJ8/QY0XEsuInWrI0yVdJEDykd9h07jCNqPOGpEmLgQdUR5CDeeo9MVGV9i40OM4oqUXH4kYVB9wft98e4DFVDTcA7gTHkyiDvDAn3OB+E1eeG3IIYERvuPY9PPA+VY0qkbFW3B+h9DH3OJS7Q38i/O5E02Kkm3cX/djfAhU43nEcsjoOYBeZXgCxGxMixFzbe5xl89wd15lIZdgR6xeQPK/njWM7Ri1QrGONgink2MxuBMGx7bHtiqtQZYLCJxYHFOI9cST+2I9cMDhOCcmf0+xnApwbkK6qH1CZEATHnP2wmC7Cq8yrLbln/STt3gRg/PZwrTBX5ibQP9YNu5n3wOVtoN9oIkbgjt30/s4ozNfkamflnUvcQxt+eJRTLqGcDXaQw3I5Y/8AVe/098MqVRNPiBpkRN587fvrjIMTP2ww4Vn9DiflNj2xpyZnxQ2zVQseS43iRE/cGd4xUabsIZNPpb02m/l+wyqZgJbUDIkEKNuhNseo1iblhcWAv+Yn7HFctEUBf+H2BJbtJ2++CTlYMAgmOs/lB+mCKqE9D5TIHve/viCi17Adtvpe2JcrKorpUmgXE9oAt5AnHGgHmYm/WI/X9++LtRNoPud/Qz9vtiNRABMgeYAH+23phWFFbsSdJBUd5F9ugG0+eJeFqIUw4tI5hCzc+kTviPKNhoBO4H5xMbYspZfTTJjmeyz+ECCTHmR57GMJugGH8Wv/ACx/rH6Y9hf/AAY/qT/VjuJ0P6GOrGLYHGJu848lPqR0+3U+mMW7dnQlSOZfLFjvA88M9ag6Ryx+9++KV0kaQLTME+2CA0QOaewIOJewO1Hhfwt0nEKeanlMbCbCetp7fripzrMrexBH2Fhfczg3J5ZypIEhRLFhAWT1Y9JwUBKjTI0nVImNvtOwt5d8NEoS2tCVYL09jeLicL6dQiRCQQCYM7XmFBk9PfBlLLsfCqqZBLfKbQvKeUwQZJ/cYH94BSMH0u1SsWFiB0PUHSCB0PT74rGdZW0ikbXLEFyesyQCe1zb2jB3w9UojMAZkwpOhoYhTIjUQNiCbG0QJtgzj9OnlyUWoEaT86sTG26yNQPUTjnknGVALcplFbmam0jqbXtJAU2vibcPpdEGxFp2O/rg7gdCu2oeLCG53ZgTtc7GJ8gIgWs/y/D6cSzFj3Yb+dhGObPn4vt/mS7Ma3Bkb5UIPpP57e0YrGSqZYlqtB2pHc3gfnH/ALh7436oqCw98SevAMCTFhMDyvePpjmXmy/patArPmtKjRqVTTFWpSpsszUQdxp+UgET1I6YJzjVKIpUjWLqoOlwpCgWsrzzCB6DHuJV8yJTM0i6zIJUnTJiVqLB9mPtjP5/OMqtSEkapMiNtuu+PTguTTT/AH/MqzRuyVKcqajQpjTAUyeraSBzTYgT3wsyVeopKutpIKsSVnzgwG6j++BuH/EGYH8tanhhiBrM6V7WEx9Md4xXJKsa3jaiSYD/AFkgA3vja0tMdjD+K8NjpUCehO3Tf3P1xLL1naYCiLsUXUdxeLjt6b4ByvESjB/DWoY08wBjsfLffDCtWquYCtUB2MuR7Q2kET39sKTa6QWT8Oosa9UsY/mMCG6gQbxvft2xOnlqKhqg0vS1nXPzU+nylLrqgdegO84oTJVVjV4dMjqzU16REEz1xIoIIqV6ME3AV37bcsbifW+J5v8An8YF9JFro1RCA1LRyyICXBjkULECI32wPxLheqrppkNVIBKr1tqLXj8N/wA8WcManTqeFQNR1q8uowGMQYiCBf3xreH8MekperFNNJUByJbYwWaWuQBuT5RbF8lFjZneH0XUutSBPzSyxeQbgxJIVpPnhCM5UogrIlWZQLmI3sDcQCbj7zhvnKpasSaT01dgFiSogBOUwJHL6jB/xbwWHShS8Tx6lPxGLKSC2kOApiwABW03IF8XF72RKIpQCoBzKgjdZAMfMDFhfp0nCipllpgh1eTe8HlIJnUtgbRI7ztiNWoaa84KqCQAGjmWNQiImHBuOtvN3k2WosJzNO0xM9DA2G0T02xp0Z0ZasFk6CY6TuMUYc8U4WaZLKpCgCQSCV+5tEX6XwpqDFp2IrOJ08QxMYYDihSJRmOw5THS9pHb9MC5+jCq4NiIN7g3n2P98XcOrFUdheIn3O3czce+K820oWEqvYbTq2+kn6YldjfQrOOhseJ6m5x4C+LJNPwirTdEWpPKbHtMwD5bnywfmGpoTJO1hJBP2mTfr02wi4flypWQTqmVO4tIMddiIwfWzAKltN1+ZTeRtqE9uWfriV3QMKWpTEtzae5HtsAB7xjlXOqLapjYT+to2274z+Y4gTMCP7f2wC7zjTgKzRfxgCyAVHUAT9YjAzZo9GYLvMDY9jsCMJAcEUgW6dPLtNycOhDSjmKTEAuVE72JPWJMx694xyrxR2uvKqgKACJsLCZ287XwuXLN823+fPti9ERbGZ2G3X26b+eFSAl/GjvU/wBX+MexZ4B/qf8A0N+mOYAFJyxVijjSRuD9f7zjyVLNb/P63ONX8RcDq1K9SvpimSt5v8q3MHkEzMxiitwXK+ET4yGrtoSqIvAF4O3lM2xxHStiKSZQCYuQd/1xdRyzMpqKpC051MflHceWNPTohiatPJ0V8Mlnk1CBMqAUKAkC9l64AoZlabalbL0yBGpBmGJIMgEOIN957XwWh0LkyzMY0FTYnoIOxvEA98M8rlmYFaUt4qx68oE26HztvjT/AAtk6VWgSDqaSiv4SIVMQunRe0/MTNt8aXh1OmHWmYVlOpdxbczYSZUkz2jEqS6HR8vzHw9mqaS40gWJ9Y6kgDfy2OPcHQUbPcuPmBELJPtMDe8Tta+44/mf/LVWHNSS6a3LBiagViQQGUy1hJjyjGOrcZBA+VANlDvA77OOpOK5BRRmVanpDhipg8k7GIbWR197g4Z8M4lrqBW0GmAYZ/mB6TJjqBbDn4U4JTzFNnq0k/mAlSAdogGZMEwSPbEOGfD9Ci7PVrIQtNjUpukmFK6oMFSbrB3Mmw2xMkpJpg4lXC2ajnHKhRTa1+4UEaYMWaTJiJxqKLbAkTHYCfYAAewwrylDh2Y8Pwmem9yAwYg6ZlTcKDBDQDMR0GLMktSg7K8aC5UO7Ksm2nTqgkEdxvbpjh8nFNw07oVBnEPFCzRRXYdG6+h/XCwDPN0oU/UsSPaAMOKWaVri46EXH1x1KmraSD5H36Y8qE6W4r8WgpCHNcKzLKdeYap/001RP+4yYxiavAMwRoNGpJaSQk2tA1C0ekY+qvSJtcfv7YUV/h6mxOpqpB6eI8D77Y6sHlyhfL9P+NCox2QyHhgPSzNJCZDo8oykbiIbUAcUZ/LBmBfNBoETpqP9NWkYc5n4UVDCjMOu40eF13EsZ94xH/5bciBlqnkXrKPeEjHcs+N/a5f6/uBlaWkMUDagdiVjvFpwxo0KteDSRiwPPJAEKDJUMQLWmPI4Kq/BuYBGlVjqQ5Jj/wB0XxVWD0X0sSCp3BPYQwkAqZn0746MebHk/plY0F8PoVHVxRhjEzSbmBEmTFtBAMmSBvbr3L5PxVYu8Zhd6cqWMAQ3NCvsZUNqO8HBNPiL1VCBQzbqy2ZjHy/K0z0gA+eCeF8Izmaf+GcOVqNras6PU0SJHOSADEBlteZuMa2VQrfiARghDgkQwp/yunzaEbTqkbWG+GIzr1EFQZpTVRhTlywZk0TpIg3mTqLEyABPRXnvh6plsw1N+ULIDAqxIECYUwDBkgkRbHjw5SP+IpncgEDvOmSLf33xDmhWgqjmVo1Z/iKit8pVmqFR3DBqZJS3meu98XVddJWroAoaYWhzqRMMbyoEMPTYhTuIqiP/ALiiyrIXUoZgOgU1EECOisBOLTmHT5K1XTIMjSlOR3IfSSO0fnihllHLtVqVKaFKgpoxHKrKwZf5Y0xEkzPbTvYRCl8JFIdQ5ZZ1KkShJEgtPQWuL+YvhhwbOqKtIg0XqudOlWVSxLvpU6FIklgdZnczEXZfEeWouruUdM0wIAl/mWVWShNOBAuTtBMDEucotJdESjYnz2V1qFqcw09PmA6MRIINh64yXxDkvDqWuCAQe/f/AG6Tjd5jJ5lKWX5NbU6ZGgMLSgC7MNUss2JM36SAs9w9qlGHU35gVYMR+LvMiYJNiLzMYqGVJkOHwfPgvtb6/wCcdW+NBQ4SyaitOSt5vzAiDAm8E9rx74nlqaa5pusnmYGAButrxM7db46eafRAs4blXIZtJ8OCrMBMf7Y4lQqrI66gLjqLxf3te2+HX8a1M6lAJUXsBIO9toibCxM+1PEMuHpSoMAFgpuQtiBM3giY7N5YXLYzP1UWBEzMSY/T064JooEE6tLdbTY7RMb2uL4Wk4uFSQZid/7YsQ04HmH1kyWNupv6T1gHFzWqttpJm/YyLRNwCw84wjo1IIPnOHubQksV76hcwQbn6qVaPXCfYCbNIAx0/LNu48j6bYpwzcJUpMQvOGkkR1/MT9CRhfSAm8x5Y1TtEssy9KSJ2m1pHeLYIWoFkkEqDsT169vt9sUvWJGmNtr+v18sQq1LR06dvUEj1wAXGrJlVgnqDB9gNrdMeqOIAAbUDsb/AOZwIjkGQbjE6ZO/MZsd/v8AbABXr8/zx7F/8L6/6Tj2FYz7Fm6qsGSqQ6kCFCm4vYwTIn2gYwT5fO02KhmFoVaFI6RqjYnSFmJi9xta2zqZxmUlCALrzbiZ6T5rfpM4ByPD31Vn8Rkp1iCsFhUU2llaDcmd+4nHAqizcy9JsylTUPF8T5TqelpG0rpuBtEYb5XPUmKHNpTqM9hpVWKgAC7kaY8wLTfbG8oZzxG05nQ1MwJeCFI2OoiPfCHjaZSnUY03ekZFMNoVlY3sGaCNojUV8sN1JBTCiuin4dFR4hUQAY0hoJ6QCFLLNunrhNxTOUarNlC0OLaoDAwAwANwQTt2+uGuUzGlWqvVStUVISkGOljcrqBACm8EWmADsJ+e5/IZh6jMcuU1c0AQo9CxNp8zhLZVH19MrlmDLWFF0JICsbESpupsYZR3wLxbNcPy9FtNDKox5V0omoE2mwJsDPtj5HW4dppGp4lN9MFgh1QCwUX9WwMlUR+n7v0wKI7R9o4CiimHphYYArEXBAI+0YwXHq6rUrUlpqtIOFckanJBLgbrKwqzLAwB7P8AgfEZ4aiioUfmRXAkhgYUxEkhWmI6YxfFM8Hzb1VpcrsHFM2BLKoPymxJE99pG4xSQvY84TkEZKzICamjUEE/hAKFLyQwDAXlbqdr5qvmVY6lh1PTTpJJ2BiZI3Bk/nj6D8FZalBqISysrEagCactDJO+2me8zF8ZH4ty1GnXWnQqaiyhqosIczM2A1wwvAERtc4QzafDGbBy6lgx0fOy6WVBJgtpbUzFjEqDMXWdRwxq5oWAcENdWgRsLHqphtt9974+b8Oy7CjmIZDpp6/DlWMrzTYx+AKYmQfIY81atXpNWVnhYBSmal25RYAm8EH2xz5PHhPa0xNGi4iuYo5gVTJoHdoVjTJGkGDB0ixmdi8/MZnU4/VFRqZolSo1auZw4tIBhQrQZ5j7Xx8/zmUzDSGV1kT/ADDpnp+I/njS8LqCpy1a1UPqDEBm5gNWqnr1RO0HpeDgXjxcUp06GkafhHGqVfVpOh0PMjEaotcAHmFxtPTDktbUSIiZG0HYz2OMjmxWRmpUtTUQA1F1okMFMsvhlYWFm/lNpthNTqvrJNau5YPTDuxVDI5xpJJOxBuACLzGMJeBjb0B9FcAEjVcXItP0wv4hwxK6EVEg3AcCCvvt2MHGSpcWCUvC5vEGzU6hFrAgkCSLCIPcdcG5ThVPMgnxR4sEinUGoAAi4PztbeTabgiDjB+Asb5qVV7QmhLxLhZy8Hxqb32Voby5f7Y8+fzNa5eq4mAWZtK/wDuY6R062wwqfC+ZB5WoRvOkD6QmOn4ezD3aspt/SW+kxbHZHysUV9qdisz+fo2GqvTkSVVGFQ9/mQFQZ7t/fFdCpUp/gqzI1GoCBIiABHQyN+2NgnwkApLOSYP4EA9xpkjynGX5ZK1jUBHIGRgGUoZNtmE6TBuLXxWHycWa1B3QaBFrValQ6acg3OlTa3YDa0T3w94NxlKOhMzSBlpllQnmIBJJUk3G09DbF3GER08RQSrszO1JbajpjWLMpibnYmxwpy2VohIquBEFBpbUpi4bSYABAsZO9hjptUOjcVPiqhrQ5c00pUWPiqUipUdDKhDBVBI3JFiOuy/i3xNTdYRXUtzsGggkk21IT0A2ke84yvEaACgAxB1EkpvUkwVBkXJjUL9DYDF+Toq5VQDBMiTV+aObTCgGSPlJIsBOF0gHh45pVWpurLfWhY6l5SJGrmI3HuI2s0p0lzdFaihQQNIYqCAoK6lAPQxvvbHzfN5wMAxQa0YgmPw3iVPUEHtjffAvEFbLtopklXZiiwW5iIIkiQAWHp6Xwyp1yQrE2Z/lGCyNTJ5DSJJIuBvuLEbzb6qq3BQ7FsvUEgiVJ2M3OqdpvcTbH0TiHCaVVGKhQw1AFVEBjEkxY3iQemMFk8rmqOqkyS8nkDLGm8tvAXp+eKxZG1aFJHXydU0SsmdHMhEGZHU2K3Y2NvrgShxsgQQOzW9p7zt98MMnx1tZp6VDLZRrubDr+IH1/XA2eoUa9RtIYNMEG0+sRBi/wC77qf9yIozubQTK/KSY/foR9cQpxefbDDOcPqLKFesgkrcR02n/GAHBEAgiOh/MeWN1JPokicOcrXlKctccvnF48tMSPphK2CsgpJ0gT19hBP5HFMDuXzJp1Aw3Bg/3+4nDFlo1STEMdwhkMfTcSdjOFNamdcDrcT9cE5DMimQxJMdAbelvz/TB94i2rSBPKdIMDSQd/S2B3ylRd1J6WBt2w6qlGJZyTYct2gHqJE7b3nEfEJ+Vyq7QRbyIGrByELlyoJ5zpUWBsCe8byPPzwRl6SU2lWfUQYJIjbadid+uC1otdZ1gWJaRfpHnhcaFZJ+pYGT5W3B6bYLsYX/ABTf8w/T/OPYV+IP+YP9Lf8A649goD6oEAILlWboAsAdRfqJO1+l9sECoC3yy0wNOykNaN/XrhPXNQZegNDh2akHDWKSNyCLDUBNtp88NviTPHK0eREqNBFQryhBYGI6kmN5xwNHSlQLxCu7ZoZV6bGmycqxKkQWIa94I6d74S8f+G3pZWsqqFVKnj/iPKtIgi9wdRPU4178JVWoVRKtTLPYWuIMz1g2Fyd9sA8czC/w9UNPMpBCksQL6jA3YzP36iaQmfKaOYva1p/xOGfHuH+EyAKboLt1fZrzET1x2t8Oqyqcm9Sq0w1NgFYC97gWm0eeGfAuCVhW15l2Wo3Is80WtJgoDAIALeouMWFjT4a4F4bkOyVBUUqViVldLQQd7EHpt5g4zVTg9U5mrTSnCo7yxB0qLlQSB1EARvbH0DJVygSEu6rUPTRCFXkW3CAADrjH8bzKrmDc030yTdgdYViIJMCApgCN8Fi9jPgLUaFJ6NfMeG6VmeaeoEHQ1Nl16YA8xOM9xfKUBVY0aoFKZBdmdjNyeVCBMixO+CM1TpVKrVBmKYDVGaOZTBkwQQO4vtgFsvSiDXVbyNKO3p0UffriUUbL/wCHVKC5SqxBBOkoVU3gGSOYgg3Fr4u+K+BeJRfNVH8Pw30UxoUyC0gyIcmGjQTYqcHfA7U2RWptKqq0yCIMgHUSAT8xJNtpPbGe+N8rT8UKgqhlZnrNpcqCYIi+kcskkW+UTbBsBLw/L0zUTwvFWqWhS+nSTEEEBLBhI3I++B8/VqUXehU1inTmkgUaNaobNccxJvN95w04OtNCaoWvoIjxGZdI1MLkATAZRcGBPpjZ8V4LlM5UKZms1I0HMLqRdQcK9iZOkR9Zw7A+Y0tDDUEgagslixn5hOw2Xt0wyybhzo5bWDBjrBEEFADBIYC25vBmMDcVbKKai5ZKkK8CozEjSOXV05i07j8Sj1nl1pKoV20giTA1eURvhDGfF8o1aitR28M0QEZxpIqgtNNllgBBY32uIA2A/GKBeomapRpL3AO7AgOQSAPPrdiPLDCgBUVspUYc41Bli8c+tT1YgGREmZENqmHwpmKes5JQlSi4aoSWZiY9VUSdIsANzfCbrYitUVnRavilGYcniqosZI8JALiDEk9MOeNcOOSbVpD0ZDUqt5p/f54Nj1i3UYz3E8o7ZuhSc06YFTSG/q1khWcyWkqN4t5XOH68SGUNXKMHdRKtSamoUHujFzA2PykG1hM4r0HY7zeSr5aP4khksFzKCEY9qi/8Jj/V8h/6TvcNQP2g/wC+EFL4krCnVimlXxAFY1aoIC3lCoChRBi5mCLm0KvCPgUadNafO4plNTN4btOgo+uIJBkSwmSd8efn8CM3yjr9Ao3Dhtr+cYQU/h7LucxT0JHiBrWKkokwdwZBPvj1Dh+dCGnWqFSp+WSGMdC42HnfDPLORAC6fLt/b3x5yg8VqL/wQYziPBsxlGL0XLrG4+cDrI2ce3thbVZK48RV0Mo5vD+WfwsUiV2vFriw67zPccy9EEOwZhuqXM+cWHuRjG5viD5h1UKgfUSmgEMJkRYk8xEGSbxtbHr+LLNJfbX1KV9FtDiCggVUGsiCGB0NcaZG6jf8NpEaYwrzwppUUBCpIJOttTG+1oGkMCojzknpKvwrMFjI5raVMhnAts0GRY7EGSZgTg3MZ8uUGYpoz0hCABNO8c2j5/wwu3frPWwE/HKRATMAQzmDqHzxdXAPRoIPciettn/8O9Lq7KoVgQTHXaBvtcW23tjP1CzFjUlmqWNid7XA6DsbD2tq/gXgn8PTOtiS9ypXSU7Tc80XN7beuOd1AXsc16dNzVRHCMCHqaIDTY3jfUoC+YtjMcUrJIZTVCgBY0nSWE/KCTyzBkyQRvfGv4lSIphlkMASdI3mRfYwAScZNaNc1DTpvqpNZrKYJXUAxALAGepNjtsMLDVAxBm/h1aqVK2srUAkfy3RZtNmExfdTAwScxTRdcqCJutgR5zcmMO61MIFptT0s9F10yCDOlioP9ICGIsIi2M03DtGsVACFuF2gbg3EE9N/bDbb0xPosy2dFVNLX1WWY5fQwYwJmeGMphk1U9wQCSPUdN79MR4VnUNoUKtxy3AFuuxM9D3GDK+aprodXJU7bdTERv1Pf7YdNEme4jkSkEKQLSN47XGIZFovcMCI7dDf6HGjroadNAV8RAY1bkKY7edpA/PC05Mct41QVmDPkex/uMbxy62KgPiCrqLCNPcTMekxc9P0wHSEtuIny/LDni7U/DAIIYAAWjSRA69DEffCrI5Oo/MosDEyB9J3xvF6sk3Pwjk6GaCUnjUdQpsSFIA1EjUDAPYH1kYX/E2VXJ1mpaxWYXZWg6ZuQSpuRb9zgOjkVo0/GeooKn+WiFtTsCpkyOQAmb79OhwhzOcLMXJJZiS0mZnebXJJJv374jvoaQ6yvEqLLzchHYE7/8AVvvglQDPhMskyQ3e07kx12n2xk9UnrHTFqmSSJiLne/2gYKHRpv4TMd6f/5Bj2EH8Uf6Kf8AoT9MewEn0Gt8SUmpsBWCOFOkhSygxEhSsTpLAkXgn0wRluN5J6PhVXWoSBM8oYg3sbDaQNsfOq9J1phyjBTEMVIBkWg9Zj6YhQcMb++MKN+z69leKZdz4VNWps0MdSwakEA73chVAjzXHs9VWo2pbzuY63Fv+nb1t0Ax8tyvEHpRAVgDKhl+U9wbMvsca3hPxctQpTenpdiFDACJ2BIBB6jvce2JcfgZqczW8CjKgGoWAursO5EINXyg36Wwo4XSLIAhBlaNZG6GKkv0B+UC56sfQM6uYAZYH41pkz8uoWMDrqKdJg9LYBzFFqOXp0wU1FmQEDdNckDaeQLsesxbBFUJsWVai6a1ZgQDKll5iF1ayb2gEhbT8yki1kfEsmuZnNh2SmzQGKE7DSIUG5Yo1yRebWxoOJVUNDMFmBpuqSwPOCwHKAbGTcFhJsRYEYS1c7kqlEIC9Fl0rsziF2C820k3hSbGBixIVHKZcT/NqsesIEH3JgT0jE0SkCqCjqckKpao25IA5VCjcjFmvKAQatRvRI3m9yT2O2LclmMotWnUJrNoYEz4cWIg9Dv59vdFH0P4Vyop0zCojN8/hjSDFgQvSw+xMYV/HvxNoStkXpOC2hkqA8pmKjAne8EAfpjR8I0lFKtqBViDbmAk7fs9DjCfH3D0BR1zRqVGYtoeeUM3IFtCre+oiLYlerD2Z3L5o02DWlRN7gi40kRdSJt640HxXQAp0KppVFAo6C4clqTKSBqvzRqF7HoSLDCReAuwZamZy1No0wahad4kqpUD367Y1vxFlajZekaLcwqElgw0uKikjSALjkgi8kGRNsUBks/nVr1SlNKVCnpZjAPMBDnUxkknTMCBhe9QmJPTr5YMq8LcVKb1QtHxWACEhSdRAPIPkQXnVpEW8sGZuvTVyngU2FriBuFnpI07W63wWgJfDfFRTdQ5gCyN/RJBI/8AQSBPbfqQW2cztDK5pRTy5XwtVkpqZ1wQVqFtXy2mCLkYzn8YiLIo0x15gzGRMXJ3semNtR4GtQU6jErUEh/D0wxBPVgSRBB36nESlFbYMXfGmVWrQWuiDVADEzqC7qCJjdomJuL4EznEEzdNKlQsK1OmKbkVFBq2OloZTJAsYk7WxqqmRRU0NJRpUjqJ2uPf/txgsmoy1Z6dVSHmKNRpCqZ+aPxLB26SJGFjkmqQInlWpJp10amm5LO5NuhGlFi8XJI8jjQ8IostKo9NW06Q6MyJdlYEQHBWY7bdCMLeLcQrJUNOtFQr8sgqCD1IUgsLRBNoPXFycf8A/KVAAq1EZGAUGNOoBiBMgQSG8j9LT0MMqfF9evWHjVlUB9MMkLBDtLEEwBpFhO4PqLmuKyKlHOoyNbT4ZBkHZgQYKm29jEYXGpVNT+ay1aTkh6T1SGWbgxUIIPYgnzOGOW4lQy6tSfM+LQgin8xdRsUYD+Wyxtfe4G4xEscXutioZfDPwxlK6a6lQvPypemNyLxfts3fD3h/AsvkRUq5h6ev8C0wvJYySxAOq8XJNhhFmeBUv5b5ZRUoyuiakagxAWTq1EqbtKEHoRFjW4EmfY1alXwxIhDUVlEcvKR37zJnBylXYjM8e48tRRRoUg4BaCyAsb6rQASZ6xPlieW4VU/+pVQ8vyqIgSAeY7KskyN+uNhX4QMmEvRXVIXYEwCWvubAkmcZvi3xOAPDpEKSbVGLX7heWRPQnGKyZHKox+rFuy7KZsUVYqF1kAEBQQhMm7gQxm1pBI3tdj8NZvWuoB5qGYIGxJVW3NiRE9YnrjP5DhpFVM0zoyaSNK82o30AbixM3Fo27PM5xFchqqVFZs4U1gEQtIN8ojYvpJtstuuNpRU0xhvxLnHpU5NLxdA5gpIIHU2BNpXfzwirU2qmm6U3XTdDrBGkjaWUgACQVEdPXBuW48tXQYDzDCXUOrE7FZveB3t54Jz1R1hqpd6cwNIcmGmQQsyJi7ex2jOC4aExfUo10ChwHVCWaCeUEFTcXgqT6Ee+ErVaakWfmAO55drQeu0YK4l8SfzHNI6agGnRBUgLYi1779rYXcQ4prDs8LXRJtMwO56XIIt07YFftAwU5hixXkqrtpO8eQItabScdyuSOkogIETpIYgdRAO/364Gy1OpmVaG2i2oC/8AeTI2/thu1RlimC6P0MGRaYg/N7drTsdOuiLFmV4rUo1CtRuQgi0iYkEDaDJ/TDFqLFAgiopv5iP+oQNQHWZ2nCXiLM9RQ4L6oEmQZGqTMzcRc/QxhrlMgyurU6nKBeTYgAj8N42388NjsEzVBSApVg9iW7jrIH5jtjuXrLQEVaRIMXBIn179Ogwx4nk+SapBibgC0mwEi1jGEn8LUhhI0j5ST84Ple87TGLixEOM52k5BAIXZUBNh3naThKVvBtPfBgVTbrtEbbTvtfFdSheOvrjWLAEBwwp5hVNohj8sgR0vYR6zEYHXKEyJE9u+IERYgkbiYF+s/TvirTAZ/8AhlP+lv8AWuPYA8ZP6f8AvP6Y9hCpmz+P3Y0UBgDUDAFp0t0GwAsB64xVJrdRjUZ3i4zaLSzLaW1SKioCAIuCBcmZg+eFi/DVZRqZlWiTCub6hMAhBJ9jGM7SRoVZygaegMRz01qb7BhKz5xg74e4dUq1EZFgawdRMDlILRO8DBPFeCPmCtTLstWFWmwIKm1g3NuIjqTjecE4WKFNACDAAEf9J9jqLEknuewwmwstyGTvVdhytoqCAbspANo3hKf7GFFfPU6rnw2LAEqujSQPxK0ExquwIsbgXw4zuagEKYLHTYfIOUs17EBegvG18LOC1hVAQNqCHxCO1rNGlZ5ZWB26zOEIyfHOMUv5lB1aAVKBDEONQ5pPyAMpgAXntjPMw6/ng3KfD+Zr6qqqAHJaSw2Jnvglvg7M6SxChRudf6CemFyjdWNMUgLH78uvfF+T0tUpoTZnVZ6gSJiPKcF1OA06JHj1GOxKUx0Nxzny8pvi2jm/DB8FBTEXO7ESBuT9jMYqxn0rJ5dEyIXSCqU2cAkm4JYTeZmDv+mMv8SZWktOa0q70QUYtN6enk08tzrKzFonBHA+Mk5CupfmR1eW1GULrMxvYta2MnxKnUzGaemA1XYIGeNMhXO+0gNhJBYDIjymYvE40vAQ+ay2YyuqFGmorQW0lXUtA3IIJsNjHczn+KcJrLWFMU4LAFV1AzYA3nbUG3jGt+BOIMD4WgI9NYkRzEhpJiNtKDczGB6BbMXm6WnM6KhLBaoQsTdlBABnzWDh7xjhlPUjUMzRiNJps5kRYEMAQQR06R9PZvhihGzOaqKGjSKdNfmP/DuFCgAaZ3J073wgRiPXB2MZjI0tID5imfJVLR7A/vtjZfD3EaJXwkqsSgWNQgOANJgTJaIMHouPntNfLyw6+D0D5oKzEaUL2AM2Cxf1xGSNxYmfRFXUWSfnEDyO6n6gYyXxnkalWkrU4LKwDLa97AMQDZibTsTjUhTYg+hGA1rS7s11YlWBAiYAYR/Te3vjlwOhLZicvm2rmalJqgpU9Fm06dOoktY3i/npPni7I55VqEgJSUX1aPFYWggazsb7zv22jSSpks4wqElCZ1SCWVhMkDqJBiBJHY4Ez2gVXVBC6iAOwnp/brG+O0oLzPDghGabTWyrvzAcrKTMjSPlAkEQYiBgsZ1MrmKbPRpNlakwyIDqUgg8zSdQm4kG3TFHwzxPwqwDIKiNZka4NiJjb5SwPefIY0HFfhqtRqhMo6eDWIdKNQAtTeDqAlWTlAN9W1rkDAApo5uhkqjeHUqVMs/MiaVI9BU1zqG3ygi0jGkoZqnmFp1hDqsAE6ldB8xRnpsrC/QkgxtjM5WjXetTy+Y01KTuRZUAsLlSAHB0+QtbywPmcrW4VWlW10Htci430sBv6geYjGGXHydxdS+QNZnMurVQ4AsIXXNQrMyZZtLHuWVpv5YtNRaVMq8GnpIKnTDTvOlVS4J/B6ybiGVrJWpeLSkLMFW/CYmPPfcfbHszX8OmzkFgouogT7m0Y86PlZo5FjyfP3Im97AH40aPg16OWV9yQBzLaFIXTeJsb9IiMdrMtRzma9RQpF9YIIa0gyILjb27AYTZTPI6NVANKKhBSjK6gQIBvG5ktva0YozOZ/iVZhoISP5LIQJZisq6tIkiN1x6lUqHQ3z3CabOjUideqz0wpC21S0QQCJv54YLwtgHjMVIaTJMgEm8BtjjN8GFRDpp0fChgajB9R07fiJtN4xtsvnJUK86yLD/ACNu+ImpKkgML8S5NVqGpVVp+VXX8cyBqNzqBiDF9ulk1LOIf+ESNJWQsSvUHTANxjcfEVaiEK1IFI8s6dXPM/KVtfUevqIvkeJcAU0jUoHlmCxJ0newUjWHkDy2jri4bWxUFJX8RBTplUZRKAwvYwXJEfKBFoO/ldn1qK48ddwJEjlPYTYzYiJxlMrWelWAadQMG9x3vfBmdzru6spPSBJi3QAn92w3B3QqNI+YpkAB2lSJjzAHNaDbpeLRihBUDEO2mQNLmd5tFo/LC/O8RVVCOhAZfwhRB3O2+/pe2CK/EWRgvy6dQBuwIsRM38tsQovskO/hwV1HUxNipNiCbkg2i/T72wLVyxG91WTA2I7Cbkjt0xzJ583sOs6el+gI/TBdOuWWP6rHpIOxnodhgtrQC7M5emxkOFI/EVP3AtG1/XGfzTEsY3n93xruIZYqtl0kQDJmeggjr6+eMrxCioGoMSZ5h9YP2ONscrBArVDE3nqMWUqwNj174v4Rwx8zWWjRBao/yqSBMAk3NtgTiHFOHvl6r0qqaalMwwBBjruJBsRjQZV4S49iPiDsfrj2HY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88" name="AutoShape 12" descr="data:image/jpeg;base64,/9j/4AAQSkZJRgABAQAAAQABAAD/2wCEAAkGBxMTEhUTExMWFhUXGB4YGBgYGBogHxohIB8aGxgfIBodHiggHRolGxgYITEhJSkrLy4uHh8zODMtNygtLisBCgoKDg0OGhAQGi0lICUtLS0tLS0tLS0tLS0tLS0tLS0tLS0tLS0tLS0tLS0tLS0tLS0tLS0tLS0tLS0tLS0tLf/AABEIAI8BYQMBIgACEQEDEQH/xAAbAAACAwEBAQAAAAAAAAAAAAAEBQIDBgEAB//EAEIQAAIBAgQEBAQEBQIEBAcAAAECEQMhAAQSMQUiQVETYXGBBjKRoUKx0fAUI1LB4ZLxQ1NiohUkcoIHFjM0k9Li/8QAGQEAAwEBAQAAAAAAAAAAAAAAAAECAwQF/8QAKxEAAgICAgIBAQcFAAAAAAAAAAECEQMhEjEEQVGBImFxobHB8DJSkbLR/9oADAMBAAIRAxEAPwD5BOOnvjqNa+PER1x2HKeBjEa2Z6D6jEatSLDr9sDEnGGSfpGsIe2EUTcDBKOYBtbp5YForf2xbTYDvGM066LasPjESPXFJrAEgG02t6Yt1fvpjqhOznnGithjusxY/TE2MbnEGZdOoXH2/XFPJGPZKg30eggSZA/PtGKalNjBCNA8je9vt+WLKWbMg9Z7fs4PoNGoq3mdI8+x95GOeeVyNowURO1UkARt+pP79MSO2H3GuGAw69RY9G6EeRkWi2M9VMGLztjNOyyVESeww2yzAUxFuoPW29hvbCdDFvrhrlqxUI26yVI9dv8AGGxDVQhErKWAI+6tbpYicD5tZZWJ3sY9P9sFZXLkHcSo3jcEyPcSbHvgSNZggjY7R3xKY6OZRzEkAmdJBP0EHaRA9ccz9IK5P4WVb+YIx1K8o+u5AB0mBIncGN98R4wwKSAReYsRY9/v74r2AqzB5if3cEY0nAP5lGqhMxJIPYz95AvjM1mBcz1w/wCAnw6wINnHUGARuD5RP1GHLon2KHplWZeqyf8AP3nBr5o+CIN40MO46H1/TE/iTKBKmunOhlAJvYwAVJHWIse+F5YaFAmfxf2xa2kxAs4khjEHOO9MWInRgkSbdf2cXh9LSpve/wDf8/tgUYmWj9+2EIlRc6pBM98GDOspPVZnSxt5x+ovgCniVUiB3vP9sADrh9amSBcT+E3H+oX+3fBtXLQSVA0nv09e488Zmk+mGG46Y0HCMy1Xcd48iLwPbpjRZGnsh41WimqGGwEjt1xZl8wY6/29ME16JEmO8xEd+v5fsAMIOoddjb2t6fvbG6dmHQfRIYal3FiN/pP5Xx6oIIYR+V+/kemA6FZqbyD6x9cG5mqI1gSD847j+oAWBB39cHsZzwgGkmAT9DiilS1OWawmwtbtb2sMWRIj5gbq47CLHsYtfHK7QBOk/X3vv74qyaJViJm83t+uFvhFiY+2J1c1NlBF7Qd98HoNIuObrB/f+MS3xQ6tkKahABJki56n0vt5D3x3wzPL83cxb17DbHquYCD5gW3En8/8RtipM8un5QbybkfUmTt54ztmiRfRy5FwwLdSNvadhPXriD5kJIEsdiTc+wH188drZq3LZTcBevTeD+4wI6GwsRvcAR7j84xP4j6L/wCKbuf+79MewL4Z/rH0/wA45h6AQtIMYnTfEKrYhNsZSlSNkrK3uZxHEntiKbjHMbBeWAn2PTyxZTYddj+/zxB6gBxWao8wR+98Ai6qpZtWwmfT9iMW0HIEEjflPfywNSqgbTgmlW8voRgtoTVltamQQemwE7d7YFA5WU+f6GRhtl2U8rNB39+hxZRyrSo0h12LL2Mx57gj3GDlewWhDk9OpfyMYa0iwllOoLvz3E2MgdOk+mD6vDEGtAoBiUN+kEhYG1iTG8x6C0MrzkRAupMgHYASFNuv09cFgMKVYsjU3HodwCOliREGRHYYS8SyDAeIRcfP+Qcf9LQb9x54Y5DJFTADCYMiIPkRvM7mL2jc4a5ZNLFQp0mY5Qo6mL/i9PLCuugMIu+G+TMUW8jIg38jHrF/TBfGuFg1DUpkMDB0joLCREyA1j6i2LMlkCKbKYllM7bbwDtsLecYrkqENciDpDQbrBkXW3X6i8dML82lxpIHKAfL5jP3xfkW5VdG1AKpNzcTeOtuex9L2wJnaksW0gDUYHQAbj6ThR02V6Bs7RITVaGMjyHb7/fFdStNKDuDPt/uMXLDKFN9JIB+3eI2wE5723EYu7JAHP2GGeWqw9InoVJ/0qMLD188MMneoogWUR6yOvpb6YbBDurVH8T4YIanVCyOlxpv9AfYYQ5mloZkO6kj6W2w34sCHy9QnlMCesreDI7k/lgf4jGtzVHUITY7MIBud5VhbyxMH0EhKceY44TjmNiCZOJOcV4kxwCJ0ziLdMdpR+/tiDG+ADpbDbgr2ImCDrHt80H/ANMn2wpbBfCmAdSQSO0xNtp+2E+ho0lLMwSpM9h3G/1H3jyxyrl5kqLHcdvY/lgOg6aoZTKMsLIMg9JPUAkecDtgmorKx0EkbkN57Se2NMc/RnOPsDZSLbgXWOom4+nT0xA5kqI7G0jb/f8AthhrDiwZSOn7gYpzVHWhMcy2IAv5GPr9cbp/JjXwVZdmN76G3A77WjY/2wdT4eDd7TsBc/49xjnDaYRbmGNz1I9unrvidTMm8OAO+7A/YfvyxMp70VGPyXmiABpRVjrIFvU4HqZlVEWP5DyHf39cB1ap1Sd5vN/v7HAeYUttzQfWPYWA9sRV9l9F+ZzYaYUN1+UfXv8AvbFXizERHYRb++KqNHuCZ8rjp03/AMYMo0YvAjtEfQE4G0hbZWgJkEKq/T0uNsWhCNjbzP164mCSbCfOLf5PpiQSN7+YFvfEtjoolu33P647iUn/AJLf6f8A+cewAZZtscjFriPPFDG/tjnyP0dECFXHEscdbFuVyzObWHU9BiCy3IZQ1W0qVmJuQPzjB1TghVoZ1IEE6bwJAJBEib7YnRBQ/wAvTO0x/cYuy9YKw1rIJvcR9CDieQAGdyIUjw5Ydd7deoFvPbe+K6VEkgz7Tf7euH9LjphkpZdGi2qJB9xvOAsxlalYDwqQm8qloi2oCT1nr2wOQNAQqKpgqSfof1++GnDc+oYy0KFDCD9ZPpiWR4ErN/NqywF0qK6fQg323vhsFWggeiAWkABOdYO51QCNtrHaJvGfOLdCQCudpkNULEKNjfc9pt26dThLm8y9RzpUKJuZHpJgbx5Yd8Rzy11hjpveBY/fp9sLv4dVazqbSQQRH229++NEBDK5Z1uHUX31NtIj9jDvgbU0RxmKs31DTqYz03FhYffCMuJAFidr2++DWywCy+tGmQ1ip+n6n0wpNLsY6zWco+IpUvpUrpZRpn/mAqTBXTHTytY4ozbEqTQUahPzpCosiDub7g7b4EfLFFWoxUqTaJP1EbW64HZqkllVgD+IKSsef4Y6XkeuJTi+gpDHLUpgqoAAkmSL/jAkAld/lmBfHMxldQMsoBmNRCzqG4DEHc7xgSSJIbSfKdLbdVNjc3/Loc2Yq25SUIsGaoYm8BtWoXvIj7nFD4irOZOpTGpqbqpMyVIEyIvtP5xhfmD/ADACYMdZ/Lv5Y11HM1PDKKyKGHOlQswMQSOZ7HsxMxF7AYmuhgAJRlZVeCTAiJY6YCKY923OK50JxMdX4eQoYEGCAw2In9+049RBFYabyIjuJ8/QY0XEsuInWrI0yVdJEDykd9h07jCNqPOGpEmLgQdUR5CDeeo9MVGV9i40OM4oqUXH4kYVB9wft98e4DFVDTcA7gTHkyiDvDAn3OB+E1eeG3IIYERvuPY9PPA+VY0qkbFW3B+h9DH3OJS7Q38i/O5E02Kkm3cX/djfAhU43nEcsjoOYBeZXgCxGxMixFzbe5xl89wd15lIZdgR6xeQPK/njWM7Ri1QrGONgink2MxuBMGx7bHtiqtQZYLCJxYHFOI9cST+2I9cMDhOCcmf0+xnApwbkK6qH1CZEATHnP2wmC7Cq8yrLbln/STt3gRg/PZwrTBX5ibQP9YNu5n3wOVtoN9oIkbgjt30/s4ozNfkamflnUvcQxt+eJRTLqGcDXaQw3I5Y/8AVe/098MqVRNPiBpkRN587fvrjIMTP2ww4Vn9DiflNj2xpyZnxQ2zVQseS43iRE/cGd4xUabsIZNPpb02m/l+wyqZgJbUDIkEKNuhNseo1iblhcWAv+Yn7HFctEUBf+H2BJbtJ2++CTlYMAgmOs/lB+mCKqE9D5TIHve/viCi17Adtvpe2JcrKorpUmgXE9oAt5AnHGgHmYm/WI/X9++LtRNoPud/Qz9vtiNRABMgeYAH+23phWFFbsSdJBUd5F9ugG0+eJeFqIUw4tI5hCzc+kTviPKNhoBO4H5xMbYspZfTTJjmeyz+ECCTHmR57GMJugGH8Wv/ACx/rH6Y9hf/AAY/qT/VjuJ0P6GOrGLYHGJu848lPqR0+3U+mMW7dnQlSOZfLFjvA88M9ag6Ryx+9++KV0kaQLTME+2CA0QOaewIOJewO1Hhfwt0nEKeanlMbCbCetp7fripzrMrexBH2Fhfczg3J5ZypIEhRLFhAWT1Y9JwUBKjTI0nVImNvtOwt5d8NEoS2tCVYL09jeLicL6dQiRCQQCYM7XmFBk9PfBlLLsfCqqZBLfKbQvKeUwQZJ/cYH94BSMH0u1SsWFiB0PUHSCB0PT74rGdZW0ikbXLEFyesyQCe1zb2jB3w9UojMAZkwpOhoYhTIjUQNiCbG0QJtgzj9OnlyUWoEaT86sTG26yNQPUTjnknGVALcplFbmam0jqbXtJAU2vibcPpdEGxFp2O/rg7gdCu2oeLCG53ZgTtc7GJ8gIgWs/y/D6cSzFj3Yb+dhGObPn4vt/mS7Ma3Bkb5UIPpP57e0YrGSqZYlqtB2pHc3gfnH/ALh7436oqCw98SevAMCTFhMDyvePpjmXmy/patArPmtKjRqVTTFWpSpsszUQdxp+UgET1I6YJzjVKIpUjWLqoOlwpCgWsrzzCB6DHuJV8yJTM0i6zIJUnTJiVqLB9mPtjP5/OMqtSEkapMiNtuu+PTguTTT/AH/MqzRuyVKcqajQpjTAUyeraSBzTYgT3wsyVeopKutpIKsSVnzgwG6j++BuH/EGYH8tanhhiBrM6V7WEx9Md4xXJKsa3jaiSYD/AFkgA3vja0tMdjD+K8NjpUCehO3Tf3P1xLL1naYCiLsUXUdxeLjt6b4ByvESjB/DWoY08wBjsfLffDCtWquYCtUB2MuR7Q2kET39sKTa6QWT8Oosa9UsY/mMCG6gQbxvft2xOnlqKhqg0vS1nXPzU+nylLrqgdegO84oTJVVjV4dMjqzU16REEz1xIoIIqV6ME3AV37bcsbifW+J5v8An8YF9JFro1RCA1LRyyICXBjkULECI32wPxLheqrppkNVIBKr1tqLXj8N/wA8WcManTqeFQNR1q8uowGMQYiCBf3xreH8MekperFNNJUByJbYwWaWuQBuT5RbF8lFjZneH0XUutSBPzSyxeQbgxJIVpPnhCM5UogrIlWZQLmI3sDcQCbj7zhvnKpasSaT01dgFiSogBOUwJHL6jB/xbwWHShS8Tx6lPxGLKSC2kOApiwABW03IF8XF72RKIpQCoBzKgjdZAMfMDFhfp0nCipllpgh1eTe8HlIJnUtgbRI7ztiNWoaa84KqCQAGjmWNQiImHBuOtvN3k2WosJzNO0xM9DA2G0T02xp0Z0ZasFk6CY6TuMUYc8U4WaZLKpCgCQSCV+5tEX6XwpqDFp2IrOJ08QxMYYDihSJRmOw5THS9pHb9MC5+jCq4NiIN7g3n2P98XcOrFUdheIn3O3czce+K820oWEqvYbTq2+kn6YldjfQrOOhseJ6m5x4C+LJNPwirTdEWpPKbHtMwD5bnywfmGpoTJO1hJBP2mTfr02wi4flypWQTqmVO4tIMddiIwfWzAKltN1+ZTeRtqE9uWfriV3QMKWpTEtzae5HtsAB7xjlXOqLapjYT+to2274z+Y4gTMCP7f2wC7zjTgKzRfxgCyAVHUAT9YjAzZo9GYLvMDY9jsCMJAcEUgW6dPLtNycOhDSjmKTEAuVE72JPWJMx694xyrxR2uvKqgKACJsLCZ287XwuXLN823+fPti9ERbGZ2G3X26b+eFSAl/GjvU/wBX+MexZ4B/qf8A0N+mOYAFJyxVijjSRuD9f7zjyVLNb/P63ONX8RcDq1K9SvpimSt5v8q3MHkEzMxiitwXK+ET4yGrtoSqIvAF4O3lM2xxHStiKSZQCYuQd/1xdRyzMpqKpC051MflHceWNPTohiatPJ0V8Mlnk1CBMqAUKAkC9l64AoZlabalbL0yBGpBmGJIMgEOIN957XwWh0LkyzMY0FTYnoIOxvEA98M8rlmYFaUt4qx68oE26HztvjT/AAtk6VWgSDqaSiv4SIVMQunRe0/MTNt8aXh1OmHWmYVlOpdxbczYSZUkz2jEqS6HR8vzHw9mqaS40gWJ9Y6kgDfy2OPcHQUbPcuPmBELJPtMDe8Tta+44/mf/LVWHNSS6a3LBiagViQQGUy1hJjyjGOrcZBA+VANlDvA77OOpOK5BRRmVanpDhipg8k7GIbWR197g4Z8M4lrqBW0GmAYZ/mB6TJjqBbDn4U4JTzFNnq0k/mAlSAdogGZMEwSPbEOGfD9Ci7PVrIQtNjUpukmFK6oMFSbrB3Mmw2xMkpJpg4lXC2ajnHKhRTa1+4UEaYMWaTJiJxqKLbAkTHYCfYAAewwrylDh2Y8Pwmem9yAwYg6ZlTcKDBDQDMR0GLMktSg7K8aC5UO7Ksm2nTqgkEdxvbpjh8nFNw07oVBnEPFCzRRXYdG6+h/XCwDPN0oU/UsSPaAMOKWaVri46EXH1x1KmraSD5H36Y8qE6W4r8WgpCHNcKzLKdeYap/001RP+4yYxiavAMwRoNGpJaSQk2tA1C0ekY+qvSJtcfv7YUV/h6mxOpqpB6eI8D77Y6sHlyhfL9P+NCox2QyHhgPSzNJCZDo8oykbiIbUAcUZ/LBmBfNBoETpqP9NWkYc5n4UVDCjMOu40eF13EsZ94xH/5bciBlqnkXrKPeEjHcs+N/a5f6/uBlaWkMUDagdiVjvFpwxo0KteDSRiwPPJAEKDJUMQLWmPI4Kq/BuYBGlVjqQ5Jj/wB0XxVWD0X0sSCp3BPYQwkAqZn0746MebHk/plY0F8PoVHVxRhjEzSbmBEmTFtBAMmSBvbr3L5PxVYu8Zhd6cqWMAQ3NCvsZUNqO8HBNPiL1VCBQzbqy2ZjHy/K0z0gA+eCeF8Izmaf+GcOVqNras6PU0SJHOSADEBlteZuMa2VQrfiARghDgkQwp/yunzaEbTqkbWG+GIzr1EFQZpTVRhTlywZk0TpIg3mTqLEyABPRXnvh6plsw1N+ULIDAqxIECYUwDBkgkRbHjw5SP+IpncgEDvOmSLf33xDmhWgqjmVo1Z/iKit8pVmqFR3DBqZJS3meu98XVddJWroAoaYWhzqRMMbyoEMPTYhTuIqiP/ALiiyrIXUoZgOgU1EECOisBOLTmHT5K1XTIMjSlOR3IfSSO0fnihllHLtVqVKaFKgpoxHKrKwZf5Y0xEkzPbTvYRCl8JFIdQ5ZZ1KkShJEgtPQWuL+YvhhwbOqKtIg0XqudOlWVSxLvpU6FIklgdZnczEXZfEeWouruUdM0wIAl/mWVWShNOBAuTtBMDEucotJdESjYnz2V1qFqcw09PmA6MRIINh64yXxDkvDqWuCAQe/f/AG6Tjd5jJ5lKWX5NbU6ZGgMLSgC7MNUss2JM36SAs9w9qlGHU35gVYMR+LvMiYJNiLzMYqGVJkOHwfPgvtb6/wCcdW+NBQ4SyaitOSt5vzAiDAm8E9rx74nlqaa5pusnmYGAButrxM7db46eafRAs4blXIZtJ8OCrMBMf7Y4lQqrI66gLjqLxf3te2+HX8a1M6lAJUXsBIO9toibCxM+1PEMuHpSoMAFgpuQtiBM3giY7N5YXLYzP1UWBEzMSY/T064JooEE6tLdbTY7RMb2uL4Wk4uFSQZid/7YsQ04HmH1kyWNupv6T1gHFzWqttpJm/YyLRNwCw84wjo1IIPnOHubQksV76hcwQbn6qVaPXCfYCbNIAx0/LNu48j6bYpwzcJUpMQvOGkkR1/MT9CRhfSAm8x5Y1TtEssy9KSJ2m1pHeLYIWoFkkEqDsT169vt9sUvWJGmNtr+v18sQq1LR06dvUEj1wAXGrJlVgnqDB9gNrdMeqOIAAbUDsb/AOZwIjkGQbjE6ZO/MZsd/v8AbABXr8/zx7F/8L6/6Tj2FYz7Fm6qsGSqQ6kCFCm4vYwTIn2gYwT5fO02KhmFoVaFI6RqjYnSFmJi9xta2zqZxmUlCALrzbiZ6T5rfpM4ByPD31Vn8Rkp1iCsFhUU2llaDcmd+4nHAqizcy9JsylTUPF8T5TqelpG0rpuBtEYb5XPUmKHNpTqM9hpVWKgAC7kaY8wLTfbG8oZzxG05nQ1MwJeCFI2OoiPfCHjaZSnUY03ekZFMNoVlY3sGaCNojUV8sN1JBTCiuin4dFR4hUQAY0hoJ6QCFLLNunrhNxTOUarNlC0OLaoDAwAwANwQTt2+uGuUzGlWqvVStUVISkGOljcrqBACm8EWmADsJ+e5/IZh6jMcuU1c0AQo9CxNp8zhLZVH19MrlmDLWFF0JICsbESpupsYZR3wLxbNcPy9FtNDKox5V0omoE2mwJsDPtj5HW4dppGp4lN9MFgh1QCwUX9WwMlUR+n7v0wKI7R9o4CiimHphYYArEXBAI+0YwXHq6rUrUlpqtIOFckanJBLgbrKwqzLAwB7P8AgfEZ4aiioUfmRXAkhgYUxEkhWmI6YxfFM8Hzb1VpcrsHFM2BLKoPymxJE99pG4xSQvY84TkEZKzICamjUEE/hAKFLyQwDAXlbqdr5qvmVY6lh1PTTpJJ2BiZI3Bk/nj6D8FZalBqISysrEagCactDJO+2me8zF8ZH4ty1GnXWnQqaiyhqosIczM2A1wwvAERtc4QzafDGbBy6lgx0fOy6WVBJgtpbUzFjEqDMXWdRwxq5oWAcENdWgRsLHqphtt9974+b8Oy7CjmIZDpp6/DlWMrzTYx+AKYmQfIY81atXpNWVnhYBSmal25RYAm8EH2xz5PHhPa0xNGi4iuYo5gVTJoHdoVjTJGkGDB0ixmdi8/MZnU4/VFRqZolSo1auZw4tIBhQrQZ5j7Xx8/zmUzDSGV1kT/ADDpnp+I/njS8LqCpy1a1UPqDEBm5gNWqnr1RO0HpeDgXjxcUp06GkafhHGqVfVpOh0PMjEaotcAHmFxtPTDktbUSIiZG0HYz2OMjmxWRmpUtTUQA1F1okMFMsvhlYWFm/lNpthNTqvrJNau5YPTDuxVDI5xpJJOxBuACLzGMJeBjb0B9FcAEjVcXItP0wv4hwxK6EVEg3AcCCvvt2MHGSpcWCUvC5vEGzU6hFrAgkCSLCIPcdcG5ThVPMgnxR4sEinUGoAAi4PztbeTabgiDjB+Asb5qVV7QmhLxLhZy8Hxqb32Voby5f7Y8+fzNa5eq4mAWZtK/wDuY6R062wwqfC+ZB5WoRvOkD6QmOn4ezD3aspt/SW+kxbHZHysUV9qdisz+fo2GqvTkSVVGFQ9/mQFQZ7t/fFdCpUp/gqzI1GoCBIiABHQyN+2NgnwkApLOSYP4EA9xpkjynGX5ZK1jUBHIGRgGUoZNtmE6TBuLXxWHycWa1B3QaBFrValQ6acg3OlTa3YDa0T3w94NxlKOhMzSBlpllQnmIBJJUk3G09DbF3GER08RQSrszO1JbajpjWLMpibnYmxwpy2VohIquBEFBpbUpi4bSYABAsZO9hjptUOjcVPiqhrQ5c00pUWPiqUipUdDKhDBVBI3JFiOuy/i3xNTdYRXUtzsGggkk21IT0A2ke84yvEaACgAxB1EkpvUkwVBkXJjUL9DYDF+Toq5VQDBMiTV+aObTCgGSPlJIsBOF0gHh45pVWpurLfWhY6l5SJGrmI3HuI2s0p0lzdFaihQQNIYqCAoK6lAPQxvvbHzfN5wMAxQa0YgmPw3iVPUEHtjffAvEFbLtopklXZiiwW5iIIkiQAWHp6Xwyp1yQrE2Z/lGCyNTJ5DSJJIuBvuLEbzb6qq3BQ7FsvUEgiVJ2M3OqdpvcTbH0TiHCaVVGKhQw1AFVEBjEkxY3iQemMFk8rmqOqkyS8nkDLGm8tvAXp+eKxZG1aFJHXydU0SsmdHMhEGZHU2K3Y2NvrgShxsgQQOzW9p7zt98MMnx1tZp6VDLZRrubDr+IH1/XA2eoUa9RtIYNMEG0+sRBi/wC77qf9yIozubQTK/KSY/foR9cQpxefbDDOcPqLKFesgkrcR02n/GAHBEAgiOh/MeWN1JPokicOcrXlKctccvnF48tMSPphK2CsgpJ0gT19hBP5HFMDuXzJp1Aw3Bg/3+4nDFlo1STEMdwhkMfTcSdjOFNamdcDrcT9cE5DMimQxJMdAbelvz/TB94i2rSBPKdIMDSQd/S2B3ylRd1J6WBt2w6qlGJZyTYct2gHqJE7b3nEfEJ+Vyq7QRbyIGrByELlyoJ5zpUWBsCe8byPPzwRl6SU2lWfUQYJIjbadid+uC1otdZ1gWJaRfpHnhcaFZJ+pYGT5W3B6bYLsYX/ABTf8w/T/OPYV+IP+YP9Lf8A649goD6oEAILlWboAsAdRfqJO1+l9sECoC3yy0wNOykNaN/XrhPXNQZegNDh2akHDWKSNyCLDUBNtp88NviTPHK0eREqNBFQryhBYGI6kmN5xwNHSlQLxCu7ZoZV6bGmycqxKkQWIa94I6d74S8f+G3pZWsqqFVKnj/iPKtIgi9wdRPU4178JVWoVRKtTLPYWuIMz1g2Fyd9sA8czC/w9UNPMpBCksQL6jA3YzP36iaQmfKaOYva1p/xOGfHuH+EyAKboLt1fZrzET1x2t8Oqyqcm9Sq0w1NgFYC97gWm0eeGfAuCVhW15l2Wo3Is80WtJgoDAIALeouMWFjT4a4F4bkOyVBUUqViVldLQQd7EHpt5g4zVTg9U5mrTSnCo7yxB0qLlQSB1EARvbH0DJVygSEu6rUPTRCFXkW3CAADrjH8bzKrmDc030yTdgdYViIJMCApgCN8Fi9jPgLUaFJ6NfMeG6VmeaeoEHQ1Nl16YA8xOM9xfKUBVY0aoFKZBdmdjNyeVCBMixO+CM1TpVKrVBmKYDVGaOZTBkwQQO4vtgFsvSiDXVbyNKO3p0UffriUUbL/wCHVKC5SqxBBOkoVU3gGSOYgg3Fr4u+K+BeJRfNVH8Pw30UxoUyC0gyIcmGjQTYqcHfA7U2RWptKqq0yCIMgHUSAT8xJNtpPbGe+N8rT8UKgqhlZnrNpcqCYIi+kcskkW+UTbBsBLw/L0zUTwvFWqWhS+nSTEEEBLBhI3I++B8/VqUXehU1inTmkgUaNaobNccxJvN95w04OtNCaoWvoIjxGZdI1MLkATAZRcGBPpjZ8V4LlM5UKZms1I0HMLqRdQcK9iZOkR9Zw7A+Y0tDDUEgagslixn5hOw2Xt0wyybhzo5bWDBjrBEEFADBIYC25vBmMDcVbKKai5ZKkK8CozEjSOXV05i07j8Sj1nl1pKoV20giTA1eURvhDGfF8o1aitR28M0QEZxpIqgtNNllgBBY32uIA2A/GKBeomapRpL3AO7AgOQSAPPrdiPLDCgBUVspUYc41Bli8c+tT1YgGREmZENqmHwpmKes5JQlSi4aoSWZiY9VUSdIsANzfCbrYitUVnRavilGYcniqosZI8JALiDEk9MOeNcOOSbVpD0ZDUqt5p/f54Nj1i3UYz3E8o7ZuhSc06YFTSG/q1khWcyWkqN4t5XOH68SGUNXKMHdRKtSamoUHujFzA2PykG1hM4r0HY7zeSr5aP4khksFzKCEY9qi/8Jj/V8h/6TvcNQP2g/wC+EFL4krCnVimlXxAFY1aoIC3lCoChRBi5mCLm0KvCPgUadNafO4plNTN4btOgo+uIJBkSwmSd8efn8CM3yjr9Ao3Dhtr+cYQU/h7LucxT0JHiBrWKkokwdwZBPvj1Dh+dCGnWqFSp+WSGMdC42HnfDPLORAC6fLt/b3x5yg8VqL/wQYziPBsxlGL0XLrG4+cDrI2ce3thbVZK48RV0Mo5vD+WfwsUiV2vFriw67zPccy9EEOwZhuqXM+cWHuRjG5viD5h1UKgfUSmgEMJkRYk8xEGSbxtbHr+LLNJfbX1KV9FtDiCggVUGsiCGB0NcaZG6jf8NpEaYwrzwppUUBCpIJOttTG+1oGkMCojzknpKvwrMFjI5raVMhnAts0GRY7EGSZgTg3MZ8uUGYpoz0hCABNO8c2j5/wwu3frPWwE/HKRATMAQzmDqHzxdXAPRoIPciettn/8O9Lq7KoVgQTHXaBvtcW23tjP1CzFjUlmqWNid7XA6DsbD2tq/gXgn8PTOtiS9ypXSU7Tc80XN7beuOd1AXsc16dNzVRHCMCHqaIDTY3jfUoC+YtjMcUrJIZTVCgBY0nSWE/KCTyzBkyQRvfGv4lSIphlkMASdI3mRfYwAScZNaNc1DTpvqpNZrKYJXUAxALAGepNjtsMLDVAxBm/h1aqVK2srUAkfy3RZtNmExfdTAwScxTRdcqCJutgR5zcmMO61MIFptT0s9F10yCDOlioP9ICGIsIi2M03DtGsVACFuF2gbg3EE9N/bDbb0xPosy2dFVNLX1WWY5fQwYwJmeGMphk1U9wQCSPUdN79MR4VnUNoUKtxy3AFuuxM9D3GDK+aprodXJU7bdTERv1Pf7YdNEme4jkSkEKQLSN47XGIZFovcMCI7dDf6HGjroadNAV8RAY1bkKY7edpA/PC05Mct41QVmDPkex/uMbxy62KgPiCrqLCNPcTMekxc9P0wHSEtuIny/LDni7U/DAIIYAAWjSRA69DEffCrI5Oo/MosDEyB9J3xvF6sk3Pwjk6GaCUnjUdQpsSFIA1EjUDAPYH1kYX/E2VXJ1mpaxWYXZWg6ZuQSpuRb9zgOjkVo0/GeooKn+WiFtTsCpkyOQAmb79OhwhzOcLMXJJZiS0mZnebXJJJv374jvoaQ6yvEqLLzchHYE7/8AVvvglQDPhMskyQ3e07kx12n2xk9UnrHTFqmSSJiLne/2gYKHRpv4TMd6f/5Bj2EH8Uf6Kf8AoT9MewEn0Gt8SUmpsBWCOFOkhSygxEhSsTpLAkXgn0wRluN5J6PhVXWoSBM8oYg3sbDaQNsfOq9J1phyjBTEMVIBkWg9Zj6YhQcMb++MKN+z69leKZdz4VNWps0MdSwakEA73chVAjzXHs9VWo2pbzuY63Fv+nb1t0Ax8tyvEHpRAVgDKhl+U9wbMvsca3hPxctQpTenpdiFDACJ2BIBB6jvce2JcfgZqczW8CjKgGoWAursO5EINXyg36Wwo4XSLIAhBlaNZG6GKkv0B+UC56sfQM6uYAZYH41pkz8uoWMDrqKdJg9LYBzFFqOXp0wU1FmQEDdNckDaeQLsesxbBFUJsWVai6a1ZgQDKll5iF1ayb2gEhbT8yki1kfEsmuZnNh2SmzQGKE7DSIUG5Yo1yRebWxoOJVUNDMFmBpuqSwPOCwHKAbGTcFhJsRYEYS1c7kqlEIC9Fl0rsziF2C820k3hSbGBixIVHKZcT/NqsesIEH3JgT0jE0SkCqCjqckKpao25IA5VCjcjFmvKAQatRvRI3m9yT2O2LclmMotWnUJrNoYEz4cWIg9Dv59vdFH0P4Vyop0zCojN8/hjSDFgQvSw+xMYV/HvxNoStkXpOC2hkqA8pmKjAne8EAfpjR8I0lFKtqBViDbmAk7fs9DjCfH3D0BR1zRqVGYtoeeUM3IFtCre+oiLYlerD2Z3L5o02DWlRN7gi40kRdSJt640HxXQAp0KppVFAo6C4clqTKSBqvzRqF7HoSLDCReAuwZamZy1No0wahad4kqpUD367Y1vxFlajZekaLcwqElgw0uKikjSALjkgi8kGRNsUBks/nVr1SlNKVCnpZjAPMBDnUxkknTMCBhe9QmJPTr5YMq8LcVKb1QtHxWACEhSdRAPIPkQXnVpEW8sGZuvTVyngU2FriBuFnpI07W63wWgJfDfFRTdQ5gCyN/RJBI/8AQSBPbfqQW2cztDK5pRTy5XwtVkpqZ1wQVqFtXy2mCLkYzn8YiLIo0x15gzGRMXJ3semNtR4GtQU6jErUEh/D0wxBPVgSRBB36nESlFbYMXfGmVWrQWuiDVADEzqC7qCJjdomJuL4EznEEzdNKlQsK1OmKbkVFBq2OloZTJAsYk7WxqqmRRU0NJRpUjqJ2uPf/txgsmoy1Z6dVSHmKNRpCqZ+aPxLB26SJGFjkmqQInlWpJp10amm5LO5NuhGlFi8XJI8jjQ8IostKo9NW06Q6MyJdlYEQHBWY7bdCMLeLcQrJUNOtFQr8sgqCD1IUgsLRBNoPXFycf8A/KVAAq1EZGAUGNOoBiBMgQSG8j9LT0MMqfF9evWHjVlUB9MMkLBDtLEEwBpFhO4PqLmuKyKlHOoyNbT4ZBkHZgQYKm29jEYXGpVNT+ay1aTkh6T1SGWbgxUIIPYgnzOGOW4lQy6tSfM+LQgin8xdRsUYD+Wyxtfe4G4xEscXutioZfDPwxlK6a6lQvPypemNyLxfts3fD3h/AsvkRUq5h6ev8C0wvJYySxAOq8XJNhhFmeBUv5b5ZRUoyuiakagxAWTq1EqbtKEHoRFjW4EmfY1alXwxIhDUVlEcvKR37zJnBylXYjM8e48tRRRoUg4BaCyAsb6rQASZ6xPlieW4VU/+pVQ8vyqIgSAeY7KskyN+uNhX4QMmEvRXVIXYEwCWvubAkmcZvi3xOAPDpEKSbVGLX7heWRPQnGKyZHKox+rFuy7KZsUVYqF1kAEBQQhMm7gQxm1pBI3tdj8NZvWuoB5qGYIGxJVW3NiRE9YnrjP5DhpFVM0zoyaSNK82o30AbixM3Fo27PM5xFchqqVFZs4U1gEQtIN8ojYvpJtstuuNpRU0xhvxLnHpU5NLxdA5gpIIHU2BNpXfzwirU2qmm6U3XTdDrBGkjaWUgACQVEdPXBuW48tXQYDzDCXUOrE7FZveB3t54Jz1R1hqpd6cwNIcmGmQQsyJi7ex2jOC4aExfUo10ChwHVCWaCeUEFTcXgqT6Ee+ErVaakWfmAO55drQeu0YK4l8SfzHNI6agGnRBUgLYi1779rYXcQ4prDs8LXRJtMwO56XIIt07YFftAwU5hixXkqrtpO8eQItabScdyuSOkogIETpIYgdRAO/364Gy1OpmVaG2i2oC/8AeTI2/thu1RlimC6P0MGRaYg/N7drTsdOuiLFmV4rUo1CtRuQgi0iYkEDaDJ/TDFqLFAgiopv5iP+oQNQHWZ2nCXiLM9RQ4L6oEmQZGqTMzcRc/QxhrlMgyurU6nKBeTYgAj8N42388NjsEzVBSApVg9iW7jrIH5jtjuXrLQEVaRIMXBIn179Ogwx4nk+SapBibgC0mwEi1jGEn8LUhhI0j5ST84Ple87TGLixEOM52k5BAIXZUBNh3naThKVvBtPfBgVTbrtEbbTvtfFdSheOvrjWLAEBwwp5hVNohj8sgR0vYR6zEYHXKEyJE9u+IERYgkbiYF+s/TvirTAZ/8AhlP+lv8AWuPYA8ZP6f8AvP6Y9hCpmz+P3Y0UBgDUDAFp0t0GwAsB64xVJrdRjUZ3i4zaLSzLaW1SKioCAIuCBcmZg+eFi/DVZRqZlWiTCub6hMAhBJ9jGM7SRoVZygaegMRz01qb7BhKz5xg74e4dUq1EZFgawdRMDlILRO8DBPFeCPmCtTLstWFWmwIKm1g3NuIjqTjecE4WKFNACDAAEf9J9jqLEknuewwmwstyGTvVdhytoqCAbspANo3hKf7GFFfPU6rnw2LAEqujSQPxK0ExquwIsbgXw4zuagEKYLHTYfIOUs17EBegvG18LOC1hVAQNqCHxCO1rNGlZ5ZWB26zOEIyfHOMUv5lB1aAVKBDEONQ5pPyAMpgAXntjPMw6/ng3KfD+Zr6qqqAHJaSw2Jnvglvg7M6SxChRudf6CemFyjdWNMUgLH78uvfF+T0tUpoTZnVZ6gSJiPKcF1OA06JHj1GOxKUx0Nxzny8pvi2jm/DB8FBTEXO7ESBuT9jMYqxn0rJ5dEyIXSCqU2cAkm4JYTeZmDv+mMv8SZWktOa0q70QUYtN6enk08tzrKzFonBHA+Mk5CupfmR1eW1GULrMxvYta2MnxKnUzGaemA1XYIGeNMhXO+0gNhJBYDIjymYvE40vAQ+ay2YyuqFGmorQW0lXUtA3IIJsNjHczn+KcJrLWFMU4LAFV1AzYA3nbUG3jGt+BOIMD4WgI9NYkRzEhpJiNtKDczGB6BbMXm6WnM6KhLBaoQsTdlBABnzWDh7xjhlPUjUMzRiNJps5kRYEMAQQR06R9PZvhihGzOaqKGjSKdNfmP/DuFCgAaZ3J073wgRiPXB2MZjI0tID5imfJVLR7A/vtjZfD3EaJXwkqsSgWNQgOANJgTJaIMHouPntNfLyw6+D0D5oKzEaUL2AM2Cxf1xGSNxYmfRFXUWSfnEDyO6n6gYyXxnkalWkrU4LKwDLa97AMQDZibTsTjUhTYg+hGA1rS7s11YlWBAiYAYR/Te3vjlwOhLZicvm2rmalJqgpU9Fm06dOoktY3i/npPni7I55VqEgJSUX1aPFYWggazsb7zv22jSSpks4wqElCZ1SCWVhMkDqJBiBJHY4Ez2gVXVBC6iAOwnp/brG+O0oLzPDghGabTWyrvzAcrKTMjSPlAkEQYiBgsZ1MrmKbPRpNlakwyIDqUgg8zSdQm4kG3TFHwzxPwqwDIKiNZka4NiJjb5SwPefIY0HFfhqtRqhMo6eDWIdKNQAtTeDqAlWTlAN9W1rkDAApo5uhkqjeHUqVMs/MiaVI9BU1zqG3ygi0jGkoZqnmFp1hDqsAE6ldB8xRnpsrC/QkgxtjM5WjXetTy+Y01KTuRZUAsLlSAHB0+QtbywPmcrW4VWlW10Htci430sBv6geYjGGXHydxdS+QNZnMurVQ4AsIXXNQrMyZZtLHuWVpv5YtNRaVMq8GnpIKnTDTvOlVS4J/B6ybiGVrJWpeLSkLMFW/CYmPPfcfbHszX8OmzkFgouogT7m0Y86PlZo5FjyfP3Im97AH40aPg16OWV9yQBzLaFIXTeJsb9IiMdrMtRzma9RQpF9YIIa0gyILjb27AYTZTPI6NVANKKhBSjK6gQIBvG5ktva0YozOZ/iVZhoISP5LIQJZisq6tIkiN1x6lUqHQ3z3CabOjUideqz0wpC21S0QQCJv54YLwtgHjMVIaTJMgEm8BtjjN8GFRDpp0fChgajB9R07fiJtN4xtsvnJUK86yLD/ACNu+ImpKkgML8S5NVqGpVVp+VXX8cyBqNzqBiDF9ulk1LOIf+ESNJWQsSvUHTANxjcfEVaiEK1IFI8s6dXPM/KVtfUevqIvkeJcAU0jUoHlmCxJ0newUjWHkDy2jri4bWxUFJX8RBTplUZRKAwvYwXJEfKBFoO/ldn1qK48ddwJEjlPYTYzYiJxlMrWelWAadQMG9x3vfBmdzru6spPSBJi3QAn92w3B3QqNI+YpkAB2lSJjzAHNaDbpeLRihBUDEO2mQNLmd5tFo/LC/O8RVVCOhAZfwhRB3O2+/pe2CK/EWRgvy6dQBuwIsRM38tsQovskO/hwV1HUxNipNiCbkg2i/T72wLVyxG91WTA2I7Cbkjt0xzJ583sOs6el+gI/TBdOuWWP6rHpIOxnodhgtrQC7M5emxkOFI/EVP3AtG1/XGfzTEsY3n93xruIZYqtl0kQDJmeggjr6+eMrxCioGoMSZ5h9YP2ONscrBArVDE3nqMWUqwNj174v4Rwx8zWWjRBao/yqSBMAk3NtgTiHFOHvl6r0qqaalMwwBBjruJBsRjQZV4S49iPiDsfrj2HY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90" name="AutoShape 14" descr="https://images.ctfassets.net/knd0dn3kghk7/5fxCCtpW12C22Y6ckGCaYi/c2bf0d154bcb3b80410092a6ba93b4d9/getty-573103543.jpg?w=946&amp;h=532&amp;fit=thum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92" name="AutoShape 16" descr="https://encrypted-tbn0.gstatic.com/images?q=tbn:ANd9GcT8vB4L0Drr_RghFQpwrnKT5fLcNyKBl27lR1LcSBQOri4v7_Z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94" name="AutoShape 18" descr="https://www.nationalgeographic.com/content/dam/travel/2017-digital/peru/rainbow-mountain-vinicunca-peru.jpg"/>
          <p:cNvSpPr>
            <a:spLocks noChangeAspect="1" noChangeArrowheads="1"/>
          </p:cNvSpPr>
          <p:nvPr/>
        </p:nvSpPr>
        <p:spPr bwMode="auto">
          <a:xfrm>
            <a:off x="155575" y="-3894138"/>
            <a:ext cx="12192000" cy="8124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96" name="AutoShape 20" descr="https://encrypted-tbn0.gstatic.com/images?q=tbn:ANd9GcRiQggoiDruSREqjTGtRcUXm0KKpFcoZ34NdaTr8HdGzjWB5SU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598" name="AutoShape 22" descr="https://encrypted-tbn0.gstatic.com/images?q=tbn:ANd9GcRDWAvn-jvSj4BWzt9iwCUn_s1uhUW5L4eV8mlAhTjiI2axUQi10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Grafik 14" descr="rainbow-mountain-per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65557" cy="594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naz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cation_img-1570-2696395330-1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100708"/>
            <a:ext cx="9144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hlinkClick r:id="rId2"/>
              </a:rPr>
              <a:t>https://encrypted-tbn0.gstatic.com/images?q=tbn:ANd9GcTzHFEZfHXKRDOwKA3lVa__</a:t>
            </a:r>
            <a:r>
              <a:rPr lang="de-DE" dirty="0" smtClean="0">
                <a:hlinkClick r:id="rId2"/>
              </a:rPr>
              <a:t>fo55WvUOIx-zSgbJ6xe1lmiK0KWi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media-cdn.tripadvisor.com/media/photo-s/0d/98/d6/00/rainbow-mountain-peru.jpg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www.natgeokids.com/wp-content/uploads/2017/03/Peru-facts-8.jpg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cdn.getyourguide.com/img/location_img-1570-2696395330-148.jpg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d2ji2mue1p384z.cloudfront.net/img/640x480/100046.jpg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www.peru.travel/de/uber-peru/peruanische-identitat/tourismus.aspx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de.wikipedia.org/wiki/Tourismus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de.wikipedia.org/wiki/Weltorganisation_f%C3%BCr_Tourismus</a:t>
            </a:r>
            <a:endParaRPr lang="de-DE" dirty="0" smtClean="0"/>
          </a:p>
          <a:p>
            <a:r>
              <a:rPr lang="de-DE" dirty="0" smtClean="0">
                <a:hlinkClick r:id="rId10"/>
              </a:rPr>
              <a:t>http://</a:t>
            </a:r>
            <a:r>
              <a:rPr lang="de-DE" dirty="0" smtClean="0">
                <a:hlinkClick r:id="rId10"/>
              </a:rPr>
              <a:t>www.tophotel.de/images/Standard-Bilder/Reise_Welt.jpg</a:t>
            </a:r>
            <a:endParaRPr lang="de-DE" dirty="0" smtClean="0"/>
          </a:p>
          <a:p>
            <a:r>
              <a:rPr lang="de-DE" dirty="0" smtClean="0">
                <a:hlinkClick r:id="rId11"/>
              </a:rPr>
              <a:t>https://info-peru.de/tourismuswirtschaft-peru</a:t>
            </a:r>
            <a:r>
              <a:rPr lang="de-DE" dirty="0" smtClean="0">
                <a:hlinkClick r:id="rId11"/>
              </a:rPr>
              <a:t>/</a:t>
            </a:r>
            <a:endParaRPr lang="de-DE" dirty="0" smtClean="0"/>
          </a:p>
          <a:p>
            <a:r>
              <a:rPr lang="de-DE" smtClean="0">
                <a:hlinkClick r:id="rId12"/>
              </a:rPr>
              <a:t>https</a:t>
            </a:r>
            <a:r>
              <a:rPr lang="de-DE" smtClean="0">
                <a:hlinkClick r:id="rId12"/>
              </a:rPr>
              <a:t>://</a:t>
            </a:r>
            <a:r>
              <a:rPr lang="de-DE" smtClean="0">
                <a:hlinkClick r:id="rId12"/>
              </a:rPr>
              <a:t>uni.de/redaktion/tourismus-ein-segen-fuer-entwicklungslaender#</a:t>
            </a:r>
            <a:endParaRPr lang="de-DE" smtClean="0"/>
          </a:p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Tourismus im Allgemeinen</a:t>
            </a:r>
          </a:p>
          <a:p>
            <a:pPr lvl="1"/>
            <a:r>
              <a:rPr lang="de-DE" dirty="0" smtClean="0"/>
              <a:t>Definitionen</a:t>
            </a:r>
          </a:p>
          <a:p>
            <a:pPr lvl="1"/>
            <a:r>
              <a:rPr lang="de-DE" dirty="0" smtClean="0"/>
              <a:t>Statistiken</a:t>
            </a:r>
          </a:p>
          <a:p>
            <a:pPr lvl="1"/>
            <a:r>
              <a:rPr lang="de-DE" dirty="0" smtClean="0"/>
              <a:t>Welttourismusorganisation</a:t>
            </a:r>
            <a:endParaRPr lang="de-DE" dirty="0" smtClean="0"/>
          </a:p>
          <a:p>
            <a:pPr lvl="1"/>
            <a:r>
              <a:rPr lang="de-DE" dirty="0" smtClean="0"/>
              <a:t>Gunstfaktoren</a:t>
            </a:r>
          </a:p>
          <a:p>
            <a:pPr marL="87313" lvl="1" indent="369888">
              <a:buFont typeface="Arial" pitchFamily="34" charset="0"/>
              <a:buChar char="•"/>
            </a:pPr>
            <a:r>
              <a:rPr lang="de-DE" sz="3200" dirty="0" smtClean="0"/>
              <a:t>Beispiel Peru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sz="2800" dirty="0" smtClean="0"/>
              <a:t>Situation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sz="2800" dirty="0" smtClean="0"/>
              <a:t>Vorteile und Nachteile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sz="2800" dirty="0" smtClean="0"/>
              <a:t>Mögliche </a:t>
            </a:r>
            <a:r>
              <a:rPr lang="de-DE" sz="2800" dirty="0" smtClean="0"/>
              <a:t>Maßnahmen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sz="2800" dirty="0" smtClean="0"/>
              <a:t>Fazit</a:t>
            </a:r>
            <a:endParaRPr lang="de-DE" sz="2800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Tourismus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Überbegriff für Reisen einschließlich Reisebranche, Gastgewerbe und Freizeitwirtschaft</a:t>
            </a:r>
          </a:p>
          <a:p>
            <a:r>
              <a:rPr lang="de-DE" dirty="0" smtClean="0"/>
              <a:t>f</a:t>
            </a:r>
            <a:r>
              <a:rPr lang="de-DE" dirty="0" smtClean="0"/>
              <a:t>rüher </a:t>
            </a:r>
            <a:r>
              <a:rPr lang="de-DE" dirty="0" smtClean="0"/>
              <a:t>„Fremdenverkehr</a:t>
            </a:r>
            <a:r>
              <a:rPr lang="de-DE" dirty="0" smtClean="0"/>
              <a:t>“; seit 1980er Jahren „Tourismus“, da keine Unterscheidung mehr zwischen Angeboten für Zugereiste und Kunden aus Umgebung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iner der weltweit größten </a:t>
            </a:r>
            <a:r>
              <a:rPr lang="de-DE" dirty="0" smtClean="0"/>
              <a:t>Wirtschaftszweige, über 100 Millionen Beschäftigte</a:t>
            </a:r>
          </a:p>
          <a:p>
            <a:r>
              <a:rPr lang="de-DE" dirty="0" smtClean="0"/>
              <a:t>2004 Umsatz von ca. 623 Milliarden US-Dollar</a:t>
            </a:r>
          </a:p>
          <a:p>
            <a:r>
              <a:rPr lang="de-DE" dirty="0" smtClean="0"/>
              <a:t>g</a:t>
            </a:r>
            <a:r>
              <a:rPr lang="de-DE" dirty="0" smtClean="0"/>
              <a:t>renzüberschreitende Reisen ca. 25-30% der Dienstleistungen im Bereich der Freizeitwirtschaft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Weltorganisation für Tourismus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World </a:t>
            </a:r>
            <a:r>
              <a:rPr lang="de-DE" dirty="0" err="1" smtClean="0"/>
              <a:t>Tourism</a:t>
            </a:r>
            <a:r>
              <a:rPr lang="de-DE" dirty="0" smtClean="0"/>
              <a:t> </a:t>
            </a:r>
            <a:r>
              <a:rPr lang="de-DE" dirty="0" err="1" smtClean="0"/>
              <a:t>Organization</a:t>
            </a:r>
            <a:r>
              <a:rPr lang="de-DE" dirty="0" smtClean="0"/>
              <a:t> (UNWTO)</a:t>
            </a:r>
          </a:p>
          <a:p>
            <a:r>
              <a:rPr lang="de-DE" dirty="0" smtClean="0"/>
              <a:t>Ziel: Entwicklung </a:t>
            </a:r>
            <a:r>
              <a:rPr lang="de-DE" dirty="0" smtClean="0"/>
              <a:t>eines verantwortlichen, nachhaltigen und universell zugänglichen Tourismus, um zu ökonomischer Entwicklung, internationaler Verständigung, Frieden, Wohlstand und der Einhaltung der Menschenrechte </a:t>
            </a:r>
            <a:r>
              <a:rPr lang="de-DE" dirty="0" smtClean="0"/>
              <a:t>beizutragen</a:t>
            </a:r>
          </a:p>
          <a:p>
            <a:r>
              <a:rPr lang="de-DE" dirty="0" smtClean="0"/>
              <a:t>Sitz in Madrid mit ca. 100 Mitarbeitern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Gunstfaktoren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Grundvoraussetzungen</a:t>
            </a:r>
            <a:r>
              <a:rPr lang="de-DE" dirty="0" smtClean="0"/>
              <a:t>: Sicherheit am Urlaubsort (negativ: Terror, Krieg, Krankheiten, Umweltkatastrophen etc.)</a:t>
            </a:r>
          </a:p>
          <a:p>
            <a:r>
              <a:rPr lang="de-DE" dirty="0" smtClean="0"/>
              <a:t>natürliche oder künstlich geschaffene Sehenswürdigkeiten</a:t>
            </a:r>
          </a:p>
          <a:p>
            <a:r>
              <a:rPr lang="de-DE" dirty="0" smtClean="0"/>
              <a:t>Klima, Geografie und Natur entsprechend bestimmten Urlaubsabsichten: Badeurlaub, Wintersport, Kur, Safari, Bergsteigen etc.</a:t>
            </a:r>
          </a:p>
          <a:p>
            <a:r>
              <a:rPr lang="de-DE" dirty="0" smtClean="0"/>
              <a:t>i</a:t>
            </a:r>
            <a:r>
              <a:rPr lang="de-DE" dirty="0" smtClean="0"/>
              <a:t>nteressante kulturelle Faktoren: Esskultur, Musik, Kleidung, Sprache, Geschichte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Peru</a:t>
            </a:r>
            <a:endParaRPr lang="de-DE" dirty="0"/>
          </a:p>
        </p:txBody>
      </p:sp>
      <p:sp>
        <p:nvSpPr>
          <p:cNvPr id="17410" name="AutoShape 2" descr="https://www.peru.travel/portals/6/MAP_GOVERNO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12" name="AutoShape 4" descr="https://www.peru.travel/portals/6/MAP_GOVERNO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14" name="AutoShape 6" descr="https://www.peru.travel/portals/6/MAP_GOVERNO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16" name="AutoShape 8" descr="https://encrypted-tbn0.gstatic.com/images?q=tbn:ANd9GcTvMRM9ZAzlkgQMUjAa4Zi-wLXJXTHqHXhgxTkUnxAov7cAKYFFx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18" name="AutoShape 10" descr="https://encrypted-tbn0.gstatic.com/images?q=tbn:ANd9GcTvMRM9ZAzlkgQMUjAa4Zi-wLXJXTHqHXhgxTkUnxAov7cAKYFFx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20" name="AutoShape 12" descr="https://encrypted-tbn0.gstatic.com/images?q=tbn:ANd9GcTvMRM9ZAzlkgQMUjAa4Zi-wLXJXTHqHXhgxTkUnxAov7cAKYFFx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422" name="Picture 14" descr="http://www.natgeokids.com/wp-content/uploads/2017/03/Peru-facts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3619500" cy="4543426"/>
          </a:xfrm>
          <a:prstGeom prst="rect">
            <a:avLst/>
          </a:prstGeom>
          <a:noFill/>
        </p:spPr>
      </p:pic>
      <p:sp>
        <p:nvSpPr>
          <p:cNvPr id="17424" name="AutoShape 16" descr="https://encrypted-tbn0.gstatic.com/images?q=tbn:ANd9GcTzHFEZfHXKRDOwKA3lVa__fo55WvUOIx-zSgbJ6xe1lmiK0KW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2" name="Grafik 11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204864"/>
            <a:ext cx="4652976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seit 18 Jahren positives Wirtschaftswachstum von durchschnittlich 5.9%</a:t>
            </a:r>
          </a:p>
          <a:p>
            <a:r>
              <a:rPr lang="de-DE" dirty="0" smtClean="0"/>
              <a:t>Anden reichhaltige Mineralvorkommen: größte Silbervorkommen weltweit, größte Gold-, Blei- und Zinkvorkommen in Lateinamerika</a:t>
            </a:r>
          </a:p>
          <a:p>
            <a:r>
              <a:rPr lang="de-DE" dirty="0" smtClean="0"/>
              <a:t>Amazonasgebiet: Erdöl- und -gasvorkommen, </a:t>
            </a:r>
            <a:r>
              <a:rPr lang="de-DE" dirty="0" err="1" smtClean="0"/>
              <a:t>Waldrescourcen</a:t>
            </a:r>
            <a:r>
              <a:rPr lang="de-DE" dirty="0" smtClean="0"/>
              <a:t> </a:t>
            </a:r>
          </a:p>
          <a:p>
            <a:r>
              <a:rPr lang="de-DE" dirty="0" smtClean="0"/>
              <a:t>Landwirtschaft: Spargel, Heidelbeeren, Tafeltauben, Avocados, Bio-Bananen oder </a:t>
            </a:r>
            <a:r>
              <a:rPr lang="de-DE" dirty="0" smtClean="0"/>
              <a:t>Paprika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de-DE" dirty="0" smtClean="0"/>
              <a:t>Probleme: Trinkwasserversorgung nicht für gesamte Bevölkerung gewährleistet</a:t>
            </a:r>
          </a:p>
          <a:p>
            <a:r>
              <a:rPr lang="de-DE" dirty="0" smtClean="0"/>
              <a:t>g</a:t>
            </a:r>
            <a:r>
              <a:rPr lang="de-DE" dirty="0" smtClean="0"/>
              <a:t>eringes Niveau der Sozialleistungen</a:t>
            </a:r>
          </a:p>
          <a:p>
            <a:r>
              <a:rPr lang="de-DE" dirty="0" smtClean="0"/>
              <a:t>a</a:t>
            </a:r>
            <a:r>
              <a:rPr lang="de-DE" dirty="0" smtClean="0"/>
              <a:t>ber: aktuelle Regierung aktiv bei Problemlösungen, z.B. durch viele Handelsabkommen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Entwicklung durch Tourismus</vt:lpstr>
      <vt:lpstr>Gliederung</vt:lpstr>
      <vt:lpstr>Definition Tourismus</vt:lpstr>
      <vt:lpstr>Statistiken</vt:lpstr>
      <vt:lpstr>Weltorganisation für Tourismus</vt:lpstr>
      <vt:lpstr>Gunstfaktoren</vt:lpstr>
      <vt:lpstr>Peru</vt:lpstr>
      <vt:lpstr>Wirtschaft</vt:lpstr>
      <vt:lpstr>Folie 9</vt:lpstr>
      <vt:lpstr>Gunstfaktoren in Peru</vt:lpstr>
      <vt:lpstr>Folie 11</vt:lpstr>
      <vt:lpstr>Folie 12</vt:lpstr>
      <vt:lpstr>Folie 13</vt:lpstr>
      <vt:lpstr>Quellen</vt:lpstr>
    </vt:vector>
  </TitlesOfParts>
  <Company>Gymnasium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vorlage</dc:creator>
  <cp:lastModifiedBy>vorlage</cp:lastModifiedBy>
  <cp:revision>20</cp:revision>
  <dcterms:created xsi:type="dcterms:W3CDTF">2018-05-29T10:37:36Z</dcterms:created>
  <dcterms:modified xsi:type="dcterms:W3CDTF">2018-06-05T11:01:24Z</dcterms:modified>
</cp:coreProperties>
</file>