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24" r:id="rId21"/>
    <p:sldId id="325" r:id="rId22"/>
    <p:sldId id="275" r:id="rId23"/>
    <p:sldId id="276" r:id="rId24"/>
    <p:sldId id="277" r:id="rId25"/>
    <p:sldId id="274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3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4" r:id="rId53"/>
    <p:sldId id="308" r:id="rId54"/>
    <p:sldId id="322" r:id="rId55"/>
    <p:sldId id="315" r:id="rId56"/>
    <p:sldId id="311" r:id="rId57"/>
    <p:sldId id="312" r:id="rId58"/>
    <p:sldId id="309" r:id="rId59"/>
    <p:sldId id="310" r:id="rId60"/>
    <p:sldId id="321" r:id="rId61"/>
    <p:sldId id="314" r:id="rId62"/>
    <p:sldId id="313" r:id="rId63"/>
    <p:sldId id="319" r:id="rId64"/>
    <p:sldId id="306" r:id="rId65"/>
    <p:sldId id="305" r:id="rId66"/>
    <p:sldId id="316" r:id="rId67"/>
    <p:sldId id="320" r:id="rId68"/>
    <p:sldId id="317" r:id="rId69"/>
    <p:sldId id="318" r:id="rId70"/>
    <p:sldId id="307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8366F-598F-45A8-B7EC-3BF2FC7A3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Developing services with Azure Functions 2.0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3EA7C5-8731-4DA6-ADC6-B9725CEC3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Mrzygłód, Jakub Gutkowski | </a:t>
            </a:r>
            <a:r>
              <a:rPr lang="pl-PL" dirty="0" err="1"/>
              <a:t>AzureDay</a:t>
            </a:r>
            <a:r>
              <a:rPr lang="pl-PL" dirty="0"/>
              <a:t> 2019, Poland</a:t>
            </a:r>
          </a:p>
        </p:txBody>
      </p:sp>
    </p:spTree>
    <p:extLst>
      <p:ext uri="{BB962C8B-B14F-4D97-AF65-F5344CB8AC3E}">
        <p14:creationId xmlns:p14="http://schemas.microsoft.com/office/powerpoint/2010/main" val="347913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/>
              <a:t>Visual Studio or Visual Studio Code</a:t>
            </a:r>
          </a:p>
          <a:p>
            <a:r>
              <a:rPr lang="pl-PL" sz="1600"/>
              <a:t>Azure Functions CLI</a:t>
            </a:r>
          </a:p>
          <a:p>
            <a:r>
              <a:rPr lang="pl-PL" sz="1600"/>
              <a:t>Storage Emulator</a:t>
            </a:r>
          </a:p>
          <a:p>
            <a:r>
              <a:rPr lang="pl-PL" sz="1600"/>
              <a:t>Microsoft Azure Storage Explorer</a:t>
            </a:r>
          </a:p>
        </p:txBody>
      </p:sp>
    </p:spTree>
    <p:extLst>
      <p:ext uri="{BB962C8B-B14F-4D97-AF65-F5344CB8AC3E}">
        <p14:creationId xmlns:p14="http://schemas.microsoft.com/office/powerpoint/2010/main" val="30849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 b="1" dirty="0"/>
              <a:t>Win:</a:t>
            </a:r>
            <a:r>
              <a:rPr lang="pl-PL" sz="1600" dirty="0"/>
              <a:t>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-g azure-functions-core-tools --unsafe-perm true</a:t>
            </a:r>
            <a:endParaRPr lang="pl-PL" sz="1600" dirty="0"/>
          </a:p>
          <a:p>
            <a:r>
              <a:rPr lang="pl-PL" sz="1600" b="1" dirty="0"/>
              <a:t>Linux:</a:t>
            </a:r>
            <a:r>
              <a:rPr lang="pl-PL" sz="1600" dirty="0"/>
              <a:t> </a:t>
            </a:r>
            <a:r>
              <a:rPr lang="pl-PL" sz="1600" dirty="0" err="1"/>
              <a:t>sudo</a:t>
            </a:r>
            <a:r>
              <a:rPr lang="pl-PL" sz="1600" dirty="0"/>
              <a:t> </a:t>
            </a:r>
            <a:r>
              <a:rPr lang="pl-PL" sz="1600" dirty="0" err="1"/>
              <a:t>apt-get</a:t>
            </a:r>
            <a:r>
              <a:rPr lang="pl-PL" sz="1600" dirty="0"/>
              <a:t> </a:t>
            </a:r>
            <a:r>
              <a:rPr lang="pl-PL" sz="1600" dirty="0" err="1"/>
              <a:t>install</a:t>
            </a:r>
            <a:r>
              <a:rPr lang="pl-PL" sz="1600" dirty="0"/>
              <a:t> </a:t>
            </a:r>
            <a:r>
              <a:rPr lang="pl-PL" sz="1600" dirty="0" err="1"/>
              <a:t>azure-functions-core-tools</a:t>
            </a:r>
            <a:endParaRPr lang="pl-PL" sz="1600" dirty="0"/>
          </a:p>
          <a:p>
            <a:r>
              <a:rPr lang="pl-PL" sz="1600" b="1" dirty="0" err="1"/>
              <a:t>macOS</a:t>
            </a:r>
            <a:r>
              <a:rPr lang="pl-PL" sz="1600" b="1" dirty="0"/>
              <a:t>:</a:t>
            </a:r>
            <a:r>
              <a:rPr lang="pl-PL" sz="1600" dirty="0"/>
              <a:t> brew </a:t>
            </a:r>
            <a:r>
              <a:rPr lang="pl-PL" sz="1600" dirty="0" err="1"/>
              <a:t>install</a:t>
            </a:r>
            <a:r>
              <a:rPr lang="pl-PL" sz="1600" dirty="0"/>
              <a:t> </a:t>
            </a:r>
            <a:r>
              <a:rPr lang="pl-PL" sz="1600" dirty="0" err="1"/>
              <a:t>azure-functions-core-tools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56860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To initialize a new Functions project, run </a:t>
            </a:r>
            <a:r>
              <a:rPr lang="en-US" sz="2000" b="1"/>
              <a:t>func init </a:t>
            </a:r>
            <a:r>
              <a:rPr lang="en-US" sz="2000"/>
              <a:t>and select the runtime you are interested in</a:t>
            </a:r>
            <a:endParaRPr lang="en-US" sz="2000" b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23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56" y="873202"/>
            <a:ext cx="10350689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Creating</a:t>
            </a:r>
            <a:r>
              <a:rPr lang="pl-PL" sz="7200" dirty="0">
                <a:solidFill>
                  <a:schemeClr val="tx1"/>
                </a:solidFill>
              </a:rPr>
              <a:t> a </a:t>
            </a:r>
            <a:r>
              <a:rPr lang="pl-PL" sz="7200" dirty="0" err="1">
                <a:solidFill>
                  <a:schemeClr val="tx1"/>
                </a:solidFill>
              </a:rPr>
              <a:t>function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create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function</a:t>
            </a:r>
            <a:r>
              <a:rPr lang="pl-PL" sz="2000" b="1" dirty="0"/>
              <a:t> </a:t>
            </a:r>
            <a:r>
              <a:rPr lang="pl-PL" sz="2000" b="1" dirty="0" err="1"/>
              <a:t>new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r>
              <a:rPr lang="pl-PL" sz="2000" dirty="0"/>
              <a:t> and </a:t>
            </a:r>
            <a:r>
              <a:rPr lang="pl-PL" sz="2000" dirty="0" err="1"/>
              <a:t>select</a:t>
            </a:r>
            <a:r>
              <a:rPr lang="pl-PL" sz="2000" dirty="0"/>
              <a:t> the </a:t>
            </a:r>
            <a:r>
              <a:rPr lang="pl-PL" sz="2000" dirty="0" err="1"/>
              <a:t>trigger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interested</a:t>
            </a:r>
            <a:r>
              <a:rPr lang="pl-PL" sz="2000" dirty="0"/>
              <a:t> in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26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550320" y="873202"/>
            <a:ext cx="7091361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Starting</a:t>
            </a:r>
            <a:r>
              <a:rPr lang="pl-PL" sz="7200" dirty="0">
                <a:solidFill>
                  <a:schemeClr val="tx1"/>
                </a:solidFill>
              </a:rPr>
              <a:t> the host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/>
              <a:t>start the host, run the </a:t>
            </a:r>
            <a:r>
              <a:rPr lang="pl-PL" sz="2000" b="1" dirty="0" err="1"/>
              <a:t>func</a:t>
            </a:r>
            <a:r>
              <a:rPr lang="pl-PL" sz="2000" b="1" dirty="0"/>
              <a:t> host start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43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79C909E-1394-4325-BCE8-035FC01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r>
              <a:rPr lang="pl-PL" dirty="0"/>
              <a:t> and </a:t>
            </a:r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B2134A-E563-4CE4-B322-D07438EB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Trigger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3E338C-245D-453C-B254-FCF742360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trigger</a:t>
            </a:r>
            <a:endParaRPr lang="pl-PL" dirty="0"/>
          </a:p>
          <a:p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execute</a:t>
            </a:r>
            <a:endParaRPr lang="pl-PL" dirty="0"/>
          </a:p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Most of the native </a:t>
            </a:r>
            <a:r>
              <a:rPr lang="pl-PL" dirty="0" err="1"/>
              <a:t>triggers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Azure Storage to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correctly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C12D7766-3461-4CF1-BD6E-4C5EC683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5DF7FDBF-6FEB-4736-8D9D-21AA7E2B02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/>
              <a:t>Integrates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with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, </a:t>
            </a:r>
            <a:r>
              <a:rPr lang="pl-PL" dirty="0" err="1"/>
              <a:t>bus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)</a:t>
            </a:r>
          </a:p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the same) </a:t>
            </a:r>
            <a:r>
              <a:rPr lang="pl-PL" dirty="0" err="1"/>
              <a:t>bindings</a:t>
            </a:r>
            <a:endParaRPr lang="pl-PL" dirty="0"/>
          </a:p>
          <a:p>
            <a:r>
              <a:rPr lang="pl-PL" dirty="0" err="1"/>
              <a:t>Evaluated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execution</a:t>
            </a:r>
            <a:r>
              <a:rPr lang="pl-PL" dirty="0"/>
              <a:t>(</a:t>
            </a:r>
            <a:r>
              <a:rPr lang="pl-PL" dirty="0" err="1"/>
              <a:t>though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09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in </a:t>
            </a:r>
            <a:r>
              <a:rPr lang="pl-PL" dirty="0" err="1"/>
              <a:t>NodeJS</a:t>
            </a:r>
            <a:r>
              <a:rPr lang="pl-PL" dirty="0"/>
              <a:t> and </a:t>
            </a: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HttpTrigger</a:t>
            </a:r>
            <a:r>
              <a:rPr lang="pl-PL" dirty="0"/>
              <a:t> to </a:t>
            </a:r>
            <a:r>
              <a:rPr lang="pl-PL" dirty="0" err="1"/>
              <a:t>it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and:</a:t>
            </a:r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Blob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Timer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/>
              <a:t>Set a </a:t>
            </a:r>
            <a:r>
              <a:rPr lang="pl-PL" dirty="0" err="1"/>
              <a:t>timer</a:t>
            </a:r>
            <a:r>
              <a:rPr lang="pl-PL" dirty="0"/>
              <a:t> to </a:t>
            </a:r>
            <a:r>
              <a:rPr lang="pl-PL" dirty="0" err="1"/>
              <a:t>trigger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1 </a:t>
            </a:r>
            <a:r>
              <a:rPr lang="pl-PL" dirty="0" err="1"/>
              <a:t>minute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and </a:t>
            </a:r>
            <a:r>
              <a:rPr lang="pl-PL" dirty="0" err="1"/>
              <a:t>ensure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via POST </a:t>
            </a:r>
            <a:r>
              <a:rPr lang="pl-PL" dirty="0" err="1"/>
              <a:t>calls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616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Deploying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to Azure</a:t>
            </a:r>
          </a:p>
        </p:txBody>
      </p:sp>
    </p:spTree>
    <p:extLst>
      <p:ext uri="{BB962C8B-B14F-4D97-AF65-F5344CB8AC3E}">
        <p14:creationId xmlns:p14="http://schemas.microsoft.com/office/powerpoint/2010/main" val="7288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EB303-5C07-4FCE-B14B-CFB64D79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AAB70C-ED4B-4167-A666-922FBE53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l-PL" dirty="0" err="1"/>
              <a:t>Introduction</a:t>
            </a:r>
            <a:endParaRPr lang="pl-PL" dirty="0"/>
          </a:p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 err="1"/>
              <a:t>Deploying</a:t>
            </a:r>
            <a:endParaRPr lang="pl-PL" dirty="0"/>
          </a:p>
          <a:p>
            <a:r>
              <a:rPr lang="pl-PL" dirty="0"/>
              <a:t>Debugging</a:t>
            </a:r>
          </a:p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Azure Event </a:t>
            </a:r>
            <a:r>
              <a:rPr lang="pl-PL" dirty="0" err="1"/>
              <a:t>Grid</a:t>
            </a:r>
            <a:r>
              <a:rPr lang="pl-PL" dirty="0"/>
              <a:t> and Azure </a:t>
            </a:r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integration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057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Creating</a:t>
            </a:r>
            <a:r>
              <a:rPr lang="pl-PL" sz="7200" dirty="0">
                <a:solidFill>
                  <a:schemeClr val="tx1"/>
                </a:solidFill>
              </a:rPr>
              <a:t> a </a:t>
            </a:r>
            <a:r>
              <a:rPr lang="pl-PL" sz="7200" dirty="0" err="1">
                <a:solidFill>
                  <a:schemeClr val="tx1"/>
                </a:solidFill>
              </a:rPr>
              <a:t>Function</a:t>
            </a:r>
            <a:r>
              <a:rPr lang="pl-PL" sz="7200" dirty="0">
                <a:solidFill>
                  <a:schemeClr val="tx1"/>
                </a:solidFill>
              </a:rPr>
              <a:t> </a:t>
            </a:r>
            <a:r>
              <a:rPr lang="pl-PL" sz="7200" dirty="0" err="1">
                <a:solidFill>
                  <a:schemeClr val="tx1"/>
                </a:solidFill>
              </a:rPr>
              <a:t>App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get</a:t>
            </a:r>
            <a:r>
              <a:rPr lang="pl-PL" sz="2000" dirty="0"/>
              <a:t> </a:t>
            </a:r>
            <a:r>
              <a:rPr lang="pl-PL" sz="2000" dirty="0" err="1"/>
              <a:t>started</a:t>
            </a:r>
            <a:r>
              <a:rPr lang="pl-PL" sz="2000" dirty="0"/>
              <a:t>, we </a:t>
            </a:r>
            <a:r>
              <a:rPr lang="pl-PL" sz="2000" dirty="0" err="1"/>
              <a:t>will</a:t>
            </a:r>
            <a:r>
              <a:rPr lang="pl-PL" sz="2000" dirty="0"/>
              <a:t> </a:t>
            </a:r>
            <a:r>
              <a:rPr lang="pl-PL" sz="2000" dirty="0" err="1"/>
              <a:t>need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in </a:t>
            </a:r>
            <a:r>
              <a:rPr lang="pl-PL" sz="2000" dirty="0" err="1"/>
              <a:t>our</a:t>
            </a:r>
            <a:r>
              <a:rPr lang="pl-PL" sz="2000" dirty="0"/>
              <a:t> </a:t>
            </a:r>
            <a:r>
              <a:rPr lang="pl-PL" sz="2000" dirty="0" err="1"/>
              <a:t>resource</a:t>
            </a:r>
            <a:r>
              <a:rPr lang="pl-PL" sz="2000" dirty="0"/>
              <a:t> </a:t>
            </a:r>
            <a:r>
              <a:rPr lang="pl-PL" sz="2000" dirty="0" err="1"/>
              <a:t>group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5233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F56151-9716-48B2-81E7-E521FD2C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l-PL" dirty="0" err="1"/>
              <a:t>Credentials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9F9FAD-BEBC-4BD8-93F6-BD919B5B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l-PL" dirty="0" err="1"/>
              <a:t>user</a:t>
            </a:r>
            <a:r>
              <a:rPr lang="pl-PL" dirty="0"/>
              <a:t>(1-8)@kamilthecloudtheory.onmicrosoft.com</a:t>
            </a:r>
          </a:p>
          <a:p>
            <a:r>
              <a:rPr lang="pl-PL" dirty="0"/>
              <a:t>AaBbCc123</a:t>
            </a:r>
          </a:p>
        </p:txBody>
      </p:sp>
    </p:spTree>
    <p:extLst>
      <p:ext uri="{BB962C8B-B14F-4D97-AF65-F5344CB8AC3E}">
        <p14:creationId xmlns:p14="http://schemas.microsoft.com/office/powerpoint/2010/main" val="133101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Deploying</a:t>
            </a:r>
            <a:r>
              <a:rPr lang="pl-PL" sz="7200" dirty="0">
                <a:solidFill>
                  <a:schemeClr val="tx1"/>
                </a:solidFill>
              </a:rPr>
              <a:t> to Azure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deploy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to Azure,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azure</a:t>
            </a:r>
            <a:r>
              <a:rPr lang="pl-PL" sz="2000" b="1" dirty="0"/>
              <a:t> </a:t>
            </a:r>
            <a:r>
              <a:rPr lang="pl-PL" sz="2000" b="1" dirty="0" err="1"/>
              <a:t>functionapp</a:t>
            </a:r>
            <a:r>
              <a:rPr lang="pl-PL" sz="2000" b="1" dirty="0"/>
              <a:t> </a:t>
            </a:r>
            <a:r>
              <a:rPr lang="pl-PL" sz="2000" b="1" dirty="0" err="1"/>
              <a:t>publish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81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F36144A-6DCA-4C4D-AA83-7BE022C9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43" y="1688324"/>
            <a:ext cx="10428516" cy="25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again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with </a:t>
            </a:r>
            <a:r>
              <a:rPr lang="pl-PL" dirty="0" err="1"/>
              <a:t>an</a:t>
            </a:r>
            <a:r>
              <a:rPr lang="pl-PL" dirty="0"/>
              <a:t> HTTP </a:t>
            </a:r>
            <a:r>
              <a:rPr lang="pl-PL" dirty="0" err="1"/>
              <a:t>trigger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b="1" dirty="0"/>
              <a:t>–</a:t>
            </a:r>
            <a:r>
              <a:rPr lang="pl-PL" b="1" dirty="0" err="1"/>
              <a:t>nozip</a:t>
            </a:r>
            <a:r>
              <a:rPr lang="pl-PL" b="1" dirty="0"/>
              <a:t> </a:t>
            </a:r>
            <a:r>
              <a:rPr lang="pl-PL" dirty="0" err="1"/>
              <a:t>switch</a:t>
            </a:r>
            <a:r>
              <a:rPr lang="pl-PL" dirty="0"/>
              <a:t>, </a:t>
            </a:r>
            <a:r>
              <a:rPr lang="pl-PL" dirty="0" err="1"/>
              <a:t>compare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Deploy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(.NET)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 </a:t>
            </a:r>
            <a:r>
              <a:rPr lang="pl-PL" dirty="0" err="1"/>
              <a:t>Make</a:t>
            </a:r>
            <a:r>
              <a:rPr lang="pl-PL" dirty="0"/>
              <a:t> a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and </a:t>
            </a:r>
            <a:r>
              <a:rPr lang="pl-PL" dirty="0" err="1"/>
              <a:t>retry</a:t>
            </a:r>
            <a:r>
              <a:rPr lang="pl-PL" dirty="0"/>
              <a:t>.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Azure?</a:t>
            </a:r>
          </a:p>
        </p:txBody>
      </p:sp>
    </p:spTree>
    <p:extLst>
      <p:ext uri="{BB962C8B-B14F-4D97-AF65-F5344CB8AC3E}">
        <p14:creationId xmlns:p14="http://schemas.microsoft.com/office/powerpoint/2010/main" val="288600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Locally</a:t>
            </a:r>
            <a:r>
              <a:rPr lang="pl-PL" dirty="0"/>
              <a:t> &amp; </a:t>
            </a:r>
            <a:r>
              <a:rPr lang="pl-PL" dirty="0" err="1"/>
              <a:t>Remotely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986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locally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locally</a:t>
            </a:r>
            <a:r>
              <a:rPr lang="pl-PL" sz="2000" dirty="0"/>
              <a:t>, </a:t>
            </a:r>
            <a:r>
              <a:rPr lang="pl-PL" sz="2000" dirty="0" err="1"/>
              <a:t>put</a:t>
            </a:r>
            <a:r>
              <a:rPr lang="pl-PL" sz="2000" dirty="0"/>
              <a:t> a </a:t>
            </a:r>
            <a:r>
              <a:rPr lang="pl-PL" sz="2000" dirty="0" err="1"/>
              <a:t>breakpoint</a:t>
            </a:r>
            <a:r>
              <a:rPr lang="pl-PL" sz="2000" dirty="0"/>
              <a:t> </a:t>
            </a:r>
            <a:r>
              <a:rPr lang="pl-PL" sz="2000" dirty="0" err="1"/>
              <a:t>where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want the </a:t>
            </a:r>
            <a:r>
              <a:rPr lang="pl-PL" sz="2000" dirty="0" err="1"/>
              <a:t>execution</a:t>
            </a:r>
            <a:r>
              <a:rPr lang="pl-PL" sz="2000" dirty="0"/>
              <a:t> to stop and hit </a:t>
            </a:r>
            <a:r>
              <a:rPr lang="pl-PL" sz="2000" b="1" dirty="0"/>
              <a:t>F5 </a:t>
            </a:r>
            <a:r>
              <a:rPr lang="pl-PL" sz="2000" dirty="0" err="1"/>
              <a:t>button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29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33BE859-3479-46E8-B2A8-430613FA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7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8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experience</a:t>
            </a:r>
            <a:r>
              <a:rPr lang="pl-PL" dirty="0"/>
              <a:t> in VS and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similar</a:t>
            </a:r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cannot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b="1" dirty="0" err="1"/>
              <a:t>func</a:t>
            </a:r>
            <a:r>
              <a:rPr lang="pl-PL" b="1" dirty="0"/>
              <a:t> host start </a:t>
            </a:r>
            <a:r>
              <a:rPr lang="pl-PL" dirty="0"/>
              <a:t>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A </a:t>
            </a:r>
            <a:r>
              <a:rPr lang="pl-PL" dirty="0" err="1"/>
              <a:t>running</a:t>
            </a:r>
            <a:r>
              <a:rPr lang="pl-PL" dirty="0"/>
              <a:t> host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to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1576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remotely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remotely</a:t>
            </a:r>
            <a:r>
              <a:rPr lang="pl-PL" sz="2000" dirty="0"/>
              <a:t>, </a:t>
            </a:r>
            <a:r>
              <a:rPr lang="pl-PL" sz="2000" dirty="0" err="1"/>
              <a:t>publish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and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b="1" dirty="0"/>
              <a:t>Cloud Explorer </a:t>
            </a:r>
            <a:r>
              <a:rPr lang="pl-PL" sz="2000" dirty="0"/>
              <a:t>to </a:t>
            </a:r>
            <a:r>
              <a:rPr lang="pl-PL" sz="2000" dirty="0" err="1"/>
              <a:t>attach</a:t>
            </a:r>
            <a:r>
              <a:rPr lang="pl-PL" sz="2000" dirty="0"/>
              <a:t> a </a:t>
            </a:r>
            <a:r>
              <a:rPr lang="pl-PL" sz="2000" dirty="0" err="1"/>
              <a:t>debugger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67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6717BB-319F-4902-B634-5D56CFC7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FC0451-22FE-46B2-8D02-957B37F3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</p:spTree>
    <p:extLst>
      <p:ext uri="{BB962C8B-B14F-4D97-AF65-F5344CB8AC3E}">
        <p14:creationId xmlns:p14="http://schemas.microsoft.com/office/powerpoint/2010/main" val="4003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3">
            <a:extLst>
              <a:ext uri="{FF2B5EF4-FFF2-40B4-BE49-F238E27FC236}">
                <a16:creationId xmlns:a16="http://schemas.microsoft.com/office/drawing/2014/main" id="{102029D2-6EE1-4FB9-8955-21688C4CB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398" y="643467"/>
            <a:ext cx="54412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2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Remote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VS</a:t>
            </a:r>
          </a:p>
          <a:p>
            <a:r>
              <a:rPr lang="pl-PL" dirty="0"/>
              <a:t>Debugging </a:t>
            </a:r>
            <a:r>
              <a:rPr lang="pl-PL" dirty="0" err="1"/>
              <a:t>remotely</a:t>
            </a:r>
            <a:r>
              <a:rPr lang="pl-PL" dirty="0"/>
              <a:t> on </a:t>
            </a:r>
            <a:r>
              <a:rPr lang="pl-PL" dirty="0" err="1"/>
              <a:t>production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not be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bugs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8896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extensions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4702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 API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IBindingProvider</a:t>
            </a:r>
            <a:endParaRPr lang="pl-PL" dirty="0"/>
          </a:p>
          <a:p>
            <a:r>
              <a:rPr lang="pl-PL" dirty="0" err="1"/>
              <a:t>IBinding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ITriggerBindingProvider</a:t>
            </a:r>
            <a:endParaRPr lang="pl-PL" dirty="0"/>
          </a:p>
          <a:p>
            <a:r>
              <a:rPr lang="pl-PL" dirty="0" err="1"/>
              <a:t>ITriggerBinding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  <a:p>
            <a:r>
              <a:rPr lang="pl-PL" dirty="0" err="1"/>
              <a:t>IListener</a:t>
            </a:r>
            <a:endParaRPr lang="pl-PL" dirty="0"/>
          </a:p>
          <a:p>
            <a:r>
              <a:rPr lang="pl-PL" dirty="0" err="1"/>
              <a:t>ITriggerData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850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Binding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Automatic </a:t>
            </a:r>
            <a:r>
              <a:rPr lang="pl-PL" sz="2000" dirty="0" err="1"/>
              <a:t>retrieving</a:t>
            </a:r>
            <a:r>
              <a:rPr lang="pl-PL" sz="2000" dirty="0"/>
              <a:t> </a:t>
            </a:r>
            <a:r>
              <a:rPr lang="pl-PL" sz="2000" dirty="0" err="1"/>
              <a:t>parameters</a:t>
            </a:r>
            <a:r>
              <a:rPr lang="pl-PL" sz="2000" dirty="0"/>
              <a:t> from the </a:t>
            </a:r>
            <a:r>
              <a:rPr lang="pl-PL" sz="2000" dirty="0" err="1"/>
              <a:t>query</a:t>
            </a:r>
            <a:r>
              <a:rPr lang="pl-PL" sz="2000" dirty="0"/>
              <a:t> string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40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2577063"/>
            <a:ext cx="634417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471163"/>
            <a:ext cx="6344176" cy="1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5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an</a:t>
            </a:r>
            <a:r>
              <a:rPr lang="pl-PL" sz="3600" dirty="0"/>
              <a:t> </a:t>
            </a:r>
            <a:r>
              <a:rPr lang="pl-PL" sz="3600" dirty="0" err="1"/>
              <a:t>attribute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59745"/>
            <a:ext cx="6344176" cy="12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N </a:t>
            </a:r>
            <a:r>
              <a:rPr lang="pl-PL" dirty="0" err="1"/>
              <a:t>parameters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0866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Trigger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Triggering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 with </a:t>
            </a:r>
            <a:r>
              <a:rPr lang="pl-PL" sz="2000" dirty="0" err="1"/>
              <a:t>tweets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96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739E480-50F2-4508-BF8E-4D4CA12D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0DB8EA-2681-4B22-8297-7F1E6FC4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Kamil Mrzygłód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5331EFC-1727-4B9D-BDF9-A9378C099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Senior Software Developer @ Demant Technology Centre</a:t>
            </a:r>
          </a:p>
          <a:p>
            <a:r>
              <a:rPr lang="pl-PL" dirty="0" err="1"/>
              <a:t>Trainer</a:t>
            </a:r>
            <a:r>
              <a:rPr lang="pl-PL" dirty="0"/>
              <a:t>, </a:t>
            </a:r>
            <a:r>
              <a:rPr lang="pl-PL" dirty="0" err="1"/>
              <a:t>consultant</a:t>
            </a:r>
            <a:r>
              <a:rPr lang="pl-PL" dirty="0"/>
              <a:t> and </a:t>
            </a:r>
            <a:r>
              <a:rPr lang="pl-PL" dirty="0" err="1"/>
              <a:t>book</a:t>
            </a:r>
            <a:r>
              <a:rPr lang="pl-PL" dirty="0"/>
              <a:t> </a:t>
            </a:r>
            <a:r>
              <a:rPr lang="pl-PL" dirty="0" err="1"/>
              <a:t>author</a:t>
            </a:r>
            <a:endParaRPr lang="pl-PL" dirty="0"/>
          </a:p>
          <a:p>
            <a:r>
              <a:rPr lang="pl-PL" dirty="0"/>
              <a:t>Microsoft Azure MVP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44C694E-7CFE-4F29-993F-C6608D98A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Jakub Gutkowski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E0FBA745-2282-44DB-8663-CC03DF8CE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Husband, Father, trainer, consultant, blogger</a:t>
            </a:r>
          </a:p>
          <a:p>
            <a:r>
              <a:rPr lang="en-US" dirty="0"/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560517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23576"/>
            <a:ext cx="6344176" cy="13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8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37" y="2827090"/>
            <a:ext cx="8552725" cy="32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6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the </a:t>
            </a:r>
            <a:r>
              <a:rPr lang="pl-PL" dirty="0" err="1"/>
              <a:t>TwitterTrigger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trigger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passed</a:t>
            </a:r>
            <a:r>
              <a:rPr lang="pl-PL" dirty="0"/>
              <a:t> via </a:t>
            </a:r>
            <a:r>
              <a:rPr lang="pl-PL" dirty="0" err="1"/>
              <a:t>parameter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BlobTrigger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9359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functions locally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2703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Unit </a:t>
            </a:r>
            <a:r>
              <a:rPr lang="pl-PL" sz="7200" dirty="0" err="1">
                <a:solidFill>
                  <a:schemeClr val="tx1"/>
                </a:solidFill>
              </a:rPr>
              <a:t>Testing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So</a:t>
            </a:r>
            <a:r>
              <a:rPr lang="pl-PL" sz="2000" dirty="0"/>
              <a:t> </a:t>
            </a: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exactly</a:t>
            </a:r>
            <a:r>
              <a:rPr lang="pl-PL" sz="2000" dirty="0"/>
              <a:t> </a:t>
            </a:r>
            <a:r>
              <a:rPr lang="pl-PL" sz="2000" dirty="0" err="1"/>
              <a:t>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return?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26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Do/Helps with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only single, small possible unit of code – method, action, function</a:t>
            </a:r>
          </a:p>
          <a:p>
            <a:r>
              <a:rPr lang="en-US" dirty="0"/>
              <a:t>Tests only public methods/actions/functions</a:t>
            </a:r>
          </a:p>
          <a:p>
            <a:r>
              <a:rPr lang="en-US" dirty="0"/>
              <a:t>Verifying if what we implemented behave as planned</a:t>
            </a:r>
          </a:p>
          <a:p>
            <a:r>
              <a:rPr lang="en-US" dirty="0"/>
              <a:t>„Protecting” against breaking changes</a:t>
            </a:r>
          </a:p>
          <a:p>
            <a:r>
              <a:rPr lang="en-US" dirty="0"/>
              <a:t>Guiding „implementations”</a:t>
            </a:r>
          </a:p>
          <a:p>
            <a:r>
              <a:rPr lang="en-US" dirty="0"/>
              <a:t>Keeping code „simple”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Does not mean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Bug free code</a:t>
            </a:r>
          </a:p>
          <a:p>
            <a:r>
              <a:rPr lang="en-US" dirty="0"/>
              <a:t>That business process had been properly implemented</a:t>
            </a:r>
          </a:p>
          <a:p>
            <a:r>
              <a:rPr lang="en-US" dirty="0"/>
              <a:t>That code should not be tested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351079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 dirty="0"/>
              <a:t>Visual Studio </a:t>
            </a:r>
            <a:r>
              <a:rPr lang="pl-PL" sz="1600" dirty="0" err="1"/>
              <a:t>or</a:t>
            </a:r>
            <a:r>
              <a:rPr lang="pl-PL" sz="1600" dirty="0"/>
              <a:t> Visual Studio </a:t>
            </a:r>
            <a:r>
              <a:rPr lang="pl-PL" sz="1600" dirty="0" err="1"/>
              <a:t>Code</a:t>
            </a:r>
            <a:endParaRPr lang="pl-PL" sz="1600" dirty="0"/>
          </a:p>
          <a:p>
            <a:r>
              <a:rPr lang="pl-PL" sz="1600" dirty="0" err="1"/>
              <a:t>xUnit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56507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Unit Testing framework developed by MS</a:t>
            </a:r>
          </a:p>
          <a:p>
            <a:r>
              <a:rPr lang="en-US" dirty="0"/>
              <a:t>Available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Supported by variety of tools</a:t>
            </a:r>
          </a:p>
          <a:p>
            <a:r>
              <a:rPr lang="en-US" dirty="0"/>
              <a:t>Simple in use</a:t>
            </a:r>
          </a:p>
          <a:p>
            <a:r>
              <a:rPr lang="en-US" dirty="0"/>
              <a:t>Favors code clarity over attributes nightmare</a:t>
            </a:r>
          </a:p>
          <a:p>
            <a:r>
              <a:rPr lang="en-US" dirty="0"/>
              <a:t>”Basically” have only one attribute</a:t>
            </a:r>
          </a:p>
        </p:txBody>
      </p:sp>
    </p:spTree>
    <p:extLst>
      <p:ext uri="{BB962C8B-B14F-4D97-AF65-F5344CB8AC3E}">
        <p14:creationId xmlns:p14="http://schemas.microsoft.com/office/powerpoint/2010/main" val="1096268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Simple Unit Test in simplest possible form</a:t>
            </a:r>
          </a:p>
          <a:p>
            <a:r>
              <a:rPr lang="en-US" dirty="0"/>
              <a:t>Sample Unit Test of Function</a:t>
            </a:r>
          </a:p>
        </p:txBody>
      </p:sp>
    </p:spTree>
    <p:extLst>
      <p:ext uri="{BB962C8B-B14F-4D97-AF65-F5344CB8AC3E}">
        <p14:creationId xmlns:p14="http://schemas.microsoft.com/office/powerpoint/2010/main" val="1664928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Exercises (1)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two projects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xUnit</a:t>
            </a:r>
            <a:r>
              <a:rPr lang="en-US" dirty="0"/>
              <a:t> (add reference to Function)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new default </a:t>
            </a:r>
            <a:r>
              <a:rPr lang="en-US" dirty="0" err="1"/>
              <a:t>HttpTrigger</a:t>
            </a:r>
            <a:r>
              <a:rPr lang="en-US" dirty="0"/>
              <a:t>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if function work properly with name 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Query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Body – use mem stream and stream writer</a:t>
            </a:r>
          </a:p>
        </p:txBody>
      </p:sp>
    </p:spTree>
    <p:extLst>
      <p:ext uri="{BB962C8B-B14F-4D97-AF65-F5344CB8AC3E}">
        <p14:creationId xmlns:p14="http://schemas.microsoft.com/office/powerpoint/2010/main" val="24591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DC1362E2-9784-45BB-9EB9-DF68C63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B41D5A5-75DA-4972-B80E-5FD49FA2B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recently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5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Exercises/Discussion (2)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Unit test created Custom Binding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Unit test created Custom Trigger</a:t>
            </a:r>
          </a:p>
        </p:txBody>
      </p:sp>
    </p:spTree>
    <p:extLst>
      <p:ext uri="{BB962C8B-B14F-4D97-AF65-F5344CB8AC3E}">
        <p14:creationId xmlns:p14="http://schemas.microsoft.com/office/powerpoint/2010/main" val="1004685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function is almost as simple as unit testing normal code</a:t>
            </a:r>
          </a:p>
          <a:p>
            <a:r>
              <a:rPr lang="en-US" dirty="0"/>
              <a:t>Functions are testable by default</a:t>
            </a:r>
          </a:p>
          <a:p>
            <a:r>
              <a:rPr lang="en-US" dirty="0"/>
              <a:t>Testing is not always “simple”</a:t>
            </a:r>
          </a:p>
        </p:txBody>
      </p:sp>
    </p:spTree>
    <p:extLst>
      <p:ext uri="{BB962C8B-B14F-4D97-AF65-F5344CB8AC3E}">
        <p14:creationId xmlns:p14="http://schemas.microsoft.com/office/powerpoint/2010/main" val="2889480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Events</a:t>
            </a:r>
          </a:p>
        </p:txBody>
      </p:sp>
    </p:spTree>
    <p:extLst>
      <p:ext uri="{BB962C8B-B14F-4D97-AF65-F5344CB8AC3E}">
        <p14:creationId xmlns:p14="http://schemas.microsoft.com/office/powerpoint/2010/main" val="1391527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Provides a way to connect multiple Azure services in </a:t>
            </a:r>
            <a:r>
              <a:rPr lang="en-US" i="1" dirty="0"/>
              <a:t>event driven</a:t>
            </a:r>
            <a:r>
              <a:rPr lang="en-US" dirty="0"/>
              <a:t> way</a:t>
            </a:r>
          </a:p>
          <a:p>
            <a:r>
              <a:rPr lang="en-US" dirty="0"/>
              <a:t>Made for performance and scalability</a:t>
            </a:r>
          </a:p>
          <a:p>
            <a:r>
              <a:rPr lang="en-US" dirty="0"/>
              <a:t>Allows filtering of events</a:t>
            </a:r>
          </a:p>
          <a:p>
            <a:r>
              <a:rPr lang="en-US" dirty="0"/>
              <a:t>A “missing” connecter between thing that had happened, and listener how is interested in what had happened</a:t>
            </a:r>
          </a:p>
          <a:p>
            <a:r>
              <a:rPr lang="en-US" dirty="0"/>
              <a:t>Works perfectly in “serverless” idea as reactive solution instead of proactive (pulling)</a:t>
            </a:r>
          </a:p>
          <a:p>
            <a:r>
              <a:rPr lang="en-US" dirty="0"/>
              <a:t>100 000 operation* per moth are free</a:t>
            </a:r>
          </a:p>
        </p:txBody>
      </p:sp>
    </p:spTree>
    <p:extLst>
      <p:ext uri="{BB962C8B-B14F-4D97-AF65-F5344CB8AC3E}">
        <p14:creationId xmlns:p14="http://schemas.microsoft.com/office/powerpoint/2010/main" val="3502236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 dirty="0"/>
              <a:t>Visual Studio </a:t>
            </a:r>
            <a:r>
              <a:rPr lang="pl-PL" sz="1600" dirty="0" err="1"/>
              <a:t>or</a:t>
            </a:r>
            <a:r>
              <a:rPr lang="pl-PL" sz="1600" dirty="0"/>
              <a:t> Visual Studio </a:t>
            </a:r>
            <a:r>
              <a:rPr lang="pl-PL" sz="1600" dirty="0" err="1"/>
              <a:t>Code</a:t>
            </a:r>
            <a:endParaRPr lang="pl-PL" sz="1600" dirty="0"/>
          </a:p>
          <a:p>
            <a:r>
              <a:rPr lang="pl-PL" sz="1600" dirty="0" err="1"/>
              <a:t>Ngrok</a:t>
            </a:r>
            <a:endParaRPr lang="pl-PL" sz="1600" dirty="0"/>
          </a:p>
          <a:p>
            <a:r>
              <a:rPr lang="pl-PL" sz="1600" dirty="0" err="1"/>
              <a:t>Azure</a:t>
            </a:r>
            <a:r>
              <a:rPr lang="pl-PL" sz="1600" dirty="0"/>
              <a:t> CLI</a:t>
            </a:r>
          </a:p>
          <a:p>
            <a:r>
              <a:rPr lang="pl-PL" sz="1600" dirty="0" err="1"/>
              <a:t>Azure</a:t>
            </a:r>
            <a:r>
              <a:rPr lang="pl-PL" sz="1600" dirty="0"/>
              <a:t> Portal</a:t>
            </a:r>
          </a:p>
          <a:p>
            <a:r>
              <a:rPr lang="pl-PL" sz="1600" dirty="0"/>
              <a:t>A </a:t>
            </a:r>
            <a:r>
              <a:rPr lang="pl-PL" sz="1600" dirty="0" err="1"/>
              <a:t>little</a:t>
            </a:r>
            <a:r>
              <a:rPr lang="pl-PL" sz="1600" dirty="0"/>
              <a:t> </a:t>
            </a:r>
            <a:r>
              <a:rPr lang="pl-PL" sz="1600" dirty="0" err="1"/>
              <a:t>patience</a:t>
            </a:r>
            <a:r>
              <a:rPr lang="pl-PL" sz="1600" dirty="0"/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278256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vs Event </a:t>
            </a:r>
            <a:r>
              <a:rPr lang="pl-PL" dirty="0" err="1"/>
              <a:t>Hubs</a:t>
            </a:r>
            <a:r>
              <a:rPr lang="pl-PL" dirty="0"/>
              <a:t> vs Service Bus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3342934" cy="3109913"/>
          </a:xfrm>
        </p:spPr>
        <p:txBody>
          <a:bodyPr>
            <a:normAutofit/>
          </a:bodyPr>
          <a:lstStyle/>
          <a:p>
            <a:r>
              <a:rPr lang="en-US" dirty="0"/>
              <a:t>React to status change</a:t>
            </a:r>
          </a:p>
          <a:p>
            <a:r>
              <a:rPr lang="en-US" dirty="0"/>
              <a:t>Serverless</a:t>
            </a:r>
          </a:p>
          <a:p>
            <a:r>
              <a:rPr lang="en-US" dirty="0"/>
              <a:t>At least one delivery</a:t>
            </a:r>
          </a:p>
          <a:p>
            <a:r>
              <a:rPr lang="en-US" dirty="0"/>
              <a:t>Dynamically scalable</a:t>
            </a:r>
          </a:p>
          <a:p>
            <a:r>
              <a:rPr lang="en-US" dirty="0"/>
              <a:t>Event base</a:t>
            </a:r>
          </a:p>
        </p:txBody>
      </p:sp>
      <p:sp>
        <p:nvSpPr>
          <p:cNvPr id="5" name="Symbol zastępczy zawartości 5">
            <a:extLst>
              <a:ext uri="{FF2B5EF4-FFF2-40B4-BE49-F238E27FC236}">
                <a16:creationId xmlns:a16="http://schemas.microsoft.com/office/drawing/2014/main" id="{7F50896E-9722-524A-8FE3-E5E185927610}"/>
              </a:ext>
            </a:extLst>
          </p:cNvPr>
          <p:cNvSpPr txBox="1">
            <a:spLocks/>
          </p:cNvSpPr>
          <p:nvPr/>
        </p:nvSpPr>
        <p:spPr>
          <a:xfrm>
            <a:off x="4157663" y="2751138"/>
            <a:ext cx="3342934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Distributed data streaming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Millions of events per second</a:t>
            </a:r>
          </a:p>
          <a:p>
            <a:r>
              <a:rPr lang="en-US" dirty="0"/>
              <a:t>At least one delivery</a:t>
            </a:r>
          </a:p>
          <a:p>
            <a:r>
              <a:rPr lang="en-US" dirty="0"/>
              <a:t>Event base</a:t>
            </a:r>
          </a:p>
        </p:txBody>
      </p:sp>
      <p:sp>
        <p:nvSpPr>
          <p:cNvPr id="7" name="Symbol zastępczy zawartości 5">
            <a:extLst>
              <a:ext uri="{FF2B5EF4-FFF2-40B4-BE49-F238E27FC236}">
                <a16:creationId xmlns:a16="http://schemas.microsoft.com/office/drawing/2014/main" id="{1BDEF9DE-053B-C548-9D08-6264D0E63185}"/>
              </a:ext>
            </a:extLst>
          </p:cNvPr>
          <p:cNvSpPr txBox="1">
            <a:spLocks/>
          </p:cNvSpPr>
          <p:nvPr/>
        </p:nvSpPr>
        <p:spPr>
          <a:xfrm>
            <a:off x="7500597" y="2751137"/>
            <a:ext cx="3342934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processing</a:t>
            </a:r>
          </a:p>
          <a:p>
            <a:r>
              <a:rPr lang="en-US" dirty="0"/>
              <a:t>Financial transactions</a:t>
            </a:r>
          </a:p>
          <a:p>
            <a:r>
              <a:rPr lang="en-US" dirty="0"/>
              <a:t>Reliable delivery that needs polling</a:t>
            </a:r>
          </a:p>
          <a:p>
            <a:r>
              <a:rPr lang="en-US" dirty="0"/>
              <a:t>Advanced messaging features</a:t>
            </a:r>
          </a:p>
          <a:p>
            <a:r>
              <a:rPr lang="en-US" dirty="0"/>
              <a:t>In-order delivery</a:t>
            </a:r>
          </a:p>
          <a:p>
            <a:r>
              <a:rPr lang="en-US" dirty="0"/>
              <a:t>At least one delivery</a:t>
            </a:r>
          </a:p>
        </p:txBody>
      </p:sp>
    </p:spTree>
    <p:extLst>
      <p:ext uri="{BB962C8B-B14F-4D97-AF65-F5344CB8AC3E}">
        <p14:creationId xmlns:p14="http://schemas.microsoft.com/office/powerpoint/2010/main" val="3400455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0C7DB3-67EC-4743-961C-0C6EF8197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102" y="2700338"/>
            <a:ext cx="11085444" cy="3200400"/>
          </a:xfrm>
        </p:spPr>
      </p:pic>
    </p:spTree>
    <p:extLst>
      <p:ext uri="{BB962C8B-B14F-4D97-AF65-F5344CB8AC3E}">
        <p14:creationId xmlns:p14="http://schemas.microsoft.com/office/powerpoint/2010/main" val="3999151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–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CFA56-5DFD-7D40-A96B-3D456318B4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0000" y="2351957"/>
            <a:ext cx="10205663" cy="3771145"/>
          </a:xfrm>
        </p:spPr>
      </p:pic>
    </p:spTree>
    <p:extLst>
      <p:ext uri="{BB962C8B-B14F-4D97-AF65-F5344CB8AC3E}">
        <p14:creationId xmlns:p14="http://schemas.microsoft.com/office/powerpoint/2010/main" val="1898753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Publishers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Subscriptions</a:t>
            </a:r>
            <a:r>
              <a:rPr lang="pl-PL" dirty="0"/>
              <a:t> </a:t>
            </a:r>
          </a:p>
          <a:p>
            <a:r>
              <a:rPr lang="pl-PL" dirty="0" err="1"/>
              <a:t>Container</a:t>
            </a:r>
            <a:r>
              <a:rPr lang="pl-PL" dirty="0"/>
              <a:t> Registry</a:t>
            </a:r>
          </a:p>
          <a:p>
            <a:r>
              <a:rPr lang="pl-PL" dirty="0"/>
              <a:t>Event </a:t>
            </a:r>
            <a:r>
              <a:rPr lang="pl-PL" dirty="0" err="1"/>
              <a:t>Hubs</a:t>
            </a:r>
            <a:endParaRPr lang="pl-PL" dirty="0"/>
          </a:p>
          <a:p>
            <a:r>
              <a:rPr lang="pl-PL" dirty="0" err="1"/>
              <a:t>IoT</a:t>
            </a:r>
            <a:r>
              <a:rPr lang="pl-PL" dirty="0"/>
              <a:t> Hub</a:t>
            </a:r>
          </a:p>
          <a:p>
            <a:r>
              <a:rPr lang="pl-PL" dirty="0"/>
              <a:t>Media Services</a:t>
            </a:r>
          </a:p>
          <a:p>
            <a:r>
              <a:rPr lang="pl-PL" dirty="0"/>
              <a:t>Resource </a:t>
            </a:r>
            <a:r>
              <a:rPr lang="pl-PL" dirty="0" err="1"/>
              <a:t>Groups</a:t>
            </a:r>
            <a:endParaRPr lang="pl-PL" dirty="0"/>
          </a:p>
          <a:p>
            <a:r>
              <a:rPr lang="pl-PL" dirty="0"/>
              <a:t>Service Bus</a:t>
            </a:r>
          </a:p>
          <a:p>
            <a:r>
              <a:rPr lang="pl-PL" dirty="0"/>
              <a:t>Storage </a:t>
            </a:r>
            <a:r>
              <a:rPr lang="pl-PL" dirty="0" err="1"/>
              <a:t>Blob</a:t>
            </a:r>
            <a:endParaRPr lang="pl-PL" dirty="0"/>
          </a:p>
          <a:p>
            <a:r>
              <a:rPr lang="pl-PL" dirty="0"/>
              <a:t>Storage General-</a:t>
            </a:r>
            <a:r>
              <a:rPr lang="pl-PL" dirty="0" err="1"/>
              <a:t>purpose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Maps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Whatever custom Topic you want and need</a:t>
            </a:r>
          </a:p>
        </p:txBody>
      </p:sp>
    </p:spTree>
    <p:extLst>
      <p:ext uri="{BB962C8B-B14F-4D97-AF65-F5344CB8AC3E}">
        <p14:creationId xmlns:p14="http://schemas.microsoft.com/office/powerpoint/2010/main" val="3981712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Handlers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Azure</a:t>
            </a:r>
            <a:r>
              <a:rPr lang="pl-PL" dirty="0"/>
              <a:t> Automation</a:t>
            </a:r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Event </a:t>
            </a:r>
            <a:r>
              <a:rPr lang="pl-PL" dirty="0" err="1"/>
              <a:t>Hubs</a:t>
            </a:r>
            <a:endParaRPr lang="pl-PL" dirty="0"/>
          </a:p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Connections</a:t>
            </a:r>
            <a:endParaRPr lang="pl-PL" dirty="0"/>
          </a:p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/>
              <a:t>Microsoft </a:t>
            </a:r>
            <a:r>
              <a:rPr lang="pl-PL" dirty="0" err="1"/>
              <a:t>Flow</a:t>
            </a:r>
            <a:endParaRPr lang="pl-PL" dirty="0"/>
          </a:p>
          <a:p>
            <a:r>
              <a:rPr lang="pl-PL" dirty="0"/>
              <a:t>Queue Storage</a:t>
            </a:r>
          </a:p>
          <a:p>
            <a:r>
              <a:rPr lang="pl-PL" dirty="0" err="1"/>
              <a:t>WebHooks</a:t>
            </a: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custom http endpoint</a:t>
            </a:r>
          </a:p>
          <a:p>
            <a:r>
              <a:rPr lang="en-US" dirty="0"/>
              <a:t>As custom Webhook endpoint</a:t>
            </a:r>
          </a:p>
        </p:txBody>
      </p:sp>
    </p:spTree>
    <p:extLst>
      <p:ext uri="{BB962C8B-B14F-4D97-AF65-F5344CB8AC3E}">
        <p14:creationId xmlns:p14="http://schemas.microsoft.com/office/powerpoint/2010/main" val="26698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Azure Functions V1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.NET Framework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Based on Azure </a:t>
            </a:r>
            <a:r>
              <a:rPr lang="en-US" sz="1500" dirty="0" err="1"/>
              <a:t>WebJobs</a:t>
            </a:r>
            <a:endParaRPr lang="en-US" sz="1500" dirty="0"/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Quickly become really popular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 err="1"/>
              <a:t>FaaS</a:t>
            </a:r>
            <a:r>
              <a:rPr lang="en-US" sz="1500" dirty="0"/>
              <a:t> offer for Azure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b="1" dirty="0">
                <a:solidFill>
                  <a:schemeClr val="accent6"/>
                </a:solidFill>
              </a:rPr>
              <a:t>Dependencies hell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Sloppy </a:t>
            </a:r>
            <a:r>
              <a:rPr lang="en-US" sz="1500" b="1" dirty="0"/>
              <a:t>[</a:t>
            </a:r>
            <a:r>
              <a:rPr lang="en-US" sz="1500" b="1" dirty="0" err="1"/>
              <a:t>HttpTrigger</a:t>
            </a:r>
            <a:r>
              <a:rPr lang="en-US" sz="1500" b="1" dirty="0"/>
              <a:t>]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Extensible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C#, F#, NodeJS support(other languages like Python or Typescript in the experimental phase)</a:t>
            </a:r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68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7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„</a:t>
            </a:r>
            <a:r>
              <a:rPr lang="pl-PL" dirty="0" err="1"/>
              <a:t>Limitation</a:t>
            </a:r>
            <a:r>
              <a:rPr lang="pl-PL" dirty="0"/>
              <a:t>”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567269" cy="3109913"/>
          </a:xfrm>
        </p:spPr>
        <p:txBody>
          <a:bodyPr>
            <a:normAutofit/>
          </a:bodyPr>
          <a:lstStyle/>
          <a:p>
            <a:r>
              <a:rPr lang="en-US" dirty="0"/>
              <a:t>No Output binding in Functions</a:t>
            </a:r>
          </a:p>
          <a:p>
            <a:r>
              <a:rPr lang="en-US" dirty="0"/>
              <a:t>Not “easy“ to publish custom event</a:t>
            </a:r>
          </a:p>
          <a:p>
            <a:r>
              <a:rPr lang="en-US" dirty="0"/>
              <a:t>Azure UI… not always works</a:t>
            </a:r>
          </a:p>
        </p:txBody>
      </p:sp>
    </p:spTree>
    <p:extLst>
      <p:ext uri="{BB962C8B-B14F-4D97-AF65-F5344CB8AC3E}">
        <p14:creationId xmlns:p14="http://schemas.microsoft.com/office/powerpoint/2010/main" val="1847654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Creating Event Grid Topic</a:t>
            </a:r>
          </a:p>
          <a:p>
            <a:r>
              <a:rPr lang="en-US" dirty="0"/>
              <a:t>Adding Subscription</a:t>
            </a:r>
          </a:p>
          <a:p>
            <a:r>
              <a:rPr lang="en-US" dirty="0"/>
              <a:t>Publishing to Event Grid Topic</a:t>
            </a:r>
          </a:p>
          <a:p>
            <a:r>
              <a:rPr lang="en-US" dirty="0"/>
              <a:t>Reacting on custom Event Grid Topic</a:t>
            </a:r>
          </a:p>
        </p:txBody>
      </p:sp>
    </p:spTree>
    <p:extLst>
      <p:ext uri="{BB962C8B-B14F-4D97-AF65-F5344CB8AC3E}">
        <p14:creationId xmlns:p14="http://schemas.microsoft.com/office/powerpoint/2010/main" val="1614553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 – Exercises (easy)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function that reacts on Event Grid event</a:t>
            </a:r>
          </a:p>
          <a:p>
            <a:pPr>
              <a:buFont typeface="+mj-lt"/>
              <a:buAutoNum type="arabicPeriod"/>
            </a:pPr>
            <a:r>
              <a:rPr lang="en-US" dirty="0"/>
              <a:t>React on creating new blob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information about what blob had been created</a:t>
            </a:r>
          </a:p>
        </p:txBody>
      </p:sp>
    </p:spTree>
    <p:extLst>
      <p:ext uri="{BB962C8B-B14F-4D97-AF65-F5344CB8AC3E}">
        <p14:creationId xmlns:p14="http://schemas.microsoft.com/office/powerpoint/2010/main" val="17527794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 – Exercises (hard)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function (</a:t>
            </a:r>
            <a:r>
              <a:rPr lang="en-US" dirty="0" err="1"/>
              <a:t>HttpTrigger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Function should receive information about user (Name, email, Age, Fav animal: cat | dog)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 proper information is received it should be published to custom topic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sure that event have been executed</a:t>
            </a:r>
          </a:p>
        </p:txBody>
      </p:sp>
    </p:spTree>
    <p:extLst>
      <p:ext uri="{BB962C8B-B14F-4D97-AF65-F5344CB8AC3E}">
        <p14:creationId xmlns:p14="http://schemas.microsoft.com/office/powerpoint/2010/main" val="594503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as you go</a:t>
            </a:r>
          </a:p>
          <a:p>
            <a:r>
              <a:rPr lang="en-US" dirty="0"/>
              <a:t>Scalable solution with 99,99 SLA</a:t>
            </a:r>
          </a:p>
          <a:p>
            <a:r>
              <a:rPr lang="en-US" dirty="0"/>
              <a:t>Easy to start using it with our own code</a:t>
            </a:r>
          </a:p>
        </p:txBody>
      </p:sp>
    </p:spTree>
    <p:extLst>
      <p:ext uri="{BB962C8B-B14F-4D97-AF65-F5344CB8AC3E}">
        <p14:creationId xmlns:p14="http://schemas.microsoft.com/office/powerpoint/2010/main" val="21262950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Workflow</a:t>
            </a:r>
          </a:p>
        </p:txBody>
      </p:sp>
    </p:spTree>
    <p:extLst>
      <p:ext uri="{BB962C8B-B14F-4D97-AF65-F5344CB8AC3E}">
        <p14:creationId xmlns:p14="http://schemas.microsoft.com/office/powerpoint/2010/main" val="15009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A way to structure flow of serverless application</a:t>
            </a:r>
          </a:p>
          <a:p>
            <a:r>
              <a:rPr lang="en-US" dirty="0"/>
              <a:t>Allow integration between multiple parts</a:t>
            </a:r>
          </a:p>
          <a:p>
            <a:r>
              <a:rPr lang="en-US" dirty="0"/>
              <a:t>Business friendly – UI available</a:t>
            </a:r>
          </a:p>
          <a:p>
            <a:r>
              <a:rPr lang="en-US" dirty="0"/>
              <a:t>Dev friendly – All workflow as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r>
              <a:rPr lang="en-US" dirty="0"/>
              <a:t>Microsoft dev friendly – yep, Visual Studio UI available… </a:t>
            </a:r>
          </a:p>
        </p:txBody>
      </p:sp>
    </p:spTree>
    <p:extLst>
      <p:ext uri="{BB962C8B-B14F-4D97-AF65-F5344CB8AC3E}">
        <p14:creationId xmlns:p14="http://schemas.microsoft.com/office/powerpoint/2010/main" val="925862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Simple repetitive tasks – summarize all expanses on monthly basis, sending email to newly hired employee</a:t>
            </a:r>
          </a:p>
          <a:p>
            <a:r>
              <a:rPr lang="en-US" dirty="0"/>
              <a:t>As integration between two system – adapter pattern</a:t>
            </a:r>
          </a:p>
          <a:p>
            <a:r>
              <a:rPr lang="en-US" dirty="0"/>
              <a:t>As an enricher</a:t>
            </a:r>
          </a:p>
          <a:p>
            <a:r>
              <a:rPr lang="en-US" dirty="0"/>
              <a:t>As a complex validation logic</a:t>
            </a:r>
          </a:p>
        </p:txBody>
      </p:sp>
    </p:spTree>
    <p:extLst>
      <p:ext uri="{BB962C8B-B14F-4D97-AF65-F5344CB8AC3E}">
        <p14:creationId xmlns:p14="http://schemas.microsoft.com/office/powerpoint/2010/main" val="30208293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Create Logic App</a:t>
            </a:r>
          </a:p>
          <a:p>
            <a:r>
              <a:rPr lang="en-US" dirty="0"/>
              <a:t>Show Possible options</a:t>
            </a:r>
          </a:p>
          <a:p>
            <a:r>
              <a:rPr lang="en-US" dirty="0"/>
              <a:t>Show how to run simple flow</a:t>
            </a:r>
          </a:p>
        </p:txBody>
      </p:sp>
    </p:spTree>
    <p:extLst>
      <p:ext uri="{BB962C8B-B14F-4D97-AF65-F5344CB8AC3E}">
        <p14:creationId xmlns:p14="http://schemas.microsoft.com/office/powerpoint/2010/main" val="21257320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– Exercises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Logic App with HTTP entry point</a:t>
            </a:r>
          </a:p>
          <a:p>
            <a:pPr>
              <a:buFont typeface="+mj-lt"/>
              <a:buAutoNum type="arabicPeriod"/>
            </a:pPr>
            <a:r>
              <a:rPr lang="en-US" dirty="0"/>
              <a:t>Entry points should receive PESEL, full name and email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Validate PESEL with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If succeed, send email to person and add full name to Google/Excel workbook</a:t>
            </a:r>
          </a:p>
          <a:p>
            <a:pPr>
              <a:buFont typeface="+mj-lt"/>
              <a:buAutoNum type="arabicPeriod"/>
            </a:pPr>
            <a:r>
              <a:rPr lang="en-US" dirty="0"/>
              <a:t>Generate new Event if</a:t>
            </a:r>
          </a:p>
        </p:txBody>
      </p:sp>
    </p:spTree>
    <p:extLst>
      <p:ext uri="{BB962C8B-B14F-4D97-AF65-F5344CB8AC3E}">
        <p14:creationId xmlns:p14="http://schemas.microsoft.com/office/powerpoint/2010/main" val="57068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Azure Functions V</a:t>
            </a:r>
            <a:r>
              <a:rPr lang="pl-PL" sz="3200"/>
              <a:t>2</a:t>
            </a:r>
            <a:endParaRPr lang="en-US" sz="32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.NET </a:t>
            </a:r>
            <a:r>
              <a:rPr lang="pl-PL" sz="1600" dirty="0" err="1"/>
              <a:t>Core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Based</a:t>
            </a:r>
            <a:r>
              <a:rPr lang="pl-PL" sz="1600" dirty="0"/>
              <a:t> on Azure </a:t>
            </a:r>
            <a:r>
              <a:rPr lang="pl-PL" sz="1600" dirty="0" err="1"/>
              <a:t>Functions</a:t>
            </a:r>
            <a:r>
              <a:rPr lang="pl-PL" sz="1600" dirty="0"/>
              <a:t> V1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Extensions model </a:t>
            </a:r>
            <a:r>
              <a:rPr lang="pl-PL" sz="1600" dirty="0" err="1"/>
              <a:t>changed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accent6"/>
                </a:solidFill>
              </a:rPr>
              <a:t>Only</a:t>
            </a:r>
            <a:r>
              <a:rPr lang="pl-PL" sz="1600" b="1" dirty="0">
                <a:solidFill>
                  <a:schemeClr val="accent6"/>
                </a:solidFill>
              </a:rPr>
              <a:t> one </a:t>
            </a:r>
            <a:r>
              <a:rPr lang="pl-PL" sz="1600" b="1" dirty="0" err="1">
                <a:solidFill>
                  <a:schemeClr val="accent6"/>
                </a:solidFill>
              </a:rPr>
              <a:t>language</a:t>
            </a:r>
            <a:r>
              <a:rPr lang="pl-PL" sz="1600" b="1" dirty="0">
                <a:solidFill>
                  <a:schemeClr val="accent6"/>
                </a:solidFill>
              </a:rPr>
              <a:t> per </a:t>
            </a:r>
            <a:r>
              <a:rPr lang="pl-PL" sz="1600" b="1" dirty="0" err="1">
                <a:solidFill>
                  <a:schemeClr val="accent6"/>
                </a:solidFill>
              </a:rPr>
              <a:t>Function</a:t>
            </a:r>
            <a:r>
              <a:rPr lang="pl-PL" sz="1600" b="1" dirty="0">
                <a:solidFill>
                  <a:schemeClr val="accent6"/>
                </a:solidFill>
              </a:rPr>
              <a:t> </a:t>
            </a:r>
            <a:r>
              <a:rPr lang="pl-PL" sz="1600" b="1" dirty="0" err="1">
                <a:solidFill>
                  <a:schemeClr val="accent6"/>
                </a:solidFill>
              </a:rPr>
              <a:t>App</a:t>
            </a:r>
            <a:endParaRPr lang="pl-PL" sz="1600" b="1" dirty="0">
              <a:solidFill>
                <a:schemeClr val="accent6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Java </a:t>
            </a:r>
            <a:r>
              <a:rPr lang="pl-PL" sz="1600" dirty="0" err="1"/>
              <a:t>support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Dropped</a:t>
            </a:r>
            <a:r>
              <a:rPr lang="pl-PL" sz="1600" dirty="0"/>
              <a:t> </a:t>
            </a:r>
            <a:r>
              <a:rPr lang="pl-PL" sz="1600" dirty="0" err="1"/>
              <a:t>experimental</a:t>
            </a:r>
            <a:r>
              <a:rPr lang="pl-PL" sz="1600" dirty="0"/>
              <a:t> </a:t>
            </a:r>
            <a:r>
              <a:rPr lang="pl-PL" sz="1600" dirty="0" err="1"/>
              <a:t>support</a:t>
            </a:r>
            <a:r>
              <a:rPr lang="pl-PL" sz="1600" dirty="0"/>
              <a:t> for </a:t>
            </a:r>
            <a:r>
              <a:rPr lang="pl-PL" sz="1600" dirty="0" err="1"/>
              <a:t>languages</a:t>
            </a:r>
            <a:r>
              <a:rPr lang="pl-PL" sz="1600" dirty="0"/>
              <a:t> </a:t>
            </a:r>
            <a:r>
              <a:rPr lang="pl-PL" sz="1600" dirty="0" err="1"/>
              <a:t>like</a:t>
            </a:r>
            <a:r>
              <a:rPr lang="pl-PL" sz="1600" dirty="0"/>
              <a:t> PHP, </a:t>
            </a:r>
            <a:r>
              <a:rPr lang="pl-PL" sz="1600" dirty="0" err="1"/>
              <a:t>Powershell</a:t>
            </a:r>
            <a:r>
              <a:rPr lang="pl-PL" sz="1600" dirty="0"/>
              <a:t>* </a:t>
            </a:r>
            <a:r>
              <a:rPr lang="pl-PL" sz="1600" dirty="0" err="1"/>
              <a:t>or</a:t>
            </a:r>
            <a:r>
              <a:rPr lang="pl-PL" sz="1600" dirty="0"/>
              <a:t> </a:t>
            </a:r>
            <a:r>
              <a:rPr lang="pl-PL" sz="1600" dirty="0" err="1"/>
              <a:t>Bash</a:t>
            </a:r>
            <a:endParaRPr lang="pl-PL" sz="1600" dirty="0"/>
          </a:p>
          <a:p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1491649"/>
            <a:ext cx="5638853" cy="3863964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AD6E419-D18D-48A9-B2A8-5840C50D1D5D}"/>
              </a:ext>
            </a:extLst>
          </p:cNvPr>
          <p:cNvSpPr txBox="1"/>
          <p:nvPr/>
        </p:nvSpPr>
        <p:spPr>
          <a:xfrm>
            <a:off x="3095853" y="619768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* </a:t>
            </a:r>
            <a:r>
              <a:rPr lang="pl-PL" sz="1050" dirty="0" err="1"/>
              <a:t>It’s</a:t>
            </a:r>
            <a:r>
              <a:rPr lang="pl-PL" sz="1050" dirty="0"/>
              <a:t> </a:t>
            </a:r>
            <a:r>
              <a:rPr lang="pl-PL" sz="1050" dirty="0" err="1"/>
              <a:t>coming</a:t>
            </a:r>
            <a:r>
              <a:rPr lang="pl-PL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42585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not all about UI</a:t>
            </a:r>
          </a:p>
          <a:p>
            <a:r>
              <a:rPr lang="en-US" dirty="0"/>
              <a:t>But UI helps</a:t>
            </a:r>
          </a:p>
          <a:p>
            <a:r>
              <a:rPr lang="en-US" dirty="0"/>
              <a:t>Pay as you go</a:t>
            </a:r>
          </a:p>
          <a:p>
            <a:r>
              <a:rPr lang="en-US" dirty="0"/>
              <a:t>Serverless 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37616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36A8DD2-BE3A-426A-84D7-BD9C562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comparison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D251AA6-4F00-46E0-B6A4-7E8BA74B2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V1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2850150-8F52-49EC-8559-3DD935C41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.NET Framework</a:t>
            </a:r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in a single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r>
              <a:rPr lang="pl-PL" dirty="0"/>
              <a:t>Many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(</a:t>
            </a:r>
            <a:r>
              <a:rPr lang="pl-PL" dirty="0" err="1"/>
              <a:t>mainly</a:t>
            </a:r>
            <a:r>
              <a:rPr lang="pl-PL" dirty="0"/>
              <a:t> Azure Storage)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dirty="0" err="1"/>
              <a:t>packaged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</a:t>
            </a:r>
            <a:r>
              <a:rPr lang="pl-PL" dirty="0" err="1"/>
              <a:t>runtime</a:t>
            </a:r>
            <a:endParaRPr lang="pl-PL" dirty="0"/>
          </a:p>
          <a:p>
            <a:r>
              <a:rPr lang="pl-PL" dirty="0" err="1"/>
              <a:t>Lacking</a:t>
            </a:r>
            <a:r>
              <a:rPr lang="pl-PL" dirty="0"/>
              <a:t> performance</a:t>
            </a:r>
          </a:p>
          <a:p>
            <a:r>
              <a:rPr lang="pl-PL" dirty="0" err="1"/>
              <a:t>Obscure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model</a:t>
            </a:r>
          </a:p>
          <a:p>
            <a:r>
              <a:rPr lang="pl-PL" dirty="0" err="1"/>
              <a:t>Cannot</a:t>
            </a:r>
            <a:r>
              <a:rPr lang="pl-PL" dirty="0"/>
              <a:t> run on 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EC71BA-359C-4C9F-A48C-1B6C8DE5E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V2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B1B5CB09-7B60-4F47-AA8C-DF4537B22B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.NET </a:t>
            </a:r>
            <a:r>
              <a:rPr lang="pl-PL" dirty="0" err="1"/>
              <a:t>Core</a:t>
            </a:r>
            <a:endParaRPr lang="pl-PL" dirty="0"/>
          </a:p>
          <a:p>
            <a:r>
              <a:rPr lang="pl-PL" dirty="0" err="1"/>
              <a:t>Dropped</a:t>
            </a:r>
            <a:r>
              <a:rPr lang="pl-PL" dirty="0"/>
              <a:t> </a:t>
            </a:r>
            <a:r>
              <a:rPr lang="pl-PL" dirty="0" err="1"/>
              <a:t>support</a:t>
            </a:r>
            <a:r>
              <a:rPr lang="pl-PL" dirty="0"/>
              <a:t> for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endParaRPr lang="pl-PL" dirty="0"/>
          </a:p>
          <a:p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extension</a:t>
            </a:r>
            <a:endParaRPr lang="pl-PL" dirty="0"/>
          </a:p>
          <a:p>
            <a:r>
              <a:rPr lang="pl-PL" dirty="0" err="1"/>
              <a:t>Improved</a:t>
            </a:r>
            <a:r>
              <a:rPr lang="pl-PL" dirty="0"/>
              <a:t> performance</a:t>
            </a:r>
          </a:p>
          <a:p>
            <a:r>
              <a:rPr lang="pl-PL" dirty="0" err="1"/>
              <a:t>Improved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API</a:t>
            </a:r>
          </a:p>
          <a:p>
            <a:r>
              <a:rPr lang="pl-PL" dirty="0" err="1"/>
              <a:t>Runs</a:t>
            </a:r>
            <a:r>
              <a:rPr lang="pl-PL" dirty="0"/>
              <a:t> on Windows/Linux/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922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B7996737-6DD4-4946-A421-A721585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EE342FF0-97B4-4C1A-B4A9-1048D9E9F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Toolset</a:t>
            </a:r>
            <a:r>
              <a:rPr lang="pl-PL" dirty="0"/>
              <a:t>, CLI,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concepts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944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1569</Words>
  <Application>Microsoft Office PowerPoint</Application>
  <PresentationFormat>Panoramiczny</PresentationFormat>
  <Paragraphs>304</Paragraphs>
  <Slides>70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70</vt:i4>
      </vt:variant>
    </vt:vector>
  </HeadingPairs>
  <TitlesOfParts>
    <vt:vector size="75" baseType="lpstr">
      <vt:lpstr>Arial</vt:lpstr>
      <vt:lpstr>Century Gothic</vt:lpstr>
      <vt:lpstr>Wingdings</vt:lpstr>
      <vt:lpstr>Wingdings 2</vt:lpstr>
      <vt:lpstr>Cytat</vt:lpstr>
      <vt:lpstr>Developing services with Azure Functions 2.0</vt:lpstr>
      <vt:lpstr>Agenda</vt:lpstr>
      <vt:lpstr>Introduction</vt:lpstr>
      <vt:lpstr>Who are we?</vt:lpstr>
      <vt:lpstr>V1 and V2 differences</vt:lpstr>
      <vt:lpstr>Azure Functions V1</vt:lpstr>
      <vt:lpstr>Azure Functions V2</vt:lpstr>
      <vt:lpstr>V1 and V2 comparison</vt:lpstr>
      <vt:lpstr>Developing Azure Functions</vt:lpstr>
      <vt:lpstr>Toolset</vt:lpstr>
      <vt:lpstr>CLI</vt:lpstr>
      <vt:lpstr>Getting started</vt:lpstr>
      <vt:lpstr>Prezentacja programu PowerPoint</vt:lpstr>
      <vt:lpstr>Creating a function</vt:lpstr>
      <vt:lpstr>Prezentacja programu PowerPoint</vt:lpstr>
      <vt:lpstr>Starting the host</vt:lpstr>
      <vt:lpstr>Triggers and bindings</vt:lpstr>
      <vt:lpstr>Exercises</vt:lpstr>
      <vt:lpstr>Deploying</vt:lpstr>
      <vt:lpstr>Creating a Function App</vt:lpstr>
      <vt:lpstr>Credentials</vt:lpstr>
      <vt:lpstr>Deploying to Azure</vt:lpstr>
      <vt:lpstr>Prezentacja programu PowerPoint</vt:lpstr>
      <vt:lpstr>Exercises</vt:lpstr>
      <vt:lpstr>Debugging</vt:lpstr>
      <vt:lpstr>Debugging locally</vt:lpstr>
      <vt:lpstr>Prezentacja programu PowerPoint</vt:lpstr>
      <vt:lpstr>Things to note</vt:lpstr>
      <vt:lpstr>Debugging remotely</vt:lpstr>
      <vt:lpstr>Prezentacja programu PowerPoint</vt:lpstr>
      <vt:lpstr>Things to note</vt:lpstr>
      <vt:lpstr>Custom bindings and triggers</vt:lpstr>
      <vt:lpstr>Extension API</vt:lpstr>
      <vt:lpstr>Binding idea</vt:lpstr>
      <vt:lpstr>Getting started with IWebJobsStartup</vt:lpstr>
      <vt:lpstr>Getting started with IExtensionConfigProvider</vt:lpstr>
      <vt:lpstr>Getting started with an attribute</vt:lpstr>
      <vt:lpstr>Exercises</vt:lpstr>
      <vt:lpstr>Trigger idea</vt:lpstr>
      <vt:lpstr>Getting started with IWebJobsStartup</vt:lpstr>
      <vt:lpstr>Getting started with IExtensionConfigProvider</vt:lpstr>
      <vt:lpstr>Exercises</vt:lpstr>
      <vt:lpstr>Testing functions locally</vt:lpstr>
      <vt:lpstr>Unit Testing</vt:lpstr>
      <vt:lpstr>Unit Testing</vt:lpstr>
      <vt:lpstr>Toolset</vt:lpstr>
      <vt:lpstr>xUnit</vt:lpstr>
      <vt:lpstr>xUnit - Demo</vt:lpstr>
      <vt:lpstr>Unit Testing – Exercises (1)</vt:lpstr>
      <vt:lpstr>Unit Testing – Exercises/Discussion (2)</vt:lpstr>
      <vt:lpstr>Things to note</vt:lpstr>
      <vt:lpstr>Azure Event Grid</vt:lpstr>
      <vt:lpstr>Event Grid</vt:lpstr>
      <vt:lpstr>Toolset</vt:lpstr>
      <vt:lpstr>Event Grid vs Event Hubs vs Service Bus</vt:lpstr>
      <vt:lpstr>Event Grid – change this</vt:lpstr>
      <vt:lpstr>Event Grid – into this</vt:lpstr>
      <vt:lpstr>Event Grid Publishers</vt:lpstr>
      <vt:lpstr>Event Grid Handlers</vt:lpstr>
      <vt:lpstr>Event Grid „Limitation”</vt:lpstr>
      <vt:lpstr>Event Grid - Demo</vt:lpstr>
      <vt:lpstr>Event Grid – Exercises (easy)</vt:lpstr>
      <vt:lpstr>Event Grid – Exercises (hard)</vt:lpstr>
      <vt:lpstr>Things to note</vt:lpstr>
      <vt:lpstr>Azure Logic App</vt:lpstr>
      <vt:lpstr>Logic App</vt:lpstr>
      <vt:lpstr>Logic App when to use it?</vt:lpstr>
      <vt:lpstr>Logic App - Demo</vt:lpstr>
      <vt:lpstr>Logic App – Exercises</vt:lpstr>
      <vt:lpstr>Things to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services with Azure Functions 2.0</dc:title>
  <dc:creator>Kamil Mrzygłód (KAMZ)</dc:creator>
  <cp:lastModifiedBy>Kamil Mrzygłód (KAMZ)</cp:lastModifiedBy>
  <cp:revision>1</cp:revision>
  <dcterms:created xsi:type="dcterms:W3CDTF">2019-03-28T06:29:20Z</dcterms:created>
  <dcterms:modified xsi:type="dcterms:W3CDTF">2019-03-28T06:31:46Z</dcterms:modified>
</cp:coreProperties>
</file>