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4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303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4" r:id="rId50"/>
    <p:sldId id="308" r:id="rId51"/>
    <p:sldId id="322" r:id="rId52"/>
    <p:sldId id="315" r:id="rId53"/>
    <p:sldId id="311" r:id="rId54"/>
    <p:sldId id="312" r:id="rId55"/>
    <p:sldId id="309" r:id="rId56"/>
    <p:sldId id="310" r:id="rId57"/>
    <p:sldId id="321" r:id="rId58"/>
    <p:sldId id="314" r:id="rId59"/>
    <p:sldId id="313" r:id="rId60"/>
    <p:sldId id="319" r:id="rId61"/>
    <p:sldId id="306" r:id="rId62"/>
    <p:sldId id="305" r:id="rId63"/>
    <p:sldId id="316" r:id="rId64"/>
    <p:sldId id="320" r:id="rId65"/>
    <p:sldId id="317" r:id="rId66"/>
    <p:sldId id="318" r:id="rId67"/>
    <p:sldId id="307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08366F-598F-45A8-B7EC-3BF2FC7A3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Developing services with Azure Functions 2.0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93EA7C5-8731-4DA6-ADC6-B9725CEC3E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Kamil Mrzygłód, Jakub Gutkowski | </a:t>
            </a:r>
            <a:r>
              <a:rPr lang="pl-PL" dirty="0" err="1"/>
              <a:t>AzureDay</a:t>
            </a:r>
            <a:r>
              <a:rPr lang="pl-PL" dirty="0"/>
              <a:t> 2019, Poland</a:t>
            </a:r>
          </a:p>
        </p:txBody>
      </p:sp>
    </p:spTree>
    <p:extLst>
      <p:ext uri="{BB962C8B-B14F-4D97-AF65-F5344CB8AC3E}">
        <p14:creationId xmlns:p14="http://schemas.microsoft.com/office/powerpoint/2010/main" val="3479135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57E8338-0628-4317-ABC0-ED77745F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pl-PL" sz="3200">
                <a:solidFill>
                  <a:schemeClr val="tx1"/>
                </a:solidFill>
              </a:rPr>
              <a:t>Toolset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412BA740-1269-4C45-A0BC-1592C4F77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pl-PL" sz="1600"/>
              <a:t>Visual Studio or Visual Studio Code</a:t>
            </a:r>
          </a:p>
          <a:p>
            <a:r>
              <a:rPr lang="pl-PL" sz="1600"/>
              <a:t>Azure Functions CLI</a:t>
            </a:r>
          </a:p>
          <a:p>
            <a:r>
              <a:rPr lang="pl-PL" sz="1600"/>
              <a:t>Storage Emulator</a:t>
            </a:r>
          </a:p>
          <a:p>
            <a:r>
              <a:rPr lang="pl-PL" sz="1600"/>
              <a:t>Microsoft Azure Storage Explorer</a:t>
            </a:r>
          </a:p>
        </p:txBody>
      </p:sp>
    </p:spTree>
    <p:extLst>
      <p:ext uri="{BB962C8B-B14F-4D97-AF65-F5344CB8AC3E}">
        <p14:creationId xmlns:p14="http://schemas.microsoft.com/office/powerpoint/2010/main" val="308497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2828A-74DB-42C2-BED5-7E0536B8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>
                <a:solidFill>
                  <a:schemeClr val="tx1"/>
                </a:solidFill>
              </a:rPr>
              <a:t>Getting started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FCCB2-9F8B-4D0F-B740-C64E8A52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/>
              <a:t>To initialize a new Functions project, run </a:t>
            </a:r>
            <a:r>
              <a:rPr lang="en-US" sz="2000" b="1"/>
              <a:t>func init </a:t>
            </a:r>
            <a:r>
              <a:rPr lang="en-US" sz="2000"/>
              <a:t>and select the runtime you are interested in</a:t>
            </a:r>
            <a:endParaRPr lang="en-US" sz="2000" b="1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8232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0349BDB9-2ACE-40EA-B188-FF81E8ED5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656" y="873202"/>
            <a:ext cx="10350689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61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2828A-74DB-42C2-BED5-7E0536B8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7200" dirty="0" err="1">
                <a:solidFill>
                  <a:schemeClr val="tx1"/>
                </a:solidFill>
              </a:rPr>
              <a:t>Creating</a:t>
            </a:r>
            <a:r>
              <a:rPr lang="pl-PL" sz="7200" dirty="0">
                <a:solidFill>
                  <a:schemeClr val="tx1"/>
                </a:solidFill>
              </a:rPr>
              <a:t> a </a:t>
            </a:r>
            <a:r>
              <a:rPr lang="pl-PL" sz="7200" dirty="0" err="1">
                <a:solidFill>
                  <a:schemeClr val="tx1"/>
                </a:solidFill>
              </a:rPr>
              <a:t>function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FCCB2-9F8B-4D0F-B740-C64E8A52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To </a:t>
            </a:r>
            <a:r>
              <a:rPr lang="pl-PL" sz="2000" dirty="0" err="1"/>
              <a:t>create</a:t>
            </a:r>
            <a:r>
              <a:rPr lang="pl-PL" sz="2000" dirty="0"/>
              <a:t> a </a:t>
            </a:r>
            <a:r>
              <a:rPr lang="pl-PL" sz="2000" dirty="0" err="1"/>
              <a:t>function</a:t>
            </a:r>
            <a:r>
              <a:rPr lang="pl-PL" sz="2000" dirty="0"/>
              <a:t>, run the </a:t>
            </a:r>
            <a:r>
              <a:rPr lang="pl-PL" sz="2000" b="1" dirty="0" err="1"/>
              <a:t>func</a:t>
            </a:r>
            <a:r>
              <a:rPr lang="pl-PL" sz="2000" b="1" dirty="0"/>
              <a:t> </a:t>
            </a:r>
            <a:r>
              <a:rPr lang="pl-PL" sz="2000" b="1" dirty="0" err="1"/>
              <a:t>function</a:t>
            </a:r>
            <a:r>
              <a:rPr lang="pl-PL" sz="2000" b="1" dirty="0"/>
              <a:t> </a:t>
            </a:r>
            <a:r>
              <a:rPr lang="pl-PL" sz="2000" b="1" dirty="0" err="1"/>
              <a:t>new</a:t>
            </a:r>
            <a:r>
              <a:rPr lang="pl-PL" sz="2000" b="1" dirty="0"/>
              <a:t> </a:t>
            </a:r>
            <a:r>
              <a:rPr lang="pl-PL" sz="2000" dirty="0" err="1"/>
              <a:t>command</a:t>
            </a:r>
            <a:r>
              <a:rPr lang="pl-PL" sz="2000" dirty="0"/>
              <a:t> and </a:t>
            </a:r>
            <a:r>
              <a:rPr lang="pl-PL" sz="2000" dirty="0" err="1"/>
              <a:t>select</a:t>
            </a:r>
            <a:r>
              <a:rPr lang="pl-PL" sz="2000" dirty="0"/>
              <a:t> the </a:t>
            </a:r>
            <a:r>
              <a:rPr lang="pl-PL" sz="2000" dirty="0" err="1"/>
              <a:t>trigger</a:t>
            </a:r>
            <a:r>
              <a:rPr lang="pl-PL" sz="2000" dirty="0"/>
              <a:t> </a:t>
            </a:r>
            <a:r>
              <a:rPr lang="pl-PL" sz="2000" dirty="0" err="1"/>
              <a:t>you</a:t>
            </a:r>
            <a:r>
              <a:rPr lang="pl-PL" sz="2000" dirty="0"/>
              <a:t> </a:t>
            </a:r>
            <a:r>
              <a:rPr lang="pl-PL" sz="2000" dirty="0" err="1"/>
              <a:t>are</a:t>
            </a:r>
            <a:r>
              <a:rPr lang="pl-PL" sz="2000" dirty="0"/>
              <a:t> </a:t>
            </a:r>
            <a:r>
              <a:rPr lang="pl-PL" sz="2000" dirty="0" err="1"/>
              <a:t>interested</a:t>
            </a:r>
            <a:r>
              <a:rPr lang="pl-PL" sz="2000" dirty="0"/>
              <a:t> in</a:t>
            </a:r>
            <a:endParaRPr lang="en-US" sz="20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9260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0349BDB9-2ACE-40EA-B188-FF81E8ED5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2550320" y="873202"/>
            <a:ext cx="7091361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41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2828A-74DB-42C2-BED5-7E0536B8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7200" dirty="0" err="1">
                <a:solidFill>
                  <a:schemeClr val="tx1"/>
                </a:solidFill>
              </a:rPr>
              <a:t>Starting</a:t>
            </a:r>
            <a:r>
              <a:rPr lang="pl-PL" sz="7200" dirty="0">
                <a:solidFill>
                  <a:schemeClr val="tx1"/>
                </a:solidFill>
              </a:rPr>
              <a:t> the host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FCCB2-9F8B-4D0F-B740-C64E8A52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To </a:t>
            </a:r>
            <a:r>
              <a:rPr lang="pl-PL" sz="2000" dirty="0"/>
              <a:t>start the host, run the </a:t>
            </a:r>
            <a:r>
              <a:rPr lang="pl-PL" sz="2000" b="1" dirty="0" err="1"/>
              <a:t>func</a:t>
            </a:r>
            <a:r>
              <a:rPr lang="pl-PL" sz="2000" b="1" dirty="0"/>
              <a:t> host start </a:t>
            </a:r>
            <a:r>
              <a:rPr lang="pl-PL" sz="2000" dirty="0" err="1"/>
              <a:t>command</a:t>
            </a:r>
            <a:endParaRPr lang="en-US" sz="20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4430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479C909E-1394-4325-BCE8-035FC01A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Triggers</a:t>
            </a:r>
            <a:r>
              <a:rPr lang="pl-PL" dirty="0"/>
              <a:t> and </a:t>
            </a:r>
            <a:r>
              <a:rPr lang="pl-PL" dirty="0" err="1"/>
              <a:t>bindings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CB2134A-E563-4CE4-B322-D07438EBB2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Trigger</a:t>
            </a: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33E338C-245D-453C-B254-FCF7423600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one </a:t>
            </a:r>
            <a:r>
              <a:rPr lang="pl-PL" dirty="0" err="1"/>
              <a:t>trigger</a:t>
            </a:r>
            <a:endParaRPr lang="pl-PL" dirty="0"/>
          </a:p>
          <a:p>
            <a:r>
              <a:rPr lang="pl-PL" dirty="0" err="1"/>
              <a:t>Makes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execute</a:t>
            </a:r>
            <a:endParaRPr lang="pl-PL" dirty="0"/>
          </a:p>
          <a:p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triggers</a:t>
            </a:r>
            <a:endParaRPr lang="pl-PL" dirty="0"/>
          </a:p>
          <a:p>
            <a:r>
              <a:rPr lang="pl-PL" dirty="0"/>
              <a:t>Most of the native </a:t>
            </a:r>
            <a:r>
              <a:rPr lang="pl-PL" dirty="0" err="1"/>
              <a:t>triggers</a:t>
            </a:r>
            <a:r>
              <a:rPr lang="pl-PL" dirty="0"/>
              <a:t> </a:t>
            </a:r>
            <a:r>
              <a:rPr lang="pl-PL" dirty="0" err="1"/>
              <a:t>require</a:t>
            </a:r>
            <a:r>
              <a:rPr lang="pl-PL" dirty="0"/>
              <a:t> Azure Storage to </a:t>
            </a:r>
            <a:r>
              <a:rPr lang="pl-PL" dirty="0" err="1"/>
              <a:t>work</a:t>
            </a:r>
            <a:r>
              <a:rPr lang="pl-PL" dirty="0"/>
              <a:t> </a:t>
            </a:r>
            <a:r>
              <a:rPr lang="pl-PL" dirty="0" err="1"/>
              <a:t>correctly</a:t>
            </a:r>
            <a:endParaRPr lang="pl-PL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C12D7766-3461-4CF1-BD6E-4C5EC6833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err="1"/>
              <a:t>Binding</a:t>
            </a:r>
            <a:endParaRPr lang="pl-PL" dirty="0"/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5DF7FDBF-6FEB-4736-8D9D-21AA7E2B02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l-PL" dirty="0" err="1"/>
              <a:t>Integrates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with </a:t>
            </a:r>
            <a:r>
              <a:rPr lang="pl-PL" dirty="0" err="1"/>
              <a:t>external</a:t>
            </a:r>
            <a:r>
              <a:rPr lang="pl-PL" dirty="0"/>
              <a:t> </a:t>
            </a:r>
            <a:r>
              <a:rPr lang="pl-PL" dirty="0" err="1"/>
              <a:t>dependencies</a:t>
            </a:r>
            <a:r>
              <a:rPr lang="pl-PL" dirty="0"/>
              <a:t>(</a:t>
            </a:r>
            <a:r>
              <a:rPr lang="pl-PL" dirty="0" err="1"/>
              <a:t>like</a:t>
            </a:r>
            <a:r>
              <a:rPr lang="pl-PL" dirty="0"/>
              <a:t> </a:t>
            </a:r>
            <a:r>
              <a:rPr lang="pl-PL" dirty="0" err="1"/>
              <a:t>storage</a:t>
            </a:r>
            <a:r>
              <a:rPr lang="pl-PL" dirty="0"/>
              <a:t>, </a:t>
            </a:r>
            <a:r>
              <a:rPr lang="pl-PL" dirty="0" err="1"/>
              <a:t>bus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APIs</a:t>
            </a:r>
            <a:r>
              <a:rPr lang="pl-PL" dirty="0"/>
              <a:t>)</a:t>
            </a:r>
          </a:p>
          <a:p>
            <a:r>
              <a:rPr lang="pl-PL" dirty="0"/>
              <a:t>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different</a:t>
            </a:r>
            <a:r>
              <a:rPr lang="pl-PL" dirty="0"/>
              <a:t>(</a:t>
            </a:r>
            <a:r>
              <a:rPr lang="pl-PL" dirty="0" err="1"/>
              <a:t>or</a:t>
            </a:r>
            <a:r>
              <a:rPr lang="pl-PL" dirty="0"/>
              <a:t> the same) </a:t>
            </a:r>
            <a:r>
              <a:rPr lang="pl-PL" dirty="0" err="1"/>
              <a:t>bindings</a:t>
            </a:r>
            <a:endParaRPr lang="pl-PL" dirty="0"/>
          </a:p>
          <a:p>
            <a:r>
              <a:rPr lang="pl-PL" dirty="0" err="1"/>
              <a:t>Evaluated</a:t>
            </a:r>
            <a:r>
              <a:rPr lang="pl-PL" dirty="0"/>
              <a:t> </a:t>
            </a:r>
            <a:r>
              <a:rPr lang="pl-PL" dirty="0" err="1"/>
              <a:t>before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execution</a:t>
            </a:r>
            <a:r>
              <a:rPr lang="pl-PL" dirty="0"/>
              <a:t>(</a:t>
            </a:r>
            <a:r>
              <a:rPr lang="pl-PL" dirty="0" err="1"/>
              <a:t>though</a:t>
            </a:r>
            <a:r>
              <a:rPr lang="pl-PL" dirty="0"/>
              <a:t> </a:t>
            </a:r>
            <a:r>
              <a:rPr lang="pl-PL" dirty="0" err="1"/>
              <a:t>runtime</a:t>
            </a:r>
            <a:r>
              <a:rPr lang="pl-PL" dirty="0"/>
              <a:t> </a:t>
            </a:r>
            <a:r>
              <a:rPr lang="pl-PL" dirty="0" err="1"/>
              <a:t>binding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also</a:t>
            </a:r>
            <a:r>
              <a:rPr lang="pl-PL" dirty="0"/>
              <a:t> </a:t>
            </a:r>
            <a:r>
              <a:rPr lang="pl-PL" dirty="0" err="1"/>
              <a:t>possible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3095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90F87FBE-DC33-463F-A787-293B53E4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Exercises</a:t>
            </a:r>
            <a:endParaRPr lang="pl-PL" dirty="0"/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CE5202EF-1C07-4EC4-A7EF-8B8F148B4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l-PL" dirty="0" err="1"/>
              <a:t>Initialize</a:t>
            </a:r>
            <a:r>
              <a:rPr lang="pl-PL" dirty="0"/>
              <a:t> a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in </a:t>
            </a:r>
            <a:r>
              <a:rPr lang="pl-PL" dirty="0" err="1"/>
              <a:t>NodeJS</a:t>
            </a:r>
            <a:r>
              <a:rPr lang="pl-PL" dirty="0"/>
              <a:t> and </a:t>
            </a:r>
            <a:r>
              <a:rPr lang="pl-PL" dirty="0" err="1"/>
              <a:t>add</a:t>
            </a:r>
            <a:r>
              <a:rPr lang="pl-PL" dirty="0"/>
              <a:t> a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HttpTrigger</a:t>
            </a:r>
            <a:r>
              <a:rPr lang="pl-PL" dirty="0"/>
              <a:t> to </a:t>
            </a:r>
            <a:r>
              <a:rPr lang="pl-PL" dirty="0" err="1"/>
              <a:t>it</a:t>
            </a:r>
            <a:endParaRPr lang="pl-PL" dirty="0"/>
          </a:p>
          <a:p>
            <a:pPr>
              <a:buFont typeface="+mj-lt"/>
              <a:buAutoNum type="arabicPeriod"/>
            </a:pPr>
            <a:r>
              <a:rPr lang="pl-PL" dirty="0" err="1"/>
              <a:t>Initialize</a:t>
            </a:r>
            <a:r>
              <a:rPr lang="pl-PL" dirty="0"/>
              <a:t> a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and:</a:t>
            </a:r>
          </a:p>
          <a:p>
            <a:pPr lvl="1">
              <a:buFont typeface="+mj-lt"/>
              <a:buAutoNum type="arabicPeriod"/>
            </a:pPr>
            <a:r>
              <a:rPr lang="pl-PL" dirty="0" err="1"/>
              <a:t>Add</a:t>
            </a:r>
            <a:r>
              <a:rPr lang="pl-PL" dirty="0"/>
              <a:t> 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triggered</a:t>
            </a:r>
            <a:r>
              <a:rPr lang="pl-PL" dirty="0"/>
              <a:t> by </a:t>
            </a:r>
            <a:r>
              <a:rPr lang="pl-PL" dirty="0" err="1"/>
              <a:t>Blob</a:t>
            </a:r>
            <a:endParaRPr lang="pl-PL" dirty="0"/>
          </a:p>
          <a:p>
            <a:pPr lvl="1">
              <a:buFont typeface="+mj-lt"/>
              <a:buAutoNum type="arabicPeriod"/>
            </a:pPr>
            <a:r>
              <a:rPr lang="pl-PL" dirty="0" err="1"/>
              <a:t>Add</a:t>
            </a:r>
            <a:r>
              <a:rPr lang="pl-PL" dirty="0"/>
              <a:t> 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triggered</a:t>
            </a:r>
            <a:r>
              <a:rPr lang="pl-PL" dirty="0"/>
              <a:t> by </a:t>
            </a:r>
            <a:r>
              <a:rPr lang="pl-PL" dirty="0" err="1"/>
              <a:t>Timer</a:t>
            </a:r>
            <a:endParaRPr lang="pl-PL" dirty="0"/>
          </a:p>
          <a:p>
            <a:pPr lvl="1">
              <a:buFont typeface="+mj-lt"/>
              <a:buAutoNum type="arabicPeriod"/>
            </a:pPr>
            <a:r>
              <a:rPr lang="pl-PL" dirty="0"/>
              <a:t>Set a </a:t>
            </a:r>
            <a:r>
              <a:rPr lang="pl-PL" dirty="0" err="1"/>
              <a:t>timer</a:t>
            </a:r>
            <a:r>
              <a:rPr lang="pl-PL" dirty="0"/>
              <a:t> to </a:t>
            </a:r>
            <a:r>
              <a:rPr lang="pl-PL" dirty="0" err="1"/>
              <a:t>trigger</a:t>
            </a:r>
            <a:r>
              <a:rPr lang="pl-PL" dirty="0"/>
              <a:t> 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each</a:t>
            </a:r>
            <a:r>
              <a:rPr lang="pl-PL" dirty="0"/>
              <a:t> 1 </a:t>
            </a:r>
            <a:r>
              <a:rPr lang="pl-PL" dirty="0" err="1"/>
              <a:t>minute</a:t>
            </a:r>
            <a:endParaRPr lang="pl-PL" dirty="0"/>
          </a:p>
          <a:p>
            <a:pPr>
              <a:buFont typeface="+mj-lt"/>
              <a:buAutoNum type="arabicPeriod"/>
            </a:pPr>
            <a:r>
              <a:rPr lang="pl-PL" dirty="0" err="1"/>
              <a:t>Add</a:t>
            </a:r>
            <a:r>
              <a:rPr lang="pl-PL" dirty="0"/>
              <a:t> 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triggered</a:t>
            </a:r>
            <a:r>
              <a:rPr lang="pl-PL" dirty="0"/>
              <a:t> by HTTP and </a:t>
            </a:r>
            <a:r>
              <a:rPr lang="pl-PL" dirty="0" err="1"/>
              <a:t>ensure</a:t>
            </a:r>
            <a:r>
              <a:rPr lang="pl-PL" dirty="0"/>
              <a:t>,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called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via POST </a:t>
            </a:r>
            <a:r>
              <a:rPr lang="pl-PL" dirty="0" err="1"/>
              <a:t>calls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46165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8DCCE711-B298-4D53-A93D-9BF6FC6F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Deploying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4AE8C58-65EE-4AD6-89AB-6CBCFD574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Deploy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functions</a:t>
            </a:r>
            <a:r>
              <a:rPr lang="pl-PL" dirty="0"/>
              <a:t> to Azure</a:t>
            </a:r>
          </a:p>
        </p:txBody>
      </p:sp>
    </p:spTree>
    <p:extLst>
      <p:ext uri="{BB962C8B-B14F-4D97-AF65-F5344CB8AC3E}">
        <p14:creationId xmlns:p14="http://schemas.microsoft.com/office/powerpoint/2010/main" val="728865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2828A-74DB-42C2-BED5-7E0536B8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7200" dirty="0" err="1">
                <a:solidFill>
                  <a:schemeClr val="tx1"/>
                </a:solidFill>
              </a:rPr>
              <a:t>Deploying</a:t>
            </a:r>
            <a:r>
              <a:rPr lang="pl-PL" sz="7200" dirty="0">
                <a:solidFill>
                  <a:schemeClr val="tx1"/>
                </a:solidFill>
              </a:rPr>
              <a:t> to Azure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FCCB2-9F8B-4D0F-B740-C64E8A52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To </a:t>
            </a:r>
            <a:r>
              <a:rPr lang="pl-PL" sz="2000" dirty="0" err="1"/>
              <a:t>deploy</a:t>
            </a:r>
            <a:r>
              <a:rPr lang="pl-PL" sz="2000" dirty="0"/>
              <a:t> </a:t>
            </a:r>
            <a:r>
              <a:rPr lang="pl-PL" sz="2000" dirty="0" err="1"/>
              <a:t>your</a:t>
            </a:r>
            <a:r>
              <a:rPr lang="pl-PL" sz="2000" dirty="0"/>
              <a:t> </a:t>
            </a:r>
            <a:r>
              <a:rPr lang="pl-PL" sz="2000" dirty="0" err="1"/>
              <a:t>Function</a:t>
            </a:r>
            <a:r>
              <a:rPr lang="pl-PL" sz="2000" dirty="0"/>
              <a:t> </a:t>
            </a:r>
            <a:r>
              <a:rPr lang="pl-PL" sz="2000" dirty="0" err="1"/>
              <a:t>App</a:t>
            </a:r>
            <a:r>
              <a:rPr lang="pl-PL" sz="2000" dirty="0"/>
              <a:t> to Azure, run the </a:t>
            </a:r>
            <a:r>
              <a:rPr lang="pl-PL" sz="2000" b="1" dirty="0" err="1"/>
              <a:t>func</a:t>
            </a:r>
            <a:r>
              <a:rPr lang="pl-PL" sz="2000" b="1" dirty="0"/>
              <a:t> </a:t>
            </a:r>
            <a:r>
              <a:rPr lang="pl-PL" sz="2000" b="1" dirty="0" err="1"/>
              <a:t>azure</a:t>
            </a:r>
            <a:r>
              <a:rPr lang="pl-PL" sz="2000" b="1" dirty="0"/>
              <a:t> </a:t>
            </a:r>
            <a:r>
              <a:rPr lang="pl-PL" sz="2000" b="1" dirty="0" err="1"/>
              <a:t>functionapp</a:t>
            </a:r>
            <a:r>
              <a:rPr lang="pl-PL" sz="2000" b="1" dirty="0"/>
              <a:t> </a:t>
            </a:r>
            <a:r>
              <a:rPr lang="pl-PL" sz="2000" b="1" dirty="0" err="1"/>
              <a:t>publish</a:t>
            </a:r>
            <a:r>
              <a:rPr lang="pl-PL" sz="2000" b="1" dirty="0"/>
              <a:t> </a:t>
            </a:r>
            <a:r>
              <a:rPr lang="pl-PL" sz="2000" dirty="0" err="1"/>
              <a:t>command</a:t>
            </a:r>
            <a:endParaRPr lang="en-US" sz="20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3814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8AEB303-5C07-4FCE-B14B-CFB64D79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pl-PL" dirty="0"/>
              <a:t>Agenda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AAB70C-ED4B-4167-A666-922FBE536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pl-PL" dirty="0" err="1"/>
              <a:t>Introduction</a:t>
            </a:r>
            <a:endParaRPr lang="pl-PL" dirty="0"/>
          </a:p>
          <a:p>
            <a:r>
              <a:rPr lang="pl-PL" dirty="0"/>
              <a:t>V1 and V2 </a:t>
            </a:r>
            <a:r>
              <a:rPr lang="pl-PL" dirty="0" err="1"/>
              <a:t>differences</a:t>
            </a:r>
            <a:endParaRPr lang="pl-PL" dirty="0"/>
          </a:p>
          <a:p>
            <a:r>
              <a:rPr lang="pl-PL" dirty="0"/>
              <a:t>Developing Azure </a:t>
            </a:r>
            <a:r>
              <a:rPr lang="pl-PL" dirty="0" err="1"/>
              <a:t>Functions</a:t>
            </a:r>
            <a:endParaRPr lang="pl-PL" dirty="0"/>
          </a:p>
          <a:p>
            <a:r>
              <a:rPr lang="pl-PL" dirty="0" err="1"/>
              <a:t>Deploying</a:t>
            </a:r>
            <a:endParaRPr lang="pl-PL" dirty="0"/>
          </a:p>
          <a:p>
            <a:r>
              <a:rPr lang="pl-PL" dirty="0"/>
              <a:t>Debugging</a:t>
            </a:r>
          </a:p>
          <a:p>
            <a:r>
              <a:rPr lang="pl-PL" dirty="0" err="1"/>
              <a:t>Custom</a:t>
            </a:r>
            <a:r>
              <a:rPr lang="pl-PL" dirty="0"/>
              <a:t> </a:t>
            </a:r>
            <a:r>
              <a:rPr lang="pl-PL" dirty="0" err="1"/>
              <a:t>bindings</a:t>
            </a:r>
            <a:r>
              <a:rPr lang="pl-PL" dirty="0"/>
              <a:t> and </a:t>
            </a:r>
            <a:r>
              <a:rPr lang="pl-PL" dirty="0" err="1"/>
              <a:t>triggers</a:t>
            </a:r>
            <a:endParaRPr lang="pl-PL" dirty="0"/>
          </a:p>
          <a:p>
            <a:r>
              <a:rPr lang="pl-PL" dirty="0"/>
              <a:t>Azure Event </a:t>
            </a:r>
            <a:r>
              <a:rPr lang="pl-PL" dirty="0" err="1"/>
              <a:t>Grid</a:t>
            </a:r>
            <a:r>
              <a:rPr lang="pl-PL" dirty="0"/>
              <a:t> and Azure </a:t>
            </a:r>
            <a:r>
              <a:rPr lang="pl-PL" dirty="0" err="1"/>
              <a:t>Logic</a:t>
            </a:r>
            <a:r>
              <a:rPr lang="pl-PL" dirty="0"/>
              <a:t> </a:t>
            </a:r>
            <a:r>
              <a:rPr lang="pl-PL" dirty="0" err="1"/>
              <a:t>Apps</a:t>
            </a:r>
            <a:r>
              <a:rPr lang="pl-PL" dirty="0"/>
              <a:t> </a:t>
            </a:r>
            <a:r>
              <a:rPr lang="pl-PL" dirty="0" err="1"/>
              <a:t>integration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0579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CF36144A-6DCA-4C4D-AA83-7BE022C97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743" y="1688324"/>
            <a:ext cx="10428516" cy="250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06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90F87FBE-DC33-463F-A787-293B53E4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Exercises</a:t>
            </a:r>
            <a:endParaRPr lang="pl-PL" dirty="0"/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CE5202EF-1C07-4EC4-A7EF-8B8F148B4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l-PL" dirty="0" err="1"/>
              <a:t>Add</a:t>
            </a:r>
            <a:r>
              <a:rPr lang="pl-PL" dirty="0"/>
              <a:t> a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to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and </a:t>
            </a:r>
            <a:r>
              <a:rPr lang="pl-PL" dirty="0" err="1"/>
              <a:t>deploy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once</a:t>
            </a:r>
            <a:r>
              <a:rPr lang="pl-PL" dirty="0"/>
              <a:t> </a:t>
            </a:r>
            <a:r>
              <a:rPr lang="pl-PL" dirty="0" err="1"/>
              <a:t>again</a:t>
            </a:r>
            <a:endParaRPr lang="pl-PL" dirty="0"/>
          </a:p>
          <a:p>
            <a:pPr>
              <a:buFont typeface="+mj-lt"/>
              <a:buAutoNum type="arabicPeriod"/>
            </a:pP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with </a:t>
            </a:r>
            <a:r>
              <a:rPr lang="pl-PL" dirty="0" err="1"/>
              <a:t>an</a:t>
            </a:r>
            <a:r>
              <a:rPr lang="pl-PL" dirty="0"/>
              <a:t> HTTP </a:t>
            </a:r>
            <a:r>
              <a:rPr lang="pl-PL" dirty="0" err="1"/>
              <a:t>trigger</a:t>
            </a:r>
            <a:r>
              <a:rPr lang="pl-PL" dirty="0"/>
              <a:t> and </a:t>
            </a:r>
            <a:r>
              <a:rPr lang="pl-PL" dirty="0" err="1"/>
              <a:t>deploy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b="1" dirty="0"/>
              <a:t>–</a:t>
            </a:r>
            <a:r>
              <a:rPr lang="pl-PL" b="1" dirty="0" err="1"/>
              <a:t>nozip</a:t>
            </a:r>
            <a:r>
              <a:rPr lang="pl-PL" b="1" dirty="0"/>
              <a:t> </a:t>
            </a:r>
            <a:r>
              <a:rPr lang="pl-PL" dirty="0" err="1"/>
              <a:t>switch</a:t>
            </a:r>
            <a:r>
              <a:rPr lang="pl-PL" dirty="0"/>
              <a:t>, </a:t>
            </a:r>
            <a:r>
              <a:rPr lang="pl-PL" dirty="0" err="1"/>
              <a:t>compare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 </a:t>
            </a:r>
            <a:r>
              <a:rPr lang="pl-PL" dirty="0" err="1"/>
              <a:t>applications</a:t>
            </a:r>
            <a:endParaRPr lang="pl-PL" dirty="0"/>
          </a:p>
          <a:p>
            <a:pPr>
              <a:buFont typeface="+mj-lt"/>
              <a:buAutoNum type="arabicPeriod"/>
            </a:pPr>
            <a:r>
              <a:rPr lang="pl-PL" dirty="0" err="1"/>
              <a:t>Deploy</a:t>
            </a:r>
            <a:r>
              <a:rPr lang="pl-PL" dirty="0"/>
              <a:t> 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(.NET) </a:t>
            </a:r>
            <a:r>
              <a:rPr lang="pl-PL" dirty="0" err="1"/>
              <a:t>without</a:t>
            </a:r>
            <a:r>
              <a:rPr lang="pl-PL" dirty="0"/>
              <a:t> </a:t>
            </a:r>
            <a:r>
              <a:rPr lang="pl-PL" dirty="0" err="1"/>
              <a:t>building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. </a:t>
            </a:r>
            <a:r>
              <a:rPr lang="pl-PL" dirty="0" err="1"/>
              <a:t>Make</a:t>
            </a:r>
            <a:r>
              <a:rPr lang="pl-PL" dirty="0"/>
              <a:t> a </a:t>
            </a:r>
            <a:r>
              <a:rPr lang="pl-PL" dirty="0" err="1"/>
              <a:t>local</a:t>
            </a:r>
            <a:r>
              <a:rPr lang="pl-PL" dirty="0"/>
              <a:t> </a:t>
            </a:r>
            <a:r>
              <a:rPr lang="pl-PL" dirty="0" err="1"/>
              <a:t>change</a:t>
            </a:r>
            <a:r>
              <a:rPr lang="pl-PL" dirty="0"/>
              <a:t> and </a:t>
            </a:r>
            <a:r>
              <a:rPr lang="pl-PL" dirty="0" err="1"/>
              <a:t>retry</a:t>
            </a:r>
            <a:r>
              <a:rPr lang="pl-PL" dirty="0"/>
              <a:t>.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available</a:t>
            </a:r>
            <a:r>
              <a:rPr lang="pl-PL" dirty="0"/>
              <a:t> in Azure?</a:t>
            </a:r>
          </a:p>
        </p:txBody>
      </p:sp>
    </p:spTree>
    <p:extLst>
      <p:ext uri="{BB962C8B-B14F-4D97-AF65-F5344CB8AC3E}">
        <p14:creationId xmlns:p14="http://schemas.microsoft.com/office/powerpoint/2010/main" val="2886002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8DCCE711-B298-4D53-A93D-9BF6FC6F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Debugging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4AE8C58-65EE-4AD6-89AB-6CBCFD574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Locally</a:t>
            </a:r>
            <a:r>
              <a:rPr lang="pl-PL" dirty="0"/>
              <a:t> &amp; </a:t>
            </a:r>
            <a:r>
              <a:rPr lang="pl-PL" dirty="0" err="1"/>
              <a:t>Remotely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09860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2828A-74DB-42C2-BED5-7E0536B8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7200" dirty="0">
                <a:solidFill>
                  <a:schemeClr val="tx1"/>
                </a:solidFill>
              </a:rPr>
              <a:t>Debugging </a:t>
            </a:r>
            <a:r>
              <a:rPr lang="pl-PL" sz="7200" dirty="0" err="1">
                <a:solidFill>
                  <a:schemeClr val="tx1"/>
                </a:solidFill>
              </a:rPr>
              <a:t>locally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FCCB2-9F8B-4D0F-B740-C64E8A52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To </a:t>
            </a:r>
            <a:r>
              <a:rPr lang="pl-PL" sz="2000" dirty="0" err="1"/>
              <a:t>debug</a:t>
            </a:r>
            <a:r>
              <a:rPr lang="pl-PL" sz="2000" dirty="0"/>
              <a:t> </a:t>
            </a:r>
            <a:r>
              <a:rPr lang="pl-PL" sz="2000" dirty="0" err="1"/>
              <a:t>locally</a:t>
            </a:r>
            <a:r>
              <a:rPr lang="pl-PL" sz="2000" dirty="0"/>
              <a:t>, </a:t>
            </a:r>
            <a:r>
              <a:rPr lang="pl-PL" sz="2000" dirty="0" err="1"/>
              <a:t>put</a:t>
            </a:r>
            <a:r>
              <a:rPr lang="pl-PL" sz="2000" dirty="0"/>
              <a:t> a </a:t>
            </a:r>
            <a:r>
              <a:rPr lang="pl-PL" sz="2000" dirty="0" err="1"/>
              <a:t>breakpoint</a:t>
            </a:r>
            <a:r>
              <a:rPr lang="pl-PL" sz="2000" dirty="0"/>
              <a:t> </a:t>
            </a:r>
            <a:r>
              <a:rPr lang="pl-PL" sz="2000" dirty="0" err="1"/>
              <a:t>where</a:t>
            </a:r>
            <a:r>
              <a:rPr lang="pl-PL" sz="2000" dirty="0"/>
              <a:t> </a:t>
            </a:r>
            <a:r>
              <a:rPr lang="pl-PL" sz="2000" dirty="0" err="1"/>
              <a:t>you</a:t>
            </a:r>
            <a:r>
              <a:rPr lang="pl-PL" sz="2000" dirty="0"/>
              <a:t> want the </a:t>
            </a:r>
            <a:r>
              <a:rPr lang="pl-PL" sz="2000" dirty="0" err="1"/>
              <a:t>execution</a:t>
            </a:r>
            <a:r>
              <a:rPr lang="pl-PL" sz="2000" dirty="0"/>
              <a:t> to stop and hit </a:t>
            </a:r>
            <a:r>
              <a:rPr lang="pl-PL" sz="2000" b="1" dirty="0"/>
              <a:t>F5 </a:t>
            </a:r>
            <a:r>
              <a:rPr lang="pl-PL" sz="2000" dirty="0" err="1"/>
              <a:t>button</a:t>
            </a:r>
            <a:endParaRPr lang="en-US" sz="20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5294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F33BE859-3479-46E8-B2A8-430613FA0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34467"/>
            <a:ext cx="10905066" cy="498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48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706499-BF81-4E20-8EAB-2E0B2DE9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Things</a:t>
            </a:r>
            <a:r>
              <a:rPr lang="pl-PL" dirty="0"/>
              <a:t> to </a:t>
            </a:r>
            <a:r>
              <a:rPr lang="pl-PL" dirty="0" err="1"/>
              <a:t>note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FE8820-2ACD-4C35-B717-5E2B8F5E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The </a:t>
            </a:r>
            <a:r>
              <a:rPr lang="pl-PL" dirty="0" err="1"/>
              <a:t>debugging</a:t>
            </a:r>
            <a:r>
              <a:rPr lang="pl-PL" dirty="0"/>
              <a:t> </a:t>
            </a:r>
            <a:r>
              <a:rPr lang="pl-PL" dirty="0" err="1"/>
              <a:t>experience</a:t>
            </a:r>
            <a:r>
              <a:rPr lang="pl-PL" dirty="0"/>
              <a:t> in VS and VS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very</a:t>
            </a:r>
            <a:r>
              <a:rPr lang="pl-PL" dirty="0"/>
              <a:t> </a:t>
            </a:r>
            <a:r>
              <a:rPr lang="pl-PL" dirty="0" err="1"/>
              <a:t>similar</a:t>
            </a:r>
            <a:endParaRPr lang="pl-PL" dirty="0"/>
          </a:p>
          <a:p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cannot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b="1" dirty="0" err="1"/>
              <a:t>func</a:t>
            </a:r>
            <a:r>
              <a:rPr lang="pl-PL" b="1" dirty="0"/>
              <a:t> host start </a:t>
            </a:r>
            <a:r>
              <a:rPr lang="pl-PL" dirty="0"/>
              <a:t>to </a:t>
            </a:r>
            <a:r>
              <a:rPr lang="pl-PL" dirty="0" err="1"/>
              <a:t>debug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functions</a:t>
            </a:r>
            <a:endParaRPr lang="pl-PL" dirty="0"/>
          </a:p>
          <a:p>
            <a:r>
              <a:rPr lang="pl-PL" dirty="0"/>
              <a:t>A </a:t>
            </a:r>
            <a:r>
              <a:rPr lang="pl-PL" dirty="0" err="1"/>
              <a:t>running</a:t>
            </a:r>
            <a:r>
              <a:rPr lang="pl-PL" dirty="0"/>
              <a:t> host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needed</a:t>
            </a:r>
            <a:r>
              <a:rPr lang="pl-PL" dirty="0"/>
              <a:t> to be </a:t>
            </a:r>
            <a:r>
              <a:rPr lang="pl-PL" dirty="0" err="1"/>
              <a:t>able</a:t>
            </a:r>
            <a:r>
              <a:rPr lang="pl-PL" dirty="0"/>
              <a:t> to </a:t>
            </a:r>
            <a:r>
              <a:rPr lang="pl-PL" dirty="0" err="1"/>
              <a:t>debug</a:t>
            </a:r>
            <a:r>
              <a:rPr lang="pl-PL" dirty="0"/>
              <a:t> </a:t>
            </a:r>
            <a:r>
              <a:rPr lang="pl-PL" dirty="0" err="1"/>
              <a:t>functions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1576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2828A-74DB-42C2-BED5-7E0536B8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7200" dirty="0">
                <a:solidFill>
                  <a:schemeClr val="tx1"/>
                </a:solidFill>
              </a:rPr>
              <a:t>Debugging </a:t>
            </a:r>
            <a:r>
              <a:rPr lang="pl-PL" sz="7200" dirty="0" err="1">
                <a:solidFill>
                  <a:schemeClr val="tx1"/>
                </a:solidFill>
              </a:rPr>
              <a:t>remotely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FCCB2-9F8B-4D0F-B740-C64E8A52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To </a:t>
            </a:r>
            <a:r>
              <a:rPr lang="pl-PL" sz="2000" dirty="0" err="1"/>
              <a:t>debug</a:t>
            </a:r>
            <a:r>
              <a:rPr lang="pl-PL" sz="2000" dirty="0"/>
              <a:t> </a:t>
            </a:r>
            <a:r>
              <a:rPr lang="pl-PL" sz="2000" dirty="0" err="1"/>
              <a:t>remotely</a:t>
            </a:r>
            <a:r>
              <a:rPr lang="pl-PL" sz="2000" dirty="0"/>
              <a:t>, </a:t>
            </a:r>
            <a:r>
              <a:rPr lang="pl-PL" sz="2000" dirty="0" err="1"/>
              <a:t>publish</a:t>
            </a:r>
            <a:r>
              <a:rPr lang="pl-PL" sz="2000" dirty="0"/>
              <a:t> </a:t>
            </a:r>
            <a:r>
              <a:rPr lang="pl-PL" sz="2000" dirty="0" err="1"/>
              <a:t>your</a:t>
            </a:r>
            <a:r>
              <a:rPr lang="pl-PL" sz="2000" dirty="0"/>
              <a:t> </a:t>
            </a:r>
            <a:r>
              <a:rPr lang="pl-PL" sz="2000" dirty="0" err="1"/>
              <a:t>Function</a:t>
            </a:r>
            <a:r>
              <a:rPr lang="pl-PL" sz="2000" dirty="0"/>
              <a:t> </a:t>
            </a:r>
            <a:r>
              <a:rPr lang="pl-PL" sz="2000" dirty="0" err="1"/>
              <a:t>App</a:t>
            </a:r>
            <a:r>
              <a:rPr lang="pl-PL" sz="2000" dirty="0"/>
              <a:t> and </a:t>
            </a:r>
            <a:r>
              <a:rPr lang="pl-PL" sz="2000" dirty="0" err="1"/>
              <a:t>use</a:t>
            </a:r>
            <a:r>
              <a:rPr lang="pl-PL" sz="2000" dirty="0"/>
              <a:t> </a:t>
            </a:r>
            <a:r>
              <a:rPr lang="pl-PL" sz="2000" b="1" dirty="0"/>
              <a:t>Cloud Explorer </a:t>
            </a:r>
            <a:r>
              <a:rPr lang="pl-PL" sz="2000" dirty="0"/>
              <a:t>to </a:t>
            </a:r>
            <a:r>
              <a:rPr lang="pl-PL" sz="2000" dirty="0" err="1"/>
              <a:t>attach</a:t>
            </a:r>
            <a:r>
              <a:rPr lang="pl-PL" sz="2000" dirty="0"/>
              <a:t> a </a:t>
            </a:r>
            <a:r>
              <a:rPr lang="pl-PL" sz="2000" dirty="0" err="1"/>
              <a:t>debugger</a:t>
            </a:r>
            <a:endParaRPr lang="en-US" sz="20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4670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3">
            <a:extLst>
              <a:ext uri="{FF2B5EF4-FFF2-40B4-BE49-F238E27FC236}">
                <a16:creationId xmlns:a16="http://schemas.microsoft.com/office/drawing/2014/main" id="{102029D2-6EE1-4FB9-8955-21688C4CB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5398" y="643467"/>
            <a:ext cx="544120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62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706499-BF81-4E20-8EAB-2E0B2DE9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Things</a:t>
            </a:r>
            <a:r>
              <a:rPr lang="pl-PL" dirty="0"/>
              <a:t> to </a:t>
            </a:r>
            <a:r>
              <a:rPr lang="pl-PL" dirty="0" err="1"/>
              <a:t>note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FE8820-2ACD-4C35-B717-5E2B8F5E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Remote </a:t>
            </a:r>
            <a:r>
              <a:rPr lang="pl-PL" dirty="0" err="1"/>
              <a:t>debugging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</a:t>
            </a:r>
            <a:r>
              <a:rPr lang="pl-PL" dirty="0" err="1"/>
              <a:t>available</a:t>
            </a:r>
            <a:r>
              <a:rPr lang="pl-PL" dirty="0"/>
              <a:t> in VS</a:t>
            </a:r>
          </a:p>
          <a:p>
            <a:r>
              <a:rPr lang="pl-PL" dirty="0"/>
              <a:t>Debugging </a:t>
            </a:r>
            <a:r>
              <a:rPr lang="pl-PL" dirty="0" err="1"/>
              <a:t>remotely</a:t>
            </a:r>
            <a:r>
              <a:rPr lang="pl-PL" dirty="0"/>
              <a:t> on </a:t>
            </a:r>
            <a:r>
              <a:rPr lang="pl-PL" dirty="0" err="1"/>
              <a:t>production</a:t>
            </a:r>
            <a:r>
              <a:rPr lang="pl-PL" dirty="0"/>
              <a:t> </a:t>
            </a:r>
            <a:r>
              <a:rPr lang="pl-PL" dirty="0" err="1"/>
              <a:t>may</a:t>
            </a:r>
            <a:r>
              <a:rPr lang="pl-PL" dirty="0"/>
              <a:t> not be the </a:t>
            </a:r>
            <a:r>
              <a:rPr lang="pl-PL" dirty="0" err="1"/>
              <a:t>best</a:t>
            </a:r>
            <a:r>
              <a:rPr lang="pl-PL" dirty="0"/>
              <a:t> </a:t>
            </a:r>
            <a:r>
              <a:rPr lang="pl-PL" dirty="0" err="1"/>
              <a:t>way</a:t>
            </a:r>
            <a:r>
              <a:rPr lang="pl-PL" dirty="0"/>
              <a:t> to </a:t>
            </a:r>
            <a:r>
              <a:rPr lang="pl-PL" dirty="0" err="1"/>
              <a:t>find</a:t>
            </a:r>
            <a:r>
              <a:rPr lang="pl-PL" dirty="0"/>
              <a:t> </a:t>
            </a:r>
            <a:r>
              <a:rPr lang="pl-PL" dirty="0" err="1"/>
              <a:t>bugs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88896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40AAD03-8286-4236-9EE3-B78F24BC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Custom</a:t>
            </a:r>
            <a:r>
              <a:rPr lang="pl-PL" dirty="0"/>
              <a:t> </a:t>
            </a:r>
            <a:r>
              <a:rPr lang="pl-PL" dirty="0" err="1"/>
              <a:t>bindings</a:t>
            </a:r>
            <a:r>
              <a:rPr lang="pl-PL" dirty="0"/>
              <a:t> and </a:t>
            </a:r>
            <a:r>
              <a:rPr lang="pl-PL" dirty="0" err="1"/>
              <a:t>triggers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11A8156-965D-471E-B80E-1B55ED7AF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Writing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 </a:t>
            </a:r>
            <a:r>
              <a:rPr lang="pl-PL" dirty="0" err="1"/>
              <a:t>extensions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0470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6717BB-319F-4902-B634-5D56CFC7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5FC0451-22FE-46B2-8D02-957B37F3A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Who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we?</a:t>
            </a:r>
          </a:p>
        </p:txBody>
      </p:sp>
    </p:spTree>
    <p:extLst>
      <p:ext uri="{BB962C8B-B14F-4D97-AF65-F5344CB8AC3E}">
        <p14:creationId xmlns:p14="http://schemas.microsoft.com/office/powerpoint/2010/main" val="4003202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Extension API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DECDB50-AE48-4F2C-9949-389F3AACE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Bindings</a:t>
            </a: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IWebJobsStartup</a:t>
            </a:r>
            <a:endParaRPr lang="pl-PL" dirty="0"/>
          </a:p>
          <a:p>
            <a:r>
              <a:rPr lang="pl-PL" dirty="0" err="1"/>
              <a:t>IExtensionConfigProvider</a:t>
            </a:r>
            <a:endParaRPr lang="pl-PL" dirty="0"/>
          </a:p>
          <a:p>
            <a:r>
              <a:rPr lang="pl-PL" dirty="0" err="1"/>
              <a:t>Attribute</a:t>
            </a:r>
            <a:endParaRPr lang="pl-PL" dirty="0"/>
          </a:p>
          <a:p>
            <a:r>
              <a:rPr lang="pl-PL" dirty="0" err="1"/>
              <a:t>IBindingProvider</a:t>
            </a:r>
            <a:endParaRPr lang="pl-PL" dirty="0"/>
          </a:p>
          <a:p>
            <a:r>
              <a:rPr lang="pl-PL" dirty="0" err="1"/>
              <a:t>IBinding</a:t>
            </a:r>
            <a:endParaRPr lang="pl-PL" dirty="0"/>
          </a:p>
          <a:p>
            <a:r>
              <a:rPr lang="pl-PL" dirty="0" err="1"/>
              <a:t>IValueProvider</a:t>
            </a:r>
            <a:endParaRPr lang="pl-PL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F9BC82B8-AFF7-47B5-BB53-D14C461F5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err="1"/>
              <a:t>Triggers</a:t>
            </a:r>
            <a:endParaRPr lang="pl-PL" dirty="0"/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4858852D-6029-4D64-AF77-2564D6288E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IWebJobsStartup</a:t>
            </a:r>
            <a:endParaRPr lang="pl-PL" dirty="0"/>
          </a:p>
          <a:p>
            <a:r>
              <a:rPr lang="pl-PL" dirty="0" err="1"/>
              <a:t>IExtensionConfigProvider</a:t>
            </a:r>
            <a:endParaRPr lang="pl-PL" dirty="0"/>
          </a:p>
          <a:p>
            <a:r>
              <a:rPr lang="pl-PL" dirty="0" err="1"/>
              <a:t>Attribute</a:t>
            </a:r>
            <a:endParaRPr lang="pl-PL" dirty="0"/>
          </a:p>
          <a:p>
            <a:r>
              <a:rPr lang="pl-PL" dirty="0" err="1"/>
              <a:t>ITriggerBindingProvider</a:t>
            </a:r>
            <a:endParaRPr lang="pl-PL" dirty="0"/>
          </a:p>
          <a:p>
            <a:r>
              <a:rPr lang="pl-PL" dirty="0" err="1"/>
              <a:t>ITriggerBinding</a:t>
            </a:r>
            <a:endParaRPr lang="pl-PL" dirty="0"/>
          </a:p>
          <a:p>
            <a:r>
              <a:rPr lang="pl-PL" dirty="0" err="1"/>
              <a:t>IValueProvider</a:t>
            </a:r>
            <a:endParaRPr lang="pl-PL" dirty="0"/>
          </a:p>
          <a:p>
            <a:r>
              <a:rPr lang="pl-PL" dirty="0" err="1"/>
              <a:t>IListener</a:t>
            </a:r>
            <a:endParaRPr lang="pl-PL" dirty="0"/>
          </a:p>
          <a:p>
            <a:r>
              <a:rPr lang="pl-PL" dirty="0" err="1"/>
              <a:t>ITriggerData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97850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2828A-74DB-42C2-BED5-7E0536B8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7200" dirty="0" err="1">
                <a:solidFill>
                  <a:schemeClr val="tx1"/>
                </a:solidFill>
              </a:rPr>
              <a:t>Binding</a:t>
            </a:r>
            <a:r>
              <a:rPr lang="pl-PL" sz="7200" dirty="0">
                <a:solidFill>
                  <a:schemeClr val="tx1"/>
                </a:solidFill>
              </a:rPr>
              <a:t> idea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FCCB2-9F8B-4D0F-B740-C64E8A52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000" dirty="0"/>
              <a:t>Automatic </a:t>
            </a:r>
            <a:r>
              <a:rPr lang="pl-PL" sz="2000" dirty="0" err="1"/>
              <a:t>retrieving</a:t>
            </a:r>
            <a:r>
              <a:rPr lang="pl-PL" sz="2000" dirty="0"/>
              <a:t> </a:t>
            </a:r>
            <a:r>
              <a:rPr lang="pl-PL" sz="2000" dirty="0" err="1"/>
              <a:t>parameters</a:t>
            </a:r>
            <a:r>
              <a:rPr lang="pl-PL" sz="2000" dirty="0"/>
              <a:t> from the </a:t>
            </a:r>
            <a:r>
              <a:rPr lang="pl-PL" sz="2000" dirty="0" err="1"/>
              <a:t>query</a:t>
            </a:r>
            <a:r>
              <a:rPr lang="pl-PL" sz="2000" dirty="0"/>
              <a:t> string</a:t>
            </a:r>
            <a:endParaRPr lang="en-US" sz="20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7403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4C2BBC-E09C-4C90-9BB2-FE7AB85D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/>
              <a:t>Getting started with IWebJobsStartup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5BFF976F-0583-4F70-817E-40D814180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911" y="2577063"/>
            <a:ext cx="6344176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4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4C2BBC-E09C-4C90-9BB2-FE7AB85D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 sz="3600" dirty="0" err="1"/>
              <a:t>Getting</a:t>
            </a:r>
            <a:r>
              <a:rPr lang="pl-PL" sz="3600" dirty="0"/>
              <a:t> </a:t>
            </a:r>
            <a:r>
              <a:rPr lang="pl-PL" sz="3600" dirty="0" err="1"/>
              <a:t>started</a:t>
            </a:r>
            <a:r>
              <a:rPr lang="pl-PL" sz="3600" dirty="0"/>
              <a:t> with </a:t>
            </a:r>
            <a:r>
              <a:rPr lang="pl-PL" sz="3600" dirty="0" err="1"/>
              <a:t>IExtensionConfigProvider</a:t>
            </a:r>
            <a:endParaRPr lang="pl-PL" sz="3600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5BFF976F-0583-4F70-817E-40D814180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911" y="3471163"/>
            <a:ext cx="6344176" cy="184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55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4C2BBC-E09C-4C90-9BB2-FE7AB85D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 sz="3600" dirty="0" err="1"/>
              <a:t>Getting</a:t>
            </a:r>
            <a:r>
              <a:rPr lang="pl-PL" sz="3600" dirty="0"/>
              <a:t> </a:t>
            </a:r>
            <a:r>
              <a:rPr lang="pl-PL" sz="3600" dirty="0" err="1"/>
              <a:t>started</a:t>
            </a:r>
            <a:r>
              <a:rPr lang="pl-PL" sz="3600" dirty="0"/>
              <a:t> with </a:t>
            </a:r>
            <a:r>
              <a:rPr lang="pl-PL" sz="3600" dirty="0" err="1"/>
              <a:t>an</a:t>
            </a:r>
            <a:r>
              <a:rPr lang="pl-PL" sz="3600" dirty="0"/>
              <a:t> </a:t>
            </a:r>
            <a:r>
              <a:rPr lang="pl-PL" sz="3600" dirty="0" err="1"/>
              <a:t>attribute</a:t>
            </a:r>
            <a:endParaRPr lang="pl-PL" sz="3600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5BFF976F-0583-4F70-817E-40D814180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911" y="3759745"/>
            <a:ext cx="6344176" cy="127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917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90F87FBE-DC33-463F-A787-293B53E4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Exercises</a:t>
            </a:r>
            <a:endParaRPr lang="pl-PL" dirty="0"/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CE5202EF-1C07-4EC4-A7EF-8B8F148B4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l-PL" dirty="0" err="1"/>
              <a:t>Add</a:t>
            </a:r>
            <a:r>
              <a:rPr lang="pl-PL" dirty="0"/>
              <a:t> a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triggered</a:t>
            </a:r>
            <a:r>
              <a:rPr lang="pl-PL" dirty="0"/>
              <a:t> by HTTP –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its</a:t>
            </a:r>
            <a:r>
              <a:rPr lang="pl-PL" dirty="0"/>
              <a:t> </a:t>
            </a:r>
            <a:r>
              <a:rPr lang="pl-PL" dirty="0" err="1"/>
              <a:t>logic</a:t>
            </a:r>
            <a:r>
              <a:rPr lang="pl-PL" dirty="0"/>
              <a:t> to </a:t>
            </a:r>
            <a:r>
              <a:rPr lang="pl-PL" dirty="0" err="1"/>
              <a:t>use</a:t>
            </a:r>
            <a:r>
              <a:rPr lang="pl-PL" dirty="0"/>
              <a:t> the </a:t>
            </a:r>
            <a:r>
              <a:rPr lang="pl-PL" dirty="0" err="1"/>
              <a:t>custom</a:t>
            </a:r>
            <a:r>
              <a:rPr lang="pl-PL" dirty="0"/>
              <a:t> </a:t>
            </a:r>
            <a:r>
              <a:rPr lang="pl-PL" dirty="0" err="1"/>
              <a:t>binding</a:t>
            </a:r>
            <a:endParaRPr lang="pl-PL" dirty="0"/>
          </a:p>
          <a:p>
            <a:pPr>
              <a:buFont typeface="+mj-lt"/>
              <a:buAutoNum type="arabicPeriod"/>
            </a:pPr>
            <a:r>
              <a:rPr lang="pl-PL" dirty="0" err="1"/>
              <a:t>Change</a:t>
            </a:r>
            <a:r>
              <a:rPr lang="pl-PL" dirty="0"/>
              <a:t> the </a:t>
            </a:r>
            <a:r>
              <a:rPr lang="pl-PL" dirty="0" err="1"/>
              <a:t>logic</a:t>
            </a:r>
            <a:r>
              <a:rPr lang="pl-PL" dirty="0"/>
              <a:t> of the </a:t>
            </a:r>
            <a:r>
              <a:rPr lang="pl-PL" dirty="0" err="1"/>
              <a:t>binding</a:t>
            </a:r>
            <a:r>
              <a:rPr lang="pl-PL" dirty="0"/>
              <a:t>, </a:t>
            </a:r>
            <a:r>
              <a:rPr lang="pl-PL" dirty="0" err="1"/>
              <a:t>so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returns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the </a:t>
            </a:r>
            <a:r>
              <a:rPr lang="pl-PL" dirty="0" err="1"/>
              <a:t>first</a:t>
            </a:r>
            <a:r>
              <a:rPr lang="pl-PL" dirty="0"/>
              <a:t> N </a:t>
            </a:r>
            <a:r>
              <a:rPr lang="pl-PL" dirty="0" err="1"/>
              <a:t>parameters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0866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2828A-74DB-42C2-BED5-7E0536B8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7200" dirty="0" err="1">
                <a:solidFill>
                  <a:schemeClr val="tx1"/>
                </a:solidFill>
              </a:rPr>
              <a:t>Trigger</a:t>
            </a:r>
            <a:r>
              <a:rPr lang="pl-PL" sz="7200" dirty="0">
                <a:solidFill>
                  <a:schemeClr val="tx1"/>
                </a:solidFill>
              </a:rPr>
              <a:t> idea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FCCB2-9F8B-4D0F-B740-C64E8A52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000" dirty="0" err="1"/>
              <a:t>Triggering</a:t>
            </a:r>
            <a:r>
              <a:rPr lang="pl-PL" sz="2000" dirty="0"/>
              <a:t> a </a:t>
            </a:r>
            <a:r>
              <a:rPr lang="pl-PL" sz="2000" dirty="0" err="1"/>
              <a:t>function</a:t>
            </a:r>
            <a:r>
              <a:rPr lang="pl-PL" sz="2000" dirty="0"/>
              <a:t> with </a:t>
            </a:r>
            <a:r>
              <a:rPr lang="pl-PL" sz="2000" dirty="0" err="1"/>
              <a:t>tweets</a:t>
            </a:r>
            <a:endParaRPr lang="en-US" sz="20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1964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4C2BBC-E09C-4C90-9BB2-FE7AB85D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/>
              <a:t>Getting started with IWebJobsStartup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5BFF976F-0583-4F70-817E-40D814180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911" y="3723576"/>
            <a:ext cx="6344176" cy="134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18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4C2BBC-E09C-4C90-9BB2-FE7AB85D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 sz="3600" dirty="0" err="1"/>
              <a:t>Getting</a:t>
            </a:r>
            <a:r>
              <a:rPr lang="pl-PL" sz="3600" dirty="0"/>
              <a:t> </a:t>
            </a:r>
            <a:r>
              <a:rPr lang="pl-PL" sz="3600" dirty="0" err="1"/>
              <a:t>started</a:t>
            </a:r>
            <a:r>
              <a:rPr lang="pl-PL" sz="3600" dirty="0"/>
              <a:t> with </a:t>
            </a:r>
            <a:r>
              <a:rPr lang="pl-PL" sz="3600" dirty="0" err="1"/>
              <a:t>IExtensionConfigProvider</a:t>
            </a:r>
            <a:endParaRPr lang="pl-PL" sz="3600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5BFF976F-0583-4F70-817E-40D814180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637" y="2827090"/>
            <a:ext cx="8552725" cy="320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561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90F87FBE-DC33-463F-A787-293B53E4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Exercises</a:t>
            </a:r>
            <a:endParaRPr lang="pl-PL" dirty="0"/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CE5202EF-1C07-4EC4-A7EF-8B8F148B4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l-PL" dirty="0" err="1"/>
              <a:t>Implement</a:t>
            </a:r>
            <a:r>
              <a:rPr lang="pl-PL" dirty="0"/>
              <a:t> 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triggered</a:t>
            </a:r>
            <a:r>
              <a:rPr lang="pl-PL" dirty="0"/>
              <a:t> by the </a:t>
            </a:r>
            <a:r>
              <a:rPr lang="pl-PL" dirty="0" err="1"/>
              <a:t>TwitterTrigger</a:t>
            </a:r>
            <a:endParaRPr lang="pl-PL" dirty="0"/>
          </a:p>
          <a:p>
            <a:pPr>
              <a:buFont typeface="+mj-lt"/>
              <a:buAutoNum type="arabicPeriod"/>
            </a:pPr>
            <a:r>
              <a:rPr lang="pl-PL" dirty="0" err="1"/>
              <a:t>Change</a:t>
            </a:r>
            <a:r>
              <a:rPr lang="pl-PL" dirty="0"/>
              <a:t> the </a:t>
            </a:r>
            <a:r>
              <a:rPr lang="pl-PL" dirty="0" err="1"/>
              <a:t>logic</a:t>
            </a:r>
            <a:r>
              <a:rPr lang="pl-PL" dirty="0"/>
              <a:t> of the </a:t>
            </a:r>
            <a:r>
              <a:rPr lang="pl-PL" dirty="0" err="1"/>
              <a:t>trigger</a:t>
            </a:r>
            <a:r>
              <a:rPr lang="pl-PL" dirty="0"/>
              <a:t>, </a:t>
            </a:r>
            <a:r>
              <a:rPr lang="pl-PL" dirty="0" err="1"/>
              <a:t>so</a:t>
            </a:r>
            <a:r>
              <a:rPr lang="pl-PL" dirty="0"/>
              <a:t> 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triggered</a:t>
            </a:r>
            <a:r>
              <a:rPr lang="pl-PL" dirty="0"/>
              <a:t> by a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passed</a:t>
            </a:r>
            <a:r>
              <a:rPr lang="pl-PL" dirty="0"/>
              <a:t> via </a:t>
            </a:r>
            <a:r>
              <a:rPr lang="pl-PL" dirty="0" err="1"/>
              <a:t>parameter</a:t>
            </a:r>
            <a:endParaRPr lang="pl-PL" dirty="0"/>
          </a:p>
          <a:p>
            <a:pPr>
              <a:buFont typeface="+mj-lt"/>
              <a:buAutoNum type="arabicPeriod"/>
            </a:pPr>
            <a:r>
              <a:rPr lang="pl-PL" dirty="0" err="1"/>
              <a:t>Implement</a:t>
            </a:r>
            <a:r>
              <a:rPr lang="pl-PL" dirty="0"/>
              <a:t> a </a:t>
            </a:r>
            <a:r>
              <a:rPr lang="pl-PL" dirty="0" err="1"/>
              <a:t>simple</a:t>
            </a:r>
            <a:r>
              <a:rPr lang="pl-PL" dirty="0"/>
              <a:t> </a:t>
            </a:r>
            <a:r>
              <a:rPr lang="pl-PL" dirty="0" err="1"/>
              <a:t>BlobTrigger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2935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A739E480-50F2-4508-BF8E-4D4CA12D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Who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we?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40DB8EA-2681-4B22-8297-7F1E6FC4C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Kamil Mrzygłód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5331EFC-1727-4B9D-BDF9-A9378C0996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Senior Software Developer @ Demant Technology Centre</a:t>
            </a:r>
          </a:p>
          <a:p>
            <a:r>
              <a:rPr lang="pl-PL" dirty="0" err="1"/>
              <a:t>Trainer</a:t>
            </a:r>
            <a:r>
              <a:rPr lang="pl-PL" dirty="0"/>
              <a:t>, </a:t>
            </a:r>
            <a:r>
              <a:rPr lang="pl-PL" dirty="0" err="1"/>
              <a:t>consultant</a:t>
            </a:r>
            <a:r>
              <a:rPr lang="pl-PL" dirty="0"/>
              <a:t> and </a:t>
            </a:r>
            <a:r>
              <a:rPr lang="pl-PL" dirty="0" err="1"/>
              <a:t>book</a:t>
            </a:r>
            <a:r>
              <a:rPr lang="pl-PL" dirty="0"/>
              <a:t> </a:t>
            </a:r>
            <a:r>
              <a:rPr lang="pl-PL" dirty="0" err="1"/>
              <a:t>author</a:t>
            </a:r>
            <a:endParaRPr lang="pl-PL" dirty="0"/>
          </a:p>
          <a:p>
            <a:r>
              <a:rPr lang="pl-PL" dirty="0"/>
              <a:t>Microsoft Azure MVP</a:t>
            </a: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944C694E-7CFE-4F29-993F-C6608D98A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Jakub Gutkowski</a:t>
            </a:r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E0FBA745-2282-44DB-8663-CC03DF8CEEF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Husband, Father, trainer, consultant, blogger</a:t>
            </a:r>
          </a:p>
          <a:p>
            <a:r>
              <a:rPr lang="en-US" dirty="0"/>
              <a:t>Microsoft MVP</a:t>
            </a:r>
          </a:p>
        </p:txBody>
      </p:sp>
    </p:spTree>
    <p:extLst>
      <p:ext uri="{BB962C8B-B14F-4D97-AF65-F5344CB8AC3E}">
        <p14:creationId xmlns:p14="http://schemas.microsoft.com/office/powerpoint/2010/main" val="5605176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40AAD03-8286-4236-9EE3-B78F24BC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functions locally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11A8156-965D-471E-B80E-1B55ED7AF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Writing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 </a:t>
            </a:r>
            <a:r>
              <a:rPr lang="pl-PL" dirty="0" err="1"/>
              <a:t>tests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427039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2828A-74DB-42C2-BED5-7E0536B8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7200" dirty="0">
                <a:solidFill>
                  <a:schemeClr val="tx1"/>
                </a:solidFill>
              </a:rPr>
              <a:t>Unit </a:t>
            </a:r>
            <a:r>
              <a:rPr lang="pl-PL" sz="7200" dirty="0" err="1">
                <a:solidFill>
                  <a:schemeClr val="tx1"/>
                </a:solidFill>
              </a:rPr>
              <a:t>Testing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FCCB2-9F8B-4D0F-B740-C64E8A52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000" dirty="0" err="1"/>
              <a:t>So</a:t>
            </a:r>
            <a:r>
              <a:rPr lang="pl-PL" sz="2000" dirty="0"/>
              <a:t> </a:t>
            </a:r>
            <a:r>
              <a:rPr lang="pl-PL" sz="2000" dirty="0" err="1"/>
              <a:t>what</a:t>
            </a:r>
            <a:r>
              <a:rPr lang="pl-PL" sz="2000" dirty="0"/>
              <a:t> </a:t>
            </a:r>
            <a:r>
              <a:rPr lang="pl-PL" sz="2000" dirty="0" err="1"/>
              <a:t>exactly</a:t>
            </a:r>
            <a:r>
              <a:rPr lang="pl-PL" sz="2000" dirty="0"/>
              <a:t> </a:t>
            </a:r>
            <a:r>
              <a:rPr lang="pl-PL" sz="2000" dirty="0" err="1"/>
              <a:t>our</a:t>
            </a:r>
            <a:r>
              <a:rPr lang="pl-PL" sz="2000" dirty="0"/>
              <a:t> </a:t>
            </a:r>
            <a:r>
              <a:rPr lang="pl-PL" sz="2000" dirty="0" err="1"/>
              <a:t>function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return?</a:t>
            </a:r>
            <a:endParaRPr lang="en-US" sz="20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7261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Unit </a:t>
            </a:r>
            <a:r>
              <a:rPr lang="pl-PL" dirty="0" err="1"/>
              <a:t>Testing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DECDB50-AE48-4F2C-9949-389F3AACE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Do/Helps with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Tests only single, small possible unit of code – method, action, function</a:t>
            </a:r>
          </a:p>
          <a:p>
            <a:r>
              <a:rPr lang="en-US" dirty="0"/>
              <a:t>Tests only public methods/actions/functions</a:t>
            </a:r>
          </a:p>
          <a:p>
            <a:r>
              <a:rPr lang="en-US" dirty="0"/>
              <a:t>Verifying if what we implemented behave as planned</a:t>
            </a:r>
          </a:p>
          <a:p>
            <a:r>
              <a:rPr lang="en-US" dirty="0"/>
              <a:t>„Protecting” against breaking changes</a:t>
            </a:r>
          </a:p>
          <a:p>
            <a:r>
              <a:rPr lang="en-US" dirty="0"/>
              <a:t>Guiding „implementations”</a:t>
            </a:r>
          </a:p>
          <a:p>
            <a:r>
              <a:rPr lang="en-US" dirty="0"/>
              <a:t>Keeping code „simple”</a:t>
            </a: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F9BC82B8-AFF7-47B5-BB53-D14C461F5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Does not mean</a:t>
            </a:r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4858852D-6029-4D64-AF77-2564D6288E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Bug free code</a:t>
            </a:r>
          </a:p>
          <a:p>
            <a:r>
              <a:rPr lang="en-US" dirty="0"/>
              <a:t>That business process had been properly implemented</a:t>
            </a:r>
          </a:p>
          <a:p>
            <a:r>
              <a:rPr lang="en-US" dirty="0"/>
              <a:t>That code should not be tested differently</a:t>
            </a:r>
          </a:p>
        </p:txBody>
      </p:sp>
    </p:spTree>
    <p:extLst>
      <p:ext uri="{BB962C8B-B14F-4D97-AF65-F5344CB8AC3E}">
        <p14:creationId xmlns:p14="http://schemas.microsoft.com/office/powerpoint/2010/main" val="2351079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57E8338-0628-4317-ABC0-ED77745F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pl-PL" sz="3200">
                <a:solidFill>
                  <a:schemeClr val="tx1"/>
                </a:solidFill>
              </a:rPr>
              <a:t>Toolset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412BA740-1269-4C45-A0BC-1592C4F77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pl-PL" sz="1600" dirty="0"/>
              <a:t>Visual Studio </a:t>
            </a:r>
            <a:r>
              <a:rPr lang="pl-PL" sz="1600" dirty="0" err="1"/>
              <a:t>or</a:t>
            </a:r>
            <a:r>
              <a:rPr lang="pl-PL" sz="1600" dirty="0"/>
              <a:t> Visual Studio </a:t>
            </a:r>
            <a:r>
              <a:rPr lang="pl-PL" sz="1600" dirty="0" err="1"/>
              <a:t>Code</a:t>
            </a:r>
            <a:endParaRPr lang="pl-PL" sz="1600" dirty="0"/>
          </a:p>
          <a:p>
            <a:r>
              <a:rPr lang="pl-PL" sz="1600" dirty="0" err="1"/>
              <a:t>xUnit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6565079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xUnit</a:t>
            </a: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200601" cy="3109913"/>
          </a:xfrm>
        </p:spPr>
        <p:txBody>
          <a:bodyPr>
            <a:normAutofit/>
          </a:bodyPr>
          <a:lstStyle/>
          <a:p>
            <a:r>
              <a:rPr lang="en-US" dirty="0"/>
              <a:t>Unit Testing framework developed by MS</a:t>
            </a:r>
          </a:p>
          <a:p>
            <a:r>
              <a:rPr lang="en-US" dirty="0"/>
              <a:t>Available on </a:t>
            </a:r>
            <a:r>
              <a:rPr lang="en-US" dirty="0" err="1"/>
              <a:t>nuget</a:t>
            </a:r>
            <a:endParaRPr lang="en-US" dirty="0"/>
          </a:p>
          <a:p>
            <a:r>
              <a:rPr lang="en-US" dirty="0"/>
              <a:t>Supported by variety of tools</a:t>
            </a:r>
          </a:p>
          <a:p>
            <a:r>
              <a:rPr lang="en-US" dirty="0"/>
              <a:t>Simple in use</a:t>
            </a:r>
          </a:p>
          <a:p>
            <a:r>
              <a:rPr lang="en-US" dirty="0"/>
              <a:t>Favors code clarity over attributes nightmare</a:t>
            </a:r>
          </a:p>
          <a:p>
            <a:r>
              <a:rPr lang="en-US" dirty="0"/>
              <a:t>”Basically” have only one attribute</a:t>
            </a:r>
          </a:p>
        </p:txBody>
      </p:sp>
    </p:spTree>
    <p:extLst>
      <p:ext uri="{BB962C8B-B14F-4D97-AF65-F5344CB8AC3E}">
        <p14:creationId xmlns:p14="http://schemas.microsoft.com/office/powerpoint/2010/main" val="10962689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xUnit</a:t>
            </a:r>
            <a:r>
              <a:rPr lang="pl-PL" dirty="0"/>
              <a:t> - Demo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200601" cy="3109913"/>
          </a:xfrm>
        </p:spPr>
        <p:txBody>
          <a:bodyPr>
            <a:normAutofit/>
          </a:bodyPr>
          <a:lstStyle/>
          <a:p>
            <a:r>
              <a:rPr lang="en-US" dirty="0"/>
              <a:t>Simple Unit Test in simplest possible form</a:t>
            </a:r>
          </a:p>
          <a:p>
            <a:r>
              <a:rPr lang="en-US" dirty="0"/>
              <a:t>Sample Unit Test of Function</a:t>
            </a:r>
          </a:p>
        </p:txBody>
      </p:sp>
    </p:spTree>
    <p:extLst>
      <p:ext uri="{BB962C8B-B14F-4D97-AF65-F5344CB8AC3E}">
        <p14:creationId xmlns:p14="http://schemas.microsoft.com/office/powerpoint/2010/main" val="16649286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– Exercises (1)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200601" cy="310991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Create two projects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xUnit</a:t>
            </a:r>
            <a:r>
              <a:rPr lang="en-US" dirty="0"/>
              <a:t> (add reference to Function)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Function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Create new default </a:t>
            </a:r>
            <a:r>
              <a:rPr lang="en-US" dirty="0" err="1"/>
              <a:t>HttpTrigger</a:t>
            </a:r>
            <a:r>
              <a:rPr lang="en-US" dirty="0"/>
              <a:t> Function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Test if function work properly with name as: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Query string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Body – use mem stream and stream writer</a:t>
            </a:r>
          </a:p>
        </p:txBody>
      </p:sp>
    </p:spTree>
    <p:extLst>
      <p:ext uri="{BB962C8B-B14F-4D97-AF65-F5344CB8AC3E}">
        <p14:creationId xmlns:p14="http://schemas.microsoft.com/office/powerpoint/2010/main" val="24591697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– Exercises (2)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200601" cy="310991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Unit test created Custom Binding</a:t>
            </a:r>
          </a:p>
          <a:p>
            <a:pPr>
              <a:buFont typeface="+mj-lt"/>
              <a:buAutoNum type="arabicPeriod"/>
            </a:pPr>
            <a:r>
              <a:rPr lang="en-US" dirty="0"/>
              <a:t>Unit test created Custom Trigger</a:t>
            </a:r>
          </a:p>
        </p:txBody>
      </p:sp>
    </p:spTree>
    <p:extLst>
      <p:ext uri="{BB962C8B-B14F-4D97-AF65-F5344CB8AC3E}">
        <p14:creationId xmlns:p14="http://schemas.microsoft.com/office/powerpoint/2010/main" val="10046855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706499-BF81-4E20-8EAB-2E0B2DE9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Things</a:t>
            </a:r>
            <a:r>
              <a:rPr lang="pl-PL" dirty="0"/>
              <a:t> to </a:t>
            </a:r>
            <a:r>
              <a:rPr lang="pl-PL" dirty="0" err="1"/>
              <a:t>note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FE8820-2ACD-4C35-B717-5E2B8F5E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 function is almost as simple as unit testing normal code</a:t>
            </a:r>
          </a:p>
          <a:p>
            <a:r>
              <a:rPr lang="en-US" dirty="0"/>
              <a:t>Functions are testable by default</a:t>
            </a:r>
          </a:p>
          <a:p>
            <a:r>
              <a:rPr lang="en-US" dirty="0"/>
              <a:t>Testing is not always “simple”</a:t>
            </a:r>
          </a:p>
        </p:txBody>
      </p:sp>
    </p:spTree>
    <p:extLst>
      <p:ext uri="{BB962C8B-B14F-4D97-AF65-F5344CB8AC3E}">
        <p14:creationId xmlns:p14="http://schemas.microsoft.com/office/powerpoint/2010/main" val="28894806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40AAD03-8286-4236-9EE3-B78F24BC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Event Grid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11A8156-965D-471E-B80E-1B55ED7AF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Serverless Events</a:t>
            </a:r>
          </a:p>
        </p:txBody>
      </p:sp>
    </p:spTree>
    <p:extLst>
      <p:ext uri="{BB962C8B-B14F-4D97-AF65-F5344CB8AC3E}">
        <p14:creationId xmlns:p14="http://schemas.microsoft.com/office/powerpoint/2010/main" val="139152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DC1362E2-9784-45BB-9EB9-DF68C632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V1 and V2 </a:t>
            </a:r>
            <a:r>
              <a:rPr lang="pl-PL" dirty="0" err="1"/>
              <a:t>differences</a:t>
            </a:r>
            <a:endParaRPr lang="pl-PL" dirty="0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7B41D5A5-75DA-4972-B80E-5FD49FA2B3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</a:t>
            </a:r>
            <a:r>
              <a:rPr lang="pl-PL" dirty="0" err="1"/>
              <a:t>changed</a:t>
            </a:r>
            <a:r>
              <a:rPr lang="pl-PL" dirty="0"/>
              <a:t> </a:t>
            </a:r>
            <a:r>
              <a:rPr lang="pl-PL" dirty="0" err="1"/>
              <a:t>recently</a:t>
            </a:r>
            <a:r>
              <a:rPr lang="pl-P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8357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Event </a:t>
            </a:r>
            <a:r>
              <a:rPr lang="pl-PL" dirty="0" err="1"/>
              <a:t>Grid</a:t>
            </a: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200601" cy="3109913"/>
          </a:xfrm>
        </p:spPr>
        <p:txBody>
          <a:bodyPr>
            <a:normAutofit/>
          </a:bodyPr>
          <a:lstStyle/>
          <a:p>
            <a:r>
              <a:rPr lang="en-US" dirty="0"/>
              <a:t>Provides a way to connect multiple Azure services in </a:t>
            </a:r>
            <a:r>
              <a:rPr lang="en-US" i="1" dirty="0"/>
              <a:t>event driven</a:t>
            </a:r>
            <a:r>
              <a:rPr lang="en-US" dirty="0"/>
              <a:t> way</a:t>
            </a:r>
          </a:p>
          <a:p>
            <a:r>
              <a:rPr lang="en-US" dirty="0"/>
              <a:t>Made for performance and scalability</a:t>
            </a:r>
          </a:p>
          <a:p>
            <a:r>
              <a:rPr lang="en-US" dirty="0"/>
              <a:t>Allows filtering of events</a:t>
            </a:r>
          </a:p>
          <a:p>
            <a:r>
              <a:rPr lang="en-US" dirty="0"/>
              <a:t>A “missing” connecter between thing that had happened, and listener how is interested in what had happened</a:t>
            </a:r>
          </a:p>
          <a:p>
            <a:r>
              <a:rPr lang="en-US" dirty="0"/>
              <a:t>Works perfectly in “serverless” idea as reactive solution instead of proactive (pulling)</a:t>
            </a:r>
          </a:p>
          <a:p>
            <a:r>
              <a:rPr lang="en-US" dirty="0"/>
              <a:t>100 000 operation* per moth are free</a:t>
            </a:r>
          </a:p>
        </p:txBody>
      </p:sp>
    </p:spTree>
    <p:extLst>
      <p:ext uri="{BB962C8B-B14F-4D97-AF65-F5344CB8AC3E}">
        <p14:creationId xmlns:p14="http://schemas.microsoft.com/office/powerpoint/2010/main" val="35022364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57E8338-0628-4317-ABC0-ED77745F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pl-PL" sz="3200">
                <a:solidFill>
                  <a:schemeClr val="tx1"/>
                </a:solidFill>
              </a:rPr>
              <a:t>Toolset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412BA740-1269-4C45-A0BC-1592C4F77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pl-PL" sz="1600" dirty="0"/>
              <a:t>Visual Studio </a:t>
            </a:r>
            <a:r>
              <a:rPr lang="pl-PL" sz="1600" dirty="0" err="1"/>
              <a:t>or</a:t>
            </a:r>
            <a:r>
              <a:rPr lang="pl-PL" sz="1600" dirty="0"/>
              <a:t> Visual Studio </a:t>
            </a:r>
            <a:r>
              <a:rPr lang="pl-PL" sz="1600" dirty="0" err="1"/>
              <a:t>Code</a:t>
            </a:r>
            <a:endParaRPr lang="pl-PL" sz="1600" dirty="0"/>
          </a:p>
          <a:p>
            <a:r>
              <a:rPr lang="pl-PL" sz="1600" dirty="0" err="1"/>
              <a:t>Ngrok</a:t>
            </a:r>
            <a:endParaRPr lang="pl-PL" sz="1600" dirty="0"/>
          </a:p>
          <a:p>
            <a:r>
              <a:rPr lang="pl-PL" sz="1600" dirty="0" err="1"/>
              <a:t>Azure</a:t>
            </a:r>
            <a:r>
              <a:rPr lang="pl-PL" sz="1600" dirty="0"/>
              <a:t> CLI</a:t>
            </a:r>
          </a:p>
          <a:p>
            <a:r>
              <a:rPr lang="pl-PL" sz="1600" dirty="0" err="1"/>
              <a:t>Azure</a:t>
            </a:r>
            <a:r>
              <a:rPr lang="pl-PL" sz="1600" dirty="0"/>
              <a:t> Portal</a:t>
            </a:r>
          </a:p>
          <a:p>
            <a:r>
              <a:rPr lang="pl-PL" sz="1600" dirty="0"/>
              <a:t>A </a:t>
            </a:r>
            <a:r>
              <a:rPr lang="pl-PL" sz="1600" dirty="0" err="1"/>
              <a:t>little</a:t>
            </a:r>
            <a:r>
              <a:rPr lang="pl-PL" sz="1600" dirty="0"/>
              <a:t> </a:t>
            </a:r>
            <a:r>
              <a:rPr lang="pl-PL" sz="1600" dirty="0" err="1"/>
              <a:t>patience</a:t>
            </a:r>
            <a:r>
              <a:rPr lang="pl-PL" sz="1600" dirty="0"/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2782565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Event </a:t>
            </a:r>
            <a:r>
              <a:rPr lang="pl-PL" dirty="0" err="1"/>
              <a:t>Grid</a:t>
            </a:r>
            <a:r>
              <a:rPr lang="pl-PL" dirty="0"/>
              <a:t> vs Event </a:t>
            </a:r>
            <a:r>
              <a:rPr lang="pl-PL" dirty="0" err="1"/>
              <a:t>Hubs</a:t>
            </a:r>
            <a:r>
              <a:rPr lang="pl-PL" dirty="0"/>
              <a:t> vs Service Bus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3342934" cy="3109913"/>
          </a:xfrm>
        </p:spPr>
        <p:txBody>
          <a:bodyPr>
            <a:normAutofit/>
          </a:bodyPr>
          <a:lstStyle/>
          <a:p>
            <a:r>
              <a:rPr lang="en-US" dirty="0"/>
              <a:t>React to status change</a:t>
            </a:r>
          </a:p>
          <a:p>
            <a:r>
              <a:rPr lang="en-US" dirty="0"/>
              <a:t>Serverless</a:t>
            </a:r>
          </a:p>
          <a:p>
            <a:r>
              <a:rPr lang="en-US" dirty="0"/>
              <a:t>At least one delivery</a:t>
            </a:r>
          </a:p>
          <a:p>
            <a:r>
              <a:rPr lang="en-US" dirty="0"/>
              <a:t>Dynamically scalable</a:t>
            </a:r>
          </a:p>
          <a:p>
            <a:r>
              <a:rPr lang="en-US" dirty="0"/>
              <a:t>Event base</a:t>
            </a:r>
          </a:p>
        </p:txBody>
      </p:sp>
      <p:sp>
        <p:nvSpPr>
          <p:cNvPr id="5" name="Symbol zastępczy zawartości 5">
            <a:extLst>
              <a:ext uri="{FF2B5EF4-FFF2-40B4-BE49-F238E27FC236}">
                <a16:creationId xmlns:a16="http://schemas.microsoft.com/office/drawing/2014/main" id="{7F50896E-9722-524A-8FE3-E5E185927610}"/>
              </a:ext>
            </a:extLst>
          </p:cNvPr>
          <p:cNvSpPr txBox="1">
            <a:spLocks/>
          </p:cNvSpPr>
          <p:nvPr/>
        </p:nvSpPr>
        <p:spPr>
          <a:xfrm>
            <a:off x="4157663" y="2751138"/>
            <a:ext cx="3342934" cy="310991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Distributed data streaming</a:t>
            </a:r>
          </a:p>
          <a:p>
            <a:r>
              <a:rPr lang="en-US" dirty="0"/>
              <a:t>Low latency</a:t>
            </a:r>
          </a:p>
          <a:p>
            <a:r>
              <a:rPr lang="en-US" dirty="0"/>
              <a:t>Millions of events per second</a:t>
            </a:r>
          </a:p>
          <a:p>
            <a:r>
              <a:rPr lang="en-US" dirty="0"/>
              <a:t>At least one delivery</a:t>
            </a:r>
          </a:p>
          <a:p>
            <a:r>
              <a:rPr lang="en-US" dirty="0"/>
              <a:t>Event base</a:t>
            </a:r>
          </a:p>
        </p:txBody>
      </p:sp>
      <p:sp>
        <p:nvSpPr>
          <p:cNvPr id="7" name="Symbol zastępczy zawartości 5">
            <a:extLst>
              <a:ext uri="{FF2B5EF4-FFF2-40B4-BE49-F238E27FC236}">
                <a16:creationId xmlns:a16="http://schemas.microsoft.com/office/drawing/2014/main" id="{1BDEF9DE-053B-C548-9D08-6264D0E63185}"/>
              </a:ext>
            </a:extLst>
          </p:cNvPr>
          <p:cNvSpPr txBox="1">
            <a:spLocks/>
          </p:cNvSpPr>
          <p:nvPr/>
        </p:nvSpPr>
        <p:spPr>
          <a:xfrm>
            <a:off x="7500597" y="2751137"/>
            <a:ext cx="3342934" cy="310991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Order processing</a:t>
            </a:r>
          </a:p>
          <a:p>
            <a:r>
              <a:rPr lang="en-US" dirty="0"/>
              <a:t>Financial transactions</a:t>
            </a:r>
          </a:p>
          <a:p>
            <a:r>
              <a:rPr lang="en-US" dirty="0"/>
              <a:t>Reliable delivery that needs polling</a:t>
            </a:r>
          </a:p>
          <a:p>
            <a:r>
              <a:rPr lang="en-US" dirty="0"/>
              <a:t>Advanced messaging features</a:t>
            </a:r>
          </a:p>
          <a:p>
            <a:r>
              <a:rPr lang="en-US" dirty="0"/>
              <a:t>In-order delivery</a:t>
            </a:r>
          </a:p>
          <a:p>
            <a:r>
              <a:rPr lang="en-US" dirty="0"/>
              <a:t>At least one delivery</a:t>
            </a:r>
          </a:p>
        </p:txBody>
      </p:sp>
    </p:spTree>
    <p:extLst>
      <p:ext uri="{BB962C8B-B14F-4D97-AF65-F5344CB8AC3E}">
        <p14:creationId xmlns:p14="http://schemas.microsoft.com/office/powerpoint/2010/main" val="34004554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Event </a:t>
            </a:r>
            <a:r>
              <a:rPr lang="pl-PL" dirty="0" err="1"/>
              <a:t>Grid</a:t>
            </a:r>
            <a:r>
              <a:rPr lang="pl-PL" dirty="0"/>
              <a:t> –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this</a:t>
            </a:r>
            <a:endParaRPr lang="pl-P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0C7DB3-67EC-4743-961C-0C6EF81972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102" y="2700338"/>
            <a:ext cx="11085444" cy="3200400"/>
          </a:xfrm>
        </p:spPr>
      </p:pic>
    </p:spTree>
    <p:extLst>
      <p:ext uri="{BB962C8B-B14F-4D97-AF65-F5344CB8AC3E}">
        <p14:creationId xmlns:p14="http://schemas.microsoft.com/office/powerpoint/2010/main" val="39991519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Event </a:t>
            </a:r>
            <a:r>
              <a:rPr lang="pl-PL" dirty="0" err="1"/>
              <a:t>Grid</a:t>
            </a:r>
            <a:r>
              <a:rPr lang="pl-PL" dirty="0"/>
              <a:t> –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this</a:t>
            </a:r>
            <a:endParaRPr lang="pl-P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CCFA56-5DFD-7D40-A96B-3D456318B4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0000" y="2351957"/>
            <a:ext cx="10205663" cy="3771145"/>
          </a:xfrm>
        </p:spPr>
      </p:pic>
    </p:spTree>
    <p:extLst>
      <p:ext uri="{BB962C8B-B14F-4D97-AF65-F5344CB8AC3E}">
        <p14:creationId xmlns:p14="http://schemas.microsoft.com/office/powerpoint/2010/main" val="18987532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Event </a:t>
            </a:r>
            <a:r>
              <a:rPr lang="pl-PL" dirty="0" err="1"/>
              <a:t>Grid</a:t>
            </a:r>
            <a:r>
              <a:rPr lang="pl-PL" dirty="0"/>
              <a:t> </a:t>
            </a:r>
            <a:r>
              <a:rPr lang="pl-PL" dirty="0" err="1"/>
              <a:t>Publishers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DECDB50-AE48-4F2C-9949-389F3AACE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Built in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Subscriptions</a:t>
            </a:r>
            <a:r>
              <a:rPr lang="pl-PL" dirty="0"/>
              <a:t> </a:t>
            </a:r>
          </a:p>
          <a:p>
            <a:r>
              <a:rPr lang="pl-PL" dirty="0" err="1"/>
              <a:t>Container</a:t>
            </a:r>
            <a:r>
              <a:rPr lang="pl-PL" dirty="0"/>
              <a:t> Registry</a:t>
            </a:r>
          </a:p>
          <a:p>
            <a:r>
              <a:rPr lang="pl-PL" dirty="0"/>
              <a:t>Event </a:t>
            </a:r>
            <a:r>
              <a:rPr lang="pl-PL" dirty="0" err="1"/>
              <a:t>Hubs</a:t>
            </a:r>
            <a:endParaRPr lang="pl-PL" dirty="0"/>
          </a:p>
          <a:p>
            <a:r>
              <a:rPr lang="pl-PL" dirty="0" err="1"/>
              <a:t>IoT</a:t>
            </a:r>
            <a:r>
              <a:rPr lang="pl-PL" dirty="0"/>
              <a:t> Hub</a:t>
            </a:r>
          </a:p>
          <a:p>
            <a:r>
              <a:rPr lang="pl-PL" dirty="0"/>
              <a:t>Media Services</a:t>
            </a:r>
          </a:p>
          <a:p>
            <a:r>
              <a:rPr lang="pl-PL" dirty="0"/>
              <a:t>Resource </a:t>
            </a:r>
            <a:r>
              <a:rPr lang="pl-PL" dirty="0" err="1"/>
              <a:t>Groups</a:t>
            </a:r>
            <a:endParaRPr lang="pl-PL" dirty="0"/>
          </a:p>
          <a:p>
            <a:r>
              <a:rPr lang="pl-PL" dirty="0"/>
              <a:t>Service Bus</a:t>
            </a:r>
          </a:p>
          <a:p>
            <a:r>
              <a:rPr lang="pl-PL" dirty="0"/>
              <a:t>Storage </a:t>
            </a:r>
            <a:r>
              <a:rPr lang="pl-PL" dirty="0" err="1"/>
              <a:t>Blob</a:t>
            </a:r>
            <a:endParaRPr lang="pl-PL" dirty="0"/>
          </a:p>
          <a:p>
            <a:r>
              <a:rPr lang="pl-PL" dirty="0"/>
              <a:t>Storage General-</a:t>
            </a:r>
            <a:r>
              <a:rPr lang="pl-PL" dirty="0" err="1"/>
              <a:t>purpose</a:t>
            </a:r>
            <a:endParaRPr lang="pl-PL" dirty="0"/>
          </a:p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Maps</a:t>
            </a:r>
            <a:endParaRPr lang="pl-PL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F9BC82B8-AFF7-47B5-BB53-D14C461F5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Custom</a:t>
            </a:r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4858852D-6029-4D64-AF77-2564D6288E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Whatever custom Topic you want and need</a:t>
            </a:r>
          </a:p>
        </p:txBody>
      </p:sp>
    </p:spTree>
    <p:extLst>
      <p:ext uri="{BB962C8B-B14F-4D97-AF65-F5344CB8AC3E}">
        <p14:creationId xmlns:p14="http://schemas.microsoft.com/office/powerpoint/2010/main" val="39817120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Event </a:t>
            </a:r>
            <a:r>
              <a:rPr lang="pl-PL" dirty="0" err="1"/>
              <a:t>Grid</a:t>
            </a:r>
            <a:r>
              <a:rPr lang="pl-PL" dirty="0"/>
              <a:t> </a:t>
            </a:r>
            <a:r>
              <a:rPr lang="pl-PL" dirty="0" err="1"/>
              <a:t>Handlers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DECDB50-AE48-4F2C-9949-389F3AACE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Built in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Azure</a:t>
            </a:r>
            <a:r>
              <a:rPr lang="pl-PL" dirty="0"/>
              <a:t> Automation</a:t>
            </a:r>
          </a:p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Functions</a:t>
            </a:r>
            <a:endParaRPr lang="pl-PL" dirty="0"/>
          </a:p>
          <a:p>
            <a:r>
              <a:rPr lang="pl-PL" dirty="0"/>
              <a:t>Event </a:t>
            </a:r>
            <a:r>
              <a:rPr lang="pl-PL" dirty="0" err="1"/>
              <a:t>Hubs</a:t>
            </a:r>
            <a:endParaRPr lang="pl-PL" dirty="0"/>
          </a:p>
          <a:p>
            <a:r>
              <a:rPr lang="pl-PL" dirty="0" err="1"/>
              <a:t>Hybrid</a:t>
            </a:r>
            <a:r>
              <a:rPr lang="pl-PL" dirty="0"/>
              <a:t> </a:t>
            </a:r>
            <a:r>
              <a:rPr lang="pl-PL" dirty="0" err="1"/>
              <a:t>Connections</a:t>
            </a:r>
            <a:endParaRPr lang="pl-PL" dirty="0"/>
          </a:p>
          <a:p>
            <a:r>
              <a:rPr lang="pl-PL" dirty="0" err="1"/>
              <a:t>Logic</a:t>
            </a:r>
            <a:r>
              <a:rPr lang="pl-PL" dirty="0"/>
              <a:t> </a:t>
            </a:r>
            <a:r>
              <a:rPr lang="pl-PL" dirty="0" err="1"/>
              <a:t>Apps</a:t>
            </a:r>
            <a:endParaRPr lang="pl-PL" dirty="0"/>
          </a:p>
          <a:p>
            <a:r>
              <a:rPr lang="pl-PL" dirty="0"/>
              <a:t>Microsoft </a:t>
            </a:r>
            <a:r>
              <a:rPr lang="pl-PL" dirty="0" err="1"/>
              <a:t>Flow</a:t>
            </a:r>
            <a:endParaRPr lang="pl-PL" dirty="0"/>
          </a:p>
          <a:p>
            <a:r>
              <a:rPr lang="pl-PL" dirty="0"/>
              <a:t>Queue Storage</a:t>
            </a:r>
          </a:p>
          <a:p>
            <a:r>
              <a:rPr lang="pl-PL" dirty="0" err="1"/>
              <a:t>WebHooks</a:t>
            </a: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F9BC82B8-AFF7-47B5-BB53-D14C461F5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Custom</a:t>
            </a:r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4858852D-6029-4D64-AF77-2564D6288E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custom http endpoint</a:t>
            </a:r>
          </a:p>
          <a:p>
            <a:r>
              <a:rPr lang="en-US" dirty="0"/>
              <a:t>As custom Webhook endpoint</a:t>
            </a:r>
          </a:p>
        </p:txBody>
      </p:sp>
    </p:spTree>
    <p:extLst>
      <p:ext uri="{BB962C8B-B14F-4D97-AF65-F5344CB8AC3E}">
        <p14:creationId xmlns:p14="http://schemas.microsoft.com/office/powerpoint/2010/main" val="26698584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Event </a:t>
            </a:r>
            <a:r>
              <a:rPr lang="pl-PL" dirty="0" err="1"/>
              <a:t>Grid</a:t>
            </a:r>
            <a:r>
              <a:rPr lang="pl-PL" dirty="0"/>
              <a:t> „</a:t>
            </a:r>
            <a:r>
              <a:rPr lang="pl-PL" dirty="0" err="1"/>
              <a:t>Limitation</a:t>
            </a:r>
            <a:r>
              <a:rPr lang="pl-PL" dirty="0"/>
              <a:t>”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567269" cy="3109913"/>
          </a:xfrm>
        </p:spPr>
        <p:txBody>
          <a:bodyPr>
            <a:normAutofit/>
          </a:bodyPr>
          <a:lstStyle/>
          <a:p>
            <a:r>
              <a:rPr lang="en-US" dirty="0"/>
              <a:t>No Output binding in Functions</a:t>
            </a:r>
          </a:p>
          <a:p>
            <a:r>
              <a:rPr lang="en-US" dirty="0"/>
              <a:t>Not “easy“ to publish custom event</a:t>
            </a:r>
          </a:p>
          <a:p>
            <a:r>
              <a:rPr lang="en-US" dirty="0"/>
              <a:t>Azure UI… not always works</a:t>
            </a:r>
          </a:p>
        </p:txBody>
      </p:sp>
    </p:spTree>
    <p:extLst>
      <p:ext uri="{BB962C8B-B14F-4D97-AF65-F5344CB8AC3E}">
        <p14:creationId xmlns:p14="http://schemas.microsoft.com/office/powerpoint/2010/main" val="18476548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Event </a:t>
            </a:r>
            <a:r>
              <a:rPr lang="pl-PL" dirty="0" err="1"/>
              <a:t>Grid</a:t>
            </a:r>
            <a:r>
              <a:rPr lang="pl-PL" dirty="0"/>
              <a:t> - Demo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200601" cy="3109913"/>
          </a:xfrm>
        </p:spPr>
        <p:txBody>
          <a:bodyPr>
            <a:normAutofit/>
          </a:bodyPr>
          <a:lstStyle/>
          <a:p>
            <a:r>
              <a:rPr lang="en-US" dirty="0"/>
              <a:t>Creating Event Grid Topic</a:t>
            </a:r>
          </a:p>
          <a:p>
            <a:r>
              <a:rPr lang="en-US" dirty="0"/>
              <a:t>Adding Subscription</a:t>
            </a:r>
          </a:p>
          <a:p>
            <a:r>
              <a:rPr lang="en-US" dirty="0"/>
              <a:t>Publishing to Event Grid Topic</a:t>
            </a:r>
          </a:p>
          <a:p>
            <a:r>
              <a:rPr lang="en-US" dirty="0"/>
              <a:t>Reacting on custom Event Grid Topic</a:t>
            </a:r>
          </a:p>
        </p:txBody>
      </p:sp>
    </p:spTree>
    <p:extLst>
      <p:ext uri="{BB962C8B-B14F-4D97-AF65-F5344CB8AC3E}">
        <p14:creationId xmlns:p14="http://schemas.microsoft.com/office/powerpoint/2010/main" val="16145535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Grid – Exercises (easy)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200601" cy="310991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Create function that reacts on Event Grid event</a:t>
            </a:r>
          </a:p>
          <a:p>
            <a:pPr>
              <a:buFont typeface="+mj-lt"/>
              <a:buAutoNum type="arabicPeriod"/>
            </a:pPr>
            <a:r>
              <a:rPr lang="en-US" dirty="0"/>
              <a:t>React on creating new blob</a:t>
            </a:r>
          </a:p>
          <a:p>
            <a:pPr>
              <a:buFont typeface="+mj-lt"/>
              <a:buAutoNum type="arabicPeriod"/>
            </a:pPr>
            <a:r>
              <a:rPr lang="en-US" dirty="0"/>
              <a:t>Return information about what blob had been created</a:t>
            </a:r>
          </a:p>
        </p:txBody>
      </p:sp>
    </p:spTree>
    <p:extLst>
      <p:ext uri="{BB962C8B-B14F-4D97-AF65-F5344CB8AC3E}">
        <p14:creationId xmlns:p14="http://schemas.microsoft.com/office/powerpoint/2010/main" val="1752779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7D26C8-96ED-46E3-BD94-C1608C54C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D265C00-A272-4B73-BF38-6BB1D7045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Azure Functions V1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3CFE222B-73E3-492C-9751-C1314D2AC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13" y="2413000"/>
            <a:ext cx="3404372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Wingdings 2" charset="2"/>
              <a:buChar char=""/>
            </a:pPr>
            <a:r>
              <a:rPr lang="en-US" sz="1500" dirty="0"/>
              <a:t>.NET Framework</a:t>
            </a:r>
          </a:p>
          <a:p>
            <a:pPr marL="285750" indent="-228600">
              <a:buFont typeface="Wingdings 2" charset="2"/>
              <a:buChar char=""/>
            </a:pPr>
            <a:r>
              <a:rPr lang="en-US" sz="1500" dirty="0"/>
              <a:t>Based on Azure </a:t>
            </a:r>
            <a:r>
              <a:rPr lang="en-US" sz="1500" dirty="0" err="1"/>
              <a:t>WebJobs</a:t>
            </a:r>
            <a:endParaRPr lang="en-US" sz="1500" dirty="0"/>
          </a:p>
          <a:p>
            <a:pPr marL="285750" indent="-228600">
              <a:buFont typeface="Wingdings 2" charset="2"/>
              <a:buChar char=""/>
            </a:pPr>
            <a:r>
              <a:rPr lang="en-US" sz="1500" dirty="0"/>
              <a:t>Quickly become really popular</a:t>
            </a:r>
          </a:p>
          <a:p>
            <a:pPr marL="285750" indent="-228600">
              <a:buFont typeface="Wingdings 2" charset="2"/>
              <a:buChar char=""/>
            </a:pPr>
            <a:r>
              <a:rPr lang="en-US" sz="1500" dirty="0" err="1"/>
              <a:t>FaaS</a:t>
            </a:r>
            <a:r>
              <a:rPr lang="en-US" sz="1500" dirty="0"/>
              <a:t> offer for Azure</a:t>
            </a:r>
          </a:p>
          <a:p>
            <a:pPr marL="285750" indent="-228600">
              <a:buFont typeface="Wingdings 2" charset="2"/>
              <a:buChar char=""/>
            </a:pPr>
            <a:r>
              <a:rPr lang="en-US" sz="1500" b="1" dirty="0">
                <a:solidFill>
                  <a:schemeClr val="accent6"/>
                </a:solidFill>
              </a:rPr>
              <a:t>Dependencies hell</a:t>
            </a:r>
          </a:p>
          <a:p>
            <a:pPr marL="285750" indent="-228600">
              <a:buFont typeface="Wingdings 2" charset="2"/>
              <a:buChar char=""/>
            </a:pPr>
            <a:r>
              <a:rPr lang="en-US" sz="1500" dirty="0"/>
              <a:t>Sloppy </a:t>
            </a:r>
            <a:r>
              <a:rPr lang="en-US" sz="1500" b="1" dirty="0"/>
              <a:t>[</a:t>
            </a:r>
            <a:r>
              <a:rPr lang="en-US" sz="1500" b="1" dirty="0" err="1"/>
              <a:t>HttpTrigger</a:t>
            </a:r>
            <a:r>
              <a:rPr lang="en-US" sz="1500" b="1" dirty="0"/>
              <a:t>]</a:t>
            </a:r>
          </a:p>
          <a:p>
            <a:pPr marL="285750" indent="-228600">
              <a:buFont typeface="Wingdings 2" charset="2"/>
              <a:buChar char=""/>
            </a:pPr>
            <a:r>
              <a:rPr lang="en-US" sz="1500" dirty="0"/>
              <a:t>Extensible</a:t>
            </a:r>
          </a:p>
          <a:p>
            <a:pPr marL="285750" indent="-228600">
              <a:buFont typeface="Wingdings 2" charset="2"/>
              <a:buChar char=""/>
            </a:pPr>
            <a:r>
              <a:rPr lang="en-US" sz="1500" dirty="0"/>
              <a:t>C#, F#, NodeJS support(other languages like Python or Typescript in the experimental phase)</a:t>
            </a:r>
          </a:p>
          <a:p>
            <a:pPr>
              <a:buFont typeface="Wingdings 2" charset="2"/>
              <a:buChar char=""/>
            </a:pPr>
            <a:endParaRPr lang="en-US" sz="15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ymbol zastępczy zawartości 5" descr="Obraz zawierający tekst&#10;&#10;Opis wygenerowany przy bardzo wysokim poziomie pewności">
            <a:extLst>
              <a:ext uri="{FF2B5EF4-FFF2-40B4-BE49-F238E27FC236}">
                <a16:creationId xmlns:a16="http://schemas.microsoft.com/office/drawing/2014/main" id="{EDB98480-F574-4547-AC0F-4EB20297A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268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472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Grid – Exercises (hard)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200601" cy="310991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Create function (</a:t>
            </a:r>
            <a:r>
              <a:rPr lang="en-US" dirty="0" err="1"/>
              <a:t>HttpTrigger</a:t>
            </a:r>
            <a:r>
              <a:rPr lang="en-US" dirty="0"/>
              <a:t>)</a:t>
            </a:r>
          </a:p>
          <a:p>
            <a:pPr>
              <a:buFont typeface="+mj-lt"/>
              <a:buAutoNum type="arabicPeriod"/>
            </a:pPr>
            <a:r>
              <a:rPr lang="en-US" dirty="0"/>
              <a:t>Function should receive information about user (Name, email, Age, Fav animal: cat | dog)</a:t>
            </a:r>
          </a:p>
          <a:p>
            <a:pPr>
              <a:buFont typeface="+mj-lt"/>
              <a:buAutoNum type="arabicPeriod"/>
            </a:pPr>
            <a:r>
              <a:rPr lang="en-US" dirty="0"/>
              <a:t>Once proper information is received it should be published to custom topic</a:t>
            </a:r>
          </a:p>
          <a:p>
            <a:pPr>
              <a:buFont typeface="+mj-lt"/>
              <a:buAutoNum type="arabicPeriod"/>
            </a:pPr>
            <a:r>
              <a:rPr lang="en-US" dirty="0"/>
              <a:t>Make sure that event have been executed</a:t>
            </a:r>
          </a:p>
        </p:txBody>
      </p:sp>
    </p:spTree>
    <p:extLst>
      <p:ext uri="{BB962C8B-B14F-4D97-AF65-F5344CB8AC3E}">
        <p14:creationId xmlns:p14="http://schemas.microsoft.com/office/powerpoint/2010/main" val="5945032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706499-BF81-4E20-8EAB-2E0B2DE9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Things</a:t>
            </a:r>
            <a:r>
              <a:rPr lang="pl-PL" dirty="0"/>
              <a:t> to </a:t>
            </a:r>
            <a:r>
              <a:rPr lang="pl-PL" dirty="0" err="1"/>
              <a:t>note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FE8820-2ACD-4C35-B717-5E2B8F5E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 as you go</a:t>
            </a:r>
          </a:p>
          <a:p>
            <a:r>
              <a:rPr lang="en-US" dirty="0"/>
              <a:t>Scalable solution with 99,99 SLA</a:t>
            </a:r>
          </a:p>
          <a:p>
            <a:r>
              <a:rPr lang="en-US" dirty="0"/>
              <a:t>Easy to start using it with our own code</a:t>
            </a:r>
          </a:p>
        </p:txBody>
      </p:sp>
    </p:spTree>
    <p:extLst>
      <p:ext uri="{BB962C8B-B14F-4D97-AF65-F5344CB8AC3E}">
        <p14:creationId xmlns:p14="http://schemas.microsoft.com/office/powerpoint/2010/main" val="21262950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40AAD03-8286-4236-9EE3-B78F24BC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Logic App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11A8156-965D-471E-B80E-1B55ED7AF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Serverless Workflow</a:t>
            </a:r>
          </a:p>
        </p:txBody>
      </p:sp>
    </p:spTree>
    <p:extLst>
      <p:ext uri="{BB962C8B-B14F-4D97-AF65-F5344CB8AC3E}">
        <p14:creationId xmlns:p14="http://schemas.microsoft.com/office/powerpoint/2010/main" val="150096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Logic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200601" cy="3109913"/>
          </a:xfrm>
        </p:spPr>
        <p:txBody>
          <a:bodyPr>
            <a:normAutofit/>
          </a:bodyPr>
          <a:lstStyle/>
          <a:p>
            <a:r>
              <a:rPr lang="en-US" dirty="0"/>
              <a:t>A way to structure flow of serverless application</a:t>
            </a:r>
          </a:p>
          <a:p>
            <a:r>
              <a:rPr lang="en-US" dirty="0"/>
              <a:t>Allow integration between multiple parts</a:t>
            </a:r>
          </a:p>
          <a:p>
            <a:r>
              <a:rPr lang="en-US" dirty="0"/>
              <a:t>Business friendly – UI available</a:t>
            </a:r>
          </a:p>
          <a:p>
            <a:r>
              <a:rPr lang="en-US" dirty="0"/>
              <a:t>Dev friendly – All workflow as </a:t>
            </a:r>
            <a:r>
              <a:rPr lang="en-US" dirty="0" err="1"/>
              <a:t>json</a:t>
            </a:r>
            <a:r>
              <a:rPr lang="en-US" dirty="0"/>
              <a:t> file</a:t>
            </a:r>
          </a:p>
          <a:p>
            <a:r>
              <a:rPr lang="en-US" dirty="0"/>
              <a:t>Microsoft dev friendly – yep, Visual Studio UI available… </a:t>
            </a:r>
          </a:p>
        </p:txBody>
      </p:sp>
    </p:spTree>
    <p:extLst>
      <p:ext uri="{BB962C8B-B14F-4D97-AF65-F5344CB8AC3E}">
        <p14:creationId xmlns:p14="http://schemas.microsoft.com/office/powerpoint/2010/main" val="9258621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Logic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to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?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200601" cy="3109913"/>
          </a:xfrm>
        </p:spPr>
        <p:txBody>
          <a:bodyPr>
            <a:normAutofit/>
          </a:bodyPr>
          <a:lstStyle/>
          <a:p>
            <a:r>
              <a:rPr lang="en-US" dirty="0"/>
              <a:t>Simple repetitive tasks – summarize all expanses on monthly basis, sending email to newly hired employee</a:t>
            </a:r>
          </a:p>
          <a:p>
            <a:r>
              <a:rPr lang="en-US" dirty="0"/>
              <a:t>As integration between two system – adapter pattern</a:t>
            </a:r>
          </a:p>
          <a:p>
            <a:r>
              <a:rPr lang="en-US" dirty="0"/>
              <a:t>As an enricher</a:t>
            </a:r>
          </a:p>
          <a:p>
            <a:r>
              <a:rPr lang="en-US" dirty="0"/>
              <a:t>As a complex validation logic</a:t>
            </a:r>
          </a:p>
        </p:txBody>
      </p:sp>
    </p:spTree>
    <p:extLst>
      <p:ext uri="{BB962C8B-B14F-4D97-AF65-F5344CB8AC3E}">
        <p14:creationId xmlns:p14="http://schemas.microsoft.com/office/powerpoint/2010/main" val="30208293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Logic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- Demo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200601" cy="3109913"/>
          </a:xfrm>
        </p:spPr>
        <p:txBody>
          <a:bodyPr>
            <a:normAutofit/>
          </a:bodyPr>
          <a:lstStyle/>
          <a:p>
            <a:r>
              <a:rPr lang="en-US" dirty="0"/>
              <a:t>Create Logic App</a:t>
            </a:r>
          </a:p>
          <a:p>
            <a:r>
              <a:rPr lang="en-US" dirty="0"/>
              <a:t>Show Possible options</a:t>
            </a:r>
          </a:p>
          <a:p>
            <a:r>
              <a:rPr lang="en-US" dirty="0"/>
              <a:t>Show how to run simple flow</a:t>
            </a:r>
          </a:p>
        </p:txBody>
      </p:sp>
    </p:spTree>
    <p:extLst>
      <p:ext uri="{BB962C8B-B14F-4D97-AF65-F5344CB8AC3E}">
        <p14:creationId xmlns:p14="http://schemas.microsoft.com/office/powerpoint/2010/main" val="21257320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App – Exercises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200601" cy="310991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Create Logic App with HTTP entry point</a:t>
            </a:r>
          </a:p>
          <a:p>
            <a:pPr>
              <a:buFont typeface="+mj-lt"/>
              <a:buAutoNum type="arabicPeriod"/>
            </a:pPr>
            <a:r>
              <a:rPr lang="en-US" dirty="0"/>
              <a:t>Entry points should receive PESEL, full name and email</a:t>
            </a:r>
          </a:p>
          <a:p>
            <a:pPr>
              <a:buFont typeface="+mj-lt"/>
              <a:buAutoNum type="arabicPeriod"/>
            </a:pPr>
            <a:r>
              <a:rPr lang="en-US" dirty="0"/>
              <a:t>Validate PESEL with function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If succeed, send email to person and add full name to Google/Excel workbook</a:t>
            </a:r>
          </a:p>
          <a:p>
            <a:pPr>
              <a:buFont typeface="+mj-lt"/>
              <a:buAutoNum type="arabicPeriod"/>
            </a:pPr>
            <a:r>
              <a:rPr lang="en-US" dirty="0"/>
              <a:t>Generate new Event if</a:t>
            </a:r>
          </a:p>
        </p:txBody>
      </p:sp>
    </p:spTree>
    <p:extLst>
      <p:ext uri="{BB962C8B-B14F-4D97-AF65-F5344CB8AC3E}">
        <p14:creationId xmlns:p14="http://schemas.microsoft.com/office/powerpoint/2010/main" val="5706810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706499-BF81-4E20-8EAB-2E0B2DE9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Things</a:t>
            </a:r>
            <a:r>
              <a:rPr lang="pl-PL" dirty="0"/>
              <a:t> to </a:t>
            </a:r>
            <a:r>
              <a:rPr lang="pl-PL" dirty="0" err="1"/>
              <a:t>note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FE8820-2ACD-4C35-B717-5E2B8F5E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not all about UI</a:t>
            </a:r>
          </a:p>
          <a:p>
            <a:r>
              <a:rPr lang="en-US" dirty="0"/>
              <a:t>But UI helps</a:t>
            </a:r>
          </a:p>
          <a:p>
            <a:r>
              <a:rPr lang="en-US" dirty="0"/>
              <a:t>Pay as you go</a:t>
            </a:r>
          </a:p>
          <a:p>
            <a:r>
              <a:rPr lang="en-US" dirty="0"/>
              <a:t>Serverless workflow manager</a:t>
            </a:r>
          </a:p>
        </p:txBody>
      </p:sp>
    </p:spTree>
    <p:extLst>
      <p:ext uri="{BB962C8B-B14F-4D97-AF65-F5344CB8AC3E}">
        <p14:creationId xmlns:p14="http://schemas.microsoft.com/office/powerpoint/2010/main" val="3761645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7D26C8-96ED-46E3-BD94-C1608C54C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D265C00-A272-4B73-BF38-6BB1D7045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Azure Functions V</a:t>
            </a:r>
            <a:r>
              <a:rPr lang="pl-PL" sz="3200"/>
              <a:t>2</a:t>
            </a:r>
            <a:endParaRPr lang="en-US" sz="3200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3CFE222B-73E3-492C-9751-C1314D2AC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13" y="2413000"/>
            <a:ext cx="3404372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pl-PL" sz="1600" dirty="0"/>
              <a:t>.NET </a:t>
            </a:r>
            <a:r>
              <a:rPr lang="pl-PL" sz="1600" dirty="0" err="1"/>
              <a:t>Core</a:t>
            </a:r>
            <a:endParaRPr lang="pl-PL" sz="16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pl-PL" sz="1600" dirty="0" err="1"/>
              <a:t>Based</a:t>
            </a:r>
            <a:r>
              <a:rPr lang="pl-PL" sz="1600" dirty="0"/>
              <a:t> on Azure </a:t>
            </a:r>
            <a:r>
              <a:rPr lang="pl-PL" sz="1600" dirty="0" err="1"/>
              <a:t>Functions</a:t>
            </a:r>
            <a:r>
              <a:rPr lang="pl-PL" sz="1600" dirty="0"/>
              <a:t> V1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pl-PL" sz="1600" dirty="0"/>
              <a:t>Extensions model </a:t>
            </a:r>
            <a:r>
              <a:rPr lang="pl-PL" sz="1600" dirty="0" err="1"/>
              <a:t>changed</a:t>
            </a:r>
            <a:endParaRPr lang="pl-PL" sz="16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pl-PL" sz="1600" b="1" dirty="0" err="1">
                <a:solidFill>
                  <a:schemeClr val="accent6"/>
                </a:solidFill>
              </a:rPr>
              <a:t>Only</a:t>
            </a:r>
            <a:r>
              <a:rPr lang="pl-PL" sz="1600" b="1" dirty="0">
                <a:solidFill>
                  <a:schemeClr val="accent6"/>
                </a:solidFill>
              </a:rPr>
              <a:t> one </a:t>
            </a:r>
            <a:r>
              <a:rPr lang="pl-PL" sz="1600" b="1" dirty="0" err="1">
                <a:solidFill>
                  <a:schemeClr val="accent6"/>
                </a:solidFill>
              </a:rPr>
              <a:t>language</a:t>
            </a:r>
            <a:r>
              <a:rPr lang="pl-PL" sz="1600" b="1" dirty="0">
                <a:solidFill>
                  <a:schemeClr val="accent6"/>
                </a:solidFill>
              </a:rPr>
              <a:t> per </a:t>
            </a:r>
            <a:r>
              <a:rPr lang="pl-PL" sz="1600" b="1" dirty="0" err="1">
                <a:solidFill>
                  <a:schemeClr val="accent6"/>
                </a:solidFill>
              </a:rPr>
              <a:t>Function</a:t>
            </a:r>
            <a:r>
              <a:rPr lang="pl-PL" sz="1600" b="1" dirty="0">
                <a:solidFill>
                  <a:schemeClr val="accent6"/>
                </a:solidFill>
              </a:rPr>
              <a:t> </a:t>
            </a:r>
            <a:r>
              <a:rPr lang="pl-PL" sz="1600" b="1" dirty="0" err="1">
                <a:solidFill>
                  <a:schemeClr val="accent6"/>
                </a:solidFill>
              </a:rPr>
              <a:t>App</a:t>
            </a:r>
            <a:endParaRPr lang="pl-PL" sz="1600" b="1" dirty="0">
              <a:solidFill>
                <a:schemeClr val="accent6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pl-PL" sz="1600" dirty="0"/>
              <a:t>Java </a:t>
            </a:r>
            <a:r>
              <a:rPr lang="pl-PL" sz="1600" dirty="0" err="1"/>
              <a:t>support</a:t>
            </a:r>
            <a:endParaRPr lang="pl-PL" sz="16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pl-PL" sz="1600" dirty="0" err="1"/>
              <a:t>Dropped</a:t>
            </a:r>
            <a:r>
              <a:rPr lang="pl-PL" sz="1600" dirty="0"/>
              <a:t> </a:t>
            </a:r>
            <a:r>
              <a:rPr lang="pl-PL" sz="1600" dirty="0" err="1"/>
              <a:t>experimental</a:t>
            </a:r>
            <a:r>
              <a:rPr lang="pl-PL" sz="1600" dirty="0"/>
              <a:t> </a:t>
            </a:r>
            <a:r>
              <a:rPr lang="pl-PL" sz="1600" dirty="0" err="1"/>
              <a:t>support</a:t>
            </a:r>
            <a:r>
              <a:rPr lang="pl-PL" sz="1600" dirty="0"/>
              <a:t> for </a:t>
            </a:r>
            <a:r>
              <a:rPr lang="pl-PL" sz="1600" dirty="0" err="1"/>
              <a:t>languages</a:t>
            </a:r>
            <a:r>
              <a:rPr lang="pl-PL" sz="1600" dirty="0"/>
              <a:t> </a:t>
            </a:r>
            <a:r>
              <a:rPr lang="pl-PL" sz="1600" dirty="0" err="1"/>
              <a:t>like</a:t>
            </a:r>
            <a:r>
              <a:rPr lang="pl-PL" sz="1600" dirty="0"/>
              <a:t> PHP, </a:t>
            </a:r>
            <a:r>
              <a:rPr lang="pl-PL" sz="1600" dirty="0" err="1"/>
              <a:t>Powershell</a:t>
            </a:r>
            <a:r>
              <a:rPr lang="pl-PL" sz="1600" dirty="0"/>
              <a:t> </a:t>
            </a:r>
            <a:r>
              <a:rPr lang="pl-PL" sz="1600" dirty="0" err="1"/>
              <a:t>or</a:t>
            </a:r>
            <a:r>
              <a:rPr lang="pl-PL" sz="1600" dirty="0"/>
              <a:t> </a:t>
            </a:r>
            <a:r>
              <a:rPr lang="pl-PL" sz="1600" dirty="0" err="1"/>
              <a:t>Bash</a:t>
            </a:r>
            <a:endParaRPr lang="pl-PL" sz="1600" dirty="0"/>
          </a:p>
          <a:p>
            <a:pPr>
              <a:buFont typeface="Wingdings 2" charset="2"/>
              <a:buChar char=""/>
            </a:pPr>
            <a:endParaRPr lang="en-US" sz="15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ymbol zastępczy zawartości 5">
            <a:extLst>
              <a:ext uri="{FF2B5EF4-FFF2-40B4-BE49-F238E27FC236}">
                <a16:creationId xmlns:a16="http://schemas.microsoft.com/office/drawing/2014/main" id="{EDB98480-F574-4547-AC0F-4EB20297A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3706" y="1491649"/>
            <a:ext cx="5638853" cy="386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5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036A8DD2-BE3A-426A-84D7-BD9C562C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V1 and V2 </a:t>
            </a:r>
            <a:r>
              <a:rPr lang="pl-PL" dirty="0" err="1"/>
              <a:t>comparison</a:t>
            </a:r>
            <a:endParaRPr lang="pl-PL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8D251AA6-4F00-46E0-B6A4-7E8BA74B22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Azure </a:t>
            </a:r>
            <a:r>
              <a:rPr lang="pl-PL" dirty="0" err="1"/>
              <a:t>Functions</a:t>
            </a:r>
            <a:r>
              <a:rPr lang="pl-PL" dirty="0"/>
              <a:t> V1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B2850150-8F52-49EC-8559-3DD935C411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NET Framework</a:t>
            </a:r>
          </a:p>
          <a:p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languages</a:t>
            </a:r>
            <a:r>
              <a:rPr lang="pl-PL" dirty="0"/>
              <a:t> </a:t>
            </a:r>
            <a:r>
              <a:rPr lang="pl-PL" dirty="0" err="1"/>
              <a:t>supported</a:t>
            </a:r>
            <a:r>
              <a:rPr lang="pl-PL" dirty="0"/>
              <a:t> in a single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  <a:p>
            <a:r>
              <a:rPr lang="pl-PL" dirty="0"/>
              <a:t>Many </a:t>
            </a:r>
            <a:r>
              <a:rPr lang="pl-PL" dirty="0" err="1"/>
              <a:t>core</a:t>
            </a:r>
            <a:r>
              <a:rPr lang="pl-PL" dirty="0"/>
              <a:t> </a:t>
            </a:r>
            <a:r>
              <a:rPr lang="pl-PL" dirty="0" err="1"/>
              <a:t>extensions</a:t>
            </a:r>
            <a:r>
              <a:rPr lang="pl-PL" dirty="0"/>
              <a:t>(</a:t>
            </a:r>
            <a:r>
              <a:rPr lang="pl-PL" dirty="0" err="1"/>
              <a:t>mainly</a:t>
            </a:r>
            <a:r>
              <a:rPr lang="pl-PL" dirty="0"/>
              <a:t> Azure Storage) </a:t>
            </a:r>
            <a:r>
              <a:rPr lang="pl-PL" dirty="0" err="1"/>
              <a:t>already</a:t>
            </a:r>
            <a:r>
              <a:rPr lang="pl-PL" dirty="0"/>
              <a:t> </a:t>
            </a:r>
            <a:r>
              <a:rPr lang="pl-PL" dirty="0" err="1"/>
              <a:t>packaged</a:t>
            </a:r>
            <a:r>
              <a:rPr lang="pl-PL" dirty="0"/>
              <a:t> </a:t>
            </a:r>
            <a:r>
              <a:rPr lang="pl-PL" dirty="0" err="1"/>
              <a:t>inside</a:t>
            </a:r>
            <a:r>
              <a:rPr lang="pl-PL" dirty="0"/>
              <a:t> the </a:t>
            </a:r>
            <a:r>
              <a:rPr lang="pl-PL" dirty="0" err="1"/>
              <a:t>runtime</a:t>
            </a:r>
            <a:endParaRPr lang="pl-PL" dirty="0"/>
          </a:p>
          <a:p>
            <a:r>
              <a:rPr lang="pl-PL" dirty="0" err="1"/>
              <a:t>Lacking</a:t>
            </a:r>
            <a:r>
              <a:rPr lang="pl-PL" dirty="0"/>
              <a:t> performance</a:t>
            </a:r>
          </a:p>
          <a:p>
            <a:r>
              <a:rPr lang="pl-PL" dirty="0" err="1"/>
              <a:t>Obscure</a:t>
            </a:r>
            <a:r>
              <a:rPr lang="pl-PL" dirty="0"/>
              <a:t> </a:t>
            </a:r>
            <a:r>
              <a:rPr lang="pl-PL" dirty="0" err="1"/>
              <a:t>extensions</a:t>
            </a:r>
            <a:r>
              <a:rPr lang="pl-PL" dirty="0"/>
              <a:t> model</a:t>
            </a:r>
          </a:p>
          <a:p>
            <a:r>
              <a:rPr lang="pl-PL" dirty="0" err="1"/>
              <a:t>Cannot</a:t>
            </a:r>
            <a:r>
              <a:rPr lang="pl-PL" dirty="0"/>
              <a:t> run on Linux/</a:t>
            </a:r>
            <a:r>
              <a:rPr lang="pl-PL" dirty="0" err="1"/>
              <a:t>macOS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10EC71BA-359C-4C9F-A48C-1B6C8DE5E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Azure </a:t>
            </a:r>
            <a:r>
              <a:rPr lang="pl-PL" dirty="0" err="1"/>
              <a:t>Functions</a:t>
            </a:r>
            <a:r>
              <a:rPr lang="pl-PL" dirty="0"/>
              <a:t> V2</a:t>
            </a:r>
          </a:p>
        </p:txBody>
      </p:sp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B1B5CB09-7B60-4F47-AA8C-DF4537B22BE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.NET </a:t>
            </a:r>
            <a:r>
              <a:rPr lang="pl-PL" dirty="0" err="1"/>
              <a:t>Core</a:t>
            </a:r>
            <a:endParaRPr lang="pl-PL" dirty="0"/>
          </a:p>
          <a:p>
            <a:r>
              <a:rPr lang="pl-PL" dirty="0" err="1"/>
              <a:t>Dropped</a:t>
            </a:r>
            <a:r>
              <a:rPr lang="pl-PL" dirty="0"/>
              <a:t> </a:t>
            </a:r>
            <a:r>
              <a:rPr lang="pl-PL" dirty="0" err="1"/>
              <a:t>support</a:t>
            </a:r>
            <a:r>
              <a:rPr lang="pl-PL" dirty="0"/>
              <a:t> for </a:t>
            </a:r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languages</a:t>
            </a:r>
            <a:endParaRPr lang="pl-PL" dirty="0"/>
          </a:p>
          <a:p>
            <a:r>
              <a:rPr lang="pl-PL" dirty="0" err="1"/>
              <a:t>Need</a:t>
            </a:r>
            <a:r>
              <a:rPr lang="pl-PL" dirty="0"/>
              <a:t> to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required</a:t>
            </a:r>
            <a:r>
              <a:rPr lang="pl-PL" dirty="0"/>
              <a:t> </a:t>
            </a:r>
            <a:r>
              <a:rPr lang="pl-PL" dirty="0" err="1"/>
              <a:t>extension</a:t>
            </a:r>
            <a:endParaRPr lang="pl-PL" dirty="0"/>
          </a:p>
          <a:p>
            <a:r>
              <a:rPr lang="pl-PL" dirty="0" err="1"/>
              <a:t>Improved</a:t>
            </a:r>
            <a:r>
              <a:rPr lang="pl-PL" dirty="0"/>
              <a:t> performance</a:t>
            </a:r>
          </a:p>
          <a:p>
            <a:r>
              <a:rPr lang="pl-PL" dirty="0" err="1"/>
              <a:t>Improved</a:t>
            </a:r>
            <a:r>
              <a:rPr lang="pl-PL" dirty="0"/>
              <a:t> </a:t>
            </a:r>
            <a:r>
              <a:rPr lang="pl-PL" dirty="0" err="1"/>
              <a:t>extensions</a:t>
            </a:r>
            <a:r>
              <a:rPr lang="pl-PL" dirty="0"/>
              <a:t> API</a:t>
            </a:r>
          </a:p>
          <a:p>
            <a:r>
              <a:rPr lang="pl-PL" dirty="0" err="1"/>
              <a:t>Runs</a:t>
            </a:r>
            <a:r>
              <a:rPr lang="pl-PL" dirty="0"/>
              <a:t> on Windows/Linux/</a:t>
            </a:r>
            <a:r>
              <a:rPr lang="pl-PL" dirty="0" err="1"/>
              <a:t>macOS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9224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B7996737-6DD4-4946-A421-A72158504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Developing Azure </a:t>
            </a:r>
            <a:r>
              <a:rPr lang="pl-PL" dirty="0" err="1"/>
              <a:t>Functions</a:t>
            </a:r>
            <a:endParaRPr lang="pl-PL" dirty="0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EE342FF0-97B4-4C1A-B4A9-1048D9E9FF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Toolset</a:t>
            </a:r>
            <a:r>
              <a:rPr lang="pl-PL" dirty="0"/>
              <a:t>, CLI, </a:t>
            </a:r>
            <a:r>
              <a:rPr lang="pl-PL" dirty="0" err="1"/>
              <a:t>basic</a:t>
            </a:r>
            <a:r>
              <a:rPr lang="pl-PL" dirty="0"/>
              <a:t> </a:t>
            </a:r>
            <a:r>
              <a:rPr lang="pl-PL" dirty="0" err="1"/>
              <a:t>concepts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39442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ytat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1510</Words>
  <Application>Microsoft Macintosh PowerPoint</Application>
  <PresentationFormat>Widescreen</PresentationFormat>
  <Paragraphs>294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Century Gothic</vt:lpstr>
      <vt:lpstr>Wingdings 2</vt:lpstr>
      <vt:lpstr>Cytat</vt:lpstr>
      <vt:lpstr>Developing services with Azure Functions 2.0</vt:lpstr>
      <vt:lpstr>Agenda</vt:lpstr>
      <vt:lpstr>Introduction</vt:lpstr>
      <vt:lpstr>Who are we?</vt:lpstr>
      <vt:lpstr>V1 and V2 differences</vt:lpstr>
      <vt:lpstr>Azure Functions V1</vt:lpstr>
      <vt:lpstr>Azure Functions V2</vt:lpstr>
      <vt:lpstr>V1 and V2 comparison</vt:lpstr>
      <vt:lpstr>Developing Azure Functions</vt:lpstr>
      <vt:lpstr>Toolset</vt:lpstr>
      <vt:lpstr>Getting started</vt:lpstr>
      <vt:lpstr>PowerPoint Presentation</vt:lpstr>
      <vt:lpstr>Creating a function</vt:lpstr>
      <vt:lpstr>PowerPoint Presentation</vt:lpstr>
      <vt:lpstr>Starting the host</vt:lpstr>
      <vt:lpstr>Triggers and bindings</vt:lpstr>
      <vt:lpstr>Exercises</vt:lpstr>
      <vt:lpstr>Deploying</vt:lpstr>
      <vt:lpstr>Deploying to Azure</vt:lpstr>
      <vt:lpstr>PowerPoint Presentation</vt:lpstr>
      <vt:lpstr>Exercises</vt:lpstr>
      <vt:lpstr>Debugging</vt:lpstr>
      <vt:lpstr>Debugging locally</vt:lpstr>
      <vt:lpstr>PowerPoint Presentation</vt:lpstr>
      <vt:lpstr>Things to note</vt:lpstr>
      <vt:lpstr>Debugging remotely</vt:lpstr>
      <vt:lpstr>PowerPoint Presentation</vt:lpstr>
      <vt:lpstr>Things to note</vt:lpstr>
      <vt:lpstr>Custom bindings and triggers</vt:lpstr>
      <vt:lpstr>Extension API</vt:lpstr>
      <vt:lpstr>Binding idea</vt:lpstr>
      <vt:lpstr>Getting started with IWebJobsStartup</vt:lpstr>
      <vt:lpstr>Getting started with IExtensionConfigProvider</vt:lpstr>
      <vt:lpstr>Getting started with an attribute</vt:lpstr>
      <vt:lpstr>Exercises</vt:lpstr>
      <vt:lpstr>Trigger idea</vt:lpstr>
      <vt:lpstr>Getting started with IWebJobsStartup</vt:lpstr>
      <vt:lpstr>Getting started with IExtensionConfigProvider</vt:lpstr>
      <vt:lpstr>Exercises</vt:lpstr>
      <vt:lpstr>Testing functions locally</vt:lpstr>
      <vt:lpstr>Unit Testing</vt:lpstr>
      <vt:lpstr>Unit Testing</vt:lpstr>
      <vt:lpstr>Toolset</vt:lpstr>
      <vt:lpstr>xUnit</vt:lpstr>
      <vt:lpstr>xUnit - Demo</vt:lpstr>
      <vt:lpstr>Unit Testing – Exercises (1)</vt:lpstr>
      <vt:lpstr>Unit Testing – Exercises (2)</vt:lpstr>
      <vt:lpstr>Things to note</vt:lpstr>
      <vt:lpstr>Azure Event Grid</vt:lpstr>
      <vt:lpstr>Event Grid</vt:lpstr>
      <vt:lpstr>Toolset</vt:lpstr>
      <vt:lpstr>Event Grid vs Event Hubs vs Service Bus</vt:lpstr>
      <vt:lpstr>Event Grid – change this</vt:lpstr>
      <vt:lpstr>Event Grid – into this</vt:lpstr>
      <vt:lpstr>Event Grid Publishers</vt:lpstr>
      <vt:lpstr>Event Grid Handlers</vt:lpstr>
      <vt:lpstr>Event Grid „Limitation”</vt:lpstr>
      <vt:lpstr>Event Grid - Demo</vt:lpstr>
      <vt:lpstr>Event Grid – Exercises (easy)</vt:lpstr>
      <vt:lpstr>Event Grid – Exercises (hard)</vt:lpstr>
      <vt:lpstr>Things to note</vt:lpstr>
      <vt:lpstr>Azure Logic App</vt:lpstr>
      <vt:lpstr>Logic App</vt:lpstr>
      <vt:lpstr>Logic App when to use it?</vt:lpstr>
      <vt:lpstr>Logic App - Demo</vt:lpstr>
      <vt:lpstr>Logic App – Exercises</vt:lpstr>
      <vt:lpstr>Things to 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services with Azure Functions 2.0</dc:title>
  <dc:creator>Kamil Mrzygłód (KAMZ)</dc:creator>
  <cp:lastModifiedBy>Jakub Gutkowski</cp:lastModifiedBy>
  <cp:revision>24</cp:revision>
  <dcterms:created xsi:type="dcterms:W3CDTF">2019-03-22T18:41:26Z</dcterms:created>
  <dcterms:modified xsi:type="dcterms:W3CDTF">2019-03-27T21:36:37Z</dcterms:modified>
</cp:coreProperties>
</file>