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85" r:id="rId3"/>
    <p:sldId id="257" r:id="rId4"/>
    <p:sldId id="259" r:id="rId5"/>
    <p:sldId id="263" r:id="rId6"/>
    <p:sldId id="286" r:id="rId7"/>
    <p:sldId id="291" r:id="rId8"/>
    <p:sldId id="294" r:id="rId9"/>
    <p:sldId id="289" r:id="rId10"/>
    <p:sldId id="288" r:id="rId11"/>
    <p:sldId id="296" r:id="rId12"/>
    <p:sldId id="290" r:id="rId13"/>
    <p:sldId id="287" r:id="rId14"/>
    <p:sldId id="295" r:id="rId15"/>
    <p:sldId id="28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7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24" autoAdjust="0"/>
    <p:restoredTop sz="89769" autoAdjust="0"/>
  </p:normalViewPr>
  <p:slideViewPr>
    <p:cSldViewPr snapToGrid="0">
      <p:cViewPr>
        <p:scale>
          <a:sx n="90" d="100"/>
          <a:sy n="90" d="100"/>
        </p:scale>
        <p:origin x="296" y="31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13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9/20/2016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9/20/2016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95F30-3B85-4263-8E92-DC4D1C6B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084992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9/20/2016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9/20/2016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D2C618-43CE-4444-9BB1-82180D8E4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1679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9/20/2016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9/20/2016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C618-43CE-4444-9BB1-82180D8E4A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17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9/20/2016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9/20/2016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C618-43CE-4444-9BB1-82180D8E4A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30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9/20/2016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9/20/2016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C618-43CE-4444-9BB1-82180D8E4A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64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9/20/2016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9/20/2016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C618-43CE-4444-9BB1-82180D8E4A9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47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130606"/>
            <a:ext cx="9144000" cy="1015163"/>
          </a:xfrm>
        </p:spPr>
        <p:txBody>
          <a:bodyPr anchor="b">
            <a:normAutofit/>
          </a:bodyPr>
          <a:lstStyle>
            <a:lvl1pPr algn="l">
              <a:lnSpc>
                <a:spcPts val="40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37844"/>
            <a:ext cx="9144000" cy="1655762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1524000" y="5308831"/>
            <a:ext cx="9791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dirty="0" smtClean="0">
                <a:solidFill>
                  <a:schemeClr val="bg1"/>
                </a:solidFill>
              </a:rPr>
              <a:t>VIC/BCSPP</a:t>
            </a:r>
            <a:r>
              <a:rPr lang="en-US" sz="1800" b="1" baseline="0" dirty="0" smtClean="0">
                <a:solidFill>
                  <a:schemeClr val="bg1"/>
                </a:solidFill>
              </a:rPr>
              <a:t> Training</a:t>
            </a:r>
          </a:p>
          <a:p>
            <a:pPr algn="r"/>
            <a:r>
              <a:rPr lang="en-US" sz="1400" b="0" dirty="0" smtClean="0">
                <a:solidFill>
                  <a:schemeClr val="bg1"/>
                </a:solidFill>
              </a:rPr>
              <a:t>Huntsville,</a:t>
            </a:r>
            <a:r>
              <a:rPr lang="en-US" sz="1400" b="0" baseline="0" dirty="0" smtClean="0">
                <a:solidFill>
                  <a:schemeClr val="bg1"/>
                </a:solidFill>
              </a:rPr>
              <a:t> AL</a:t>
            </a:r>
            <a:endParaRPr lang="en-US" sz="1400" b="0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0" y="3108718"/>
            <a:ext cx="12192000" cy="7887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>
          <a:xfrm>
            <a:off x="10812625" y="107008"/>
            <a:ext cx="1267080" cy="5775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t="21816" r="9342" b="14165"/>
          <a:stretch/>
        </p:blipFill>
        <p:spPr>
          <a:xfrm>
            <a:off x="-124545" y="-234088"/>
            <a:ext cx="12316545" cy="3342806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6267013"/>
            <a:ext cx="12192000" cy="5909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379" y="6290145"/>
            <a:ext cx="7053241" cy="56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767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619954"/>
            <a:ext cx="2743200" cy="20732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2/8/2017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NASA Earth Data Webinar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1D34E-3A99-4564-99EF-246160B58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58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619954"/>
            <a:ext cx="2743200" cy="20732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2/8/2017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NASA Earth Data Webinar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1D34E-3A99-4564-99EF-246160B58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88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chemeClr val="accent2"/>
              </a:buCl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buClr>
                <a:schemeClr val="accent2"/>
              </a:buCl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VIC/BCSPP Training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1D34E-3A99-4564-99EF-246160B58E9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38200" y="6640736"/>
            <a:ext cx="2743200" cy="20732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3/8/2017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0694068" y="50390"/>
            <a:ext cx="1319463" cy="49677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203" y="98502"/>
            <a:ext cx="2014398" cy="51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205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NASA Earth Data Webinar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1D34E-3A99-4564-99EF-246160B58E9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38200" y="6640736"/>
            <a:ext cx="2743200" cy="20732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9/20/2016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778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NASA Earth Data Webinar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1D34E-3A99-4564-99EF-246160B58E9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38200" y="6640736"/>
            <a:ext cx="2743200" cy="20732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9/20/2016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267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66078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192601"/>
            <a:ext cx="5157787" cy="79975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992351"/>
            <a:ext cx="5157787" cy="41973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192601"/>
            <a:ext cx="5183188" cy="79975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992351"/>
            <a:ext cx="5183188" cy="41973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NASA Earth Data Webinar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A1D34E-3A99-4564-99EF-246160B58E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38200" y="6640736"/>
            <a:ext cx="2743200" cy="20732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9/20/2016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517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NASA Earth Data Webinar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A1D34E-3A99-4564-99EF-246160B58E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38200" y="6640736"/>
            <a:ext cx="2743200" cy="20732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9/20/2016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836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NASA Earth Data Webinar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1D34E-3A99-4564-99EF-246160B58E9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38200" y="6640736"/>
            <a:ext cx="2743200" cy="20732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9/20/2016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383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NASA Earth Data Webinar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1D34E-3A99-4564-99EF-246160B58E9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38200" y="6640736"/>
            <a:ext cx="2743200" cy="20732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9/20/2016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70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NASA Earth Data Webinar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1D34E-3A99-4564-99EF-246160B58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66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785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 userDrawn="1"/>
        </p:nvSpPr>
        <p:spPr>
          <a:xfrm>
            <a:off x="0" y="6619954"/>
            <a:ext cx="12192000" cy="2454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2619"/>
            <a:ext cx="10515600" cy="64591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772614"/>
            <a:ext cx="10515600" cy="5809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89508" y="6635068"/>
            <a:ext cx="4114800" cy="20732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NASA Earth Data Webinar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635068"/>
            <a:ext cx="2743200" cy="20732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A2A1D34E-3A99-4564-99EF-246160B58E9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8777" y="124224"/>
            <a:ext cx="1098787" cy="41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43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hyperlink" Target="http://onlinelibrary.wiley.com/doi/10.1029/2007WR006513/full#wrcr11550-fig-0001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1524000" y="3139610"/>
            <a:ext cx="9796272" cy="1474123"/>
          </a:xfrm>
        </p:spPr>
        <p:txBody>
          <a:bodyPr>
            <a:normAutofit/>
          </a:bodyPr>
          <a:lstStyle/>
          <a:p>
            <a:r>
              <a:rPr lang="en-US" dirty="0" smtClean="0"/>
              <a:t>VIC CALIBRATION FOR HYDROLOGICAL EXTREME MONITORING</a:t>
            </a:r>
            <a:endParaRPr lang="en-US" dirty="0"/>
          </a:p>
        </p:txBody>
      </p:sp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>
          <a:xfrm>
            <a:off x="1524000" y="4728032"/>
            <a:ext cx="9796272" cy="1387017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Kel Markert</a:t>
            </a:r>
          </a:p>
          <a:p>
            <a:r>
              <a:rPr lang="en-US" dirty="0" smtClean="0"/>
              <a:t>NASA-SERVIR Mekong Regional Associate</a:t>
            </a:r>
          </a:p>
          <a:p>
            <a:r>
              <a:rPr lang="en-US" dirty="0" smtClean="0"/>
              <a:t>University of Alabama in Huntsville | Earth System Science Center</a:t>
            </a:r>
          </a:p>
          <a:p>
            <a:r>
              <a:rPr lang="en-US" dirty="0" smtClean="0"/>
              <a:t>8 March 2017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54905" y="64328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t="21816" r="9342" b="14165"/>
          <a:stretch/>
        </p:blipFill>
        <p:spPr>
          <a:xfrm>
            <a:off x="-124545" y="-234088"/>
            <a:ext cx="12316545" cy="334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66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921" y="1581167"/>
            <a:ext cx="6667500" cy="50006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 FOR NYANDO BASIN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72614"/>
            <a:ext cx="10515600" cy="5809179"/>
          </a:xfrm>
        </p:spPr>
        <p:txBody>
          <a:bodyPr/>
          <a:lstStyle/>
          <a:p>
            <a:r>
              <a:rPr lang="en-US" dirty="0" smtClean="0"/>
              <a:t>Used the SCE-UA algorithm</a:t>
            </a:r>
          </a:p>
          <a:p>
            <a:pPr lvl="1"/>
            <a:r>
              <a:rPr lang="en-US" dirty="0" smtClean="0"/>
              <a:t>Parameter populations of 500 each running 55 simulations with one chain (12 hour runtime)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Uncalibrated NSE: 0.42</a:t>
            </a:r>
          </a:p>
          <a:p>
            <a:r>
              <a:rPr lang="en-US" dirty="0" smtClean="0"/>
              <a:t>Calibrated NSE: 0.72</a:t>
            </a:r>
          </a:p>
          <a:p>
            <a:pPr lvl="1"/>
            <a:r>
              <a:rPr lang="en-US" dirty="0" smtClean="0"/>
              <a:t>Bias: -1.11 m</a:t>
            </a:r>
            <a:r>
              <a:rPr lang="en-US" baseline="30000" dirty="0" smtClean="0"/>
              <a:t>3</a:t>
            </a:r>
            <a:r>
              <a:rPr lang="en-US" dirty="0" smtClean="0"/>
              <a:t>·s</a:t>
            </a:r>
            <a:r>
              <a:rPr lang="en-US" baseline="30000" dirty="0" smtClean="0"/>
              <a:t>-1</a:t>
            </a:r>
          </a:p>
          <a:p>
            <a:pPr lvl="1"/>
            <a:r>
              <a:rPr lang="en-US" dirty="0" smtClean="0"/>
              <a:t>RMSE: 6.80 m</a:t>
            </a:r>
            <a:r>
              <a:rPr lang="en-US" baseline="30000" dirty="0" smtClean="0"/>
              <a:t>3</a:t>
            </a:r>
            <a:r>
              <a:rPr lang="en-US" dirty="0" smtClean="0"/>
              <a:t>·s</a:t>
            </a:r>
            <a:r>
              <a:rPr lang="en-US" baseline="30000" dirty="0" smtClean="0"/>
              <a:t>-1</a:t>
            </a:r>
            <a:endParaRPr lang="en-US" baseline="30000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VIC/BCSPP Training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1D34E-3A99-4564-99EF-246160B58E9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7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921" y="1581167"/>
            <a:ext cx="6667500" cy="5000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NYANDO BASIN MODEL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72614"/>
            <a:ext cx="10515600" cy="5809179"/>
          </a:xfrm>
        </p:spPr>
        <p:txBody>
          <a:bodyPr/>
          <a:lstStyle/>
          <a:p>
            <a:r>
              <a:rPr lang="en-US" dirty="0" smtClean="0"/>
              <a:t>Model over/under estimates peak flow</a:t>
            </a:r>
          </a:p>
          <a:p>
            <a:pPr lvl="1"/>
            <a:r>
              <a:rPr lang="en-US" dirty="0" smtClean="0"/>
              <a:t>Possible errors with input precipitation dataset                                                 </a:t>
            </a:r>
            <a:r>
              <a:rPr lang="en-US" dirty="0" err="1" smtClean="0">
                <a:solidFill>
                  <a:schemeClr val="bg1"/>
                </a:solidFill>
              </a:rPr>
              <a:t>fjkal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/>
              <a:t>Uncalibrated NSE: 0.48</a:t>
            </a:r>
          </a:p>
          <a:p>
            <a:r>
              <a:rPr lang="en-US" dirty="0"/>
              <a:t>Calibrated NSE: 0.55</a:t>
            </a:r>
          </a:p>
          <a:p>
            <a:pPr lvl="1"/>
            <a:r>
              <a:rPr lang="en-US" dirty="0"/>
              <a:t>Bias: -6.07 m</a:t>
            </a:r>
            <a:r>
              <a:rPr lang="en-US" baseline="30000" dirty="0"/>
              <a:t>3</a:t>
            </a:r>
            <a:r>
              <a:rPr lang="en-US" dirty="0"/>
              <a:t>·s</a:t>
            </a:r>
            <a:r>
              <a:rPr lang="en-US" baseline="30000" dirty="0"/>
              <a:t>-1</a:t>
            </a:r>
          </a:p>
          <a:p>
            <a:pPr lvl="1"/>
            <a:r>
              <a:rPr lang="en-US" dirty="0"/>
              <a:t>RMSE: 10.89 m</a:t>
            </a:r>
            <a:r>
              <a:rPr lang="en-US" baseline="30000" dirty="0"/>
              <a:t>3</a:t>
            </a:r>
            <a:r>
              <a:rPr lang="en-US" dirty="0"/>
              <a:t>·s</a:t>
            </a:r>
            <a:r>
              <a:rPr lang="en-US" baseline="30000" dirty="0"/>
              <a:t>-1</a:t>
            </a:r>
          </a:p>
          <a:p>
            <a:pPr lvl="1"/>
            <a:endParaRPr lang="en-US" baseline="30000" dirty="0"/>
          </a:p>
          <a:p>
            <a:endParaRPr lang="en-US" baseline="30000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VIC/BCSPP Training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1D34E-3A99-4564-99EF-246160B58E9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CALIBRATION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Grid cells </a:t>
            </a:r>
            <a:r>
              <a:rPr lang="en-US" dirty="0"/>
              <a:t>with </a:t>
            </a:r>
            <a:r>
              <a:rPr lang="en-US" b="1" dirty="0">
                <a:solidFill>
                  <a:schemeClr val="accent2"/>
                </a:solidFill>
              </a:rPr>
              <a:t>vegetation classes that cover less than 1-2 % </a:t>
            </a:r>
            <a:r>
              <a:rPr lang="en-US" dirty="0"/>
              <a:t>of the </a:t>
            </a:r>
            <a:r>
              <a:rPr lang="en-US" dirty="0" smtClean="0"/>
              <a:t>grid cell </a:t>
            </a:r>
            <a:r>
              <a:rPr lang="en-US" dirty="0"/>
              <a:t>can be </a:t>
            </a:r>
            <a:r>
              <a:rPr lang="en-US" dirty="0" smtClean="0"/>
              <a:t>removed</a:t>
            </a:r>
          </a:p>
          <a:p>
            <a:pPr lvl="1"/>
            <a:r>
              <a:rPr lang="en-US" dirty="0" smtClean="0"/>
              <a:t>Should not be done when evaluating changes </a:t>
            </a:r>
            <a:r>
              <a:rPr lang="en-US" dirty="0"/>
              <a:t>in streamflow as a function of change in </a:t>
            </a:r>
            <a:r>
              <a:rPr lang="en-US" dirty="0" smtClean="0"/>
              <a:t>vegetation</a:t>
            </a:r>
          </a:p>
          <a:p>
            <a:r>
              <a:rPr lang="en-US" dirty="0" smtClean="0"/>
              <a:t>Only </a:t>
            </a:r>
            <a:r>
              <a:rPr lang="en-US" b="1" dirty="0" smtClean="0">
                <a:solidFill>
                  <a:schemeClr val="accent2"/>
                </a:solidFill>
              </a:rPr>
              <a:t>calibrate on wet pixels </a:t>
            </a:r>
            <a:r>
              <a:rPr lang="en-US" dirty="0" smtClean="0"/>
              <a:t>(grid cells that receive high precipitation and significantly contribute to streamflow)</a:t>
            </a:r>
          </a:p>
          <a:p>
            <a:r>
              <a:rPr lang="en-US" dirty="0" smtClean="0"/>
              <a:t>Calibrate model using a </a:t>
            </a:r>
            <a:r>
              <a:rPr lang="en-US" b="1" dirty="0" smtClean="0">
                <a:solidFill>
                  <a:schemeClr val="accent2"/>
                </a:solidFill>
              </a:rPr>
              <a:t>large grid cell (~1°) </a:t>
            </a:r>
            <a:r>
              <a:rPr lang="en-US" dirty="0" smtClean="0"/>
              <a:t>and extract parameters to smaller grid for simulations</a:t>
            </a:r>
          </a:p>
          <a:p>
            <a:pPr lvl="1"/>
            <a:r>
              <a:rPr lang="en-US" dirty="0" smtClean="0"/>
              <a:t>Significantly decreases calibration time</a:t>
            </a:r>
          </a:p>
          <a:p>
            <a:r>
              <a:rPr lang="en-US" dirty="0" smtClean="0"/>
              <a:t>Calibrate using water balance mode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VIC/BCSPP Training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1D34E-3A99-4564-99EF-246160B58E9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3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CALIBRATION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72614"/>
            <a:ext cx="6577013" cy="5809179"/>
          </a:xfrm>
        </p:spPr>
        <p:txBody>
          <a:bodyPr/>
          <a:lstStyle/>
          <a:p>
            <a:r>
              <a:rPr lang="en-US" dirty="0" smtClean="0"/>
              <a:t>Spare grid calibration</a:t>
            </a:r>
          </a:p>
          <a:p>
            <a:pPr lvl="1"/>
            <a:r>
              <a:rPr lang="en-US" dirty="0" smtClean="0"/>
              <a:t>Randomly selected calibration grid cells</a:t>
            </a:r>
          </a:p>
          <a:p>
            <a:pPr lvl="1"/>
            <a:r>
              <a:rPr lang="en-US" dirty="0" smtClean="0"/>
              <a:t>Spatially interpolate calibrated factors</a:t>
            </a:r>
          </a:p>
          <a:p>
            <a:pPr lvl="1"/>
            <a:r>
              <a:rPr lang="en-US" dirty="0" smtClean="0"/>
              <a:t>Based on monthly </a:t>
            </a:r>
            <a:r>
              <a:rPr lang="en-US" dirty="0"/>
              <a:t>spatially </a:t>
            </a:r>
            <a:r>
              <a:rPr lang="en-US" dirty="0" smtClean="0"/>
              <a:t>homogeneous values (runoff ratio) at the pixel level</a:t>
            </a:r>
          </a:p>
          <a:p>
            <a:pPr lvl="2"/>
            <a:r>
              <a:rPr lang="en-US" dirty="0" smtClean="0"/>
              <a:t>No need for long-term streamflow or routing model</a:t>
            </a:r>
          </a:p>
          <a:p>
            <a:pPr lvl="1"/>
            <a:r>
              <a:rPr lang="en-US" dirty="0" smtClean="0"/>
              <a:t>Used to calibrate the NLDAS model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VIC/BCSPP Training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1D34E-3A99-4564-99EF-246160B58E98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7539" y="729750"/>
            <a:ext cx="4392135" cy="4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47" y="3652917"/>
            <a:ext cx="5613717" cy="273426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072313" y="5497970"/>
            <a:ext cx="511968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GB" sz="1400" b="1" dirty="0" smtClean="0">
                <a:solidFill>
                  <a:srgbClr val="000000"/>
                </a:solidFill>
              </a:rPr>
              <a:t>(Troy 2008, Open access article in Water </a:t>
            </a:r>
            <a:r>
              <a:rPr lang="en-GB" sz="1400" b="1" dirty="0">
                <a:solidFill>
                  <a:srgbClr val="000000"/>
                </a:solidFill>
              </a:rPr>
              <a:t>Resources </a:t>
            </a:r>
            <a:r>
              <a:rPr lang="en-GB" sz="1400" b="1" dirty="0" smtClean="0">
                <a:solidFill>
                  <a:srgbClr val="000000"/>
                </a:solidFill>
              </a:rPr>
              <a:t>Research)</a:t>
            </a:r>
            <a:r>
              <a:rPr lang="en-GB" sz="1400" dirty="0">
                <a:solidFill>
                  <a:srgbClr val="000000"/>
                </a:solidFill>
              </a:rPr>
              <a:t/>
            </a:r>
            <a:br>
              <a:rPr lang="en-GB" sz="1400" dirty="0">
                <a:solidFill>
                  <a:srgbClr val="000000"/>
                </a:solidFill>
              </a:rPr>
            </a:br>
            <a:r>
              <a:rPr lang="en-GB" sz="1400" dirty="0">
                <a:solidFill>
                  <a:srgbClr val="000000"/>
                </a:solidFill>
              </a:rPr>
              <a:t>Volume 44, Issue 9, W09411, 6 SEP 2008 DOI: 10.1029/2007WR006513</a:t>
            </a:r>
            <a:br>
              <a:rPr lang="en-GB" sz="1400" dirty="0">
                <a:solidFill>
                  <a:srgbClr val="000000"/>
                </a:solidFill>
              </a:rPr>
            </a:br>
            <a:r>
              <a:rPr lang="en-GB" sz="1400" dirty="0">
                <a:solidFill>
                  <a:srgbClr val="000000"/>
                </a:solidFill>
                <a:hlinkClick r:id="rId4"/>
              </a:rPr>
              <a:t>http://onlinelibrary.wiley.com/doi/10.1029/2007WR006513/full#wrcr11550-fig-0001</a:t>
            </a:r>
          </a:p>
        </p:txBody>
      </p:sp>
    </p:spTree>
    <p:extLst>
      <p:ext uri="{BB962C8B-B14F-4D97-AF65-F5344CB8AC3E}">
        <p14:creationId xmlns:p14="http://schemas.microsoft.com/office/powerpoint/2010/main" val="42463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Calibration methods depends on the application of the model</a:t>
            </a:r>
          </a:p>
          <a:p>
            <a:pPr lvl="1"/>
            <a:r>
              <a:rPr lang="en-US" dirty="0" smtClean="0"/>
              <a:t>Includes data used calibrated against (e.g. streamflow forecasting model should be calibrated against observed streamflow)</a:t>
            </a:r>
          </a:p>
          <a:p>
            <a:pPr lvl="1"/>
            <a:r>
              <a:rPr lang="en-US" dirty="0" smtClean="0"/>
              <a:t>Calibrating against observed streamflow does not necessarily mean ET or snow depth may be calibrated</a:t>
            </a:r>
          </a:p>
          <a:p>
            <a:r>
              <a:rPr lang="en-US" dirty="0" smtClean="0"/>
              <a:t>Calibration results and can be limited by input data quality</a:t>
            </a:r>
          </a:p>
          <a:p>
            <a:pPr lvl="1"/>
            <a:r>
              <a:rPr lang="en-US" dirty="0" smtClean="0"/>
              <a:t>Calibration can only go as far as the model and data allows</a:t>
            </a:r>
          </a:p>
          <a:p>
            <a:r>
              <a:rPr lang="en-US" dirty="0" smtClean="0"/>
              <a:t>Operational models should be calibrated regularly</a:t>
            </a:r>
          </a:p>
          <a:p>
            <a:r>
              <a:rPr lang="en-US" dirty="0" smtClean="0"/>
              <a:t>Daily streamflow requires further calibration of the routing model parameters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VIC/BCSPP Training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1D34E-3A99-4564-99EF-246160B58E9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59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4000" y="3367669"/>
            <a:ext cx="9144000" cy="556605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THANK YOU</a:t>
            </a:r>
            <a:endParaRPr lang="en-US" sz="40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524000" y="4151768"/>
            <a:ext cx="9144000" cy="1978900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 smtClean="0"/>
              <a:t>Kel Markert</a:t>
            </a:r>
          </a:p>
          <a:p>
            <a:r>
              <a:rPr lang="en-US" sz="2000" dirty="0" err="1"/>
              <a:t>k</a:t>
            </a:r>
            <a:r>
              <a:rPr lang="en-US" sz="2000" dirty="0" err="1" smtClean="0"/>
              <a:t>el.markert@nasa.gov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972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 defTabSz="914400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VIC Variables to calibrate</a:t>
            </a:r>
          </a:p>
          <a:p>
            <a:pPr marL="342900" lvl="1" indent="-342900" defTabSz="914400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Calibration methods</a:t>
            </a:r>
          </a:p>
          <a:p>
            <a:pPr marL="685800" lvl="2" indent="-342900" defTabSz="914400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Land surface model calibration</a:t>
            </a:r>
          </a:p>
          <a:p>
            <a:pPr marL="342900" lvl="1" indent="-342900" defTabSz="914400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Calibration best practices</a:t>
            </a:r>
          </a:p>
          <a:p>
            <a:pPr marL="342900" lvl="1" indent="-342900" defTabSz="914400">
              <a:lnSpc>
                <a:spcPct val="100000"/>
              </a:lnSpc>
              <a:spcBef>
                <a:spcPts val="0"/>
              </a:spcBef>
            </a:pPr>
            <a:r>
              <a:rPr lang="en-US" sz="2800" dirty="0" err="1" smtClean="0"/>
              <a:t>Nyando</a:t>
            </a:r>
            <a:r>
              <a:rPr lang="en-US" sz="2800" dirty="0" smtClean="0"/>
              <a:t> basin model calibration</a:t>
            </a:r>
          </a:p>
          <a:p>
            <a:pPr marL="342900" lvl="1" indent="-342900" defTabSz="914400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Calibration discussions</a:t>
            </a:r>
            <a:endParaRPr lang="en-US" sz="2000" dirty="0" smtClean="0"/>
          </a:p>
          <a:p>
            <a:pPr marL="342900" lvl="1" indent="-342900" defTabSz="914400">
              <a:lnSpc>
                <a:spcPct val="100000"/>
              </a:lnSpc>
              <a:spcBef>
                <a:spcPts val="0"/>
              </a:spcBef>
              <a:buClrTx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VIC/BCSPP Training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1D34E-3A99-4564-99EF-246160B58E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37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TO CALIBRATE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825889"/>
            <a:ext cx="10117975" cy="5809179"/>
          </a:xfrm>
        </p:spPr>
        <p:txBody>
          <a:bodyPr>
            <a:normAutofit/>
          </a:bodyPr>
          <a:lstStyle/>
          <a:p>
            <a:r>
              <a:rPr lang="en-US" dirty="0" smtClean="0"/>
              <a:t>Five typical variables to calibrate for VIC</a:t>
            </a:r>
          </a:p>
          <a:p>
            <a:r>
              <a:rPr lang="en-US" dirty="0" smtClean="0"/>
              <a:t>Other variables can be calibrated</a:t>
            </a:r>
          </a:p>
          <a:p>
            <a:pPr lvl="1"/>
            <a:r>
              <a:rPr lang="en-US" dirty="0" smtClean="0"/>
              <a:t>Snow partitioning, Energy balance terms, Land surface parameterization</a:t>
            </a:r>
          </a:p>
          <a:p>
            <a:r>
              <a:rPr lang="en-US" dirty="0" smtClean="0"/>
              <a:t>Typical calibration is mostly focused on soil variables (movement of water through soils) </a:t>
            </a:r>
          </a:p>
          <a:p>
            <a:endParaRPr lang="en-US" sz="28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VIC/BCSPP Training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1D34E-3A99-4564-99EF-246160B58E98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75081"/>
              </p:ext>
            </p:extLst>
          </p:nvPr>
        </p:nvGraphicFramePr>
        <p:xfrm>
          <a:off x="838201" y="3329862"/>
          <a:ext cx="10117974" cy="23571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529493"/>
                <a:gridCol w="1667391"/>
                <a:gridCol w="4608978"/>
                <a:gridCol w="13121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units</a:t>
                      </a:r>
                      <a:endParaRPr lang="en-US" dirty="0"/>
                    </a:p>
                  </a:txBody>
                  <a:tcPr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Typical</a:t>
                      </a:r>
                      <a:r>
                        <a:rPr lang="en-US" baseline="0" dirty="0" smtClean="0"/>
                        <a:t> Range</a:t>
                      </a:r>
                      <a:endParaRPr lang="en-US" dirty="0"/>
                    </a:p>
                  </a:txBody>
                  <a:tcPr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</a:t>
                      </a:r>
                      <a:r>
                        <a:rPr lang="en-US" sz="14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</a:t>
                      </a:r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%</a:t>
                      </a:r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Fraction of </a:t>
                      </a:r>
                      <a:r>
                        <a:rPr lang="en-US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Ds</a:t>
                      </a:r>
                      <a:r>
                        <a:rPr lang="en-US" baseline="-250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max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where non-linear </a:t>
                      </a:r>
                      <a:r>
                        <a:rPr lang="en-US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baseflow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occurs</a:t>
                      </a:r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&gt;0 -1</a:t>
                      </a:r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Ds</a:t>
                      </a:r>
                      <a:r>
                        <a:rPr lang="en-US" baseline="-250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max</a:t>
                      </a:r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mm・day</a:t>
                      </a:r>
                      <a:r>
                        <a:rPr lang="en-US" baseline="30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-1</a:t>
                      </a:r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Maximum </a:t>
                      </a:r>
                      <a:r>
                        <a:rPr lang="en-US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baseflow</a:t>
                      </a:r>
                      <a:r>
                        <a:rPr 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that can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occur from the lowest soil layer</a:t>
                      </a:r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&gt;0 - ~30</a:t>
                      </a:r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W</a:t>
                      </a:r>
                      <a:r>
                        <a:rPr lang="en-US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</a:t>
                      </a:r>
                      <a:endParaRPr lang="en-US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%</a:t>
                      </a:r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Fraction of maximum soil moisture where non-linear </a:t>
                      </a:r>
                      <a:r>
                        <a:rPr lang="en-US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baseflow</a:t>
                      </a:r>
                      <a:r>
                        <a:rPr 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occurs</a:t>
                      </a:r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&gt;0 - 1</a:t>
                      </a:r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en-US" baseline="-250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inf</a:t>
                      </a:r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n/a</a:t>
                      </a:r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Shape parameter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of the VIC curve</a:t>
                      </a:r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&gt;0 </a:t>
                      </a:r>
                      <a:r>
                        <a:rPr lang="mr-I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–</a:t>
                      </a:r>
                      <a:r>
                        <a:rPr 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0.4</a:t>
                      </a:r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Soil depths (for each layer)</a:t>
                      </a:r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</a:t>
                      </a:r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Soil depth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in meters for each soil layer</a:t>
                      </a:r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0.1 </a:t>
                      </a:r>
                      <a:r>
                        <a:rPr lang="mr-I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–</a:t>
                      </a:r>
                      <a:r>
                        <a:rPr 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1.5</a:t>
                      </a:r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858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VARIBLE CALIBRATION EFFECTS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VIC/BCSPP Training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1D34E-3A99-4564-99EF-246160B58E98}" type="slidenum">
              <a:rPr lang="en-US" smtClean="0"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a higher value of Ds, the </a:t>
            </a:r>
            <a:r>
              <a:rPr lang="en-US" dirty="0" err="1"/>
              <a:t>baseflow</a:t>
            </a:r>
            <a:r>
              <a:rPr lang="en-US" dirty="0"/>
              <a:t> will be higher at lower water content in lowest soil </a:t>
            </a:r>
            <a:r>
              <a:rPr lang="en-US" dirty="0" smtClean="0"/>
              <a:t>layer</a:t>
            </a:r>
          </a:p>
          <a:p>
            <a:r>
              <a:rPr lang="en-US" dirty="0"/>
              <a:t>A higher value of </a:t>
            </a:r>
            <a:r>
              <a:rPr lang="en-US" dirty="0" err="1"/>
              <a:t>Ws</a:t>
            </a:r>
            <a:r>
              <a:rPr lang="en-US" dirty="0"/>
              <a:t> will raise the water content required for rapidly increasing, non-linear </a:t>
            </a:r>
            <a:r>
              <a:rPr lang="en-US" dirty="0" err="1"/>
              <a:t>baseflow</a:t>
            </a:r>
            <a:r>
              <a:rPr lang="en-US" dirty="0"/>
              <a:t>, which will tend to delay runoff </a:t>
            </a:r>
            <a:r>
              <a:rPr lang="en-US" dirty="0" smtClean="0"/>
              <a:t>peaks</a:t>
            </a:r>
          </a:p>
          <a:p>
            <a:r>
              <a:rPr lang="en-US" dirty="0"/>
              <a:t>A higher value of </a:t>
            </a:r>
            <a:r>
              <a:rPr lang="en-US" dirty="0" err="1"/>
              <a:t>b</a:t>
            </a:r>
            <a:r>
              <a:rPr lang="en-US" baseline="-25000" dirty="0" err="1"/>
              <a:t>inf</a:t>
            </a:r>
            <a:r>
              <a:rPr lang="en-US" dirty="0"/>
              <a:t> gives lower infiltration and yields higher surface </a:t>
            </a:r>
            <a:r>
              <a:rPr lang="en-US" dirty="0" smtClean="0"/>
              <a:t>runoff</a:t>
            </a:r>
          </a:p>
          <a:p>
            <a:r>
              <a:rPr lang="en-US" dirty="0"/>
              <a:t>Soil depth effects many model </a:t>
            </a:r>
            <a:r>
              <a:rPr lang="en-US" dirty="0" smtClean="0"/>
              <a:t>variables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runoff considerations, thicker soil depths slow down (</a:t>
            </a:r>
            <a:r>
              <a:rPr lang="en-US" dirty="0" err="1"/>
              <a:t>baseflow</a:t>
            </a:r>
            <a:r>
              <a:rPr lang="en-US" dirty="0"/>
              <a:t> dominated) seasonal peak flows and increase the loss due to evapotranspiration</a:t>
            </a:r>
          </a:p>
        </p:txBody>
      </p:sp>
    </p:spTree>
    <p:extLst>
      <p:ext uri="{BB962C8B-B14F-4D97-AF65-F5344CB8AC3E}">
        <p14:creationId xmlns:p14="http://schemas.microsoft.com/office/powerpoint/2010/main" val="3147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022890"/>
            <a:ext cx="10220325" cy="4477923"/>
          </a:xfrm>
        </p:spPr>
        <p:txBody>
          <a:bodyPr>
            <a:normAutofit/>
          </a:bodyPr>
          <a:lstStyle/>
          <a:p>
            <a:r>
              <a:rPr lang="en-US" dirty="0" smtClean="0"/>
              <a:t>Manual calibrations</a:t>
            </a:r>
          </a:p>
          <a:p>
            <a:pPr lvl="1"/>
            <a:r>
              <a:rPr lang="en-US" dirty="0" smtClean="0"/>
              <a:t>Very time consuming</a:t>
            </a:r>
          </a:p>
          <a:p>
            <a:pPr lvl="1"/>
            <a:r>
              <a:rPr lang="en-US" dirty="0" smtClean="0"/>
              <a:t>May not provide the best parameters</a:t>
            </a:r>
          </a:p>
          <a:p>
            <a:pPr lvl="1"/>
            <a:r>
              <a:rPr lang="en-US" dirty="0" smtClean="0"/>
              <a:t>Based on regional knowledge</a:t>
            </a:r>
          </a:p>
          <a:p>
            <a:r>
              <a:rPr lang="en-US" dirty="0" smtClean="0"/>
              <a:t>Computer calibrations</a:t>
            </a:r>
          </a:p>
          <a:p>
            <a:pPr lvl="1"/>
            <a:r>
              <a:rPr lang="en-US" dirty="0" smtClean="0"/>
              <a:t>Computationally intensive</a:t>
            </a:r>
          </a:p>
          <a:p>
            <a:pPr lvl="1"/>
            <a:r>
              <a:rPr lang="en-US" dirty="0" smtClean="0"/>
              <a:t>Time consuming (no user involvement)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ery complex</a:t>
            </a:r>
          </a:p>
          <a:p>
            <a:pPr lvl="1"/>
            <a:r>
              <a:rPr lang="en-US" dirty="0" smtClean="0"/>
              <a:t>Provides well calibrated parameters (depending on algorithm used)</a:t>
            </a:r>
          </a:p>
          <a:p>
            <a:pPr lvl="1"/>
            <a:endParaRPr lang="it-IT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VIC/BCSPP Training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1D34E-3A99-4564-99EF-246160B58E98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5" y="772614"/>
            <a:ext cx="10515601" cy="1156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 focus of research is on more effective parameterization and calibration methods for hydrologic models</a:t>
            </a:r>
          </a:p>
          <a:p>
            <a:pPr lvl="1"/>
            <a:endParaRPr lang="it-IT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64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72614"/>
            <a:ext cx="10515600" cy="6085386"/>
          </a:xfrm>
        </p:spPr>
        <p:txBody>
          <a:bodyPr>
            <a:normAutofit/>
          </a:bodyPr>
          <a:lstStyle/>
          <a:p>
            <a:r>
              <a:rPr lang="en-US" dirty="0" smtClean="0"/>
              <a:t>Brute force calibrations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Random </a:t>
            </a:r>
            <a:r>
              <a:rPr lang="en-US" dirty="0" err="1" smtClean="0"/>
              <a:t>autostart</a:t>
            </a:r>
            <a:r>
              <a:rPr lang="en-US" dirty="0" smtClean="0"/>
              <a:t> complex</a:t>
            </a:r>
          </a:p>
          <a:p>
            <a:pPr lvl="1"/>
            <a:r>
              <a:rPr lang="en-US" dirty="0" smtClean="0"/>
              <a:t>Initialization based on </a:t>
            </a:r>
            <a:r>
              <a:rPr lang="en-US" b="1" dirty="0" smtClean="0">
                <a:solidFill>
                  <a:schemeClr val="accent2"/>
                </a:solidFill>
              </a:rPr>
              <a:t>random combination of parameters</a:t>
            </a:r>
          </a:p>
          <a:p>
            <a:pPr lvl="1"/>
            <a:r>
              <a:rPr lang="en-US" dirty="0" smtClean="0"/>
              <a:t>Uses best combination of parameters to start the simplex minimization algorithm to optimize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Genetic optimization</a:t>
            </a:r>
          </a:p>
          <a:p>
            <a:pPr lvl="1"/>
            <a:r>
              <a:rPr lang="en-US" b="1" dirty="0" smtClean="0">
                <a:solidFill>
                  <a:schemeClr val="accent2"/>
                </a:solidFill>
              </a:rPr>
              <a:t>Based on the laws of natural selections</a:t>
            </a:r>
          </a:p>
          <a:p>
            <a:pPr lvl="1"/>
            <a:r>
              <a:rPr lang="en-US" dirty="0" smtClean="0"/>
              <a:t>Initializes with random set of parameters and randomly chooses “parent” sets based on performance</a:t>
            </a:r>
          </a:p>
          <a:p>
            <a:pPr lvl="1"/>
            <a:r>
              <a:rPr lang="en-US" dirty="0" smtClean="0"/>
              <a:t>Combines “parent” parameters to create “children”</a:t>
            </a:r>
          </a:p>
          <a:p>
            <a:pPr lvl="1"/>
            <a:r>
              <a:rPr lang="en-US" dirty="0" smtClean="0"/>
              <a:t>Iterates for n number of generations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VIC/BCSPP Training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1D34E-3A99-4564-99EF-246160B58E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79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Multi-Objective Complex </a:t>
            </a:r>
            <a:r>
              <a:rPr lang="en-US" dirty="0" smtClean="0"/>
              <a:t>Evolution (MOCOM-UA)</a:t>
            </a:r>
          </a:p>
          <a:p>
            <a:pPr lvl="1"/>
            <a:r>
              <a:rPr lang="en-US" dirty="0" smtClean="0"/>
              <a:t>Developed to </a:t>
            </a:r>
            <a:r>
              <a:rPr lang="en-US" b="1" dirty="0" smtClean="0">
                <a:solidFill>
                  <a:schemeClr val="accent2"/>
                </a:solidFill>
              </a:rPr>
              <a:t>calibrate models efficiently on multiple evaluation functions</a:t>
            </a:r>
          </a:p>
          <a:p>
            <a:pPr lvl="1"/>
            <a:r>
              <a:rPr lang="en-US" dirty="0" smtClean="0"/>
              <a:t>Larger </a:t>
            </a:r>
            <a:r>
              <a:rPr lang="en-US" dirty="0"/>
              <a:t>optimization populations produce a more complete picture of the Pareto set but also increase the number of </a:t>
            </a:r>
            <a:r>
              <a:rPr lang="en-US" dirty="0" smtClean="0"/>
              <a:t>simulations</a:t>
            </a:r>
          </a:p>
          <a:p>
            <a:pPr lvl="1"/>
            <a:endParaRPr lang="en-US" dirty="0"/>
          </a:p>
          <a:p>
            <a:r>
              <a:rPr lang="en-US" dirty="0" smtClean="0"/>
              <a:t>Shuffled Complex Evolution (SCE-UA)</a:t>
            </a:r>
          </a:p>
          <a:p>
            <a:pPr lvl="1"/>
            <a:r>
              <a:rPr lang="en-US" dirty="0" smtClean="0"/>
              <a:t>Most commonly used calibration algorithm for hydrologic applications</a:t>
            </a:r>
          </a:p>
          <a:p>
            <a:pPr lvl="1"/>
            <a:r>
              <a:rPr lang="en-US" b="1" dirty="0" smtClean="0">
                <a:solidFill>
                  <a:schemeClr val="accent2"/>
                </a:solidFill>
              </a:rPr>
              <a:t>Designed </a:t>
            </a:r>
            <a:r>
              <a:rPr lang="en-US" b="1" dirty="0">
                <a:solidFill>
                  <a:schemeClr val="accent2"/>
                </a:solidFill>
              </a:rPr>
              <a:t>to </a:t>
            </a:r>
            <a:r>
              <a:rPr lang="en-US" b="1" dirty="0" smtClean="0">
                <a:solidFill>
                  <a:schemeClr val="accent2"/>
                </a:solidFill>
              </a:rPr>
              <a:t>find the global optima</a:t>
            </a:r>
          </a:p>
          <a:p>
            <a:pPr lvl="1"/>
            <a:r>
              <a:rPr lang="en-US" dirty="0" smtClean="0"/>
              <a:t>Starts </a:t>
            </a:r>
            <a:r>
              <a:rPr lang="en-US" dirty="0"/>
              <a:t>several chains/complexes that evolve </a:t>
            </a:r>
            <a:r>
              <a:rPr lang="en-US" dirty="0" smtClean="0"/>
              <a:t>individually then shuffles parameters to make new complexes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VIC/BCSPP Training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1D34E-3A99-4564-99EF-246160B58E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6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CALIBRATING NYANDO BASIN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are going to perform a calibration on the </a:t>
            </a:r>
            <a:r>
              <a:rPr lang="en-US" dirty="0" err="1" smtClean="0"/>
              <a:t>Nyando</a:t>
            </a:r>
            <a:r>
              <a:rPr lang="en-US" dirty="0" smtClean="0"/>
              <a:t> basin model</a:t>
            </a:r>
          </a:p>
          <a:p>
            <a:endParaRPr lang="en-US" dirty="0" smtClean="0"/>
          </a:p>
          <a:p>
            <a:r>
              <a:rPr lang="en-US" dirty="0" smtClean="0"/>
              <a:t>Update the global parameter simulation time for 2005-2009</a:t>
            </a:r>
            <a:endParaRPr lang="en-US" dirty="0"/>
          </a:p>
          <a:p>
            <a:r>
              <a:rPr lang="en-US" dirty="0" smtClean="0"/>
              <a:t>Navigate to the scripts folder in terminal</a:t>
            </a:r>
          </a:p>
          <a:p>
            <a:r>
              <a:rPr lang="en-US" dirty="0" smtClean="0"/>
              <a:t>Run the command: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$ python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calibrate_vic.py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15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This executes a random parameter set estimation calibration for 15 iterations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A more robust calibration script is provided (</a:t>
            </a:r>
            <a:r>
              <a:rPr lang="en-US" dirty="0" err="1" smtClean="0"/>
              <a:t>calibrate_vic_sceua.py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Requires more complex set-up and interpretation of results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VIC/BCSPP Training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1D34E-3A99-4564-99EF-246160B58E98}" type="slidenum">
              <a:rPr lang="en-US" smtClean="0"/>
              <a:t>8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722789" y="3814754"/>
            <a:ext cx="8746423" cy="1548728"/>
            <a:chOff x="2047876" y="4043362"/>
            <a:chExt cx="8746423" cy="154872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7876" y="4043362"/>
              <a:ext cx="3003004" cy="1544637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6462" y="4043362"/>
              <a:ext cx="4807837" cy="1548728"/>
            </a:xfrm>
            <a:prstGeom prst="rect">
              <a:avLst/>
            </a:prstGeom>
          </p:spPr>
        </p:pic>
        <p:sp>
          <p:nvSpPr>
            <p:cNvPr id="10" name="Right Arrow 9"/>
            <p:cNvSpPr/>
            <p:nvPr/>
          </p:nvSpPr>
          <p:spPr>
            <a:xfrm>
              <a:off x="4700588" y="4486275"/>
              <a:ext cx="1757362" cy="757238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400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 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Necessary </a:t>
            </a:r>
            <a:r>
              <a:rPr lang="en-US" dirty="0"/>
              <a:t>to </a:t>
            </a:r>
            <a:r>
              <a:rPr lang="en-US" dirty="0" smtClean="0"/>
              <a:t>have </a:t>
            </a:r>
            <a:r>
              <a:rPr lang="en-US" dirty="0"/>
              <a:t>an </a:t>
            </a:r>
            <a:r>
              <a:rPr lang="en-US" b="1" dirty="0">
                <a:solidFill>
                  <a:schemeClr val="accent2"/>
                </a:solidFill>
              </a:rPr>
              <a:t>independent record for calibration and validation</a:t>
            </a:r>
            <a:r>
              <a:rPr lang="en-US" dirty="0"/>
              <a:t> (or evaluation) of </a:t>
            </a:r>
            <a:r>
              <a:rPr lang="en-US" dirty="0" smtClean="0"/>
              <a:t>the hydrologic simulation</a:t>
            </a:r>
          </a:p>
          <a:p>
            <a:pPr lvl="1"/>
            <a:r>
              <a:rPr lang="en-US" dirty="0" smtClean="0"/>
              <a:t>Typically save approximately half of observed time series for validation</a:t>
            </a:r>
          </a:p>
          <a:p>
            <a:r>
              <a:rPr lang="en-US" dirty="0" smtClean="0"/>
              <a:t>Calibrate by sub-basin and combine for entire region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VIC/BCSPP Training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1D34E-3A99-4564-99EF-246160B58E98}" type="slidenum">
              <a:rPr lang="en-US" smtClean="0"/>
              <a:t>9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2939552"/>
            <a:ext cx="7772400" cy="3642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Common observation to use for calibration is streamflow</a:t>
            </a:r>
          </a:p>
          <a:p>
            <a:pPr lvl="1"/>
            <a:r>
              <a:rPr lang="en-US" dirty="0" smtClean="0"/>
              <a:t>Can calibrate model using other observed parameters (soil moisture, ET, snow depth)</a:t>
            </a:r>
          </a:p>
          <a:p>
            <a:pPr lvl="1"/>
            <a:r>
              <a:rPr lang="en-US" dirty="0" smtClean="0"/>
              <a:t>In situ measurements vs satellite observations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2586038"/>
            <a:ext cx="3283293" cy="363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71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ranklin Gothic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HRC_presentation_template2016" id="{BF6415AD-DEA7-46CA-A18C-9A518658AEF4}" vid="{B55354F3-2A72-4649-9C37-157F81948F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GHRC_presentation_template2016</Template>
  <TotalTime>16978</TotalTime>
  <Words>897</Words>
  <Application>Microsoft Macintosh PowerPoint</Application>
  <PresentationFormat>Widescreen</PresentationFormat>
  <Paragraphs>194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</vt:lpstr>
      <vt:lpstr>Franklin Gothic Book</vt:lpstr>
      <vt:lpstr>Franklin Gothic Medium</vt:lpstr>
      <vt:lpstr>Mangal</vt:lpstr>
      <vt:lpstr>Menlo</vt:lpstr>
      <vt:lpstr>Arial</vt:lpstr>
      <vt:lpstr>Office Theme</vt:lpstr>
      <vt:lpstr>VIC CALIBRATION FOR HYDROLOGICAL EXTREME MONITORING</vt:lpstr>
      <vt:lpstr>OUTLINE</vt:lpstr>
      <vt:lpstr>VARIABLES TO CALIBRATE</vt:lpstr>
      <vt:lpstr>VARIBLE CALIBRATION EFFECTS</vt:lpstr>
      <vt:lpstr>CALIBRATION METHODS</vt:lpstr>
      <vt:lpstr>CALIBRATION METHODS</vt:lpstr>
      <vt:lpstr>CALIBRATION METHODS</vt:lpstr>
      <vt:lpstr>CALIBRATING NYANDO BASIN</vt:lpstr>
      <vt:lpstr>CALIBRATION BEST PRACTICES</vt:lpstr>
      <vt:lpstr>CALIBRATION FOR NYANDO BASIN</vt:lpstr>
      <vt:lpstr>NYANDO BASIN MODEL VALIDATION</vt:lpstr>
      <vt:lpstr>EFFICIENT CALIBRATION TIPS</vt:lpstr>
      <vt:lpstr>ADVANCED CALIBRATION METHODS</vt:lpstr>
      <vt:lpstr>CALIBRATION CONSIDERATIONS</vt:lpstr>
      <vt:lpstr>THANK YOU</vt:lpstr>
    </vt:vector>
  </TitlesOfParts>
  <Company>Microsoft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Smith, Tammy</dc:creator>
  <cp:lastModifiedBy>Kel Markert</cp:lastModifiedBy>
  <cp:revision>434</cp:revision>
  <cp:lastPrinted>2017-03-01T14:16:00Z</cp:lastPrinted>
  <dcterms:created xsi:type="dcterms:W3CDTF">2016-09-12T14:21:52Z</dcterms:created>
  <dcterms:modified xsi:type="dcterms:W3CDTF">2017-03-03T04:43:04Z</dcterms:modified>
</cp:coreProperties>
</file>