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56" r:id="rId5"/>
    <p:sldId id="258" r:id="rId6"/>
    <p:sldId id="267" r:id="rId7"/>
    <p:sldId id="262" r:id="rId8"/>
    <p:sldId id="270" r:id="rId9"/>
    <p:sldId id="269" r:id="rId10"/>
    <p:sldId id="264" r:id="rId11"/>
    <p:sldId id="266" r:id="rId12"/>
    <p:sldId id="263" r:id="rId13"/>
    <p:sldId id="268" r:id="rId14"/>
    <p:sldId id="26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F803-F4CD-4C7C-A079-7236D0092D23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8870-97C6-4D1F-A000-D11FEAA302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8870-97C6-4D1F-A000-D11FEAA302C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otlin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6148392" cy="1366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droite 16"/>
          <p:cNvSpPr/>
          <p:nvPr/>
        </p:nvSpPr>
        <p:spPr>
          <a:xfrm rot="5400000">
            <a:off x="-558570" y="3483006"/>
            <a:ext cx="4392488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44116" y="1484784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numbers.iterator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b="1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while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iterator.hasNext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iterator.next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if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% 3 == 0)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out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.println(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/ 3);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</a:t>
            </a:r>
          </a:p>
          <a:p>
            <a:endParaRPr lang="fr-FR" sz="12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fr-FR" sz="12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for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numbers.iterator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iter.hasNext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 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iter.next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if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% 3 == 0)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out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.println(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/ 3);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</a:t>
            </a:r>
          </a:p>
          <a:p>
            <a:endParaRPr lang="fr-FR" sz="12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for </a:t>
            </a:r>
            <a:r>
              <a:rPr lang="en-US" sz="1200" dirty="0" smtClean="0">
                <a:latin typeface="Lucida Console" pitchFamily="49" charset="0"/>
              </a:rPr>
              <a:t>(Integer number : numbers)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</a:t>
            </a:r>
            <a:r>
              <a:rPr lang="en-US" sz="1200" b="1" dirty="0" smtClean="0">
                <a:latin typeface="Lucida Console" pitchFamily="49" charset="0"/>
              </a:rPr>
              <a:t>if </a:t>
            </a:r>
            <a:r>
              <a:rPr lang="en-US" sz="1200" dirty="0" smtClean="0">
                <a:latin typeface="Lucida Console" pitchFamily="49" charset="0"/>
              </a:rPr>
              <a:t>(number % 3 == 0)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err="1" smtClean="0">
                <a:latin typeface="Lucida Console" pitchFamily="49" charset="0"/>
              </a:rPr>
              <a:t>.println</a:t>
            </a:r>
            <a:r>
              <a:rPr lang="en-US" sz="1200" dirty="0" smtClean="0">
                <a:latin typeface="Lucida Console" pitchFamily="49" charset="0"/>
              </a:rPr>
              <a:t>(number / 3);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}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numbers.stream</a:t>
            </a:r>
            <a:r>
              <a:rPr lang="en-US" sz="1200" dirty="0" smtClean="0">
                <a:latin typeface="Lucida Console" pitchFamily="49" charset="0"/>
              </a:rPr>
              <a:t>()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.filter(number -&gt; number % 3 == 0)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.map(number -&gt; number / 3)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</a:t>
            </a:r>
            <a:r>
              <a:rPr lang="en-US" sz="1200" dirty="0" err="1" smtClean="0">
                <a:latin typeface="Lucida Console" pitchFamily="49" charset="0"/>
              </a:rPr>
              <a:t>forEach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smtClean="0">
                <a:latin typeface="Lucida Console" pitchFamily="49" charset="0"/>
              </a:rPr>
              <a:t>::</a:t>
            </a:r>
            <a:r>
              <a:rPr lang="en-US" sz="1200" dirty="0" err="1" smtClean="0">
                <a:latin typeface="Lucida Console" pitchFamily="49" charset="0"/>
              </a:rPr>
              <a:t>println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Flèche droite 12"/>
          <p:cNvSpPr/>
          <p:nvPr/>
        </p:nvSpPr>
        <p:spPr>
          <a:xfrm rot="8100000">
            <a:off x="4019960" y="4083094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2700000">
            <a:off x="4091968" y="842734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4373978" y="2546902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5400000">
            <a:off x="1997714" y="5355214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roix 17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411760" y="515719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fr-FR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653136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9512" y="5877272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483768" y="1556792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483768" y="3140968"/>
            <a:ext cx="72008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Lucida Console" pitchFamily="49" charset="0"/>
              </a:rPr>
              <a:t>for </a:t>
            </a: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(Integer number : numbers) {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sz="1200" b="1" dirty="0" smtClean="0">
                <a:solidFill>
                  <a:schemeClr val="bg1"/>
                </a:solidFill>
                <a:latin typeface="Lucida Console" pitchFamily="49" charset="0"/>
              </a:rPr>
              <a:t>if </a:t>
            </a: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(number % 3 == 0) {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solidFill>
                  <a:schemeClr val="bg1"/>
                </a:solidFill>
                <a:latin typeface="Lucida Console" pitchFamily="49" charset="0"/>
              </a:rPr>
              <a:t>out</a:t>
            </a:r>
            <a:r>
              <a:rPr lang="en-US" sz="1200" dirty="0" err="1" smtClean="0">
                <a:solidFill>
                  <a:schemeClr val="bg1"/>
                </a:solidFill>
                <a:latin typeface="Lucida Console" pitchFamily="49" charset="0"/>
              </a:rPr>
              <a:t>.println</a:t>
            </a: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(number / 3);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    }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</a:p>
          <a:p>
            <a:endParaRPr lang="en-US" sz="12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endParaRPr lang="en-US" sz="12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numbers.stream</a:t>
            </a:r>
            <a:r>
              <a:rPr lang="en-US" sz="1200" dirty="0" smtClean="0">
                <a:latin typeface="Lucida Console" pitchFamily="49" charset="0"/>
              </a:rPr>
              <a:t>()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.filter(number -&gt; number % 3 == 0)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.map(number -&gt; number / 3)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</a:t>
            </a:r>
            <a:r>
              <a:rPr lang="en-US" sz="1200" dirty="0" err="1" smtClean="0">
                <a:latin typeface="Lucida Console" pitchFamily="49" charset="0"/>
              </a:rPr>
              <a:t>forEach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smtClean="0">
                <a:latin typeface="Lucida Console" pitchFamily="49" charset="0"/>
              </a:rPr>
              <a:t>::</a:t>
            </a:r>
            <a:r>
              <a:rPr lang="en-US" sz="1200" dirty="0" err="1" smtClean="0">
                <a:latin typeface="Lucida Console" pitchFamily="49" charset="0"/>
              </a:rPr>
              <a:t>println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7" name="Flèche droite 16"/>
          <p:cNvSpPr/>
          <p:nvPr/>
        </p:nvSpPr>
        <p:spPr>
          <a:xfrm rot="5400000">
            <a:off x="-558570" y="3483006"/>
            <a:ext cx="4392488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roix 17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5877272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droite 16"/>
          <p:cNvSpPr/>
          <p:nvPr/>
        </p:nvSpPr>
        <p:spPr>
          <a:xfrm rot="5400000">
            <a:off x="377534" y="2906942"/>
            <a:ext cx="2520280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roix 18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8640"/>
            <a:ext cx="257813" cy="348285"/>
          </a:xfrm>
          <a:prstGeom prst="rect">
            <a:avLst/>
          </a:prstGeom>
          <a:noFill/>
        </p:spPr>
      </p:pic>
      <p:pic>
        <p:nvPicPr>
          <p:cNvPr id="13" name="Picture 2" descr="File:Kotlin-logo.svg"/>
          <p:cNvPicPr>
            <a:picLocks noChangeAspect="1" noChangeArrowheads="1"/>
          </p:cNvPicPr>
          <p:nvPr/>
        </p:nvPicPr>
        <p:blipFill>
          <a:blip r:embed="rId3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77706" y="4581128"/>
            <a:ext cx="317830" cy="31783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79512" y="4941168"/>
            <a:ext cx="7200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620688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ucida Console" pitchFamily="49" charset="0"/>
              </a:rPr>
              <a:t>public </a:t>
            </a:r>
            <a:r>
              <a:rPr lang="fr-FR" sz="1200" dirty="0" smtClean="0">
                <a:latin typeface="Lucida Console" pitchFamily="49" charset="0"/>
              </a:rPr>
              <a:t>String </a:t>
            </a:r>
            <a:r>
              <a:rPr lang="fr-FR" sz="1200" dirty="0" err="1" smtClean="0">
                <a:latin typeface="Lucida Console" pitchFamily="49" charset="0"/>
              </a:rPr>
              <a:t>getTownLevel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KTown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town</a:t>
            </a:r>
            <a:r>
              <a:rPr lang="fr-FR" sz="1200" dirty="0" smtClean="0">
                <a:latin typeface="Lucida Console" pitchFamily="49" charset="0"/>
              </a:rPr>
              <a:t>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town</a:t>
            </a:r>
            <a:r>
              <a:rPr lang="fr-FR" sz="1200" dirty="0" smtClean="0">
                <a:latin typeface="Lucida Console" pitchFamily="49" charset="0"/>
              </a:rPr>
              <a:t>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town.getTownLevel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town.getTownLevel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r>
              <a:rPr lang="fr-FR" sz="1200" dirty="0" smtClean="0">
                <a:latin typeface="Lucida Console" pitchFamily="49" charset="0"/>
              </a:rPr>
              <a:t>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</a:t>
            </a:r>
            <a:r>
              <a:rPr lang="fr-FR" sz="1200" b="1" dirty="0" err="1" smtClean="0">
                <a:latin typeface="Lucida Console" pitchFamily="49" charset="0"/>
              </a:rPr>
              <a:t>throw</a:t>
            </a:r>
            <a:r>
              <a:rPr lang="fr-FR" sz="1200" b="1" dirty="0" smtClean="0">
                <a:latin typeface="Lucida Console" pitchFamily="49" charset="0"/>
              </a:rPr>
              <a:t> new </a:t>
            </a:r>
            <a:r>
              <a:rPr lang="fr-FR" sz="1200" dirty="0" err="1" smtClean="0">
                <a:latin typeface="Lucida Console" pitchFamily="49" charset="0"/>
              </a:rPr>
              <a:t>IllegalArgumentException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return "</a:t>
            </a:r>
            <a:r>
              <a:rPr lang="fr-FR" sz="1200" b="1" dirty="0" err="1" smtClean="0">
                <a:latin typeface="Lucida Console" pitchFamily="49" charset="0"/>
              </a:rPr>
              <a:t>Level</a:t>
            </a:r>
            <a:r>
              <a:rPr lang="fr-FR" sz="1200" b="1" dirty="0" smtClean="0">
                <a:latin typeface="Lucida Console" pitchFamily="49" charset="0"/>
              </a:rPr>
              <a:t> " </a:t>
            </a:r>
            <a:r>
              <a:rPr lang="fr-FR" sz="1200" dirty="0" smtClean="0">
                <a:latin typeface="Lucida Console" pitchFamily="49" charset="0"/>
              </a:rPr>
              <a:t>+ </a:t>
            </a:r>
            <a:r>
              <a:rPr lang="fr-FR" sz="1200" dirty="0" err="1" smtClean="0">
                <a:latin typeface="Lucida Console" pitchFamily="49" charset="0"/>
              </a:rPr>
              <a:t>town.getTownLevel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fun </a:t>
            </a:r>
            <a:r>
              <a:rPr lang="en-US" sz="1200" dirty="0" err="1" smtClean="0">
                <a:latin typeface="Lucida Console" pitchFamily="49" charset="0"/>
              </a:rPr>
              <a:t>getTownLevel</a:t>
            </a:r>
            <a:r>
              <a:rPr lang="en-US" sz="1200" dirty="0" smtClean="0">
                <a:latin typeface="Lucida Console" pitchFamily="49" charset="0"/>
              </a:rPr>
              <a:t>(town: </a:t>
            </a:r>
            <a:r>
              <a:rPr lang="en-US" sz="1200" dirty="0" err="1" smtClean="0">
                <a:latin typeface="Lucida Console" pitchFamily="49" charset="0"/>
              </a:rPr>
              <a:t>KTown</a:t>
            </a:r>
            <a:r>
              <a:rPr lang="en-US" sz="1200" dirty="0" smtClean="0">
                <a:latin typeface="Lucida Console" pitchFamily="49" charset="0"/>
              </a:rPr>
              <a:t>?): String =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town?.</a:t>
            </a:r>
            <a:r>
              <a:rPr lang="en-US" sz="1200" b="1" dirty="0" err="1" smtClean="0">
                <a:latin typeface="Lucida Console" pitchFamily="49" charset="0"/>
              </a:rPr>
              <a:t>townLevel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b="1" dirty="0" smtClean="0">
                <a:latin typeface="Lucida Console" pitchFamily="49" charset="0"/>
              </a:rPr>
              <a:t>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i="1" dirty="0" smtClean="0">
                <a:latin typeface="Lucida Console" pitchFamily="49" charset="0"/>
              </a:rPr>
              <a:t>let </a:t>
            </a:r>
            <a:r>
              <a:rPr lang="en-US" sz="1200" b="1" dirty="0" smtClean="0">
                <a:latin typeface="Lucida Console" pitchFamily="49" charset="0"/>
              </a:rPr>
              <a:t>{ "Level: $it" }</a:t>
            </a:r>
          </a:p>
          <a:p>
            <a:r>
              <a:rPr lang="en-US" sz="1200" b="1" dirty="0" smtClean="0">
                <a:latin typeface="Lucida Console" pitchFamily="49" charset="0"/>
              </a:rPr>
              <a:t>        </a:t>
            </a:r>
            <a:r>
              <a:rPr lang="en-US" sz="1200" dirty="0" smtClean="0">
                <a:latin typeface="Lucida Console" pitchFamily="49" charset="0"/>
              </a:rPr>
              <a:t>?: </a:t>
            </a:r>
            <a:r>
              <a:rPr lang="en-US" sz="1200" b="1" dirty="0" smtClean="0">
                <a:latin typeface="Lucida Console" pitchFamily="49" charset="0"/>
              </a:rPr>
              <a:t>throw </a:t>
            </a:r>
            <a:r>
              <a:rPr lang="en-US" sz="1200" dirty="0" err="1" smtClean="0">
                <a:latin typeface="Lucida Console" pitchFamily="49" charset="0"/>
              </a:rPr>
              <a:t>IllegalArgumentException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17" name="Flèche droite 16"/>
          <p:cNvSpPr/>
          <p:nvPr/>
        </p:nvSpPr>
        <p:spPr>
          <a:xfrm rot="5400000">
            <a:off x="377534" y="2906942"/>
            <a:ext cx="2520280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roix 18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8640"/>
            <a:ext cx="257813" cy="348285"/>
          </a:xfrm>
          <a:prstGeom prst="rect">
            <a:avLst/>
          </a:prstGeom>
          <a:noFill/>
        </p:spPr>
      </p:pic>
      <p:pic>
        <p:nvPicPr>
          <p:cNvPr id="22" name="Picture 2" descr="File:Kotlin-logo.svg"/>
          <p:cNvPicPr>
            <a:picLocks noChangeAspect="1" noChangeArrowheads="1"/>
          </p:cNvPicPr>
          <p:nvPr/>
        </p:nvPicPr>
        <p:blipFill>
          <a:blip r:embed="rId3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77706" y="4581128"/>
            <a:ext cx="317830" cy="31783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9512" y="4941168"/>
            <a:ext cx="7200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620688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ucida Console" pitchFamily="49" charset="0"/>
              </a:rPr>
              <a:t>public </a:t>
            </a:r>
            <a:r>
              <a:rPr lang="fr-FR" sz="1200" dirty="0" smtClean="0">
                <a:latin typeface="Lucida Console" pitchFamily="49" charset="0"/>
              </a:rPr>
              <a:t>String </a:t>
            </a:r>
            <a:r>
              <a:rPr lang="fr-FR" sz="1200" dirty="0" err="1" smtClean="0">
                <a:latin typeface="Lucida Console" pitchFamily="49" charset="0"/>
              </a:rPr>
              <a:t>getTownLevel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KTown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town</a:t>
            </a:r>
            <a:r>
              <a:rPr lang="fr-FR" sz="1200" dirty="0" smtClean="0">
                <a:latin typeface="Lucida Console" pitchFamily="49" charset="0"/>
              </a:rPr>
              <a:t>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town</a:t>
            </a:r>
            <a:r>
              <a:rPr lang="fr-FR" sz="1200" dirty="0" smtClean="0">
                <a:latin typeface="Lucida Console" pitchFamily="49" charset="0"/>
              </a:rPr>
              <a:t>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town.getTownLevel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town.getTownLevel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r>
              <a:rPr lang="fr-FR" sz="1200" dirty="0" smtClean="0">
                <a:latin typeface="Lucida Console" pitchFamily="49" charset="0"/>
              </a:rPr>
              <a:t>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</a:t>
            </a:r>
            <a:r>
              <a:rPr lang="fr-FR" sz="1200" b="1" dirty="0" err="1" smtClean="0">
                <a:latin typeface="Lucida Console" pitchFamily="49" charset="0"/>
              </a:rPr>
              <a:t>throw</a:t>
            </a:r>
            <a:r>
              <a:rPr lang="fr-FR" sz="1200" b="1" dirty="0" smtClean="0">
                <a:latin typeface="Lucida Console" pitchFamily="49" charset="0"/>
              </a:rPr>
              <a:t> new </a:t>
            </a:r>
            <a:r>
              <a:rPr lang="fr-FR" sz="1200" dirty="0" err="1" smtClean="0">
                <a:latin typeface="Lucida Console" pitchFamily="49" charset="0"/>
              </a:rPr>
              <a:t>IllegalArgumentException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return "</a:t>
            </a:r>
            <a:r>
              <a:rPr lang="fr-FR" sz="1200" b="1" dirty="0" err="1" smtClean="0">
                <a:latin typeface="Lucida Console" pitchFamily="49" charset="0"/>
              </a:rPr>
              <a:t>Level</a:t>
            </a:r>
            <a:r>
              <a:rPr lang="fr-FR" sz="1200" b="1" dirty="0" smtClean="0">
                <a:latin typeface="Lucida Console" pitchFamily="49" charset="0"/>
              </a:rPr>
              <a:t> " </a:t>
            </a:r>
            <a:r>
              <a:rPr lang="fr-FR" sz="1200" dirty="0" smtClean="0">
                <a:latin typeface="Lucida Console" pitchFamily="49" charset="0"/>
              </a:rPr>
              <a:t>+ </a:t>
            </a:r>
            <a:r>
              <a:rPr lang="fr-FR" sz="1200" dirty="0" err="1" smtClean="0">
                <a:latin typeface="Lucida Console" pitchFamily="49" charset="0"/>
              </a:rPr>
              <a:t>town.getTownLevel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95936" y="2548061"/>
            <a:ext cx="4833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fun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getTownLevel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(town: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KTown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?): String {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if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(town?.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townLevel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?.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level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!=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) {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return "Level: "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+ town?.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townLevel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?.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else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{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throw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IllegalArgumentException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fun </a:t>
            </a:r>
            <a:r>
              <a:rPr lang="en-US" sz="1200" dirty="0" err="1" smtClean="0">
                <a:latin typeface="Lucida Console" pitchFamily="49" charset="0"/>
              </a:rPr>
              <a:t>getTownLevel</a:t>
            </a:r>
            <a:r>
              <a:rPr lang="en-US" sz="1200" dirty="0" smtClean="0">
                <a:latin typeface="Lucida Console" pitchFamily="49" charset="0"/>
              </a:rPr>
              <a:t>(town: </a:t>
            </a:r>
            <a:r>
              <a:rPr lang="en-US" sz="1200" dirty="0" err="1" smtClean="0">
                <a:latin typeface="Lucida Console" pitchFamily="49" charset="0"/>
              </a:rPr>
              <a:t>KTown</a:t>
            </a:r>
            <a:r>
              <a:rPr lang="en-US" sz="1200" dirty="0" smtClean="0">
                <a:latin typeface="Lucida Console" pitchFamily="49" charset="0"/>
              </a:rPr>
              <a:t>?): String =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town?.</a:t>
            </a:r>
            <a:r>
              <a:rPr lang="en-US" sz="1200" b="1" dirty="0" err="1" smtClean="0">
                <a:latin typeface="Lucida Console" pitchFamily="49" charset="0"/>
              </a:rPr>
              <a:t>townLevel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b="1" dirty="0" smtClean="0">
                <a:latin typeface="Lucida Console" pitchFamily="49" charset="0"/>
              </a:rPr>
              <a:t>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i="1" dirty="0" smtClean="0">
                <a:latin typeface="Lucida Console" pitchFamily="49" charset="0"/>
              </a:rPr>
              <a:t>let </a:t>
            </a:r>
            <a:r>
              <a:rPr lang="en-US" sz="1200" b="1" dirty="0" smtClean="0">
                <a:latin typeface="Lucida Console" pitchFamily="49" charset="0"/>
              </a:rPr>
              <a:t>{ "Level: $it" }</a:t>
            </a:r>
          </a:p>
          <a:p>
            <a:r>
              <a:rPr lang="en-US" sz="1200" b="1" dirty="0" smtClean="0">
                <a:latin typeface="Lucida Console" pitchFamily="49" charset="0"/>
              </a:rPr>
              <a:t>        </a:t>
            </a:r>
            <a:r>
              <a:rPr lang="en-US" sz="1200" dirty="0" smtClean="0">
                <a:latin typeface="Lucida Console" pitchFamily="49" charset="0"/>
              </a:rPr>
              <a:t>?: </a:t>
            </a:r>
            <a:r>
              <a:rPr lang="en-US" sz="1200" b="1" dirty="0" smtClean="0">
                <a:latin typeface="Lucida Console" pitchFamily="49" charset="0"/>
              </a:rPr>
              <a:t>throw </a:t>
            </a:r>
            <a:r>
              <a:rPr lang="en-US" sz="1200" dirty="0" err="1" smtClean="0">
                <a:latin typeface="Lucida Console" pitchFamily="49" charset="0"/>
              </a:rPr>
              <a:t>IllegalArgumentException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13" name="Flèche droite 12"/>
          <p:cNvSpPr/>
          <p:nvPr/>
        </p:nvSpPr>
        <p:spPr>
          <a:xfrm rot="8100000">
            <a:off x="4019960" y="4035045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2700000">
            <a:off x="4019960" y="1946813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5400000">
            <a:off x="377534" y="2906942"/>
            <a:ext cx="2520280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roix 18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4" descr="Image result for ja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88640"/>
            <a:ext cx="257813" cy="348285"/>
          </a:xfrm>
          <a:prstGeom prst="rect">
            <a:avLst/>
          </a:prstGeom>
          <a:noFill/>
        </p:spPr>
      </p:pic>
      <p:pic>
        <p:nvPicPr>
          <p:cNvPr id="21" name="Picture 2" descr="File:Kotlin-logo.svg"/>
          <p:cNvPicPr>
            <a:picLocks noChangeAspect="1" noChangeArrowheads="1"/>
          </p:cNvPicPr>
          <p:nvPr/>
        </p:nvPicPr>
        <p:blipFill>
          <a:blip r:embed="rId4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3779912" y="2564904"/>
            <a:ext cx="317830" cy="317830"/>
          </a:xfrm>
          <a:prstGeom prst="rect">
            <a:avLst/>
          </a:prstGeom>
          <a:noFill/>
        </p:spPr>
      </p:pic>
      <p:pic>
        <p:nvPicPr>
          <p:cNvPr id="22" name="Picture 2" descr="File:Kotlin-logo.svg"/>
          <p:cNvPicPr>
            <a:picLocks noChangeAspect="1" noChangeArrowheads="1"/>
          </p:cNvPicPr>
          <p:nvPr/>
        </p:nvPicPr>
        <p:blipFill>
          <a:blip r:embed="rId4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77706" y="4581128"/>
            <a:ext cx="317830" cy="31783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79512" y="4941168"/>
            <a:ext cx="7200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79512" y="620688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923928" y="2924944"/>
            <a:ext cx="7200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Kotlin-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5"/>
            <a:ext cx="1728192" cy="1728193"/>
          </a:xfrm>
          <a:prstGeom prst="rect">
            <a:avLst/>
          </a:prstGeom>
          <a:noFill/>
        </p:spPr>
      </p:pic>
      <p:pic>
        <p:nvPicPr>
          <p:cNvPr id="4098" name="Picture 2" descr="Image result for ES6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573016"/>
            <a:ext cx="875284" cy="875284"/>
          </a:xfrm>
          <a:prstGeom prst="rect">
            <a:avLst/>
          </a:prstGeom>
          <a:noFill/>
        </p:spPr>
      </p:pic>
      <p:pic>
        <p:nvPicPr>
          <p:cNvPr id="4111" name="Picture 15" descr="Image result for window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268760"/>
            <a:ext cx="1196752" cy="1196752"/>
          </a:xfrm>
          <a:prstGeom prst="rect">
            <a:avLst/>
          </a:prstGeom>
          <a:noFill/>
        </p:spPr>
      </p:pic>
      <p:pic>
        <p:nvPicPr>
          <p:cNvPr id="4113" name="Picture 17" descr="Image result for webassembl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348880"/>
            <a:ext cx="925885" cy="925885"/>
          </a:xfrm>
          <a:prstGeom prst="rect">
            <a:avLst/>
          </a:prstGeom>
          <a:noFill/>
        </p:spPr>
      </p:pic>
      <p:pic>
        <p:nvPicPr>
          <p:cNvPr id="17" name="Picture 22" descr="Image result for linux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980728"/>
            <a:ext cx="1015380" cy="1204610"/>
          </a:xfrm>
          <a:prstGeom prst="rect">
            <a:avLst/>
          </a:prstGeom>
          <a:noFill/>
        </p:spPr>
      </p:pic>
      <p:pic>
        <p:nvPicPr>
          <p:cNvPr id="4121" name="Picture 25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2348880"/>
            <a:ext cx="1217712" cy="1217712"/>
          </a:xfrm>
          <a:prstGeom prst="rect">
            <a:avLst/>
          </a:prstGeom>
          <a:noFill/>
        </p:spPr>
      </p:pic>
      <p:pic>
        <p:nvPicPr>
          <p:cNvPr id="4125" name="Picture 29" descr="File:Android robot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501008"/>
            <a:ext cx="919903" cy="1080120"/>
          </a:xfrm>
          <a:prstGeom prst="rect">
            <a:avLst/>
          </a:prstGeom>
          <a:noFill/>
        </p:spPr>
      </p:pic>
      <p:pic>
        <p:nvPicPr>
          <p:cNvPr id="26" name="Picture 14" descr="Image result for java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016" y="1628800"/>
            <a:ext cx="1229040" cy="1660339"/>
          </a:xfrm>
          <a:prstGeom prst="rect">
            <a:avLst/>
          </a:prstGeom>
          <a:noFill/>
        </p:spPr>
      </p:pic>
      <p:sp>
        <p:nvSpPr>
          <p:cNvPr id="27" name="Flèche droite 26"/>
          <p:cNvSpPr/>
          <p:nvPr/>
        </p:nvSpPr>
        <p:spPr>
          <a:xfrm>
            <a:off x="2843808" y="2420888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ES6 logo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6588224" y="3573016"/>
            <a:ext cx="875284" cy="875284"/>
          </a:xfrm>
          <a:prstGeom prst="rect">
            <a:avLst/>
          </a:prstGeom>
          <a:noFill/>
        </p:spPr>
      </p:pic>
      <p:pic>
        <p:nvPicPr>
          <p:cNvPr id="13" name="Picture 15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7020272" y="1268760"/>
            <a:ext cx="1196752" cy="1196752"/>
          </a:xfrm>
          <a:prstGeom prst="rect">
            <a:avLst/>
          </a:prstGeom>
          <a:noFill/>
        </p:spPr>
      </p:pic>
      <p:pic>
        <p:nvPicPr>
          <p:cNvPr id="14" name="Picture 17" descr="Image result for webassembly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6156176" y="2348880"/>
            <a:ext cx="925885" cy="925885"/>
          </a:xfrm>
          <a:prstGeom prst="rect">
            <a:avLst/>
          </a:prstGeom>
          <a:noFill/>
        </p:spPr>
      </p:pic>
      <p:pic>
        <p:nvPicPr>
          <p:cNvPr id="15" name="Picture 22" descr="Image result for linux logo"/>
          <p:cNvPicPr>
            <a:picLocks noChangeAspect="1" noChangeArrowheads="1"/>
          </p:cNvPicPr>
          <p:nvPr/>
        </p:nvPicPr>
        <p:blipFill>
          <a:blip r:embed="rId5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5868144" y="980728"/>
            <a:ext cx="1015380" cy="1204610"/>
          </a:xfrm>
          <a:prstGeom prst="rect">
            <a:avLst/>
          </a:prstGeom>
          <a:noFill/>
        </p:spPr>
      </p:pic>
      <p:pic>
        <p:nvPicPr>
          <p:cNvPr id="16" name="Picture 25" descr="Related image"/>
          <p:cNvPicPr>
            <a:picLocks noChangeAspect="1" noChangeArrowheads="1"/>
          </p:cNvPicPr>
          <p:nvPr/>
        </p:nvPicPr>
        <p:blipFill>
          <a:blip r:embed="rId6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7164288" y="2348880"/>
            <a:ext cx="1217712" cy="1217712"/>
          </a:xfrm>
          <a:prstGeom prst="rect">
            <a:avLst/>
          </a:prstGeom>
          <a:noFill/>
        </p:spPr>
      </p:pic>
      <p:pic>
        <p:nvPicPr>
          <p:cNvPr id="18" name="Picture 29" descr="File:Android robot.svg"/>
          <p:cNvPicPr>
            <a:picLocks noChangeAspect="1" noChangeArrowheads="1"/>
          </p:cNvPicPr>
          <p:nvPr/>
        </p:nvPicPr>
        <p:blipFill>
          <a:blip r:embed="rId7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5292080" y="3501008"/>
            <a:ext cx="919903" cy="1080120"/>
          </a:xfrm>
          <a:prstGeom prst="rect">
            <a:avLst/>
          </a:prstGeom>
          <a:noFill/>
        </p:spPr>
      </p:pic>
      <p:pic>
        <p:nvPicPr>
          <p:cNvPr id="1026" name="Picture 2" descr="File:Kotlin-logo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132855"/>
            <a:ext cx="1728192" cy="1728193"/>
          </a:xfrm>
          <a:prstGeom prst="rect">
            <a:avLst/>
          </a:prstGeom>
          <a:noFill/>
        </p:spPr>
      </p:pic>
      <p:pic>
        <p:nvPicPr>
          <p:cNvPr id="26" name="Picture 14" descr="Image result for java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016" y="1628800"/>
            <a:ext cx="1229040" cy="1660339"/>
          </a:xfrm>
          <a:prstGeom prst="rect">
            <a:avLst/>
          </a:prstGeom>
          <a:noFill/>
        </p:spPr>
      </p:pic>
      <p:sp>
        <p:nvSpPr>
          <p:cNvPr id="27" name="Flèche droite 26"/>
          <p:cNvSpPr/>
          <p:nvPr/>
        </p:nvSpPr>
        <p:spPr>
          <a:xfrm>
            <a:off x="2843808" y="2420888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283968" y="1484784"/>
            <a:ext cx="2160240" cy="216024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result for invokespecial"/>
          <p:cNvPicPr>
            <a:picLocks noChangeAspect="1" noChangeArrowheads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6372200" y="1484784"/>
            <a:ext cx="5184576" cy="3888433"/>
          </a:xfrm>
          <a:prstGeom prst="rect">
            <a:avLst/>
          </a:prstGeom>
          <a:noFill/>
        </p:spPr>
      </p:pic>
      <p:pic>
        <p:nvPicPr>
          <p:cNvPr id="1026" name="Picture 2" descr="File:Kotlin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5"/>
            <a:ext cx="1728192" cy="1728193"/>
          </a:xfrm>
          <a:prstGeom prst="rect">
            <a:avLst/>
          </a:prstGeom>
          <a:noFill/>
        </p:spPr>
      </p:pic>
      <p:pic>
        <p:nvPicPr>
          <p:cNvPr id="1030" name="Picture 6" descr="Image result for sca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284984"/>
            <a:ext cx="1338354" cy="2166020"/>
          </a:xfrm>
          <a:prstGeom prst="rect">
            <a:avLst/>
          </a:prstGeom>
          <a:noFill/>
        </p:spPr>
      </p:pic>
      <p:pic>
        <p:nvPicPr>
          <p:cNvPr id="1038" name="Picture 14" descr="Image result for java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116632"/>
            <a:ext cx="2165144" cy="2924944"/>
          </a:xfrm>
          <a:prstGeom prst="rect">
            <a:avLst/>
          </a:prstGeom>
          <a:noFill/>
        </p:spPr>
      </p:pic>
      <p:pic>
        <p:nvPicPr>
          <p:cNvPr id="1042" name="Picture 18" descr="Image result for clojure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149080"/>
            <a:ext cx="1480048" cy="1480048"/>
          </a:xfrm>
          <a:prstGeom prst="rect">
            <a:avLst/>
          </a:prstGeom>
          <a:noFill/>
        </p:spPr>
      </p:pic>
      <p:pic>
        <p:nvPicPr>
          <p:cNvPr id="1044" name="Picture 20" descr="Groovy-logo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5589240"/>
            <a:ext cx="2181557" cy="1080120"/>
          </a:xfrm>
          <a:prstGeom prst="rect">
            <a:avLst/>
          </a:prstGeom>
          <a:noFill/>
        </p:spPr>
      </p:pic>
      <p:pic>
        <p:nvPicPr>
          <p:cNvPr id="14" name="Picture 14" descr="Image result for java logo"/>
          <p:cNvPicPr>
            <a:picLocks noChangeAspect="1" noChangeArrowheads="1"/>
          </p:cNvPicPr>
          <p:nvPr/>
        </p:nvPicPr>
        <p:blipFill>
          <a:blip r:embed="rId5" cstate="print">
            <a:grayscl/>
            <a:lum bright="-18000"/>
          </a:blip>
          <a:srcRect/>
          <a:stretch>
            <a:fillRect/>
          </a:stretch>
        </p:blipFill>
        <p:spPr bwMode="auto">
          <a:xfrm>
            <a:off x="6156176" y="692696"/>
            <a:ext cx="1013016" cy="1368507"/>
          </a:xfrm>
          <a:prstGeom prst="rect">
            <a:avLst/>
          </a:prstGeom>
          <a:noFill/>
        </p:spPr>
      </p:pic>
      <p:sp>
        <p:nvSpPr>
          <p:cNvPr id="17" name="Flèche droite 16"/>
          <p:cNvSpPr/>
          <p:nvPr/>
        </p:nvSpPr>
        <p:spPr>
          <a:xfrm>
            <a:off x="4860032" y="2420888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Kotlin-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390" y="4403948"/>
            <a:ext cx="1728192" cy="1728193"/>
          </a:xfrm>
          <a:prstGeom prst="rect">
            <a:avLst/>
          </a:prstGeom>
          <a:noFill/>
        </p:spPr>
      </p:pic>
      <p:pic>
        <p:nvPicPr>
          <p:cNvPr id="5" name="Picture 14" descr="Image result for ja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04664"/>
            <a:ext cx="1872208" cy="2529209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 rot="8100000">
            <a:off x="2705629" y="3263864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 descr="Image result for sca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0030" y="4071292"/>
            <a:ext cx="1338354" cy="2166020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 rot="2700000">
            <a:off x="5225911" y="3263864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211960" y="392727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fr-FR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3010346"/>
          </a:xfrm>
        </p:spPr>
        <p:txBody>
          <a:bodyPr>
            <a:normAutofit/>
          </a:bodyPr>
          <a:lstStyle/>
          <a:p>
            <a:pPr>
              <a:lnSpc>
                <a:spcPts val="7800"/>
              </a:lnSpc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 propos des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fr-FR" sz="8000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idiomes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13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251520" y="2204864"/>
            <a:ext cx="682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Pour chaque nombre:</a:t>
            </a:r>
          </a:p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-</a:t>
            </a:r>
            <a:r>
              <a:rPr lang="fr-FR" dirty="0" smtClean="0">
                <a:latin typeface="Segoe UI" pitchFamily="34" charset="0"/>
                <a:cs typeface="Segoe UI" pitchFamily="34" charset="0"/>
              </a:rPr>
              <a:t>  Si le nombre est divisible par 3, alors le diviser par 3 et l’afficher</a:t>
            </a:r>
            <a:endParaRPr lang="fr-FR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13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51520" y="2204864"/>
            <a:ext cx="682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Pour chaque nombre:</a:t>
            </a:r>
          </a:p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-</a:t>
            </a:r>
            <a:r>
              <a:rPr lang="fr-FR" dirty="0" smtClean="0">
                <a:latin typeface="Segoe UI" pitchFamily="34" charset="0"/>
                <a:cs typeface="Segoe UI" pitchFamily="34" charset="0"/>
              </a:rPr>
              <a:t>  Si le nombre est divisible par 3, alors le diviser par 3 et l’afficher</a:t>
            </a:r>
            <a:endParaRPr lang="fr-FR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44116" y="1484784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Lucida Console" pitchFamily="49" charset="0"/>
              </a:rPr>
              <a:t>Iterator</a:t>
            </a:r>
            <a:r>
              <a:rPr lang="fr-FR" sz="1200" dirty="0" smtClean="0">
                <a:latin typeface="Lucida Console" pitchFamily="49" charset="0"/>
              </a:rPr>
              <a:t>&lt;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&gt; </a:t>
            </a:r>
            <a:r>
              <a:rPr lang="fr-FR" sz="1200" dirty="0" err="1" smtClean="0">
                <a:latin typeface="Lucida Console" pitchFamily="49" charset="0"/>
              </a:rPr>
              <a:t>iterator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numbers.iterator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iterator.hasNext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iterator.next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  <a:p>
            <a:endParaRPr lang="fr-FR" sz="1200" dirty="0" smtClean="0">
              <a:latin typeface="Lucida Console" pitchFamily="49" charset="0"/>
            </a:endParaRPr>
          </a:p>
          <a:p>
            <a:endParaRPr lang="fr-FR" sz="1200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for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Iterator</a:t>
            </a:r>
            <a:r>
              <a:rPr lang="fr-FR" sz="1200" dirty="0" smtClean="0">
                <a:latin typeface="Lucida Console" pitchFamily="49" charset="0"/>
              </a:rPr>
              <a:t>&lt;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&gt; </a:t>
            </a:r>
            <a:r>
              <a:rPr lang="fr-FR" sz="1200" dirty="0" err="1" smtClean="0">
                <a:latin typeface="Lucida Console" pitchFamily="49" charset="0"/>
              </a:rPr>
              <a:t>iter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numbers.iterator</a:t>
            </a:r>
            <a:r>
              <a:rPr lang="fr-FR" sz="1200" dirty="0" smtClean="0">
                <a:latin typeface="Lucida Console" pitchFamily="49" charset="0"/>
              </a:rPr>
              <a:t>(); </a:t>
            </a:r>
            <a:r>
              <a:rPr lang="fr-FR" sz="1200" dirty="0" err="1" smtClean="0">
                <a:latin typeface="Lucida Console" pitchFamily="49" charset="0"/>
              </a:rPr>
              <a:t>iter.hasNext</a:t>
            </a:r>
            <a:r>
              <a:rPr lang="fr-FR" sz="1200" dirty="0" smtClean="0">
                <a:latin typeface="Lucida Console" pitchFamily="49" charset="0"/>
              </a:rPr>
              <a:t>(); 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iter.next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  <a:p>
            <a:endParaRPr lang="fr-FR" sz="1200" dirty="0">
              <a:latin typeface="Lucida Console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for </a:t>
            </a:r>
            <a:r>
              <a:rPr lang="en-US" sz="1200" dirty="0" smtClean="0">
                <a:latin typeface="Lucida Console" pitchFamily="49" charset="0"/>
              </a:rPr>
              <a:t>(Integer number : numbers)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</a:t>
            </a:r>
            <a:r>
              <a:rPr lang="en-US" sz="1200" b="1" dirty="0" smtClean="0">
                <a:latin typeface="Lucida Console" pitchFamily="49" charset="0"/>
              </a:rPr>
              <a:t>if </a:t>
            </a:r>
            <a:r>
              <a:rPr lang="en-US" sz="1200" dirty="0" smtClean="0">
                <a:latin typeface="Lucida Console" pitchFamily="49" charset="0"/>
              </a:rPr>
              <a:t>(number % 3 == 0)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err="1" smtClean="0">
                <a:latin typeface="Lucida Console" pitchFamily="49" charset="0"/>
              </a:rPr>
              <a:t>.println</a:t>
            </a:r>
            <a:r>
              <a:rPr lang="en-US" sz="1200" dirty="0" smtClean="0">
                <a:latin typeface="Lucida Console" pitchFamily="49" charset="0"/>
              </a:rPr>
              <a:t>(number / 3);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}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numbers.stream</a:t>
            </a:r>
            <a:r>
              <a:rPr lang="en-US" sz="1200" dirty="0" smtClean="0">
                <a:latin typeface="Lucida Console" pitchFamily="49" charset="0"/>
              </a:rPr>
              <a:t>()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.filter(number -&gt; number % 3 == 0)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.map(number -&gt; number / 3)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</a:t>
            </a:r>
            <a:r>
              <a:rPr lang="en-US" sz="1200" dirty="0" err="1" smtClean="0">
                <a:latin typeface="Lucida Console" pitchFamily="49" charset="0"/>
              </a:rPr>
              <a:t>forEach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smtClean="0">
                <a:latin typeface="Lucida Console" pitchFamily="49" charset="0"/>
              </a:rPr>
              <a:t>::</a:t>
            </a:r>
            <a:r>
              <a:rPr lang="en-US" sz="1200" dirty="0" err="1" smtClean="0">
                <a:latin typeface="Lucida Console" pitchFamily="49" charset="0"/>
              </a:rPr>
              <a:t>println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83768" y="1556792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483768" y="3140968"/>
            <a:ext cx="72008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79512" y="4653136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512" y="5877272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13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235</Words>
  <Application>Microsoft Office PowerPoint</Application>
  <PresentationFormat>Affichage à l'écran (4:3)</PresentationFormat>
  <Paragraphs>48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A propos des idiomes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Terminal</dc:creator>
  <cp:lastModifiedBy>Terminal</cp:lastModifiedBy>
  <cp:revision>58</cp:revision>
  <dcterms:created xsi:type="dcterms:W3CDTF">2018-06-15T18:07:07Z</dcterms:created>
  <dcterms:modified xsi:type="dcterms:W3CDTF">2018-06-17T00:27:37Z</dcterms:modified>
</cp:coreProperties>
</file>