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0017" autoAdjust="0"/>
  </p:normalViewPr>
  <p:slideViewPr>
    <p:cSldViewPr snapToGrid="0">
      <p:cViewPr varScale="1">
        <p:scale>
          <a:sx n="130" d="100"/>
          <a:sy n="130" d="100"/>
        </p:scale>
        <p:origin x="13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DD07C-0A09-46B8-AC50-E2D7CDB7CC71}"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34BF8-9E8F-4AEC-8757-A6333A1B32BE}" type="slidenum">
              <a:rPr lang="en-US" smtClean="0"/>
              <a:t>‹#›</a:t>
            </a:fld>
            <a:endParaRPr lang="en-US"/>
          </a:p>
        </p:txBody>
      </p:sp>
    </p:spTree>
    <p:extLst>
      <p:ext uri="{BB962C8B-B14F-4D97-AF65-F5344CB8AC3E}">
        <p14:creationId xmlns:p14="http://schemas.microsoft.com/office/powerpoint/2010/main" val="2532869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034BF8-9E8F-4AEC-8757-A6333A1B32BE}" type="slidenum">
              <a:rPr lang="en-US" smtClean="0"/>
              <a:t>1</a:t>
            </a:fld>
            <a:endParaRPr lang="en-US"/>
          </a:p>
        </p:txBody>
      </p:sp>
    </p:spTree>
    <p:extLst>
      <p:ext uri="{BB962C8B-B14F-4D97-AF65-F5344CB8AC3E}">
        <p14:creationId xmlns:p14="http://schemas.microsoft.com/office/powerpoint/2010/main" val="3832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8529-9D62-48CE-8C33-2DFF40DAA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2867E2-7812-4051-82D1-11BEAF592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5B6CC-F3FB-4D06-8C3D-5027F02F0412}"/>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A25FD2F0-55B5-4376-96A0-CD7374590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D3D2-2849-4B39-892D-2643F1AFBA8D}"/>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409693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DF1B-948F-466B-9C4F-832556135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DE01D-0617-4007-ADBC-3531346AD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84528-90A7-4A58-9F7D-129609D2DD49}"/>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6B9B9B80-BDF6-435E-A51E-9455F9944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60600-1E32-4D7F-B15A-344DCE3B944C}"/>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155207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0FCE2-79F9-4499-8C1E-78F31032F8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3AAEAC-0319-4DB7-AF43-764E083712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D0DD6-2AE2-47B9-9112-F5EC0E492353}"/>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DBB7491B-52C2-48FC-9578-A5AF97DE3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F002E-F5BF-4DE9-BEF2-B3E258E751DB}"/>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54241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1F2C-9A24-4D0B-A3F0-88A0A0D89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1798E6-56C6-4ADF-B3BF-91B8174404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39DB3-AFF4-41EA-AF69-D4AFA32D1F1E}"/>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112FE3F9-B0DB-44A8-BB27-62C642BA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C11F-8D63-4BA4-A5F0-97F39F3F88B6}"/>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16615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3A01-1E47-4E06-B506-906222C41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F36711-C60F-4C0C-A95F-CDBB1D748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30E7B-2D30-454D-8A5F-1483255F2C07}"/>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4F9D7DB9-0C00-449F-BE9A-56576E47C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9C696-8D98-4761-97A1-1411AACBDCDF}"/>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105799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24D3-D397-468F-9F3B-0D05BD5FA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27371-A656-48F0-944D-5577F893F6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C410D-9B4D-4AC2-9716-9A5779C5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A7D4F-AE99-4543-8744-73A0EA6D8075}"/>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6" name="Footer Placeholder 5">
            <a:extLst>
              <a:ext uri="{FF2B5EF4-FFF2-40B4-BE49-F238E27FC236}">
                <a16:creationId xmlns:a16="http://schemas.microsoft.com/office/drawing/2014/main" id="{7010F22C-CB17-4478-8EFB-81BF4D13B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9DCC2-462B-4EED-95EE-258F80B6CFA4}"/>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298047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2AA8-762E-4F57-AF95-0AF130DB5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F66754-8872-4C4F-98BD-3F8194519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7F050-16B1-4DF7-9B49-5D0ED4E225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DD175-FE2E-4C50-A29D-E23F3CA51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3F35A-7CB7-42A8-A800-9B745DF5D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159F5-D3D4-430B-B5D6-CF95FEEDA93B}"/>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8" name="Footer Placeholder 7">
            <a:extLst>
              <a:ext uri="{FF2B5EF4-FFF2-40B4-BE49-F238E27FC236}">
                <a16:creationId xmlns:a16="http://schemas.microsoft.com/office/drawing/2014/main" id="{41F80CA3-46FF-40D0-A9E8-C14B75E1B7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DC6D31-630F-4D3D-A5C1-2DE4F162C616}"/>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149342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BCB-5505-4890-AD25-E99249227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809FF-44D7-4A49-98F1-5FD26DDF62B7}"/>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4" name="Footer Placeholder 3">
            <a:extLst>
              <a:ext uri="{FF2B5EF4-FFF2-40B4-BE49-F238E27FC236}">
                <a16:creationId xmlns:a16="http://schemas.microsoft.com/office/drawing/2014/main" id="{7BFFA54B-0071-42D2-9962-83AE54936E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68C71-FC96-41BD-9935-5259062347EB}"/>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38557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0C30D-D33A-4FD2-849F-E1887BD1EF9D}"/>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3" name="Footer Placeholder 2">
            <a:extLst>
              <a:ext uri="{FF2B5EF4-FFF2-40B4-BE49-F238E27FC236}">
                <a16:creationId xmlns:a16="http://schemas.microsoft.com/office/drawing/2014/main" id="{4F05365D-B681-43A8-A3F0-CFDEA93C1F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3EB6C-C142-4A38-8E9D-0F4AAFBA06EF}"/>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125283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9B78-A977-4D35-813E-B446E4044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6CE03-D6CA-400A-B80A-6C9A930F9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9B0E6-A771-4736-8DE9-EF97659BE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E3561-AAE5-4D0F-A2D8-7F1FE6A76CBE}"/>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6" name="Footer Placeholder 5">
            <a:extLst>
              <a:ext uri="{FF2B5EF4-FFF2-40B4-BE49-F238E27FC236}">
                <a16:creationId xmlns:a16="http://schemas.microsoft.com/office/drawing/2014/main" id="{81C4D911-2F3A-46DB-845E-D13A36CEB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7D14E-E891-4C7F-9AEC-5E95AC0CE81D}"/>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377367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A68-D5CF-4BF4-92BE-C1ED4CB8B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5C428-3951-42E4-A772-B5930EABF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BED9-9706-4F67-A0E0-E54BCC712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1D6E4-2B42-44FB-9AC1-6175D66F294F}"/>
              </a:ext>
            </a:extLst>
          </p:cNvPr>
          <p:cNvSpPr>
            <a:spLocks noGrp="1"/>
          </p:cNvSpPr>
          <p:nvPr>
            <p:ph type="dt" sz="half" idx="10"/>
          </p:nvPr>
        </p:nvSpPr>
        <p:spPr/>
        <p:txBody>
          <a:bodyPr/>
          <a:lstStyle/>
          <a:p>
            <a:fld id="{5772D712-4191-4D1D-B322-2661F677E727}" type="datetimeFigureOut">
              <a:rPr lang="en-US" smtClean="0"/>
              <a:t>9/2/2021</a:t>
            </a:fld>
            <a:endParaRPr lang="en-US"/>
          </a:p>
        </p:txBody>
      </p:sp>
      <p:sp>
        <p:nvSpPr>
          <p:cNvPr id="6" name="Footer Placeholder 5">
            <a:extLst>
              <a:ext uri="{FF2B5EF4-FFF2-40B4-BE49-F238E27FC236}">
                <a16:creationId xmlns:a16="http://schemas.microsoft.com/office/drawing/2014/main" id="{EC7C3EA1-84E8-4333-9BD2-921E5B614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876BF-1AAA-4274-A541-CACFFD0DEF93}"/>
              </a:ext>
            </a:extLst>
          </p:cNvPr>
          <p:cNvSpPr>
            <a:spLocks noGrp="1"/>
          </p:cNvSpPr>
          <p:nvPr>
            <p:ph type="sldNum" sz="quarter" idx="12"/>
          </p:nvPr>
        </p:nvSpPr>
        <p:spPr/>
        <p:txBody>
          <a:bodyPr/>
          <a:lstStyle/>
          <a:p>
            <a:fld id="{F676A88C-1BD3-4B8E-A3FE-E66002B9E14F}" type="slidenum">
              <a:rPr lang="en-US" smtClean="0"/>
              <a:t>‹#›</a:t>
            </a:fld>
            <a:endParaRPr lang="en-US"/>
          </a:p>
        </p:txBody>
      </p:sp>
    </p:spTree>
    <p:extLst>
      <p:ext uri="{BB962C8B-B14F-4D97-AF65-F5344CB8AC3E}">
        <p14:creationId xmlns:p14="http://schemas.microsoft.com/office/powerpoint/2010/main" val="4923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6DDC0-6B8D-4696-8012-3FC2E510C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8512FB-3FAC-4793-AEAB-1C506967A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C2BEA-4407-4BB7-8F6C-4EA9169AF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2D712-4191-4D1D-B322-2661F677E727}" type="datetimeFigureOut">
              <a:rPr lang="en-US" smtClean="0"/>
              <a:t>9/2/2021</a:t>
            </a:fld>
            <a:endParaRPr lang="en-US"/>
          </a:p>
        </p:txBody>
      </p:sp>
      <p:sp>
        <p:nvSpPr>
          <p:cNvPr id="5" name="Footer Placeholder 4">
            <a:extLst>
              <a:ext uri="{FF2B5EF4-FFF2-40B4-BE49-F238E27FC236}">
                <a16:creationId xmlns:a16="http://schemas.microsoft.com/office/drawing/2014/main" id="{4816CDDD-3DDC-43F1-A751-B1DEC8BF2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C4F35-BC4B-450A-BD83-D7773970B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6A88C-1BD3-4B8E-A3FE-E66002B9E14F}" type="slidenum">
              <a:rPr lang="en-US" smtClean="0"/>
              <a:t>‹#›</a:t>
            </a:fld>
            <a:endParaRPr lang="en-US"/>
          </a:p>
        </p:txBody>
      </p:sp>
    </p:spTree>
    <p:extLst>
      <p:ext uri="{BB962C8B-B14F-4D97-AF65-F5344CB8AC3E}">
        <p14:creationId xmlns:p14="http://schemas.microsoft.com/office/powerpoint/2010/main" val="1216005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13A1C-1A67-4E12-9402-7C6384C4E329}"/>
              </a:ext>
            </a:extLst>
          </p:cNvPr>
          <p:cNvSpPr>
            <a:spLocks noGrp="1"/>
          </p:cNvSpPr>
          <p:nvPr>
            <p:ph type="title"/>
          </p:nvPr>
        </p:nvSpPr>
        <p:spPr>
          <a:xfrm>
            <a:off x="5165508" y="687478"/>
            <a:ext cx="7023444" cy="561389"/>
          </a:xfrm>
        </p:spPr>
        <p:txBody>
          <a:bodyPr vert="horz" lIns="91440" tIns="45720" rIns="91440" bIns="45720" rtlCol="0" anchor="t">
            <a:normAutofit/>
          </a:bodyPr>
          <a:lstStyle/>
          <a:p>
            <a:r>
              <a:rPr lang="en-US" sz="3200" b="1" dirty="0"/>
              <a:t>Model Performance and Interpretation</a:t>
            </a:r>
          </a:p>
        </p:txBody>
      </p:sp>
      <p:grpSp>
        <p:nvGrpSpPr>
          <p:cNvPr id="91" name="Group 90">
            <a:extLst>
              <a:ext uri="{FF2B5EF4-FFF2-40B4-BE49-F238E27FC236}">
                <a16:creationId xmlns:a16="http://schemas.microsoft.com/office/drawing/2014/main" id="{06EDC5CA-08CD-4CCB-8041-1AFF220CD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360" y="73152"/>
            <a:ext cx="1178966" cy="232963"/>
            <a:chOff x="7763256" y="73152"/>
            <a:chExt cx="1178966" cy="232963"/>
          </a:xfrm>
        </p:grpSpPr>
        <p:sp>
          <p:nvSpPr>
            <p:cNvPr id="92" name="Rectangle 64">
              <a:extLst>
                <a:ext uri="{FF2B5EF4-FFF2-40B4-BE49-F238E27FC236}">
                  <a16:creationId xmlns:a16="http://schemas.microsoft.com/office/drawing/2014/main" id="{4C8B0343-FC6A-484D-9408-6CE93D1E5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4577B444-7D73-4920-B5EB-B853E2176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F0C7BDB1-F57D-4709-8379-DBF23C7EC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DE9AB800-2C30-422C-B99E-BADCDE8DA9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8496B052-75BB-4205-A144-A157E1E8F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4CED5333-79EE-49A9-8BC3-360945B21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CEE612DE-EED7-4E87-BDE0-BDD0C521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5309E7FA-2ACB-418F-805E-9B9593440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4">
              <a:extLst>
                <a:ext uri="{FF2B5EF4-FFF2-40B4-BE49-F238E27FC236}">
                  <a16:creationId xmlns:a16="http://schemas.microsoft.com/office/drawing/2014/main" id="{DFB2D73A-01AC-4BA9-8CBE-D1D6FFF35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6">
              <a:extLst>
                <a:ext uri="{FF2B5EF4-FFF2-40B4-BE49-F238E27FC236}">
                  <a16:creationId xmlns:a16="http://schemas.microsoft.com/office/drawing/2014/main" id="{6B966D92-E903-4646-A60F-6BA5AD441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4">
              <a:extLst>
                <a:ext uri="{FF2B5EF4-FFF2-40B4-BE49-F238E27FC236}">
                  <a16:creationId xmlns:a16="http://schemas.microsoft.com/office/drawing/2014/main" id="{2D04BD7D-47F6-4B5A-A00A-726FB6069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6">
              <a:extLst>
                <a:ext uri="{FF2B5EF4-FFF2-40B4-BE49-F238E27FC236}">
                  <a16:creationId xmlns:a16="http://schemas.microsoft.com/office/drawing/2014/main" id="{B0047632-545F-4BCA-BE0D-A1B24EF16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4">
              <a:extLst>
                <a:ext uri="{FF2B5EF4-FFF2-40B4-BE49-F238E27FC236}">
                  <a16:creationId xmlns:a16="http://schemas.microsoft.com/office/drawing/2014/main" id="{0BA333F2-8001-4198-84FD-F17C59F50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6">
              <a:extLst>
                <a:ext uri="{FF2B5EF4-FFF2-40B4-BE49-F238E27FC236}">
                  <a16:creationId xmlns:a16="http://schemas.microsoft.com/office/drawing/2014/main" id="{8DB92C96-8527-419C-AAEA-57DE48274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4">
              <a:extLst>
                <a:ext uri="{FF2B5EF4-FFF2-40B4-BE49-F238E27FC236}">
                  <a16:creationId xmlns:a16="http://schemas.microsoft.com/office/drawing/2014/main" id="{53D643A6-4312-4CF3-92A7-E0C9D4D97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6">
              <a:extLst>
                <a:ext uri="{FF2B5EF4-FFF2-40B4-BE49-F238E27FC236}">
                  <a16:creationId xmlns:a16="http://schemas.microsoft.com/office/drawing/2014/main" id="{86114308-F0D6-4194-9898-CCF5A7951D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4">
              <a:extLst>
                <a:ext uri="{FF2B5EF4-FFF2-40B4-BE49-F238E27FC236}">
                  <a16:creationId xmlns:a16="http://schemas.microsoft.com/office/drawing/2014/main" id="{7C9FF733-FF5F-47BE-8345-EB8751F2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6">
              <a:extLst>
                <a:ext uri="{FF2B5EF4-FFF2-40B4-BE49-F238E27FC236}">
                  <a16:creationId xmlns:a16="http://schemas.microsoft.com/office/drawing/2014/main" id="{D716D5B5-CCF3-4195-86A7-D9636E071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4">
              <a:extLst>
                <a:ext uri="{FF2B5EF4-FFF2-40B4-BE49-F238E27FC236}">
                  <a16:creationId xmlns:a16="http://schemas.microsoft.com/office/drawing/2014/main" id="{EDD3F7E2-9C12-468E-AFFB-38F5B96B6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A3B5AE08-6DCE-4314-B5F4-69DD6E4A1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2962FF8-42AA-4DC7-A820-41E64C004B5B}"/>
              </a:ext>
            </a:extLst>
          </p:cNvPr>
          <p:cNvSpPr>
            <a:spLocks noGrp="1"/>
          </p:cNvSpPr>
          <p:nvPr>
            <p:ph idx="1"/>
          </p:nvPr>
        </p:nvSpPr>
        <p:spPr>
          <a:xfrm>
            <a:off x="5165508" y="1248867"/>
            <a:ext cx="6472310" cy="5609132"/>
          </a:xfrm>
        </p:spPr>
        <p:txBody>
          <a:bodyPr vert="horz" lIns="91440" tIns="45720" rIns="91440" bIns="45720" rtlCol="0" anchor="t">
            <a:normAutofit/>
          </a:bodyPr>
          <a:lstStyle/>
          <a:p>
            <a:r>
              <a:rPr lang="en-US" sz="2000" dirty="0"/>
              <a:t>Great Performance </a:t>
            </a:r>
          </a:p>
          <a:p>
            <a:pPr lvl="1"/>
            <a:r>
              <a:rPr lang="en-US" sz="1600" dirty="0"/>
              <a:t>Average AUC: 0.9724; Average Accuracy: 0.9524</a:t>
            </a:r>
          </a:p>
          <a:p>
            <a:r>
              <a:rPr lang="en-US" sz="2000" dirty="0"/>
              <a:t>Important Predictors</a:t>
            </a:r>
          </a:p>
          <a:p>
            <a:pPr lvl="1"/>
            <a:r>
              <a:rPr lang="en-US" sz="1600" u="sng" dirty="0"/>
              <a:t>Number of subscriptions to news services </a:t>
            </a:r>
            <a:r>
              <a:rPr lang="en-US" sz="1600" dirty="0"/>
              <a:t>is the most important predictor, followed by </a:t>
            </a:r>
            <a:r>
              <a:rPr lang="en-US" sz="1600" u="sng" dirty="0"/>
              <a:t>if subscribed to streaming services</a:t>
            </a:r>
            <a:r>
              <a:rPr lang="en-US" sz="1600" dirty="0"/>
              <a:t> and </a:t>
            </a:r>
            <a:r>
              <a:rPr lang="en-US" sz="1600" u="sng" dirty="0"/>
              <a:t>Gender</a:t>
            </a:r>
            <a:r>
              <a:rPr lang="en-US" sz="1600" dirty="0"/>
              <a:t>.</a:t>
            </a:r>
          </a:p>
          <a:p>
            <a:pPr lvl="1"/>
            <a:endParaRPr lang="en-US" sz="1600" dirty="0"/>
          </a:p>
          <a:p>
            <a:r>
              <a:rPr lang="en-US" sz="2000" dirty="0"/>
              <a:t>Inside of the “black box”: </a:t>
            </a:r>
          </a:p>
          <a:p>
            <a:pPr lvl="1"/>
            <a:r>
              <a:rPr lang="en-US" sz="1600" dirty="0"/>
              <a:t>Propensity Driver – variables that have positive impact on model output: </a:t>
            </a:r>
          </a:p>
          <a:p>
            <a:pPr lvl="2"/>
            <a:r>
              <a:rPr lang="en-US" sz="1400" dirty="0"/>
              <a:t>gender_female, income_150k_to_199k, age_bin_30_to_44, age_bin_45_to_60, marital_status_S</a:t>
            </a:r>
          </a:p>
          <a:p>
            <a:pPr marL="914400" lvl="2" indent="0">
              <a:buNone/>
            </a:pPr>
            <a:endParaRPr lang="en-US" sz="1400" dirty="0"/>
          </a:p>
          <a:p>
            <a:pPr marL="914400" lvl="2" indent="0">
              <a:buNone/>
            </a:pPr>
            <a:endParaRPr lang="en-US" sz="1400" dirty="0"/>
          </a:p>
          <a:p>
            <a:pPr lvl="1"/>
            <a:r>
              <a:rPr lang="en-US" sz="1600" dirty="0"/>
              <a:t>Take user anon_person_id = 999030 as an example:</a:t>
            </a:r>
          </a:p>
          <a:p>
            <a:pPr marL="457200" lvl="1" indent="0">
              <a:buNone/>
            </a:pPr>
            <a:endParaRPr lang="en-US" sz="200" dirty="0"/>
          </a:p>
          <a:p>
            <a:pPr lvl="2"/>
            <a:r>
              <a:rPr lang="en-US" sz="1400" dirty="0"/>
              <a:t>Being a 61 to 99 y/o single female with no child residing in home who subscribes to streaming media service drives her Propensity Score higher, however, income not being between 150k to 199k lowers her Propensity Score. </a:t>
            </a:r>
          </a:p>
        </p:txBody>
      </p:sp>
      <p:sp>
        <p:nvSpPr>
          <p:cNvPr id="113" name="Rectangle 112">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F49D40AC-8EB6-4C77-8E5C-3ED9751F897C}"/>
              </a:ext>
            </a:extLst>
          </p:cNvPr>
          <p:cNvPicPr>
            <a:picLocks noChangeAspect="1"/>
          </p:cNvPicPr>
          <p:nvPr/>
        </p:nvPicPr>
        <p:blipFill>
          <a:blip r:embed="rId3"/>
          <a:stretch>
            <a:fillRect/>
          </a:stretch>
        </p:blipFill>
        <p:spPr>
          <a:xfrm>
            <a:off x="118860" y="2812934"/>
            <a:ext cx="4015429" cy="2981456"/>
          </a:xfrm>
          <a:prstGeom prst="rect">
            <a:avLst/>
          </a:prstGeom>
        </p:spPr>
      </p:pic>
      <p:pic>
        <p:nvPicPr>
          <p:cNvPr id="114" name="Picture 113">
            <a:extLst>
              <a:ext uri="{FF2B5EF4-FFF2-40B4-BE49-F238E27FC236}">
                <a16:creationId xmlns:a16="http://schemas.microsoft.com/office/drawing/2014/main" id="{F756904B-0B19-4F74-95D8-732B4736985D}"/>
              </a:ext>
            </a:extLst>
          </p:cNvPr>
          <p:cNvPicPr>
            <a:picLocks noChangeAspect="1"/>
          </p:cNvPicPr>
          <p:nvPr/>
        </p:nvPicPr>
        <p:blipFill>
          <a:blip r:embed="rId4"/>
          <a:stretch>
            <a:fillRect/>
          </a:stretch>
        </p:blipFill>
        <p:spPr>
          <a:xfrm>
            <a:off x="118860" y="59381"/>
            <a:ext cx="4405682" cy="2753552"/>
          </a:xfrm>
          <a:prstGeom prst="rect">
            <a:avLst/>
          </a:prstGeom>
        </p:spPr>
      </p:pic>
      <p:pic>
        <p:nvPicPr>
          <p:cNvPr id="9" name="Picture 8">
            <a:extLst>
              <a:ext uri="{FF2B5EF4-FFF2-40B4-BE49-F238E27FC236}">
                <a16:creationId xmlns:a16="http://schemas.microsoft.com/office/drawing/2014/main" id="{4D051BA2-B46D-4556-BC8A-69D2D52CAA71}"/>
              </a:ext>
            </a:extLst>
          </p:cNvPr>
          <p:cNvPicPr>
            <a:picLocks noChangeAspect="1"/>
          </p:cNvPicPr>
          <p:nvPr/>
        </p:nvPicPr>
        <p:blipFill>
          <a:blip r:embed="rId5"/>
          <a:stretch>
            <a:fillRect/>
          </a:stretch>
        </p:blipFill>
        <p:spPr>
          <a:xfrm>
            <a:off x="118860" y="5785101"/>
            <a:ext cx="6125893" cy="687934"/>
          </a:xfrm>
          <a:prstGeom prst="rect">
            <a:avLst/>
          </a:prstGeom>
        </p:spPr>
      </p:pic>
    </p:spTree>
    <p:extLst>
      <p:ext uri="{BB962C8B-B14F-4D97-AF65-F5344CB8AC3E}">
        <p14:creationId xmlns:p14="http://schemas.microsoft.com/office/powerpoint/2010/main" val="256127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0CCDF8-63DB-418A-96F0-8E27D6EED0B7}"/>
              </a:ext>
            </a:extLst>
          </p:cNvPr>
          <p:cNvSpPr>
            <a:spLocks noGrp="1"/>
          </p:cNvSpPr>
          <p:nvPr>
            <p:ph type="title"/>
          </p:nvPr>
        </p:nvSpPr>
        <p:spPr>
          <a:xfrm>
            <a:off x="648929" y="629266"/>
            <a:ext cx="3505495" cy="1622321"/>
          </a:xfrm>
        </p:spPr>
        <p:txBody>
          <a:bodyPr>
            <a:normAutofit/>
          </a:bodyPr>
          <a:lstStyle/>
          <a:p>
            <a:r>
              <a:rPr lang="en-US" sz="3200" b="1" dirty="0"/>
              <a:t>Target User Persona</a:t>
            </a:r>
          </a:p>
        </p:txBody>
      </p:sp>
      <p:sp>
        <p:nvSpPr>
          <p:cNvPr id="7" name="Content Placeholder 6">
            <a:extLst>
              <a:ext uri="{FF2B5EF4-FFF2-40B4-BE49-F238E27FC236}">
                <a16:creationId xmlns:a16="http://schemas.microsoft.com/office/drawing/2014/main" id="{B9227F35-D3B2-4245-A452-AFA0E4500F08}"/>
              </a:ext>
            </a:extLst>
          </p:cNvPr>
          <p:cNvSpPr>
            <a:spLocks noGrp="1"/>
          </p:cNvSpPr>
          <p:nvPr>
            <p:ph idx="1"/>
          </p:nvPr>
        </p:nvSpPr>
        <p:spPr>
          <a:xfrm>
            <a:off x="648929" y="1818968"/>
            <a:ext cx="3790336" cy="3785419"/>
          </a:xfrm>
        </p:spPr>
        <p:txBody>
          <a:bodyPr>
            <a:normAutofit/>
          </a:bodyPr>
          <a:lstStyle/>
          <a:p>
            <a:pPr marL="0" indent="0">
              <a:buNone/>
            </a:pPr>
            <a:r>
              <a:rPr lang="en-US" sz="1700" dirty="0"/>
              <a:t>For the users we decide to pursue:</a:t>
            </a:r>
          </a:p>
          <a:p>
            <a:r>
              <a:rPr lang="en-US" sz="1700" dirty="0"/>
              <a:t>Most of them are between 45-60 years old.</a:t>
            </a:r>
          </a:p>
          <a:p>
            <a:r>
              <a:rPr lang="en-US" sz="1700" dirty="0"/>
              <a:t>Most of them have unknown marital status. Among those who’s status are known, most of them are married.</a:t>
            </a:r>
          </a:p>
          <a:p>
            <a:r>
              <a:rPr lang="en-US" sz="1700" dirty="0"/>
              <a:t>There are more male than female users.</a:t>
            </a:r>
          </a:p>
          <a:p>
            <a:r>
              <a:rPr lang="en-US" sz="1700" dirty="0"/>
              <a:t>Most of them have income more than 200k</a:t>
            </a:r>
          </a:p>
          <a:p>
            <a:r>
              <a:rPr lang="en-US" sz="1700" dirty="0"/>
              <a:t>Most of them live in CA, followed by GA and DC.</a:t>
            </a:r>
          </a:p>
          <a:p>
            <a:endParaRPr lang="en-US" sz="1700" dirty="0"/>
          </a:p>
          <a:p>
            <a:endParaRPr lang="en-US" sz="1700" dirty="0"/>
          </a:p>
        </p:txBody>
      </p:sp>
      <p:sp>
        <p:nvSpPr>
          <p:cNvPr id="56" name="Rectangle 5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A6C3516-EE45-4099-81A9-B6F668E2C475}"/>
              </a:ext>
            </a:extLst>
          </p:cNvPr>
          <p:cNvPicPr>
            <a:picLocks noChangeAspect="1"/>
          </p:cNvPicPr>
          <p:nvPr/>
        </p:nvPicPr>
        <p:blipFill rotWithShape="1">
          <a:blip r:embed="rId2"/>
          <a:srcRect l="37720" t="19552" r="37794" b="21569"/>
          <a:stretch/>
        </p:blipFill>
        <p:spPr>
          <a:xfrm>
            <a:off x="6478656" y="807593"/>
            <a:ext cx="3873742" cy="5239568"/>
          </a:xfrm>
          <a:prstGeom prst="rect">
            <a:avLst/>
          </a:prstGeom>
          <a:effectLst/>
        </p:spPr>
      </p:pic>
    </p:spTree>
    <p:extLst>
      <p:ext uri="{BB962C8B-B14F-4D97-AF65-F5344CB8AC3E}">
        <p14:creationId xmlns:p14="http://schemas.microsoft.com/office/powerpoint/2010/main" val="92020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221</Words>
  <Application>Microsoft Office PowerPoint</Application>
  <PresentationFormat>Widescreen</PresentationFormat>
  <Paragraphs>22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Model Performance and Interpretation</vt:lpstr>
      <vt:lpstr>Target User Persona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Hurricane</dc:creator>
  <cp:lastModifiedBy>Harriet Hurricane</cp:lastModifiedBy>
  <cp:revision>12</cp:revision>
  <dcterms:created xsi:type="dcterms:W3CDTF">2021-09-02T05:08:30Z</dcterms:created>
  <dcterms:modified xsi:type="dcterms:W3CDTF">2021-09-02T20:49:59Z</dcterms:modified>
</cp:coreProperties>
</file>