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5" r:id="rId3"/>
  </p:sldMasterIdLst>
  <p:notesMasterIdLst>
    <p:notesMasterId r:id="rId36"/>
  </p:notesMasterIdLst>
  <p:sldIdLst>
    <p:sldId id="309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311" r:id="rId12"/>
    <p:sldId id="312" r:id="rId13"/>
    <p:sldId id="313" r:id="rId14"/>
    <p:sldId id="314" r:id="rId15"/>
    <p:sldId id="315" r:id="rId16"/>
    <p:sldId id="267" r:id="rId17"/>
    <p:sldId id="268" r:id="rId18"/>
    <p:sldId id="269" r:id="rId19"/>
    <p:sldId id="271" r:id="rId20"/>
    <p:sldId id="293" r:id="rId21"/>
    <p:sldId id="316" r:id="rId22"/>
    <p:sldId id="303" r:id="rId23"/>
    <p:sldId id="317" r:id="rId24"/>
    <p:sldId id="318" r:id="rId25"/>
    <p:sldId id="319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40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822E3-DC03-442B-B4A2-804D23EBFE43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6913-7CFA-41D2-B87C-FAF1903EF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8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660B44C-848D-4261-A83B-287A0967D117}" type="slidenum">
              <a:rPr lang="en-US" altLang="zh-CN" smtClean="0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altLang="zh-CN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E6913-7CFA-41D2-B87C-FAF1903EF3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70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65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  <a:pPr/>
              <a:t>21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例如：一个部门由多个员工组成，部门和员工是整体与部分的关系，即聚合关系。</a:t>
            </a:r>
          </a:p>
        </p:txBody>
      </p:sp>
      <p:sp>
        <p:nvSpPr>
          <p:cNvPr id="1105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上述代码中，部门类</a:t>
            </a:r>
            <a:r>
              <a:rPr lang="en-US" altLang="zh-CN" dirty="0"/>
              <a:t>Department</a:t>
            </a:r>
            <a:r>
              <a:rPr lang="zh-CN" altLang="en-US" dirty="0"/>
              <a:t>中的</a:t>
            </a:r>
            <a:r>
              <a:rPr lang="en-US" altLang="zh-CN" dirty="0"/>
              <a:t>Employee</a:t>
            </a:r>
            <a:r>
              <a:rPr lang="zh-CN" altLang="en-US" dirty="0"/>
              <a:t>数组代表此部门的员工。部门和员工的聚合关系可以理解为，部门由员工组成，同一个员工也可能属于多个部门，并且部门解散后，员工依然是存在的，并不会随之消亡。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上述代码中，部门类</a:t>
            </a:r>
            <a:r>
              <a:rPr lang="en-US" altLang="zh-CN" dirty="0"/>
              <a:t>Department</a:t>
            </a:r>
            <a:r>
              <a:rPr lang="zh-CN" altLang="en-US" dirty="0"/>
              <a:t>中的</a:t>
            </a:r>
            <a:r>
              <a:rPr lang="en-US" altLang="zh-CN" dirty="0"/>
              <a:t>Employee</a:t>
            </a:r>
            <a:r>
              <a:rPr lang="zh-CN" altLang="en-US" dirty="0"/>
              <a:t>数组代表此部门的员工。部门和员工的聚合关系可以理解为，部门由员工组成，同一个员工也可能属于多个部门，并且部门解散后，员工依然是存在的，并不会随之消亡。</a:t>
            </a:r>
          </a:p>
        </p:txBody>
      </p:sp>
      <p:sp>
        <p:nvSpPr>
          <p:cNvPr id="1126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  <a:pPr/>
              <a:t>26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2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6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2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1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1" y="404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5" y="234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8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7" y="333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3" y="165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2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2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7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7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1C8EC-C09D-40CD-AF15-33619B226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1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66CAD-7A17-4D4B-AB14-3D94B7089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63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F4D4-57B8-40C3-96DB-BEDD69DB8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82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3560-06F5-4F94-8AAB-D60EFCC63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68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29112266-88B5-47AC-B773-70B0F5053D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42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1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DC560E50-184F-4261-BCFC-621BCE28A5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352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9B090-DCA6-4E0D-9671-26CF95906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F3D950E-09E1-40EB-AAFD-69BE5E0007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3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9"/>
            <a:ext cx="8207375" cy="8572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2095491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2095491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altLang="zh-CN" b="1">
                <a:solidFill>
                  <a:srgbClr val="9BD3E5"/>
                </a:solidFill>
              </a:rPr>
              <a:t>Page </a:t>
            </a:r>
            <a:r>
              <a:rPr lang="de-DE" altLang="zh-CN" b="1">
                <a:solidFill>
                  <a:srgbClr val="9BD3E5"/>
                </a:solidFill>
                <a:sym typeface="MS UI Gothic" panose="020B0600070205080204" pitchFamily="34" charset="-128"/>
              </a:rPr>
              <a:t></a:t>
            </a:r>
            <a:r>
              <a:rPr lang="de-DE" altLang="zh-CN" b="1">
                <a:solidFill>
                  <a:srgbClr val="9BD3E5"/>
                </a:solidFill>
              </a:rPr>
              <a:t> </a:t>
            </a:r>
            <a:fld id="{AD3AC9A5-20D0-4EF6-BA80-73EFC9BE9A7C}" type="slidenum">
              <a:rPr lang="zh-CN" altLang="en-US" b="1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 b="1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02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3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8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7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3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2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2" y="405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6" y="235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09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9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8" y="334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4" y="166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3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3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8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8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51CD818-31C7-44B5-B7B4-923134F16C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57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9AE103E-022A-4F20-84F5-C20795816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91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034BC-7D5A-42B8-967A-643EB5B86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549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99E087C-1D25-4CD0-B000-B2EA9FC60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78A1CD7-3C74-4E0D-9840-D52211D20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786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8B5135-AA0A-4B55-98A4-078BE4556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649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EC1B03-2393-45EF-B95E-B79DEB1F1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957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B94AB8E-06F7-4283-902E-C0580CEEC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928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9B72976-BA63-4151-8C7E-3A5C9121B6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78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CE46478-3F7E-495D-B81D-C8B84475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828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0E2E167-C840-4F9A-AC71-9A22F36E0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677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B434CB2-C928-4C5B-9BC3-0EA109070A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0689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3C06-A4AF-4D15-B39E-3C2991A44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05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AD108-AD8A-4987-9699-6E04FD4B6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567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DE3A2C0-07C2-4C56-BF31-0D8C96B0E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770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4F8D1C11-1153-4BE0-97E5-481ACB5CC4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1043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291EAB3-4B41-42E9-A1F3-9FF0196E3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3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788" y="28416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076700"/>
            <a:ext cx="7772400" cy="2019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 descr="Large confetti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17760-8218-4645-B8E0-B5A269D0F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410872"/>
      </p:ext>
    </p:extLst>
  </p:cSld>
  <p:clrMapOvr>
    <a:masterClrMapping/>
  </p:clrMapOvr>
  <p:transition spd="med"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3"/>
          <p:cNvSpPr>
            <a:spLocks noChangeArrowheads="1"/>
          </p:cNvSpPr>
          <p:nvPr/>
        </p:nvSpPr>
        <p:spPr bwMode="gray">
          <a:xfrm>
            <a:off x="1698625" y="3705225"/>
            <a:ext cx="742950" cy="74295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44" descr="3"/>
          <p:cNvSpPr>
            <a:spLocks noChangeArrowheads="1"/>
          </p:cNvSpPr>
          <p:nvPr/>
        </p:nvSpPr>
        <p:spPr bwMode="gray">
          <a:xfrm>
            <a:off x="2492375" y="4510088"/>
            <a:ext cx="742950" cy="74453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34" descr="5"/>
          <p:cNvSpPr>
            <a:spLocks noChangeArrowheads="1"/>
          </p:cNvSpPr>
          <p:nvPr/>
        </p:nvSpPr>
        <p:spPr bwMode="gray">
          <a:xfrm>
            <a:off x="915988" y="4510088"/>
            <a:ext cx="742950" cy="744537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gray">
          <a:xfrm>
            <a:off x="128588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gray">
          <a:xfrm>
            <a:off x="2492375" y="3705225"/>
            <a:ext cx="742950" cy="7429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10" name="Group 75"/>
          <p:cNvGrpSpPr/>
          <p:nvPr/>
        </p:nvGrpSpPr>
        <p:grpSpPr bwMode="auto">
          <a:xfrm>
            <a:off x="112713" y="5954713"/>
            <a:ext cx="8936037" cy="631825"/>
            <a:chOff x="71" y="3751"/>
            <a:chExt cx="5629" cy="398"/>
          </a:xfrm>
        </p:grpSpPr>
        <p:sp>
          <p:nvSpPr>
            <p:cNvPr id="11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2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3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grpSp>
        <p:nvGrpSpPr>
          <p:cNvPr id="14" name="Group 7"/>
          <p:cNvGrpSpPr/>
          <p:nvPr/>
        </p:nvGrpSpPr>
        <p:grpSpPr bwMode="auto">
          <a:xfrm rot="10800000">
            <a:off x="6003925" y="1778000"/>
            <a:ext cx="2768600" cy="779463"/>
            <a:chOff x="1566" y="164"/>
            <a:chExt cx="1455" cy="425"/>
          </a:xfrm>
        </p:grpSpPr>
        <p:sp>
          <p:nvSpPr>
            <p:cNvPr id="15" name="Freeform 8"/>
            <p:cNvSpPr/>
            <p:nvPr/>
          </p:nvSpPr>
          <p:spPr bwMode="gray">
            <a:xfrm>
              <a:off x="1892" y="468"/>
              <a:ext cx="38" cy="121"/>
            </a:xfrm>
            <a:custGeom>
              <a:avLst/>
              <a:gdLst>
                <a:gd name="T0" fmla="*/ 30 w 39"/>
                <a:gd name="T1" fmla="*/ 36 h 121"/>
                <a:gd name="T2" fmla="*/ 28 w 39"/>
                <a:gd name="T3" fmla="*/ 36 h 121"/>
                <a:gd name="T4" fmla="*/ 23 w 39"/>
                <a:gd name="T5" fmla="*/ 36 h 121"/>
                <a:gd name="T6" fmla="*/ 19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19 w 39"/>
                <a:gd name="T23" fmla="*/ 5 h 121"/>
                <a:gd name="T24" fmla="*/ 23 w 39"/>
                <a:gd name="T25" fmla="*/ 11 h 121"/>
                <a:gd name="T26" fmla="*/ 30 w 39"/>
                <a:gd name="T27" fmla="*/ 20 h 121"/>
                <a:gd name="T28" fmla="*/ 32 w 39"/>
                <a:gd name="T29" fmla="*/ 34 h 121"/>
                <a:gd name="T30" fmla="*/ 32 w 39"/>
                <a:gd name="T31" fmla="*/ 121 h 121"/>
                <a:gd name="T32" fmla="*/ 30 w 39"/>
                <a:gd name="T33" fmla="*/ 121 h 121"/>
                <a:gd name="T34" fmla="*/ 30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gray">
            <a:xfrm>
              <a:off x="2271" y="451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1766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8" name="Freeform 11"/>
            <p:cNvSpPr/>
            <p:nvPr/>
          </p:nvSpPr>
          <p:spPr bwMode="gray">
            <a:xfrm>
              <a:off x="2792" y="378"/>
              <a:ext cx="143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2 w 144"/>
                <a:gd name="T37" fmla="*/ 62 h 211"/>
                <a:gd name="T38" fmla="*/ 72 w 144"/>
                <a:gd name="T39" fmla="*/ 60 h 211"/>
                <a:gd name="T40" fmla="*/ 72 w 144"/>
                <a:gd name="T41" fmla="*/ 55 h 211"/>
                <a:gd name="T42" fmla="*/ 72 w 144"/>
                <a:gd name="T43" fmla="*/ 45 h 211"/>
                <a:gd name="T44" fmla="*/ 72 w 144"/>
                <a:gd name="T45" fmla="*/ 36 h 211"/>
                <a:gd name="T46" fmla="*/ 75 w 144"/>
                <a:gd name="T47" fmla="*/ 25 h 211"/>
                <a:gd name="T48" fmla="*/ 84 w 144"/>
                <a:gd name="T49" fmla="*/ 16 h 211"/>
                <a:gd name="T50" fmla="*/ 98 w 144"/>
                <a:gd name="T51" fmla="*/ 8 h 211"/>
                <a:gd name="T52" fmla="*/ 114 w 144"/>
                <a:gd name="T53" fmla="*/ 2 h 211"/>
                <a:gd name="T54" fmla="*/ 137 w 144"/>
                <a:gd name="T55" fmla="*/ 0 h 211"/>
                <a:gd name="T56" fmla="*/ 137 w 144"/>
                <a:gd name="T57" fmla="*/ 2 h 211"/>
                <a:gd name="T58" fmla="*/ 137 w 144"/>
                <a:gd name="T59" fmla="*/ 8 h 211"/>
                <a:gd name="T60" fmla="*/ 134 w 144"/>
                <a:gd name="T61" fmla="*/ 17 h 211"/>
                <a:gd name="T62" fmla="*/ 132 w 144"/>
                <a:gd name="T63" fmla="*/ 28 h 211"/>
                <a:gd name="T64" fmla="*/ 126 w 144"/>
                <a:gd name="T65" fmla="*/ 39 h 211"/>
                <a:gd name="T66" fmla="*/ 118 w 144"/>
                <a:gd name="T67" fmla="*/ 49 h 211"/>
                <a:gd name="T68" fmla="*/ 106 w 144"/>
                <a:gd name="T69" fmla="*/ 59 h 211"/>
                <a:gd name="T70" fmla="*/ 90 w 144"/>
                <a:gd name="T71" fmla="*/ 64 h 211"/>
                <a:gd name="T72" fmla="*/ 72 w 144"/>
                <a:gd name="T73" fmla="*/ 67 h 211"/>
                <a:gd name="T74" fmla="*/ 72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631" y="457"/>
              <a:ext cx="88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4 w 89"/>
                <a:gd name="T31" fmla="*/ 39 h 132"/>
                <a:gd name="T32" fmla="*/ 44 w 89"/>
                <a:gd name="T33" fmla="*/ 38 h 132"/>
                <a:gd name="T34" fmla="*/ 44 w 89"/>
                <a:gd name="T35" fmla="*/ 34 h 132"/>
                <a:gd name="T36" fmla="*/ 44 w 89"/>
                <a:gd name="T37" fmla="*/ 27 h 132"/>
                <a:gd name="T38" fmla="*/ 44 w 89"/>
                <a:gd name="T39" fmla="*/ 20 h 132"/>
                <a:gd name="T40" fmla="*/ 47 w 89"/>
                <a:gd name="T41" fmla="*/ 14 h 132"/>
                <a:gd name="T42" fmla="*/ 55 w 89"/>
                <a:gd name="T43" fmla="*/ 7 h 132"/>
                <a:gd name="T44" fmla="*/ 66 w 89"/>
                <a:gd name="T45" fmla="*/ 3 h 132"/>
                <a:gd name="T46" fmla="*/ 82 w 89"/>
                <a:gd name="T47" fmla="*/ 0 h 132"/>
                <a:gd name="T48" fmla="*/ 82 w 89"/>
                <a:gd name="T49" fmla="*/ 3 h 132"/>
                <a:gd name="T50" fmla="*/ 81 w 89"/>
                <a:gd name="T51" fmla="*/ 10 h 132"/>
                <a:gd name="T52" fmla="*/ 80 w 89"/>
                <a:gd name="T53" fmla="*/ 18 h 132"/>
                <a:gd name="T54" fmla="*/ 74 w 89"/>
                <a:gd name="T55" fmla="*/ 26 h 132"/>
                <a:gd name="T56" fmla="*/ 67 w 89"/>
                <a:gd name="T57" fmla="*/ 34 h 132"/>
                <a:gd name="T58" fmla="*/ 57 w 89"/>
                <a:gd name="T59" fmla="*/ 41 h 132"/>
                <a:gd name="T60" fmla="*/ 44 w 89"/>
                <a:gd name="T61" fmla="*/ 43 h 132"/>
                <a:gd name="T62" fmla="*/ 44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gray">
            <a:xfrm>
              <a:off x="2431" y="404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1" name="Freeform 14"/>
            <p:cNvSpPr/>
            <p:nvPr/>
          </p:nvSpPr>
          <p:spPr bwMode="gray">
            <a:xfrm>
              <a:off x="1915" y="234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2" name="Freeform 15"/>
            <p:cNvSpPr/>
            <p:nvPr/>
          </p:nvSpPr>
          <p:spPr bwMode="gray">
            <a:xfrm>
              <a:off x="2515" y="380"/>
              <a:ext cx="93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53 w 92"/>
                <a:gd name="T45" fmla="*/ 38 h 210"/>
                <a:gd name="T46" fmla="*/ 58 w 92"/>
                <a:gd name="T47" fmla="*/ 24 h 210"/>
                <a:gd name="T48" fmla="*/ 73 w 92"/>
                <a:gd name="T49" fmla="*/ 8 h 210"/>
                <a:gd name="T50" fmla="*/ 99 w 92"/>
                <a:gd name="T51" fmla="*/ 0 h 210"/>
                <a:gd name="T52" fmla="*/ 97 w 92"/>
                <a:gd name="T53" fmla="*/ 8 h 210"/>
                <a:gd name="T54" fmla="*/ 89 w 92"/>
                <a:gd name="T55" fmla="*/ 25 h 210"/>
                <a:gd name="T56" fmla="*/ 70 w 92"/>
                <a:gd name="T57" fmla="*/ 40 h 210"/>
                <a:gd name="T58" fmla="*/ 56 w 92"/>
                <a:gd name="T59" fmla="*/ 124 h 210"/>
                <a:gd name="T60" fmla="*/ 57 w 92"/>
                <a:gd name="T61" fmla="*/ 116 h 210"/>
                <a:gd name="T62" fmla="*/ 66 w 92"/>
                <a:gd name="T63" fmla="*/ 100 h 210"/>
                <a:gd name="T64" fmla="*/ 88 w 92"/>
                <a:gd name="T65" fmla="*/ 92 h 210"/>
                <a:gd name="T66" fmla="*/ 87 w 92"/>
                <a:gd name="T67" fmla="*/ 98 h 210"/>
                <a:gd name="T68" fmla="*/ 80 w 92"/>
                <a:gd name="T69" fmla="*/ 114 h 210"/>
                <a:gd name="T70" fmla="*/ 66 w 92"/>
                <a:gd name="T71" fmla="*/ 127 h 210"/>
                <a:gd name="T72" fmla="*/ 56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3" name="Freeform 16"/>
            <p:cNvSpPr/>
            <p:nvPr/>
          </p:nvSpPr>
          <p:spPr bwMode="gray">
            <a:xfrm>
              <a:off x="1567" y="298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4" name="Freeform 17"/>
            <p:cNvSpPr/>
            <p:nvPr/>
          </p:nvSpPr>
          <p:spPr bwMode="gray">
            <a:xfrm>
              <a:off x="2597" y="333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5" name="Freeform 18"/>
            <p:cNvSpPr/>
            <p:nvPr/>
          </p:nvSpPr>
          <p:spPr bwMode="gray">
            <a:xfrm>
              <a:off x="1673" y="165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6" name="Freeform 19"/>
            <p:cNvSpPr/>
            <p:nvPr/>
          </p:nvSpPr>
          <p:spPr bwMode="gray">
            <a:xfrm>
              <a:off x="2065" y="362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7" name="Freeform 20"/>
            <p:cNvSpPr/>
            <p:nvPr/>
          </p:nvSpPr>
          <p:spPr bwMode="gray">
            <a:xfrm>
              <a:off x="2921" y="362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8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9" name="Freeform 22"/>
            <p:cNvSpPr/>
            <p:nvPr/>
          </p:nvSpPr>
          <p:spPr bwMode="gray">
            <a:xfrm>
              <a:off x="2161" y="217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0" name="Freeform 23"/>
            <p:cNvSpPr/>
            <p:nvPr/>
          </p:nvSpPr>
          <p:spPr bwMode="gray">
            <a:xfrm>
              <a:off x="2708" y="217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31" name="Freeform 27" descr="Dark upward diagonal"/>
          <p:cNvSpPr/>
          <p:nvPr/>
        </p:nvSpPr>
        <p:spPr bwMode="gray">
          <a:xfrm>
            <a:off x="85725" y="76200"/>
            <a:ext cx="8977313" cy="500063"/>
          </a:xfrm>
          <a:custGeom>
            <a:avLst/>
            <a:gdLst>
              <a:gd name="T0" fmla="*/ 0 w 5655"/>
              <a:gd name="T1" fmla="*/ 2147483647 h 315"/>
              <a:gd name="T2" fmla="*/ 2147483647 w 5655"/>
              <a:gd name="T3" fmla="*/ 0 h 315"/>
              <a:gd name="T4" fmla="*/ 2147483647 w 5655"/>
              <a:gd name="T5" fmla="*/ 2147483647 h 315"/>
              <a:gd name="T6" fmla="*/ 2147483647 w 5655"/>
              <a:gd name="T7" fmla="*/ 2147483647 h 315"/>
              <a:gd name="T8" fmla="*/ 2147483647 w 5655"/>
              <a:gd name="T9" fmla="*/ 2147483647 h 315"/>
              <a:gd name="T10" fmla="*/ 0 w 5655"/>
              <a:gd name="T11" fmla="*/ 2147483647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6862"/>
              </a:schemeClr>
            </a:fgClr>
            <a:bgClr>
              <a:schemeClr val="tx1">
                <a:alpha val="7686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gray">
          <a:xfrm>
            <a:off x="114300" y="6610350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grpSp>
        <p:nvGrpSpPr>
          <p:cNvPr id="33" name="Group 74"/>
          <p:cNvGrpSpPr/>
          <p:nvPr/>
        </p:nvGrpSpPr>
        <p:grpSpPr bwMode="auto">
          <a:xfrm>
            <a:off x="85725" y="854075"/>
            <a:ext cx="8982075" cy="1131888"/>
            <a:chOff x="54" y="538"/>
            <a:chExt cx="5658" cy="713"/>
          </a:xfrm>
        </p:grpSpPr>
        <p:sp>
          <p:nvSpPr>
            <p:cNvPr id="34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7116 w 5446"/>
                <a:gd name="T3" fmla="*/ 0 h 590"/>
                <a:gd name="T4" fmla="*/ 7116 w 5446"/>
                <a:gd name="T5" fmla="*/ 120 h 590"/>
                <a:gd name="T6" fmla="*/ 7116 w 5446"/>
                <a:gd name="T7" fmla="*/ 175 h 590"/>
                <a:gd name="T8" fmla="*/ 1976 w 5446"/>
                <a:gd name="T9" fmla="*/ 171 h 590"/>
                <a:gd name="T10" fmla="*/ 1682 w 5446"/>
                <a:gd name="T11" fmla="*/ 225 h 590"/>
                <a:gd name="T12" fmla="*/ 0 w 5446"/>
                <a:gd name="T13" fmla="*/ 228 h 590"/>
                <a:gd name="T14" fmla="*/ 0 w 5446"/>
                <a:gd name="T15" fmla="*/ 0 h 5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5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36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880 w 1440"/>
                <a:gd name="T1" fmla="*/ 1 h 112"/>
                <a:gd name="T2" fmla="*/ 1647 w 1440"/>
                <a:gd name="T3" fmla="*/ 45 h 112"/>
                <a:gd name="T4" fmla="*/ 0 w 1440"/>
                <a:gd name="T5" fmla="*/ 44 h 112"/>
                <a:gd name="T6" fmla="*/ 0 w 1440"/>
                <a:gd name="T7" fmla="*/ 19 h 112"/>
                <a:gd name="T8" fmla="*/ 1396 w 1440"/>
                <a:gd name="T9" fmla="*/ 20 h 112"/>
                <a:gd name="T10" fmla="*/ 1492 w 1440"/>
                <a:gd name="T11" fmla="*/ 0 h 112"/>
                <a:gd name="T12" fmla="*/ 1880 w 1440"/>
                <a:gd name="T13" fmla="*/ 1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37" name="Rectangle 33"/>
          <p:cNvSpPr>
            <a:spLocks noChangeArrowheads="1"/>
          </p:cNvSpPr>
          <p:nvPr/>
        </p:nvSpPr>
        <p:spPr bwMode="gray">
          <a:xfrm>
            <a:off x="85725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38" descr="1"/>
          <p:cNvSpPr>
            <a:spLocks noChangeArrowheads="1"/>
          </p:cNvSpPr>
          <p:nvPr/>
        </p:nvSpPr>
        <p:spPr bwMode="gray">
          <a:xfrm>
            <a:off x="4067175" y="4497388"/>
            <a:ext cx="741363" cy="742950"/>
          </a:xfrm>
          <a:prstGeom prst="rect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9" name="Rectangle 40" descr="7"/>
          <p:cNvSpPr>
            <a:spLocks noChangeArrowheads="1"/>
          </p:cNvSpPr>
          <p:nvPr/>
        </p:nvSpPr>
        <p:spPr bwMode="gray">
          <a:xfrm>
            <a:off x="3275013" y="5314950"/>
            <a:ext cx="742950" cy="742950"/>
          </a:xfrm>
          <a:prstGeom prst="rect">
            <a:avLst/>
          </a:pr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gray">
          <a:xfrm>
            <a:off x="3282950" y="4510088"/>
            <a:ext cx="741363" cy="744537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1" name="Rectangle 37" descr="6"/>
          <p:cNvSpPr>
            <a:spLocks noChangeArrowheads="1"/>
          </p:cNvSpPr>
          <p:nvPr/>
        </p:nvSpPr>
        <p:spPr bwMode="gray">
          <a:xfrm>
            <a:off x="1703388" y="5314950"/>
            <a:ext cx="742950" cy="742950"/>
          </a:xfrm>
          <a:prstGeom prst="rect">
            <a:avLst/>
          </a:pr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gray">
          <a:xfrm>
            <a:off x="128588" y="4511675"/>
            <a:ext cx="741362" cy="7429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pic>
        <p:nvPicPr>
          <p:cNvPr id="43" name="Picture 43" descr="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0175" y="2911475"/>
            <a:ext cx="134778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70" descr="2"/>
          <p:cNvSpPr>
            <a:spLocks noChangeArrowheads="1"/>
          </p:cNvSpPr>
          <p:nvPr/>
        </p:nvSpPr>
        <p:spPr bwMode="gray">
          <a:xfrm>
            <a:off x="1701800" y="3705225"/>
            <a:ext cx="744538" cy="742950"/>
          </a:xfrm>
          <a:prstGeom prst="rect">
            <a:avLst/>
          </a:prstGeom>
          <a:blipFill dpi="0" rotWithShape="1">
            <a:blip r:embed="rId8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6196013"/>
            <a:ext cx="4811713" cy="403225"/>
          </a:xfr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0"/>
            <a:ext cx="6019800" cy="1470025"/>
          </a:xfr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31775" y="6445250"/>
            <a:ext cx="2205038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74925" y="6445250"/>
            <a:ext cx="2990850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700713" y="6445250"/>
            <a:ext cx="2205037" cy="317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1C8EC-C09D-40CD-AF15-33619B2266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97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034BC-7D5A-42B8-967A-643EB5B86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8340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AD108-AD8A-4987-9699-6E04FD4B6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2518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951E-F6B6-4A29-91C3-4B9DCD9A5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487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528C6-25B0-4B56-917C-AA503641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827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A3EC0-0F09-414C-B039-4DDB592C8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42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951E-F6B6-4A29-91C3-4B9DCD9A5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39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2C10-7651-48AB-B4F5-3B6CF520A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06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764F9-A9BA-4802-BC2A-EF85C6BD1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5806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E33A9-17A6-4C7B-BEAF-B5DBEA94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6931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66CAD-7A17-4D4B-AB14-3D94B7089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401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38125"/>
            <a:ext cx="2057400" cy="5934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38125"/>
            <a:ext cx="6019800" cy="5934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4F4D4-57B8-40C3-96DB-BEDD69DB89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7827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64770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733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C3560-06F5-4F94-8AAB-D60EFCC63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4547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47625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9112266-88B5-47AC-B773-70B0F5053D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93700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4762501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C560E50-184F-4261-BCFC-621BCE28A5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992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7950" y="-201613"/>
            <a:ext cx="7993063" cy="11096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9B090-DCA6-4E0D-9671-26CF95906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4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2" y="1142988"/>
            <a:ext cx="8207375" cy="31432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9" y="23795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4762502"/>
            <a:ext cx="6357956" cy="615553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5810267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F3D950E-09E1-40EB-AAFD-69BE5E0007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68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528C6-25B0-4B56-917C-AA503641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6127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40" y="1142989"/>
            <a:ext cx="8207375" cy="8572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7" y="23794"/>
            <a:ext cx="4846637" cy="547687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2095491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2095491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de-DE" altLang="zh-CN" b="1">
                <a:solidFill>
                  <a:srgbClr val="9BD3E5"/>
                </a:solidFill>
              </a:rPr>
              <a:t>Page </a:t>
            </a:r>
            <a:r>
              <a:rPr lang="de-DE" altLang="zh-CN" b="1">
                <a:solidFill>
                  <a:srgbClr val="9BD3E5"/>
                </a:solidFill>
                <a:sym typeface="MS UI Gothic" panose="020B0600070205080204" pitchFamily="34" charset="-128"/>
              </a:rPr>
              <a:t></a:t>
            </a:r>
            <a:r>
              <a:rPr lang="de-DE" altLang="zh-CN" b="1">
                <a:solidFill>
                  <a:srgbClr val="9BD3E5"/>
                </a:solidFill>
              </a:rPr>
              <a:t> </a:t>
            </a:r>
            <a:fld id="{AD3AC9A5-20D0-4EF6-BA80-73EFC9BE9A7C}" type="slidenum">
              <a:rPr lang="zh-CN" altLang="en-US" b="1">
                <a:solidFill>
                  <a:srgbClr val="9BD3E5"/>
                </a:solidFill>
              </a:rPr>
              <a:pPr>
                <a:defRPr/>
              </a:pPr>
              <a:t>‹#›</a:t>
            </a:fld>
            <a:endParaRPr lang="en-US" altLang="zh-CN" b="1">
              <a:solidFill>
                <a:srgbClr val="9BD3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9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A3EC0-0F09-414C-B039-4DDB592C8E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53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2C10-7651-48AB-B4F5-3B6CF520A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70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764F9-A9BA-4802-BC2A-EF85C6BD10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7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E33A9-17A6-4C7B-BEAF-B5DBEA94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5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9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6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77793-D003-4A41-8427-F19EF6CC601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9327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8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7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9BD3E5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2868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868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6547E6-C8C8-4A19-8D88-AE7ACD5797B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8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8704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/>
          <p:nvPr/>
        </p:nvGrpSpPr>
        <p:grpSpPr bwMode="auto">
          <a:xfrm>
            <a:off x="6553200" y="6013450"/>
            <a:ext cx="2392363" cy="563563"/>
            <a:chOff x="1566" y="164"/>
            <a:chExt cx="1455" cy="425"/>
          </a:xfrm>
        </p:grpSpPr>
        <p:sp>
          <p:nvSpPr>
            <p:cNvPr id="104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4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2" name="Freeform 19"/>
            <p:cNvSpPr/>
            <p:nvPr/>
          </p:nvSpPr>
          <p:spPr bwMode="gray">
            <a:xfrm>
              <a:off x="2065" y="362"/>
              <a:ext cx="99" cy="227"/>
            </a:xfrm>
            <a:custGeom>
              <a:avLst/>
              <a:gdLst>
                <a:gd name="T0" fmla="*/ 50 w 100"/>
                <a:gd name="T1" fmla="*/ 169 h 228"/>
                <a:gd name="T2" fmla="*/ 52 w 100"/>
                <a:gd name="T3" fmla="*/ 169 h 228"/>
                <a:gd name="T4" fmla="*/ 67 w 100"/>
                <a:gd name="T5" fmla="*/ 162 h 228"/>
                <a:gd name="T6" fmla="*/ 79 w 100"/>
                <a:gd name="T7" fmla="*/ 147 h 228"/>
                <a:gd name="T8" fmla="*/ 79 w 100"/>
                <a:gd name="T9" fmla="*/ 134 h 228"/>
                <a:gd name="T10" fmla="*/ 67 w 100"/>
                <a:gd name="T11" fmla="*/ 136 h 228"/>
                <a:gd name="T12" fmla="*/ 51 w 100"/>
                <a:gd name="T13" fmla="*/ 151 h 228"/>
                <a:gd name="T14" fmla="*/ 50 w 100"/>
                <a:gd name="T15" fmla="*/ 114 h 228"/>
                <a:gd name="T16" fmla="*/ 54 w 100"/>
                <a:gd name="T17" fmla="*/ 114 h 228"/>
                <a:gd name="T18" fmla="*/ 71 w 100"/>
                <a:gd name="T19" fmla="*/ 110 h 228"/>
                <a:gd name="T20" fmla="*/ 85 w 100"/>
                <a:gd name="T21" fmla="*/ 92 h 228"/>
                <a:gd name="T22" fmla="*/ 85 w 100"/>
                <a:gd name="T23" fmla="*/ 77 h 228"/>
                <a:gd name="T24" fmla="*/ 74 w 100"/>
                <a:gd name="T25" fmla="*/ 79 h 228"/>
                <a:gd name="T26" fmla="*/ 58 w 100"/>
                <a:gd name="T27" fmla="*/ 88 h 228"/>
                <a:gd name="T28" fmla="*/ 50 w 100"/>
                <a:gd name="T29" fmla="*/ 114 h 228"/>
                <a:gd name="T30" fmla="*/ 50 w 100"/>
                <a:gd name="T31" fmla="*/ 48 h 228"/>
                <a:gd name="T32" fmla="*/ 60 w 100"/>
                <a:gd name="T33" fmla="*/ 45 h 228"/>
                <a:gd name="T34" fmla="*/ 78 w 100"/>
                <a:gd name="T35" fmla="*/ 37 h 228"/>
                <a:gd name="T36" fmla="*/ 90 w 100"/>
                <a:gd name="T37" fmla="*/ 17 h 228"/>
                <a:gd name="T38" fmla="*/ 90 w 100"/>
                <a:gd name="T39" fmla="*/ 0 h 228"/>
                <a:gd name="T40" fmla="*/ 76 w 100"/>
                <a:gd name="T41" fmla="*/ 3 h 228"/>
                <a:gd name="T42" fmla="*/ 58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5 w 100"/>
                <a:gd name="T71" fmla="*/ 125 h 228"/>
                <a:gd name="T72" fmla="*/ 47 w 100"/>
                <a:gd name="T73" fmla="*/ 134 h 228"/>
                <a:gd name="T74" fmla="*/ 50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4" name="Freeform 20"/>
            <p:cNvSpPr/>
            <p:nvPr/>
          </p:nvSpPr>
          <p:spPr bwMode="gray">
            <a:xfrm>
              <a:off x="2921" y="362"/>
              <a:ext cx="100" cy="227"/>
            </a:xfrm>
            <a:custGeom>
              <a:avLst/>
              <a:gdLst>
                <a:gd name="T0" fmla="*/ 53 w 100"/>
                <a:gd name="T1" fmla="*/ 169 h 228"/>
                <a:gd name="T2" fmla="*/ 60 w 100"/>
                <a:gd name="T3" fmla="*/ 169 h 228"/>
                <a:gd name="T4" fmla="*/ 74 w 100"/>
                <a:gd name="T5" fmla="*/ 162 h 228"/>
                <a:gd name="T6" fmla="*/ 87 w 100"/>
                <a:gd name="T7" fmla="*/ 147 h 228"/>
                <a:gd name="T8" fmla="*/ 87 w 100"/>
                <a:gd name="T9" fmla="*/ 134 h 228"/>
                <a:gd name="T10" fmla="*/ 74 w 100"/>
                <a:gd name="T11" fmla="*/ 136 h 228"/>
                <a:gd name="T12" fmla="*/ 60 w 100"/>
                <a:gd name="T13" fmla="*/ 151 h 228"/>
                <a:gd name="T14" fmla="*/ 53 w 100"/>
                <a:gd name="T15" fmla="*/ 114 h 228"/>
                <a:gd name="T16" fmla="*/ 61 w 100"/>
                <a:gd name="T17" fmla="*/ 114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4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25 h 228"/>
                <a:gd name="T62" fmla="*/ 42 w 100"/>
                <a:gd name="T63" fmla="*/ 114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4 h 228"/>
                <a:gd name="T70" fmla="*/ 26 w 100"/>
                <a:gd name="T71" fmla="*/ 125 h 228"/>
                <a:gd name="T72" fmla="*/ 47 w 100"/>
                <a:gd name="T73" fmla="*/ 134 h 228"/>
                <a:gd name="T74" fmla="*/ 53 w 100"/>
                <a:gd name="T75" fmla="*/ 221 h 22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5" name="Freeform 21"/>
            <p:cNvSpPr/>
            <p:nvPr/>
          </p:nvSpPr>
          <p:spPr bwMode="gray">
            <a:xfrm>
              <a:off x="2273" y="187"/>
              <a:ext cx="176" cy="402"/>
            </a:xfrm>
            <a:custGeom>
              <a:avLst/>
              <a:gdLst>
                <a:gd name="T0" fmla="*/ 100 w 175"/>
                <a:gd name="T1" fmla="*/ 309 h 402"/>
                <a:gd name="T2" fmla="*/ 108 w 175"/>
                <a:gd name="T3" fmla="*/ 309 h 402"/>
                <a:gd name="T4" fmla="*/ 125 w 175"/>
                <a:gd name="T5" fmla="*/ 304 h 402"/>
                <a:gd name="T6" fmla="*/ 145 w 175"/>
                <a:gd name="T7" fmla="*/ 292 h 402"/>
                <a:gd name="T8" fmla="*/ 159 w 175"/>
                <a:gd name="T9" fmla="*/ 266 h 402"/>
                <a:gd name="T10" fmla="*/ 159 w 175"/>
                <a:gd name="T11" fmla="*/ 247 h 402"/>
                <a:gd name="T12" fmla="*/ 145 w 175"/>
                <a:gd name="T13" fmla="*/ 250 h 402"/>
                <a:gd name="T14" fmla="*/ 127 w 175"/>
                <a:gd name="T15" fmla="*/ 259 h 402"/>
                <a:gd name="T16" fmla="*/ 106 w 175"/>
                <a:gd name="T17" fmla="*/ 285 h 402"/>
                <a:gd name="T18" fmla="*/ 100 w 175"/>
                <a:gd name="T19" fmla="*/ 207 h 402"/>
                <a:gd name="T20" fmla="*/ 109 w 175"/>
                <a:gd name="T21" fmla="*/ 205 h 402"/>
                <a:gd name="T22" fmla="*/ 129 w 175"/>
                <a:gd name="T23" fmla="*/ 200 h 402"/>
                <a:gd name="T24" fmla="*/ 154 w 175"/>
                <a:gd name="T25" fmla="*/ 185 h 402"/>
                <a:gd name="T26" fmla="*/ 170 w 175"/>
                <a:gd name="T27" fmla="*/ 155 h 402"/>
                <a:gd name="T28" fmla="*/ 170 w 175"/>
                <a:gd name="T29" fmla="*/ 134 h 402"/>
                <a:gd name="T30" fmla="*/ 156 w 175"/>
                <a:gd name="T31" fmla="*/ 135 h 402"/>
                <a:gd name="T32" fmla="*/ 136 w 175"/>
                <a:gd name="T33" fmla="*/ 142 h 402"/>
                <a:gd name="T34" fmla="*/ 114 w 175"/>
                <a:gd name="T35" fmla="*/ 162 h 402"/>
                <a:gd name="T36" fmla="*/ 100 w 175"/>
                <a:gd name="T37" fmla="*/ 201 h 402"/>
                <a:gd name="T38" fmla="*/ 102 w 175"/>
                <a:gd name="T39" fmla="*/ 83 h 402"/>
                <a:gd name="T40" fmla="*/ 117 w 175"/>
                <a:gd name="T41" fmla="*/ 81 h 402"/>
                <a:gd name="T42" fmla="*/ 141 w 175"/>
                <a:gd name="T43" fmla="*/ 73 h 402"/>
                <a:gd name="T44" fmla="*/ 164 w 175"/>
                <a:gd name="T45" fmla="*/ 54 h 402"/>
                <a:gd name="T46" fmla="*/ 181 w 175"/>
                <a:gd name="T47" fmla="*/ 23 h 402"/>
                <a:gd name="T48" fmla="*/ 181 w 175"/>
                <a:gd name="T49" fmla="*/ 0 h 402"/>
                <a:gd name="T50" fmla="*/ 164 w 175"/>
                <a:gd name="T51" fmla="*/ 2 h 402"/>
                <a:gd name="T52" fmla="*/ 140 w 175"/>
                <a:gd name="T53" fmla="*/ 10 h 402"/>
                <a:gd name="T54" fmla="*/ 114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6" name="Freeform 22"/>
            <p:cNvSpPr/>
            <p:nvPr/>
          </p:nvSpPr>
          <p:spPr bwMode="gray">
            <a:xfrm>
              <a:off x="2161" y="215"/>
              <a:ext cx="98" cy="374"/>
            </a:xfrm>
            <a:custGeom>
              <a:avLst/>
              <a:gdLst>
                <a:gd name="T0" fmla="*/ 59 w 97"/>
                <a:gd name="T1" fmla="*/ 244 h 373"/>
                <a:gd name="T2" fmla="*/ 66 w 97"/>
                <a:gd name="T3" fmla="*/ 244 h 373"/>
                <a:gd name="T4" fmla="*/ 81 w 97"/>
                <a:gd name="T5" fmla="*/ 239 h 373"/>
                <a:gd name="T6" fmla="*/ 97 w 97"/>
                <a:gd name="T7" fmla="*/ 225 h 373"/>
                <a:gd name="T8" fmla="*/ 104 w 97"/>
                <a:gd name="T9" fmla="*/ 200 h 373"/>
                <a:gd name="T10" fmla="*/ 96 w 97"/>
                <a:gd name="T11" fmla="*/ 200 h 373"/>
                <a:gd name="T12" fmla="*/ 78 w 97"/>
                <a:gd name="T13" fmla="*/ 204 h 373"/>
                <a:gd name="T14" fmla="*/ 63 w 97"/>
                <a:gd name="T15" fmla="*/ 222 h 373"/>
                <a:gd name="T16" fmla="*/ 59 w 97"/>
                <a:gd name="T17" fmla="*/ 147 h 373"/>
                <a:gd name="T18" fmla="*/ 66 w 97"/>
                <a:gd name="T19" fmla="*/ 147 h 373"/>
                <a:gd name="T20" fmla="*/ 81 w 97"/>
                <a:gd name="T21" fmla="*/ 141 h 373"/>
                <a:gd name="T22" fmla="*/ 97 w 97"/>
                <a:gd name="T23" fmla="*/ 128 h 373"/>
                <a:gd name="T24" fmla="*/ 104 w 97"/>
                <a:gd name="T25" fmla="*/ 102 h 373"/>
                <a:gd name="T26" fmla="*/ 96 w 97"/>
                <a:gd name="T27" fmla="*/ 102 h 373"/>
                <a:gd name="T28" fmla="*/ 78 w 97"/>
                <a:gd name="T29" fmla="*/ 109 h 373"/>
                <a:gd name="T30" fmla="*/ 63 w 97"/>
                <a:gd name="T31" fmla="*/ 126 h 373"/>
                <a:gd name="T32" fmla="*/ 59 w 97"/>
                <a:gd name="T33" fmla="*/ 46 h 373"/>
                <a:gd name="T34" fmla="*/ 58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14 h 373"/>
                <a:gd name="T68" fmla="*/ 43 w 97"/>
                <a:gd name="T69" fmla="*/ 202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204 h 373"/>
                <a:gd name="T78" fmla="*/ 29 w 97"/>
                <a:gd name="T79" fmla="*/ 218 h 373"/>
                <a:gd name="T80" fmla="*/ 45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  <p:sp>
          <p:nvSpPr>
            <p:cNvPr id="1057" name="Freeform 23"/>
            <p:cNvSpPr/>
            <p:nvPr/>
          </p:nvSpPr>
          <p:spPr bwMode="gray">
            <a:xfrm>
              <a:off x="2708" y="215"/>
              <a:ext cx="97" cy="374"/>
            </a:xfrm>
            <a:custGeom>
              <a:avLst/>
              <a:gdLst>
                <a:gd name="T0" fmla="*/ 51 w 97"/>
                <a:gd name="T1" fmla="*/ 244 h 373"/>
                <a:gd name="T2" fmla="*/ 60 w 97"/>
                <a:gd name="T3" fmla="*/ 244 h 373"/>
                <a:gd name="T4" fmla="*/ 74 w 97"/>
                <a:gd name="T5" fmla="*/ 239 h 373"/>
                <a:gd name="T6" fmla="*/ 91 w 97"/>
                <a:gd name="T7" fmla="*/ 225 h 373"/>
                <a:gd name="T8" fmla="*/ 97 w 97"/>
                <a:gd name="T9" fmla="*/ 200 h 373"/>
                <a:gd name="T10" fmla="*/ 89 w 97"/>
                <a:gd name="T11" fmla="*/ 200 h 373"/>
                <a:gd name="T12" fmla="*/ 72 w 97"/>
                <a:gd name="T13" fmla="*/ 204 h 373"/>
                <a:gd name="T14" fmla="*/ 55 w 97"/>
                <a:gd name="T15" fmla="*/ 222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14 h 373"/>
                <a:gd name="T68" fmla="*/ 43 w 97"/>
                <a:gd name="T69" fmla="*/ 202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204 h 373"/>
                <a:gd name="T78" fmla="*/ 30 w 97"/>
                <a:gd name="T79" fmla="*/ 218 h 373"/>
                <a:gd name="T80" fmla="*/ 46 w 97"/>
                <a:gd name="T81" fmla="*/ 380 h 3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9BD3E5"/>
                </a:solidFill>
              </a:endParaRPr>
            </a:p>
          </p:txBody>
        </p:sp>
      </p:grpSp>
      <p:sp>
        <p:nvSpPr>
          <p:cNvPr id="1027" name="Freeform 25"/>
          <p:cNvSpPr/>
          <p:nvPr/>
        </p:nvSpPr>
        <p:spPr bwMode="gray">
          <a:xfrm>
            <a:off x="95250" y="6446838"/>
            <a:ext cx="8970963" cy="314325"/>
          </a:xfrm>
          <a:custGeom>
            <a:avLst/>
            <a:gdLst>
              <a:gd name="T0" fmla="*/ 2147483647 w 5651"/>
              <a:gd name="T1" fmla="*/ 2147483647 h 198"/>
              <a:gd name="T2" fmla="*/ 2147483647 w 5651"/>
              <a:gd name="T3" fmla="*/ 2147483647 h 198"/>
              <a:gd name="T4" fmla="*/ 2147483647 w 5651"/>
              <a:gd name="T5" fmla="*/ 2147483647 h 198"/>
              <a:gd name="T6" fmla="*/ 2147483647 w 5651"/>
              <a:gd name="T7" fmla="*/ 2147483647 h 198"/>
              <a:gd name="T8" fmla="*/ 2147483647 w 5651"/>
              <a:gd name="T9" fmla="*/ 2147483647 h 198"/>
              <a:gd name="T10" fmla="*/ 0 w 5651"/>
              <a:gd name="T11" fmla="*/ 0 h 198"/>
              <a:gd name="T12" fmla="*/ 2147483647 w 5651"/>
              <a:gd name="T13" fmla="*/ 2147483647 h 1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28" name="Freeform 26"/>
          <p:cNvSpPr/>
          <p:nvPr/>
        </p:nvSpPr>
        <p:spPr bwMode="gray">
          <a:xfrm>
            <a:off x="95250" y="6491288"/>
            <a:ext cx="8975725" cy="279400"/>
          </a:xfrm>
          <a:custGeom>
            <a:avLst/>
            <a:gdLst>
              <a:gd name="T0" fmla="*/ 0 w 5650"/>
              <a:gd name="T1" fmla="*/ 2147483647 h 176"/>
              <a:gd name="T2" fmla="*/ 2147483647 w 5650"/>
              <a:gd name="T3" fmla="*/ 2147483647 h 176"/>
              <a:gd name="T4" fmla="*/ 2147483647 w 5650"/>
              <a:gd name="T5" fmla="*/ 2147483647 h 176"/>
              <a:gd name="T6" fmla="*/ 2147483647 w 5650"/>
              <a:gd name="T7" fmla="*/ 2147483647 h 176"/>
              <a:gd name="T8" fmla="*/ 2147483647 w 5650"/>
              <a:gd name="T9" fmla="*/ 2147483647 h 176"/>
              <a:gd name="T10" fmla="*/ 0 w 5650"/>
              <a:gd name="T11" fmla="*/ 0 h 176"/>
              <a:gd name="T12" fmla="*/ 0 w 5650"/>
              <a:gd name="T13" fmla="*/ 2147483647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29" name="Freeform 27" descr="Dark upward diagonal"/>
          <p:cNvSpPr/>
          <p:nvPr/>
        </p:nvSpPr>
        <p:spPr bwMode="gray">
          <a:xfrm>
            <a:off x="92075" y="98425"/>
            <a:ext cx="8956675" cy="179388"/>
          </a:xfrm>
          <a:custGeom>
            <a:avLst/>
            <a:gdLst>
              <a:gd name="T0" fmla="*/ 0 w 5639"/>
              <a:gd name="T1" fmla="*/ 0 h 113"/>
              <a:gd name="T2" fmla="*/ 2147483647 w 5639"/>
              <a:gd name="T3" fmla="*/ 0 h 113"/>
              <a:gd name="T4" fmla="*/ 2147483647 w 5639"/>
              <a:gd name="T5" fmla="*/ 2147483647 h 113"/>
              <a:gd name="T6" fmla="*/ 2147483647 w 5639"/>
              <a:gd name="T7" fmla="*/ 2147483647 h 113"/>
              <a:gd name="T8" fmla="*/ 0 w 5639"/>
              <a:gd name="T9" fmla="*/ 2147483647 h 113"/>
              <a:gd name="T10" fmla="*/ 0 w 5639"/>
              <a:gd name="T11" fmla="*/ 0 h 1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30" name="Freeform 28"/>
          <p:cNvSpPr/>
          <p:nvPr/>
        </p:nvSpPr>
        <p:spPr bwMode="gray">
          <a:xfrm>
            <a:off x="92075" y="307975"/>
            <a:ext cx="8955088" cy="938213"/>
          </a:xfrm>
          <a:custGeom>
            <a:avLst/>
            <a:gdLst>
              <a:gd name="T0" fmla="*/ 2147483647 w 5446"/>
              <a:gd name="T1" fmla="*/ 0 h 531"/>
              <a:gd name="T2" fmla="*/ 0 w 5446"/>
              <a:gd name="T3" fmla="*/ 0 h 531"/>
              <a:gd name="T4" fmla="*/ 2147483647 w 5446"/>
              <a:gd name="T5" fmla="*/ 2147483647 h 531"/>
              <a:gd name="T6" fmla="*/ 2147483647 w 5446"/>
              <a:gd name="T7" fmla="*/ 2147483647 h 531"/>
              <a:gd name="T8" fmla="*/ 2147483647 w 5446"/>
              <a:gd name="T9" fmla="*/ 2147483647 h 531"/>
              <a:gd name="T10" fmla="*/ 2147483647 w 5446"/>
              <a:gd name="T11" fmla="*/ 2147483647 h 531"/>
              <a:gd name="T12" fmla="*/ 2147483647 w 5446"/>
              <a:gd name="T13" fmla="*/ 0 h 5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53" name="Freeform 29"/>
          <p:cNvSpPr/>
          <p:nvPr/>
        </p:nvSpPr>
        <p:spPr bwMode="gray">
          <a:xfrm>
            <a:off x="92075" y="306388"/>
            <a:ext cx="8955088" cy="836612"/>
          </a:xfrm>
          <a:custGeom>
            <a:avLst/>
            <a:gdLst/>
            <a:ahLst/>
            <a:cxnLst>
              <a:cxn ang="0">
                <a:pos x="5446" y="0"/>
              </a:cxn>
              <a:cxn ang="0">
                <a:pos x="0" y="0"/>
              </a:cxn>
              <a:cxn ang="0">
                <a:pos x="2" y="470"/>
              </a:cxn>
              <a:cxn ang="0">
                <a:pos x="4078" y="474"/>
              </a:cxn>
              <a:cxn ang="0">
                <a:pos x="4178" y="527"/>
              </a:cxn>
              <a:cxn ang="0">
                <a:pos x="5446" y="531"/>
              </a:cxn>
              <a:cxn ang="0">
                <a:pos x="5446" y="0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Rectangle 32"/>
          <p:cNvSpPr>
            <a:spLocks noChangeArrowheads="1"/>
          </p:cNvSpPr>
          <p:nvPr/>
        </p:nvSpPr>
        <p:spPr bwMode="gray">
          <a:xfrm flipV="1">
            <a:off x="95250" y="6723063"/>
            <a:ext cx="8977313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Freeform 35"/>
          <p:cNvSpPr/>
          <p:nvPr/>
        </p:nvSpPr>
        <p:spPr bwMode="gray">
          <a:xfrm>
            <a:off x="6896100" y="1047750"/>
            <a:ext cx="2155825" cy="52388"/>
          </a:xfrm>
          <a:custGeom>
            <a:avLst/>
            <a:gdLst>
              <a:gd name="T0" fmla="*/ 0 w 1358"/>
              <a:gd name="T1" fmla="*/ 2147483647 h 33"/>
              <a:gd name="T2" fmla="*/ 2147483647 w 1358"/>
              <a:gd name="T3" fmla="*/ 0 h 33"/>
              <a:gd name="T4" fmla="*/ 2147483647 w 1358"/>
              <a:gd name="T5" fmla="*/ 2147483647 h 33"/>
              <a:gd name="T6" fmla="*/ 2147483647 w 1358"/>
              <a:gd name="T7" fmla="*/ 2147483647 h 33"/>
              <a:gd name="T8" fmla="*/ 0 w 1358"/>
              <a:gd name="T9" fmla="*/ 214748364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9BD3E5"/>
              </a:solidFill>
            </a:endParaRPr>
          </a:p>
        </p:txBody>
      </p: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38125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38275"/>
            <a:ext cx="8229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0" y="6311900"/>
            <a:ext cx="1712913" cy="290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830763" y="6323013"/>
            <a:ext cx="2311400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16763" y="6323013"/>
            <a:ext cx="1616075" cy="290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77793-D003-4A41-8427-F19EF6CC601F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9" name="Rectangle 30" descr="7"/>
          <p:cNvSpPr>
            <a:spLocks noChangeArrowheads="1"/>
          </p:cNvSpPr>
          <p:nvPr/>
        </p:nvSpPr>
        <p:spPr bwMode="gray">
          <a:xfrm>
            <a:off x="8245475" y="415925"/>
            <a:ext cx="534988" cy="546100"/>
          </a:xfrm>
          <a:prstGeom prst="rect">
            <a:avLst/>
          </a:prstGeom>
          <a:blipFill dpi="0" rotWithShape="1">
            <a:blip r:embed="rId19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0" name="Rectangle 31" descr="4"/>
          <p:cNvSpPr>
            <a:spLocks noChangeArrowheads="1"/>
          </p:cNvSpPr>
          <p:nvPr/>
        </p:nvSpPr>
        <p:spPr bwMode="gray">
          <a:xfrm>
            <a:off x="7620000" y="415925"/>
            <a:ext cx="534988" cy="546100"/>
          </a:xfrm>
          <a:prstGeom prst="rect">
            <a:avLst/>
          </a:prstGeom>
          <a:blipFill dpi="0" rotWithShape="1">
            <a:blip r:embed="rId20" cstate="print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1041" name="Rectangle 36"/>
          <p:cNvSpPr>
            <a:spLocks noChangeArrowheads="1"/>
          </p:cNvSpPr>
          <p:nvPr/>
        </p:nvSpPr>
        <p:spPr bwMode="gray">
          <a:xfrm>
            <a:off x="7000875" y="415925"/>
            <a:ext cx="534988" cy="546100"/>
          </a:xfrm>
          <a:prstGeom prst="rect">
            <a:avLst/>
          </a:prstGeom>
          <a:solidFill>
            <a:srgbClr val="FFFFFF">
              <a:alpha val="30196"/>
            </a:srgbClr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4961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6907212" cy="11430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第一章    </a:t>
            </a:r>
            <a:r>
              <a:rPr lang="en-US" altLang="zh-CN" sz="4800" b="1" dirty="0" smtClean="0">
                <a:solidFill>
                  <a:srgbClr val="5B361D"/>
                </a:solidFill>
                <a:ea typeface="黑体" pitchFamily="49" charset="-122"/>
              </a:rPr>
              <a:t>Java</a:t>
            </a:r>
            <a:r>
              <a:rPr lang="zh-CN" altLang="en-US" sz="4800" b="1" dirty="0" smtClean="0">
                <a:solidFill>
                  <a:srgbClr val="5B361D"/>
                </a:solidFill>
                <a:ea typeface="黑体" pitchFamily="49" charset="-122"/>
              </a:rPr>
              <a:t>基础知识</a:t>
            </a:r>
            <a:r>
              <a:rPr lang="zh-CN" altLang="en-US" dirty="0" smtClean="0"/>
              <a:t> 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47664" y="1916832"/>
            <a:ext cx="5572125" cy="2844800"/>
          </a:xfrm>
          <a:ln w="57150">
            <a:solidFill>
              <a:srgbClr val="008000"/>
            </a:solidFill>
          </a:ln>
        </p:spPr>
        <p:txBody>
          <a:bodyPr anchor="ctr" anchorCtr="1"/>
          <a:lstStyle/>
          <a:p>
            <a:pPr eaLnBrk="1" hangingPunct="1">
              <a:buFontTx/>
              <a:buNone/>
              <a:defRPr/>
            </a:pP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类的基础知识</a:t>
            </a:r>
            <a:endParaRPr lang="en-US" altLang="zh-CN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（</a:t>
            </a:r>
            <a:r>
              <a:rPr lang="en-US" altLang="zh-CN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en-US" altLang="zh-CN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60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endParaRPr lang="zh-CN" altLang="en-US" sz="6000" b="1" dirty="0" smtClean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8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58272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</a:rPr>
              <a:t>各种图形类的定义分析</a:t>
            </a:r>
            <a:endParaRPr lang="zh-CN" altLang="en-US" sz="4400" b="1" dirty="0">
              <a:solidFill>
                <a:srgbClr val="000000"/>
              </a:solidFill>
            </a:endParaRPr>
          </a:p>
        </p:txBody>
      </p:sp>
      <p:sp>
        <p:nvSpPr>
          <p:cNvPr id="3" name="AutoShape 5"/>
          <p:cNvSpPr/>
          <p:nvPr/>
        </p:nvSpPr>
        <p:spPr>
          <a:xfrm>
            <a:off x="179513" y="1196752"/>
            <a:ext cx="3312368" cy="2800421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Class  Square{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double   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   </a:t>
            </a:r>
            <a:r>
              <a:rPr lang="en-US" altLang="zh-CN" sz="1800" dirty="0" smtClean="0">
                <a:solidFill>
                  <a:srgbClr val="000000"/>
                </a:solidFill>
              </a:rPr>
              <a:t>Square(double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double area(){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return    0.0625*c*c;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 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4" name="AutoShape 5"/>
          <p:cNvSpPr/>
          <p:nvPr/>
        </p:nvSpPr>
        <p:spPr>
          <a:xfrm>
            <a:off x="3923928" y="1209473"/>
            <a:ext cx="3312368" cy="2800421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Class  Circle{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double   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   Circle (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double area(){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return    0.083*c*c;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 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952820" y="4149080"/>
            <a:ext cx="4275364" cy="2800421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Class  Triangle{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double   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   Triangle (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double area(){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return    0.048*c*c;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 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/>
          <p:nvPr/>
        </p:nvSpPr>
        <p:spPr>
          <a:xfrm>
            <a:off x="161701" y="1319400"/>
            <a:ext cx="3474196" cy="2455164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</a:rPr>
              <a:t>bstract Class Shape{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double   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   Shape (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 abstract area();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88640"/>
            <a:ext cx="75200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</a:rPr>
              <a:t>抽象类（父类）、子类的定义</a:t>
            </a:r>
            <a:endParaRPr lang="zh-CN" altLang="en-US" sz="4400" b="1" dirty="0">
              <a:solidFill>
                <a:srgbClr val="000000"/>
              </a:solidFill>
            </a:endParaRPr>
          </a:p>
        </p:txBody>
      </p:sp>
      <p:sp>
        <p:nvSpPr>
          <p:cNvPr id="4" name="AutoShape 5"/>
          <p:cNvSpPr/>
          <p:nvPr/>
        </p:nvSpPr>
        <p:spPr>
          <a:xfrm>
            <a:off x="4427984" y="1319400"/>
            <a:ext cx="4355976" cy="2455164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Class  Square extend</a:t>
            </a:r>
            <a:r>
              <a:rPr lang="en-US" altLang="zh-CN" sz="1800" dirty="0">
                <a:solidFill>
                  <a:srgbClr val="000000"/>
                </a:solidFill>
              </a:rPr>
              <a:t>s Shape </a:t>
            </a:r>
            <a:r>
              <a:rPr lang="en-US" altLang="zh-CN" sz="1800" dirty="0" smtClean="0">
                <a:solidFill>
                  <a:srgbClr val="000000"/>
                </a:solidFill>
              </a:rPr>
              <a:t>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public   Square(double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double area(){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return    0.0625*c*c;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 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242615" y="3861048"/>
            <a:ext cx="4041354" cy="2455164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Class  </a:t>
            </a:r>
            <a:r>
              <a:rPr lang="en-US" altLang="zh-CN" sz="1800" dirty="0">
                <a:solidFill>
                  <a:srgbClr val="000000"/>
                </a:solidFill>
              </a:rPr>
              <a:t>Circle extends Shape  </a:t>
            </a:r>
            <a:r>
              <a:rPr lang="en-US" altLang="zh-CN" sz="1800" dirty="0" smtClean="0">
                <a:solidFill>
                  <a:srgbClr val="000000"/>
                </a:solidFill>
              </a:rPr>
              <a:t>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   Circle (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double area(){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return    0.083*c*c;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 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4716016" y="3883532"/>
            <a:ext cx="4275364" cy="2455164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Class  </a:t>
            </a:r>
            <a:r>
              <a:rPr lang="en-US" altLang="zh-CN" sz="1800" dirty="0">
                <a:solidFill>
                  <a:srgbClr val="000000"/>
                </a:solidFill>
              </a:rPr>
              <a:t>Triangle extends Shape {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public   </a:t>
            </a:r>
            <a:r>
              <a:rPr lang="en-US" altLang="zh-CN" sz="1800" dirty="0">
                <a:solidFill>
                  <a:srgbClr val="000000"/>
                </a:solidFill>
              </a:rPr>
              <a:t>Triangle (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 c){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this.c</a:t>
            </a:r>
            <a:r>
              <a:rPr lang="en-US" altLang="zh-CN" sz="1800" dirty="0" smtClean="0">
                <a:solidFill>
                  <a:srgbClr val="000000"/>
                </a:solidFill>
              </a:rPr>
              <a:t>=c;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double area(){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return    0.048*c*c;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 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/>
          <p:nvPr/>
        </p:nvSpPr>
        <p:spPr>
          <a:xfrm>
            <a:off x="107504" y="1412776"/>
            <a:ext cx="8352928" cy="3433393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en-US" altLang="zh-CN" sz="1800" dirty="0" smtClean="0">
                <a:solidFill>
                  <a:srgbClr val="000000"/>
                </a:solidFill>
              </a:rPr>
              <a:t>ublic   static  void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maxArea</a:t>
            </a:r>
            <a:r>
              <a:rPr lang="en-US" altLang="zh-CN" sz="1800" dirty="0" smtClean="0">
                <a:solidFill>
                  <a:srgbClr val="000000"/>
                </a:solidFill>
              </a:rPr>
              <a:t>(Shape[ ] shapes){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max=shapes[0].area();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nt</a:t>
            </a:r>
            <a:r>
              <a:rPr lang="en-US" altLang="zh-CN" sz="1800" dirty="0" smtClean="0">
                <a:solidFill>
                  <a:srgbClr val="00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maxIndex</a:t>
            </a:r>
            <a:r>
              <a:rPr lang="en-US" altLang="zh-CN" sz="1800" dirty="0" smtClean="0">
                <a:solidFill>
                  <a:srgbClr val="000000"/>
                </a:solidFill>
              </a:rPr>
              <a:t>=0;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for   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=1;i&lt;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shape.length;i</a:t>
            </a:r>
            <a:r>
              <a:rPr lang="en-US" altLang="zh-CN" sz="1800" dirty="0" smtClean="0">
                <a:solidFill>
                  <a:srgbClr val="000000"/>
                </a:solidFill>
              </a:rPr>
              <a:t>++){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double  area=shape[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].area();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if(area&gt;max){</a:t>
            </a:r>
            <a:r>
              <a:rPr lang="en-US" altLang="zh-CN" sz="1800" dirty="0">
                <a:solidFill>
                  <a:srgbClr val="000000"/>
                </a:solidFill>
              </a:rPr>
              <a:t>max=area;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maxIndex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CN" sz="1800" dirty="0" smtClean="0">
                <a:solidFill>
                  <a:srgbClr val="000000"/>
                </a:solidFill>
              </a:rPr>
              <a:t>(“</a:t>
            </a:r>
            <a:r>
              <a:rPr lang="zh-CN" altLang="en-US" sz="1800" dirty="0" smtClean="0">
                <a:solidFill>
                  <a:srgbClr val="000000"/>
                </a:solidFill>
              </a:rPr>
              <a:t>数组中的索引为</a:t>
            </a:r>
            <a:r>
              <a:rPr lang="en-US" altLang="zh-CN" sz="1800" dirty="0">
                <a:solidFill>
                  <a:srgbClr val="000000"/>
                </a:solidFill>
              </a:rPr>
              <a:t>”+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maxIndex</a:t>
            </a:r>
            <a:r>
              <a:rPr lang="en-US" altLang="zh-CN" sz="1800" dirty="0" smtClean="0">
                <a:solidFill>
                  <a:srgbClr val="000000"/>
                </a:solidFill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</a:rPr>
              <a:t>“的图形的面积最大，面积为：”</a:t>
            </a:r>
            <a:r>
              <a:rPr lang="en-US" altLang="zh-CN" sz="1800" dirty="0" smtClean="0">
                <a:solidFill>
                  <a:srgbClr val="000000"/>
                </a:solidFill>
              </a:rPr>
              <a:t>+max</a:t>
            </a:r>
            <a:r>
              <a:rPr lang="zh-CN" altLang="en-US" sz="1800" dirty="0" smtClean="0">
                <a:solidFill>
                  <a:srgbClr val="000000"/>
                </a:solidFill>
              </a:rPr>
              <a:t>）；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88640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0000"/>
                </a:solidFill>
              </a:rPr>
              <a:t>最大</a:t>
            </a:r>
            <a:r>
              <a:rPr lang="zh-CN" altLang="en-US" sz="4400" b="1" dirty="0" smtClean="0">
                <a:solidFill>
                  <a:srgbClr val="000000"/>
                </a:solidFill>
              </a:rPr>
              <a:t>值方法的实现</a:t>
            </a:r>
            <a:endParaRPr lang="zh-CN" altLang="en-US" sz="4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/>
          <p:nvPr/>
        </p:nvSpPr>
        <p:spPr>
          <a:xfrm>
            <a:off x="0" y="0"/>
            <a:ext cx="8352928" cy="6195453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Public   class  Test{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</a:rPr>
              <a:t>public static void main(String[] </a:t>
            </a:r>
            <a:r>
              <a:rPr lang="en-US" altLang="zh-CN" sz="1800" dirty="0" err="1">
                <a:solidFill>
                  <a:srgbClr val="000000"/>
                </a:solidFill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</a:rPr>
              <a:t>) 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 Shape</a:t>
            </a:r>
            <a:r>
              <a:rPr lang="en-US" altLang="zh-CN" sz="1800" dirty="0">
                <a:solidFill>
                  <a:srgbClr val="000000"/>
                </a:solidFill>
              </a:rPr>
              <a:t>[ ] shapes=new </a:t>
            </a:r>
            <a:r>
              <a:rPr lang="en-US" altLang="zh-CN" sz="1800" dirty="0" smtClean="0">
                <a:solidFill>
                  <a:srgbClr val="000000"/>
                </a:solidFill>
              </a:rPr>
              <a:t>Shape[3];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shapes[0]=new Square(10);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shapes[1]=</a:t>
            </a:r>
            <a:r>
              <a:rPr lang="en-US" altLang="zh-CN" sz="1800" dirty="0">
                <a:solidFill>
                  <a:srgbClr val="000000"/>
                </a:solidFill>
              </a:rPr>
              <a:t>new </a:t>
            </a:r>
            <a:r>
              <a:rPr lang="en-US" altLang="zh-CN" sz="1800" dirty="0" smtClean="0">
                <a:solidFill>
                  <a:srgbClr val="000000"/>
                </a:solidFill>
              </a:rPr>
              <a:t>Circle(10</a:t>
            </a:r>
            <a:r>
              <a:rPr lang="en-US" altLang="zh-CN" sz="1800" dirty="0">
                <a:solidFill>
                  <a:srgbClr val="000000"/>
                </a:solidFill>
              </a:rPr>
              <a:t>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Tx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shapes[2]=</a:t>
            </a:r>
            <a:r>
              <a:rPr lang="en-US" altLang="zh-CN" sz="1800" dirty="0">
                <a:solidFill>
                  <a:srgbClr val="000000"/>
                </a:solidFill>
              </a:rPr>
              <a:t>new </a:t>
            </a:r>
            <a:r>
              <a:rPr lang="en-US" altLang="zh-CN" sz="1800" dirty="0" smtClean="0">
                <a:solidFill>
                  <a:srgbClr val="000000"/>
                </a:solidFill>
              </a:rPr>
              <a:t>Triage(10</a:t>
            </a:r>
            <a:r>
              <a:rPr lang="en-US" altLang="zh-CN" sz="1800" dirty="0">
                <a:solidFill>
                  <a:srgbClr val="000000"/>
                </a:solidFill>
              </a:rPr>
              <a:t>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this.maxArea</a:t>
            </a:r>
            <a:r>
              <a:rPr lang="en-US" altLang="zh-CN" sz="1800" dirty="0" smtClean="0">
                <a:solidFill>
                  <a:srgbClr val="000000"/>
                </a:solidFill>
              </a:rPr>
              <a:t>(shapes);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public   static  void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maxArea</a:t>
            </a:r>
            <a:r>
              <a:rPr lang="en-US" altLang="zh-CN" sz="1800" dirty="0" smtClean="0">
                <a:solidFill>
                  <a:srgbClr val="000000"/>
                </a:solidFill>
              </a:rPr>
              <a:t>(Shape[ ] shapes){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double max=shapes[0].area();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00"/>
                </a:solidFill>
              </a:rPr>
              <a:t>i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nt</a:t>
            </a:r>
            <a:r>
              <a:rPr lang="en-US" altLang="zh-CN" sz="1800" dirty="0" smtClean="0">
                <a:solidFill>
                  <a:srgbClr val="000000"/>
                </a:solidFill>
              </a:rPr>
              <a:t>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maxIndex</a:t>
            </a:r>
            <a:r>
              <a:rPr lang="en-US" altLang="zh-CN" sz="1800" dirty="0" smtClean="0">
                <a:solidFill>
                  <a:srgbClr val="000000"/>
                </a:solidFill>
              </a:rPr>
              <a:t>=0;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for   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=1;i&lt;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shape.length;i</a:t>
            </a:r>
            <a:r>
              <a:rPr lang="en-US" altLang="zh-CN" sz="1800" dirty="0" smtClean="0">
                <a:solidFill>
                  <a:srgbClr val="000000"/>
                </a:solidFill>
              </a:rPr>
              <a:t>++){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double  area=shape[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].area();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if(area&gt;max){</a:t>
            </a:r>
            <a:r>
              <a:rPr lang="en-US" altLang="zh-CN" sz="1800" dirty="0">
                <a:solidFill>
                  <a:srgbClr val="000000"/>
                </a:solidFill>
              </a:rPr>
              <a:t>max=area;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maxIndex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CN" sz="1800" dirty="0" smtClean="0">
                <a:solidFill>
                  <a:srgbClr val="000000"/>
                </a:solidFill>
              </a:rPr>
              <a:t>(“</a:t>
            </a:r>
            <a:r>
              <a:rPr lang="zh-CN" altLang="en-US" sz="1800" dirty="0" smtClean="0">
                <a:solidFill>
                  <a:srgbClr val="000000"/>
                </a:solidFill>
              </a:rPr>
              <a:t>数组中的索引为</a:t>
            </a:r>
            <a:r>
              <a:rPr lang="en-US" altLang="zh-CN" sz="1800" dirty="0">
                <a:solidFill>
                  <a:srgbClr val="000000"/>
                </a:solidFill>
              </a:rPr>
              <a:t>”+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maxIndex</a:t>
            </a:r>
            <a:r>
              <a:rPr lang="en-US" altLang="zh-CN" sz="1800" dirty="0" smtClean="0">
                <a:solidFill>
                  <a:srgbClr val="000000"/>
                </a:solidFill>
              </a:rPr>
              <a:t>+</a:t>
            </a:r>
            <a:r>
              <a:rPr lang="zh-CN" altLang="en-US" sz="1800" dirty="0" smtClean="0">
                <a:solidFill>
                  <a:srgbClr val="000000"/>
                </a:solidFill>
              </a:rPr>
              <a:t>“的图形的面积最大，面积为：”</a:t>
            </a:r>
            <a:r>
              <a:rPr lang="en-US" altLang="zh-CN" sz="1800" dirty="0" smtClean="0">
                <a:solidFill>
                  <a:srgbClr val="000000"/>
                </a:solidFill>
              </a:rPr>
              <a:t>+max</a:t>
            </a:r>
            <a:r>
              <a:rPr lang="zh-CN" altLang="en-US" sz="1800" dirty="0" smtClean="0">
                <a:solidFill>
                  <a:srgbClr val="000000"/>
                </a:solidFill>
              </a:rPr>
              <a:t>）；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接口</a:t>
            </a:r>
            <a:r>
              <a:rPr lang="en-US" altLang="zh-CN" dirty="0" smtClean="0">
                <a:solidFill>
                  <a:srgbClr val="000000"/>
                </a:solidFill>
              </a:rPr>
              <a:t/>
            </a:r>
            <a:br>
              <a:rPr lang="en-US" altLang="zh-CN" dirty="0" smtClean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/>
            </a:r>
            <a:br>
              <a:rPr lang="en-US" altLang="zh-CN" dirty="0" smtClean="0">
                <a:solidFill>
                  <a:srgbClr val="000000"/>
                </a:solidFill>
              </a:rPr>
            </a:b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29600" cy="4929187"/>
          </a:xfrm>
          <a:ln/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0000"/>
                </a:solidFill>
              </a:rPr>
              <a:t>接口定义：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interface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接口名</a:t>
            </a:r>
            <a:r>
              <a:rPr lang="en-US" altLang="zh-CN" sz="2800" dirty="0" smtClean="0"/>
              <a:t>    </a:t>
            </a:r>
            <a:r>
              <a:rPr lang="en-US" altLang="zh-CN" sz="2800" dirty="0"/>
              <a:t>{</a:t>
            </a: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altLang="zh-CN" sz="2800" dirty="0" smtClean="0"/>
              <a:t>[</a:t>
            </a:r>
            <a:r>
              <a:rPr lang="zh-CN" altLang="en-US" sz="2800" dirty="0" smtClean="0"/>
              <a:t>修饰符</a:t>
            </a:r>
            <a:r>
              <a:rPr lang="en-US" altLang="zh-CN" sz="2800" dirty="0" smtClean="0"/>
              <a:t>] </a:t>
            </a:r>
            <a:r>
              <a:rPr lang="zh-CN" altLang="en-US" sz="2800" dirty="0" smtClean="0"/>
              <a:t>常量的定义及赋值；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/>
              <a:t> </a:t>
            </a:r>
            <a:r>
              <a:rPr lang="en-US" altLang="zh-CN" sz="2800" dirty="0"/>
              <a:t>[</a:t>
            </a:r>
            <a:r>
              <a:rPr lang="zh-CN" altLang="en-US" sz="2800" dirty="0"/>
              <a:t>修饰符</a:t>
            </a:r>
            <a:r>
              <a:rPr lang="en-US" altLang="zh-CN" sz="2800" dirty="0" smtClean="0"/>
              <a:t>] </a:t>
            </a:r>
            <a:r>
              <a:rPr lang="zh-CN" altLang="en-US" sz="2800" dirty="0" smtClean="0"/>
              <a:t>返回</a:t>
            </a:r>
            <a:r>
              <a:rPr lang="zh-CN" altLang="en-US" sz="2800" dirty="0"/>
              <a:t>值方法名</a:t>
            </a:r>
            <a:r>
              <a:rPr lang="en-US" altLang="zh-CN" sz="2800" dirty="0"/>
              <a:t>(</a:t>
            </a:r>
            <a:r>
              <a:rPr lang="zh-CN" altLang="en-US" sz="2800" dirty="0" smtClean="0"/>
              <a:t>参数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；</a:t>
            </a:r>
            <a:r>
              <a:rPr lang="en-US" altLang="zh-CN" sz="2800" dirty="0"/>
              <a:t>//</a:t>
            </a:r>
            <a:r>
              <a:rPr lang="zh-CN" altLang="en-US" sz="2800" dirty="0"/>
              <a:t>抽象方法声明</a:t>
            </a:r>
          </a:p>
          <a:p>
            <a:pPr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   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定义在接口中的</a:t>
            </a:r>
            <a:r>
              <a:rPr lang="zh-CN" altLang="en-US" sz="2800" dirty="0">
                <a:solidFill>
                  <a:srgbClr val="FF0000"/>
                </a:solidFill>
              </a:rPr>
              <a:t>常量</a:t>
            </a:r>
            <a:r>
              <a:rPr lang="zh-CN" altLang="en-US" sz="2800" dirty="0"/>
              <a:t>都默认为</a:t>
            </a:r>
            <a:r>
              <a:rPr lang="en-US" altLang="zh-CN" sz="2800" dirty="0">
                <a:solidFill>
                  <a:srgbClr val="FF0000"/>
                </a:solidFill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static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 smtClean="0">
                <a:solidFill>
                  <a:srgbClr val="FF0000"/>
                </a:solidFill>
              </a:rPr>
              <a:t>final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定义在接口中的</a:t>
            </a:r>
            <a:r>
              <a:rPr lang="zh-CN" altLang="en-US" sz="2800" dirty="0">
                <a:solidFill>
                  <a:srgbClr val="FF0000"/>
                </a:solidFill>
              </a:rPr>
              <a:t>方法</a:t>
            </a:r>
            <a:r>
              <a:rPr lang="zh-CN" altLang="en-US" sz="2800" dirty="0"/>
              <a:t>默认为</a:t>
            </a:r>
            <a:r>
              <a:rPr lang="en-US" altLang="zh-CN" sz="2800" dirty="0">
                <a:solidFill>
                  <a:srgbClr val="FF0000"/>
                </a:solidFill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abstract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>
              <a:buNone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14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/>
              <a:t>定义</a:t>
            </a:r>
            <a:r>
              <a:rPr lang="zh-CN" altLang="zh-CN" dirty="0"/>
              <a:t>接口</a:t>
            </a:r>
          </a:p>
        </p:txBody>
      </p:sp>
      <p:sp>
        <p:nvSpPr>
          <p:cNvPr id="15364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15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187624" y="1340768"/>
            <a:ext cx="6696744" cy="4342995"/>
          </a:xfrm>
          <a:prstGeom prst="roundRect">
            <a:avLst>
              <a:gd name="adj" fmla="val 8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public interface </a:t>
            </a:r>
            <a:r>
              <a:rPr lang="en-US" altLang="zh-CN" sz="2800" dirty="0" smtClean="0">
                <a:solidFill>
                  <a:srgbClr val="000000"/>
                </a:solidFill>
              </a:rPr>
              <a:t>Shape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//</a:t>
            </a:r>
            <a:r>
              <a:rPr lang="zh-CN" altLang="en-US" sz="2800" dirty="0">
                <a:solidFill>
                  <a:srgbClr val="000000"/>
                </a:solidFill>
              </a:rPr>
              <a:t>面积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double </a:t>
            </a:r>
            <a:r>
              <a:rPr lang="en-US" altLang="zh-CN" sz="2800" dirty="0" smtClean="0">
                <a:solidFill>
                  <a:srgbClr val="000000"/>
                </a:solidFill>
              </a:rPr>
              <a:t>area=100.0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//</a:t>
            </a:r>
            <a:r>
              <a:rPr lang="zh-CN" altLang="en-US" sz="2800" dirty="0">
                <a:solidFill>
                  <a:srgbClr val="000000"/>
                </a:solidFill>
              </a:rPr>
              <a:t>画出自己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void draw();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//</a:t>
            </a:r>
            <a:r>
              <a:rPr lang="zh-CN" altLang="en-US" sz="2800" dirty="0">
                <a:solidFill>
                  <a:srgbClr val="000000"/>
                </a:solidFill>
              </a:rPr>
              <a:t>得到面积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double </a:t>
            </a:r>
            <a:r>
              <a:rPr lang="en-US" altLang="zh-CN" sz="2800" dirty="0" err="1">
                <a:solidFill>
                  <a:srgbClr val="000000"/>
                </a:solidFill>
              </a:rPr>
              <a:t>getArea</a:t>
            </a:r>
            <a:r>
              <a:rPr lang="en-US" altLang="zh-CN" sz="2800" dirty="0">
                <a:solidFill>
                  <a:srgbClr val="000000"/>
                </a:solidFill>
              </a:rPr>
              <a:t>();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solidFill>
                  <a:srgbClr val="000000"/>
                </a:solidFill>
              </a:rPr>
              <a:t>实现</a:t>
            </a:r>
            <a:r>
              <a:rPr lang="zh-CN" altLang="zh-CN" dirty="0">
                <a:solidFill>
                  <a:srgbClr val="000000"/>
                </a:solidFill>
              </a:rPr>
              <a:t>接口</a:t>
            </a:r>
            <a:br>
              <a:rPr lang="zh-CN" altLang="zh-CN" dirty="0">
                <a:solidFill>
                  <a:srgbClr val="000000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16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7504" y="1052736"/>
            <a:ext cx="8136904" cy="1632656"/>
          </a:xfrm>
          <a:prstGeom prst="roundRect">
            <a:avLst>
              <a:gd name="adj" fmla="val 8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class </a:t>
            </a:r>
            <a:r>
              <a:rPr lang="zh-CN" altLang="en-US" sz="2800" dirty="0">
                <a:solidFill>
                  <a:srgbClr val="000000"/>
                </a:solidFill>
              </a:rPr>
              <a:t>类名 </a:t>
            </a:r>
            <a:r>
              <a:rPr lang="en-US" altLang="zh-CN" sz="2800" dirty="0">
                <a:solidFill>
                  <a:srgbClr val="000000"/>
                </a:solidFill>
              </a:rPr>
              <a:t>implements </a:t>
            </a:r>
            <a:r>
              <a:rPr lang="zh-CN" altLang="en-US" sz="2800" dirty="0">
                <a:solidFill>
                  <a:srgbClr val="000000"/>
                </a:solidFill>
              </a:rPr>
              <a:t>接口名列表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{            //</a:t>
            </a:r>
            <a:r>
              <a:rPr lang="zh-CN" altLang="en-US" sz="2800" dirty="0" smtClean="0">
                <a:solidFill>
                  <a:srgbClr val="000000"/>
                </a:solidFill>
              </a:rPr>
              <a:t>抽象方法的实现；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}</a:t>
            </a:r>
          </a:p>
        </p:txBody>
      </p:sp>
      <p:sp>
        <p:nvSpPr>
          <p:cNvPr id="6" name="AutoShape 5"/>
          <p:cNvSpPr/>
          <p:nvPr/>
        </p:nvSpPr>
        <p:spPr>
          <a:xfrm>
            <a:off x="0" y="2685392"/>
            <a:ext cx="8424936" cy="4342995"/>
          </a:xfrm>
          <a:prstGeom prst="roundRect">
            <a:avLst>
              <a:gd name="adj" fmla="val 87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public class Circle implements </a:t>
            </a:r>
            <a:r>
              <a:rPr lang="en-US" altLang="zh-CN" sz="2800" dirty="0" smtClean="0">
                <a:solidFill>
                  <a:srgbClr val="000000"/>
                </a:solidFill>
              </a:rPr>
              <a:t>Shape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public void draw(){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CN" sz="2800" dirty="0">
                <a:solidFill>
                  <a:srgbClr val="000000"/>
                </a:solidFill>
              </a:rPr>
              <a:t>("draw a circle....");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}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public double </a:t>
            </a:r>
            <a:r>
              <a:rPr lang="en-US" altLang="zh-CN" sz="2800" dirty="0" err="1">
                <a:solidFill>
                  <a:srgbClr val="000000"/>
                </a:solidFill>
              </a:rPr>
              <a:t>getArea</a:t>
            </a:r>
            <a:r>
              <a:rPr lang="en-US" altLang="zh-CN" sz="2800" dirty="0">
                <a:solidFill>
                  <a:srgbClr val="000000"/>
                </a:solidFill>
              </a:rPr>
              <a:t>(){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//area=200.0;error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            return area</a:t>
            </a:r>
            <a:r>
              <a:rPr lang="en-US" altLang="zh-CN" sz="2800" dirty="0" smtClean="0">
                <a:solidFill>
                  <a:srgbClr val="000000"/>
                </a:solidFill>
              </a:rPr>
              <a:t>;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000000"/>
                </a:solidFill>
              </a:rPr>
              <a:t>}}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>
                <a:solidFill>
                  <a:srgbClr val="000000"/>
                </a:solidFill>
              </a:rPr>
              <a:t>实现</a:t>
            </a:r>
            <a:r>
              <a:rPr lang="zh-CN" altLang="zh-CN" dirty="0">
                <a:solidFill>
                  <a:srgbClr val="000000"/>
                </a:solidFill>
              </a:rPr>
              <a:t>接口注意事项</a:t>
            </a:r>
            <a:br>
              <a:rPr lang="zh-CN" altLang="zh-CN" dirty="0">
                <a:solidFill>
                  <a:srgbClr val="000000"/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4294967295"/>
          </p:nvPr>
        </p:nvSpPr>
        <p:spPr>
          <a:xfrm>
            <a:off x="483468" y="1340768"/>
            <a:ext cx="8229600" cy="5110525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用</a:t>
            </a:r>
            <a:r>
              <a:rPr lang="en-US" altLang="zh-CN" sz="2400" dirty="0"/>
              <a:t>implements</a:t>
            </a:r>
            <a:r>
              <a:rPr lang="zh-CN" altLang="en-US" sz="2400" dirty="0"/>
              <a:t>关键字声明将要实现那些接口；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如果实现某接口的类是</a:t>
            </a:r>
            <a:r>
              <a:rPr lang="en-US" altLang="zh-CN" sz="2400" dirty="0"/>
              <a:t>abstract</a:t>
            </a:r>
            <a:r>
              <a:rPr lang="zh-CN" altLang="en-US" sz="2400" dirty="0"/>
              <a:t>类，则它可以不实现该接口所有的方法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</a:t>
            </a:r>
            <a:r>
              <a:rPr lang="zh-CN" altLang="en-US" sz="2400" dirty="0"/>
              <a:t>实现某接口的类不是</a:t>
            </a:r>
            <a:r>
              <a:rPr lang="en-US" altLang="zh-CN" sz="2400" dirty="0"/>
              <a:t>abstract</a:t>
            </a:r>
            <a:r>
              <a:rPr lang="zh-CN" altLang="en-US" sz="2400" dirty="0"/>
              <a:t>类，则在类的定义部分必须实现指定接口的所有抽象方法，而且方法头部分应该与接口中的定义完全一致；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接口</a:t>
            </a:r>
            <a:r>
              <a:rPr lang="zh-CN" altLang="en-US" sz="2400" dirty="0"/>
              <a:t>的抽象方法的访问控制符都已指定为</a:t>
            </a:r>
            <a:r>
              <a:rPr lang="en-US" altLang="zh-CN" sz="2400" dirty="0">
                <a:solidFill>
                  <a:srgbClr val="FF0000"/>
                </a:solidFill>
              </a:rPr>
              <a:t>public</a:t>
            </a:r>
            <a:r>
              <a:rPr lang="zh-CN" altLang="en-US" sz="2400" dirty="0"/>
              <a:t>，因此，类在实现方法时，必须显式地使用</a:t>
            </a:r>
            <a:r>
              <a:rPr lang="en-US" altLang="zh-CN" sz="2400" dirty="0">
                <a:solidFill>
                  <a:srgbClr val="FF0000"/>
                </a:solidFill>
              </a:rPr>
              <a:t>public</a:t>
            </a:r>
            <a:r>
              <a:rPr lang="zh-CN" altLang="en-US" sz="2400" dirty="0"/>
              <a:t>修饰符。</a:t>
            </a:r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17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18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OO</a:t>
            </a:r>
            <a:r>
              <a:rPr lang="zh-CN" altLang="en-US" dirty="0"/>
              <a:t>思想总结</a:t>
            </a:r>
          </a:p>
        </p:txBody>
      </p:sp>
      <p:graphicFrame>
        <p:nvGraphicFramePr>
          <p:cNvPr id="43012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61265685"/>
              </p:ext>
            </p:extLst>
          </p:nvPr>
        </p:nvGraphicFramePr>
        <p:xfrm>
          <a:off x="539750" y="1555750"/>
          <a:ext cx="8280400" cy="3792553"/>
        </p:xfrm>
        <a:graphic>
          <a:graphicData uri="http://schemas.openxmlformats.org/drawingml/2006/table">
            <a:tbl>
              <a:tblPr/>
              <a:tblGrid>
                <a:gridCol w="935038"/>
                <a:gridCol w="2665412"/>
                <a:gridCol w="2879725"/>
                <a:gridCol w="1800225"/>
              </a:tblGrid>
              <a:tr h="6206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OO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基本特征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定义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具体实现方式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优势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476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封装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隐藏实现细节，对外提供公共的访问接口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属性私有化、添加公有的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setter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getter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增强代码的可维护性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41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继承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从一个已有的类派生出新的类，子类具有父类的一般特性，以及自身特殊的特性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继承需要符合的关系：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is-a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、实现抽象（抽出像的部分）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、增强代码的可复用性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多态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同一个实现接口，使用不同的实例而执行不同操作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通过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接口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继承来定义统一的实现接口；通过方法重写为不同的实现类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子类定义不同的操作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增强代码的可扩展性、可维护性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36000" marR="36000" marT="35997" marB="359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zh-CN" dirty="0" smtClean="0"/>
              <a:t>作业</a:t>
            </a:r>
            <a:endParaRPr lang="zh-CN" altLang="zh-CN" dirty="0"/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Blip>
                <a:blip r:embed="rId2"/>
              </a:buBlip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在练习二</a:t>
            </a:r>
            <a:r>
              <a:rPr lang="zh-CN" altLang="en-US" sz="2400" b="1" dirty="0" smtClean="0"/>
              <a:t>的</a:t>
            </a:r>
            <a:r>
              <a:rPr lang="zh-CN" altLang="en-US" sz="2400" b="1" dirty="0"/>
              <a:t>基础上，实现银行卡办理不同期限定存款业务编写一</a:t>
            </a:r>
            <a:r>
              <a:rPr lang="zh-CN" altLang="en-US" sz="2400" b="1" dirty="0" smtClean="0"/>
              <a:t>个实现</a:t>
            </a:r>
            <a:r>
              <a:rPr lang="zh-CN" altLang="en-US" sz="2400" b="1" dirty="0"/>
              <a:t>银行卡办理不同期限定存款</a:t>
            </a:r>
            <a:r>
              <a:rPr lang="zh-CN" altLang="en-US" sz="2400" b="1" dirty="0" smtClean="0"/>
              <a:t>业务，各 </a:t>
            </a:r>
            <a:r>
              <a:rPr lang="zh-CN" altLang="en-US" sz="2400" b="1" dirty="0"/>
              <a:t>类银行计算定期存款利息的接口</a:t>
            </a:r>
            <a:r>
              <a:rPr lang="zh-CN" altLang="en-US" sz="2400" b="1" dirty="0" smtClean="0"/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solidFill>
                  <a:srgbClr val="9BD3E5"/>
                </a:solidFill>
                <a:ea typeface="宋体" panose="02010600030101010101" pitchFamily="2" charset="-122"/>
              </a:rPr>
              <a:pPr marL="0" indent="0"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 dirty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 bwMode="gray">
          <a:xfrm>
            <a:off x="251520" y="260648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3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97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D55D02-9ED1-4B82-B6E4-A25F62D4FFAA}" type="slidenum">
              <a:rPr kumimoji="0" lang="en-US" altLang="zh-CN" sz="1400" smtClean="0">
                <a:solidFill>
                  <a:srgbClr val="9BD3E5"/>
                </a:solidFill>
                <a:latin typeface="Arial" pitchFamily="34" charset="0"/>
              </a:rPr>
              <a:pPr/>
              <a:t>2</a:t>
            </a:fld>
            <a:endParaRPr kumimoji="0" lang="en-US" altLang="zh-CN" sz="1400" smtClean="0">
              <a:solidFill>
                <a:srgbClr val="9BD3E5"/>
              </a:solidFill>
              <a:latin typeface="Arial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816100"/>
            <a:ext cx="7848600" cy="36004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了解抽象类含义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掌握抽象类的设计方法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掌握接口定义及实现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理解类之间的关系</a:t>
            </a:r>
          </a:p>
        </p:txBody>
      </p:sp>
      <p:sp>
        <p:nvSpPr>
          <p:cNvPr id="4100" name="Rectangle 6" descr="Large confetti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00"/>
                </a:solidFill>
              </a:rPr>
              <a:t>本节目标</a:t>
            </a:r>
          </a:p>
        </p:txBody>
      </p:sp>
    </p:spTree>
    <p:extLst>
      <p:ext uri="{BB962C8B-B14F-4D97-AF65-F5344CB8AC3E}">
        <p14:creationId xmlns:p14="http://schemas.microsoft.com/office/powerpoint/2010/main" val="13152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88640"/>
            <a:ext cx="24481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rgbClr val="000000"/>
                </a:solidFill>
              </a:rPr>
              <a:t>接口定义</a:t>
            </a:r>
            <a:endParaRPr lang="zh-CN" altLang="en-US" sz="4400" b="1" dirty="0">
              <a:solidFill>
                <a:srgbClr val="000000"/>
              </a:solidFill>
            </a:endParaRPr>
          </a:p>
        </p:txBody>
      </p:sp>
      <p:sp>
        <p:nvSpPr>
          <p:cNvPr id="3" name="AutoShape 5"/>
          <p:cNvSpPr/>
          <p:nvPr/>
        </p:nvSpPr>
        <p:spPr>
          <a:xfrm>
            <a:off x="467544" y="2204864"/>
            <a:ext cx="8568951" cy="2109907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</a:t>
            </a:r>
            <a:r>
              <a:rPr lang="en-US" altLang="zh-CN" sz="1800" dirty="0" smtClean="0">
                <a:solidFill>
                  <a:srgbClr val="000000"/>
                </a:solidFill>
              </a:rPr>
              <a:t>  interface </a:t>
            </a:r>
            <a:r>
              <a:rPr lang="en-US" altLang="zh-CN" sz="1800" dirty="0" err="1">
                <a:solidFill>
                  <a:srgbClr val="000000"/>
                </a:solidFill>
              </a:rPr>
              <a:t>interestCounter</a:t>
            </a:r>
            <a:r>
              <a:rPr lang="en-US" altLang="zh-CN" sz="1800" dirty="0">
                <a:solidFill>
                  <a:srgbClr val="000000"/>
                </a:solidFill>
              </a:rPr>
              <a:t> {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final static double rate1=0.03; //</a:t>
            </a:r>
            <a:r>
              <a:rPr lang="zh-CN" altLang="en-US" sz="1800" dirty="0">
                <a:solidFill>
                  <a:srgbClr val="000000"/>
                </a:solidFill>
              </a:rPr>
              <a:t>一年期存款基准利率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final static double rate3=0.048; // </a:t>
            </a:r>
            <a:r>
              <a:rPr lang="zh-CN" altLang="en-US" sz="1800" dirty="0">
                <a:solidFill>
                  <a:srgbClr val="000000"/>
                </a:solidFill>
              </a:rPr>
              <a:t>三年期存款基准利率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/* </a:t>
            </a:r>
            <a:r>
              <a:rPr lang="zh-CN" altLang="en-US" sz="1800" dirty="0" smtClean="0">
                <a:solidFill>
                  <a:srgbClr val="000000"/>
                </a:solidFill>
              </a:rPr>
              <a:t>根据</a:t>
            </a:r>
            <a:r>
              <a:rPr lang="zh-CN" altLang="en-US" sz="1800" dirty="0">
                <a:solidFill>
                  <a:srgbClr val="000000"/>
                </a:solidFill>
              </a:rPr>
              <a:t>存款期限计算利息的抽象方法，因为不同 银行率上浮幅度*</a:t>
            </a:r>
            <a:r>
              <a:rPr lang="en-US" altLang="zh-CN" sz="1800" dirty="0">
                <a:solidFill>
                  <a:srgbClr val="000000"/>
                </a:solidFill>
              </a:rPr>
              <a:t>/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abstract public void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intrestCounting</a:t>
            </a:r>
            <a:r>
              <a:rPr lang="en-US" altLang="zh-CN" sz="1800" dirty="0" smtClean="0">
                <a:solidFill>
                  <a:srgbClr val="000000"/>
                </a:solidFill>
              </a:rPr>
              <a:t>(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years</a:t>
            </a:r>
            <a:r>
              <a:rPr lang="en-US" altLang="zh-CN" sz="1800" dirty="0" smtClean="0">
                <a:solidFill>
                  <a:srgbClr val="000000"/>
                </a:solidFill>
              </a:rPr>
              <a:t>);</a:t>
            </a:r>
          </a:p>
          <a:p>
            <a:pPr marL="0" lvl="0" indent="0" eaLnBrk="1" fontAlgn="b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268760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en-US" altLang="zh-CN" sz="2800" b="1" dirty="0" err="1" smtClean="0">
                <a:solidFill>
                  <a:srgbClr val="000000"/>
                </a:solidFill>
              </a:rPr>
              <a:t>interestCounter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接口：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268760"/>
            <a:ext cx="8207375" cy="535960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关联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关系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一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个类中使用另一个类的对象作为该类的成员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变量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4846638" cy="54821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1.</a:t>
            </a:r>
            <a:r>
              <a:rPr lang="zh-CN" altLang="en-US" sz="4000" kern="1200" dirty="0">
                <a:solidFill>
                  <a:srgbClr val="003300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类</a:t>
            </a:r>
            <a:r>
              <a:rPr lang="zh-CN" altLang="en-US" sz="4000" kern="1200" dirty="0" smtClean="0">
                <a:solidFill>
                  <a:srgbClr val="003300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之间关系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05476" name="Rectangle 2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5477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5478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5479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graphicFrame>
        <p:nvGraphicFramePr>
          <p:cNvPr id="820227" name="Object 3"/>
          <p:cNvGraphicFramePr>
            <a:graphicFrameLocks noChangeAspect="1"/>
          </p:cNvGraphicFramePr>
          <p:nvPr/>
        </p:nvGraphicFramePr>
        <p:xfrm>
          <a:off x="755576" y="2708920"/>
          <a:ext cx="7797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4" imgW="11023600" imgH="3238500" progId="Visio.Drawing.11">
                  <p:embed/>
                </p:oleObj>
              </mc:Choice>
              <mc:Fallback>
                <p:oleObj r:id="rId4" imgW="11023600" imgH="32385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2708920"/>
                        <a:ext cx="779780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4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Grp="1"/>
          </p:cNvSpPr>
          <p:nvPr>
            <p:ph idx="1"/>
          </p:nvPr>
        </p:nvSpPr>
        <p:spPr>
          <a:xfrm>
            <a:off x="179512" y="1124744"/>
            <a:ext cx="9073008" cy="5491686"/>
          </a:xfrm>
          <a:prstGeom prst="roundRect">
            <a:avLst>
              <a:gd name="adj" fmla="val 517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class Car </a:t>
            </a: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{</a:t>
            </a:r>
            <a:endParaRPr lang="en-US" altLang="zh-CN" sz="2400" b="1" dirty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void 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run(String city)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("</a:t>
            </a:r>
            <a:r>
              <a:rPr lang="zh-CN" altLang="en-US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汽车开到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" + city);}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class Person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Car </a:t>
            </a:r>
            <a:r>
              <a:rPr lang="en-US" altLang="zh-CN" sz="24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car</a:t>
            </a: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;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  </a:t>
            </a:r>
            <a:endParaRPr lang="en-US" altLang="zh-CN" sz="2400" b="1" dirty="0" smtClean="0">
              <a:solidFill>
                <a:srgbClr val="0033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Person(Car 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car) {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3300"/>
                </a:solidFill>
                <a:cs typeface="Courier New" panose="02070309020205020404" pitchFamily="49" charset="0"/>
              </a:rPr>
              <a:t>this.car</a:t>
            </a: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= car;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  } 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  void travel()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3300"/>
                </a:solidFill>
                <a:cs typeface="Courier New" panose="02070309020205020404" pitchFamily="49" charset="0"/>
              </a:rPr>
              <a:t>car.run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("</a:t>
            </a:r>
            <a:r>
              <a:rPr lang="zh-CN" altLang="en-US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青岛</a:t>
            </a:r>
            <a:r>
              <a:rPr lang="en-US" altLang="zh-CN" sz="2400" b="1" dirty="0">
                <a:solidFill>
                  <a:srgbClr val="003300"/>
                </a:solidFill>
                <a:cs typeface="Courier New" panose="02070309020205020404" pitchFamily="49" charset="0"/>
              </a:rPr>
              <a:t>");}</a:t>
            </a:r>
          </a:p>
          <a:p>
            <a:pPr marL="0" indent="0">
              <a:buNone/>
            </a:pPr>
            <a:r>
              <a:rPr lang="en-US" altLang="zh-CN" sz="2400" b="1" dirty="0" smtClean="0">
                <a:solidFill>
                  <a:srgbClr val="003300"/>
                </a:solidFill>
                <a:cs typeface="Courier New" panose="02070309020205020404" pitchFamily="49" charset="0"/>
              </a:rPr>
              <a:t>}</a:t>
            </a:r>
            <a:endParaRPr lang="en-US" altLang="zh-CN" sz="2400" b="1" dirty="0">
              <a:solidFill>
                <a:srgbClr val="00330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4846638" cy="54821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关联关系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4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/>
          <p:cNvSpPr txBox="1">
            <a:spLocks/>
          </p:cNvSpPr>
          <p:nvPr/>
        </p:nvSpPr>
        <p:spPr bwMode="gray">
          <a:xfrm>
            <a:off x="323528" y="1124744"/>
            <a:ext cx="8640960" cy="4085511"/>
          </a:xfrm>
          <a:prstGeom prst="roundRect">
            <a:avLst>
              <a:gd name="adj" fmla="val 517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en-US" sz="240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AssociationDemo</a:t>
            </a:r>
            <a:r>
              <a:rPr kumimoji="1" lang="en-US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 </a:t>
            </a:r>
            <a:endParaRPr kumimoji="1" lang="zh-CN" altLang="en-US" sz="240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kumimoji="1" lang="en-US" altLang="en-US" sz="240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1" lang="en-US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kumimoji="1" lang="zh-CN" altLang="en-US" sz="240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kumimoji="1"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kumimoji="1"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  <a:endParaRPr kumimoji="1" lang="zh-CN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Person p = new Person(car);</a:t>
            </a:r>
            <a:endParaRPr kumimoji="1" lang="zh-CN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p.travel();</a:t>
            </a:r>
            <a:endParaRPr kumimoji="1" lang="zh-CN" alt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1" lang="zh-CN" altLang="en-US" sz="240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58BECC"/>
              </a:buClr>
              <a:buFontTx/>
              <a:buNone/>
              <a:defRPr/>
            </a:pPr>
            <a:r>
              <a:rPr kumimoji="1" lang="en-US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40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4846638" cy="54821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关联关系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4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5536" y="1412776"/>
            <a:ext cx="8207375" cy="499956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聚合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关系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是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整体与部分的关系，通常表现为一个类（整体）由多个其他类的对象（部分）作为该类的成员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变量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rPr>
              <a:t>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4846638" cy="54821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类之间关系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109572" name="Rectangle 2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9573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9574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9575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sp>
        <p:nvSpPr>
          <p:cNvPr id="109576" name="Rectangle 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solidFill>
                <a:srgbClr val="9BD3E5"/>
              </a:solidFill>
              <a:latin typeface="Calibri" panose="020F0502020204030204" charset="0"/>
            </a:endParaRPr>
          </a:p>
        </p:txBody>
      </p:sp>
      <p:graphicFrame>
        <p:nvGraphicFramePr>
          <p:cNvPr id="824323" name="Object 3"/>
          <p:cNvGraphicFramePr>
            <a:graphicFrameLocks noChangeAspect="1"/>
          </p:cNvGraphicFramePr>
          <p:nvPr/>
        </p:nvGraphicFramePr>
        <p:xfrm>
          <a:off x="642938" y="3429001"/>
          <a:ext cx="8158162" cy="18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4" imgW="12217400" imgH="2044700" progId="Visio.Drawing.11">
                  <p:embed/>
                </p:oleObj>
              </mc:Choice>
              <mc:Fallback>
                <p:oleObj r:id="rId4" imgW="12217400" imgH="20447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3429001"/>
                        <a:ext cx="8158162" cy="180975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342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3" y="23285"/>
            <a:ext cx="4846638" cy="54821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860032" y="1844824"/>
            <a:ext cx="4429125" cy="4293483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</a:t>
            </a:r>
            <a:r>
              <a:rPr kumimoji="1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AggregationDemo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static void main(String[] </a:t>
            </a:r>
            <a:r>
              <a:rPr kumimoji="1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{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Employee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 </a:t>
            </a:r>
            <a:r>
              <a:rPr kumimoji="1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emps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endParaRPr kumimoji="1" lang="en-US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Employee("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张三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"), 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new 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Employee("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李四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"),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new 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Employee("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王五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"),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new 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Employee("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马六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")};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Department 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dept = </a:t>
            </a:r>
            <a:endParaRPr kumimoji="1" lang="en-US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Department(</a:t>
            </a:r>
            <a:r>
              <a:rPr kumimoji="1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emps</a:t>
            </a:r>
            <a:r>
              <a:rPr kumimoji="1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1" lang="en-US" alt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dept.show</a:t>
            </a: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kumimoji="1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AutoShape 4"/>
          <p:cNvSpPr txBox="1">
            <a:spLocks/>
          </p:cNvSpPr>
          <p:nvPr/>
        </p:nvSpPr>
        <p:spPr bwMode="gray">
          <a:xfrm>
            <a:off x="0" y="1176"/>
            <a:ext cx="9073008" cy="7011876"/>
          </a:xfrm>
          <a:prstGeom prst="roundRect">
            <a:avLst>
              <a:gd name="adj" fmla="val 517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0" lang="zh-CN" altLang="en-US" sz="2800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i="1">
                <a:solidFill>
                  <a:srgbClr val="000000"/>
                </a:solidFill>
                <a:latin typeface="+mn-lt"/>
                <a:ea typeface="Adobe 黑体 Std R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class Employee {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String name; 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Employee(String name) {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this.name = name; }}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class Department {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Employee[] 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emps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; 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Department(Employee[] 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emps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this.emps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emps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;  } 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void show() {// </a:t>
            </a:r>
            <a:r>
              <a:rPr kumimoji="1" lang="zh-CN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循环遍历</a:t>
            </a: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for (</a:t>
            </a:r>
            <a:r>
              <a:rPr kumimoji="1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kumimoji="1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1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=0</a:t>
            </a:r>
            <a:r>
              <a:rPr kumimoji="1" lang="zh-CN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；</a:t>
            </a:r>
            <a:r>
              <a:rPr kumimoji="1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emps.length;i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++) {      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System.out.println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emps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[</a:t>
            </a:r>
            <a:r>
              <a:rPr kumimoji="1" altLang="en-US" sz="2400" dirty="0" err="1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altLang="en-US"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].name);}}}</a:t>
            </a:r>
            <a:endParaRPr kumimoji="1" lang="zh-CN" altLang="en-US" sz="24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buClr>
                <a:srgbClr val="7D52CA"/>
              </a:buClr>
              <a:buFont typeface="Wingdings" panose="05000000000000000000" pitchFamily="2" charset="2"/>
              <a:buNone/>
            </a:pPr>
            <a:r>
              <a:rPr sz="24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439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3" y="23285"/>
            <a:ext cx="4846638" cy="548217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  <p:sp>
        <p:nvSpPr>
          <p:cNvPr id="6" name="AutoShape 4"/>
          <p:cNvSpPr txBox="1">
            <a:spLocks/>
          </p:cNvSpPr>
          <p:nvPr/>
        </p:nvSpPr>
        <p:spPr bwMode="gray">
          <a:xfrm>
            <a:off x="65272" y="260648"/>
            <a:ext cx="9073008" cy="5225653"/>
          </a:xfrm>
          <a:prstGeom prst="roundRect">
            <a:avLst>
              <a:gd name="adj" fmla="val 517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0" lang="zh-CN" altLang="en-US" sz="2800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i="1">
                <a:solidFill>
                  <a:srgbClr val="000000"/>
                </a:solidFill>
                <a:latin typeface="+mn-lt"/>
                <a:ea typeface="Adobe 黑体 Std R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b="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altLang="en-US" sz="2400" b="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AggregationDemo</a:t>
            </a:r>
            <a:r>
              <a:rPr kumimoji="1" altLang="en-US" sz="2400" b="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 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b="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kumimoji="1" altLang="en-US" sz="2400" b="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1" altLang="en-US" sz="2400" b="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Employee[] </a:t>
            </a:r>
            <a:r>
              <a:rPr kumimoji="1" altLang="en-US" sz="240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new Employee("</a:t>
            </a:r>
            <a:r>
              <a:rPr kumimoji="1" lang="zh-CN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张三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 Employee("</a:t>
            </a:r>
            <a:r>
              <a:rPr kumimoji="1" lang="zh-CN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李四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 Employee("</a:t>
            </a:r>
            <a:r>
              <a:rPr kumimoji="1" lang="zh-CN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王五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 Employee("</a:t>
            </a:r>
            <a:r>
              <a:rPr kumimoji="1" lang="zh-CN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马六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")};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Department </a:t>
            </a:r>
            <a:r>
              <a:rPr kumimoji="1" altLang="en-US" sz="240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Department(</a:t>
            </a:r>
            <a:r>
              <a:rPr kumimoji="1" altLang="en-US" sz="240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emps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1" lang="zh-CN" altLang="en-US" sz="2400" b="0" dirty="0">
              <a:solidFill>
                <a:srgbClr val="00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Clr>
                <a:srgbClr val="58BECC"/>
              </a:buClr>
              <a:buFont typeface="Wingdings" panose="05000000000000000000" pitchFamily="2" charset="2"/>
              <a:buNone/>
              <a:defRPr/>
            </a:pP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altLang="en-US" sz="2400" dirty="0" err="1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dept.show</a:t>
            </a:r>
            <a:r>
              <a:rPr kumimoji="1" altLang="en-US" sz="2400" dirty="0">
                <a:solidFill>
                  <a:srgbClr val="00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10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zh-CN" dirty="0" smtClean="0"/>
              <a:t>作业</a:t>
            </a:r>
            <a:endParaRPr lang="zh-CN" altLang="zh-CN" dirty="0"/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使用抽象类实现不同银行</a:t>
            </a:r>
            <a:r>
              <a:rPr lang="zh-CN" altLang="en-US" sz="2400" b="1" dirty="0"/>
              <a:t>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间的功能，要求如下：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zh-CN" altLang="en-US" sz="2400" b="1" dirty="0" smtClean="0"/>
              <a:t>）成员属性</a:t>
            </a:r>
            <a:endParaRPr lang="en-US" altLang="zh-CN" sz="2400" b="1" dirty="0" smtClean="0"/>
          </a:p>
          <a:p>
            <a:pPr marL="0" lvl="0" indent="0">
              <a:buNone/>
              <a:defRPr/>
            </a:pPr>
            <a:r>
              <a:rPr lang="zh-CN" altLang="en-US" sz="2400" b="1" dirty="0" smtClean="0"/>
              <a:t> </a:t>
            </a:r>
            <a:r>
              <a:rPr lang="en-US" altLang="zh-CN" sz="2400" b="1" dirty="0"/>
              <a:t>long </a:t>
            </a:r>
            <a:r>
              <a:rPr lang="en-US" altLang="zh-CN" sz="2400" b="1" dirty="0" err="1"/>
              <a:t>cardNo</a:t>
            </a:r>
            <a:r>
              <a:rPr lang="en-US" altLang="zh-CN" sz="2400" b="1" dirty="0"/>
              <a:t>; // </a:t>
            </a:r>
            <a:r>
              <a:rPr lang="zh-CN" altLang="en-US" sz="2400" b="1" dirty="0"/>
              <a:t>卡号：长整型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String password; // </a:t>
            </a:r>
            <a:r>
              <a:rPr lang="zh-CN" altLang="en-US" sz="2400" b="1" dirty="0"/>
              <a:t>密码：字符型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double balance; // </a:t>
            </a:r>
            <a:r>
              <a:rPr lang="zh-CN" altLang="en-US" sz="2400" b="1" dirty="0"/>
              <a:t>余额：双精度型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String username; // </a:t>
            </a:r>
            <a:r>
              <a:rPr lang="zh-CN" altLang="en-US" sz="2400" b="1" dirty="0"/>
              <a:t>姓名：字符型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String </a:t>
            </a:r>
            <a:r>
              <a:rPr lang="en-US" altLang="zh-CN" sz="2400" b="1" dirty="0" err="1"/>
              <a:t>uid</a:t>
            </a:r>
            <a:r>
              <a:rPr lang="en-US" altLang="zh-CN" sz="2400" b="1" dirty="0"/>
              <a:t>; </a:t>
            </a: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身份账号</a:t>
            </a:r>
            <a:endParaRPr lang="en-US" altLang="zh-CN" sz="2400" b="1" dirty="0"/>
          </a:p>
          <a:p>
            <a:pPr marL="0" lvl="0" indent="0">
              <a:buNone/>
              <a:defRPr/>
            </a:pPr>
            <a:r>
              <a:rPr lang="en-US" altLang="zh-CN" sz="2400" b="1" dirty="0" smtClean="0"/>
              <a:t> static </a:t>
            </a:r>
            <a:r>
              <a:rPr lang="en-US" altLang="zh-CN" sz="2400" b="1" dirty="0"/>
              <a:t>long </a:t>
            </a:r>
            <a:r>
              <a:rPr lang="en-US" altLang="zh-CN" sz="2400" b="1" dirty="0" err="1"/>
              <a:t>baseNum</a:t>
            </a:r>
            <a:r>
              <a:rPr lang="en-US" altLang="zh-CN" sz="2400" b="1" dirty="0"/>
              <a:t>; // </a:t>
            </a:r>
            <a:r>
              <a:rPr lang="zh-CN" altLang="en-US" sz="2400" b="1" dirty="0" smtClean="0"/>
              <a:t>存储</a:t>
            </a:r>
            <a:r>
              <a:rPr lang="zh-CN" altLang="en-US" sz="2400" b="1" dirty="0"/>
              <a:t>各银行卡的起始编号</a:t>
            </a:r>
          </a:p>
          <a:p>
            <a:pPr marL="0" lvl="0" indent="0">
              <a:buNone/>
              <a:defRPr/>
            </a:pPr>
            <a:r>
              <a:rPr lang="en-US" altLang="zh-CN" sz="2400" b="1" dirty="0" smtClean="0"/>
              <a:t> double </a:t>
            </a:r>
            <a:r>
              <a:rPr lang="en-US" altLang="zh-CN" sz="2400" b="1" dirty="0"/>
              <a:t>fee; // </a:t>
            </a:r>
            <a:r>
              <a:rPr lang="zh-CN" altLang="en-US" sz="2400" b="1" dirty="0"/>
              <a:t>跨行转账手续费</a:t>
            </a:r>
            <a:r>
              <a:rPr lang="zh-CN" altLang="en-US" sz="2400" b="1" dirty="0" smtClean="0"/>
              <a:t>率</a:t>
            </a:r>
            <a:endParaRPr lang="en-US" altLang="zh-CN" sz="2400" b="1" dirty="0" smtClean="0"/>
          </a:p>
          <a:p>
            <a:pPr marL="0" lvl="0" indent="0">
              <a:buNone/>
              <a:defRPr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(2)</a:t>
            </a:r>
            <a:r>
              <a:rPr lang="zh-CN" altLang="en-US" sz="2400" b="1" dirty="0" smtClean="0"/>
              <a:t>新增</a:t>
            </a:r>
            <a:r>
              <a:rPr lang="zh-CN" altLang="en-US" sz="2400" b="1" dirty="0"/>
              <a:t>一个抽象的转账方法</a:t>
            </a:r>
            <a:r>
              <a:rPr lang="zh-CN" altLang="en-US" sz="2400" b="1" dirty="0" smtClean="0"/>
              <a:t>，</a:t>
            </a:r>
            <a:endParaRPr lang="en-US" altLang="zh-CN" sz="2400" b="1" dirty="0"/>
          </a:p>
          <a:p>
            <a:pPr marL="0" lvl="0" indent="0">
              <a:buNone/>
              <a:defRPr/>
            </a:pPr>
            <a:r>
              <a:rPr lang="en-US" altLang="zh-CN" sz="2400" b="1" dirty="0"/>
              <a:t>abstract public void </a:t>
            </a:r>
            <a:r>
              <a:rPr lang="en-US" altLang="zh-CN" sz="2400" b="1" dirty="0" err="1"/>
              <a:t>transferMoney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BankCardnew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bk,double</a:t>
            </a:r>
            <a:r>
              <a:rPr lang="en-US" altLang="zh-CN" sz="2400" b="1" dirty="0"/>
              <a:t> money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pPr marL="0" lvl="0" indent="0">
              <a:buNone/>
              <a:defRPr/>
            </a:pPr>
            <a:r>
              <a:rPr lang="en-US" altLang="zh-CN" sz="2400" b="1" dirty="0"/>
              <a:t>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altLang="zh-CN" sz="2400" b="1" dirty="0" smtClean="0"/>
              <a:t>)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无</a:t>
            </a:r>
            <a:r>
              <a:rPr lang="zh-CN" altLang="en-US" sz="2400" b="1" dirty="0"/>
              <a:t>参构造方法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marL="0" lvl="0" indent="0">
              <a:buNone/>
              <a:defRPr/>
            </a:pPr>
            <a:r>
              <a:rPr lang="en-US" altLang="zh-CN" sz="2400" b="1" dirty="0" err="1" smtClean="0"/>
              <a:t>BankCardnew</a:t>
            </a:r>
            <a:r>
              <a:rPr lang="en-US" altLang="zh-CN" sz="2400" b="1" dirty="0"/>
              <a:t>() // </a:t>
            </a:r>
            <a:r>
              <a:rPr lang="zh-CN" altLang="en-US" sz="2400" b="1" dirty="0"/>
              <a:t>银行柜台上的新卡（空）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{</a:t>
            </a:r>
          </a:p>
          <a:p>
            <a:pPr marL="0" lvl="0" indent="0">
              <a:buNone/>
              <a:defRPr/>
            </a:pPr>
            <a:r>
              <a:rPr lang="en-US" altLang="zh-CN" sz="2400" b="1" dirty="0" err="1"/>
              <a:t>cardNo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baseNum</a:t>
            </a:r>
            <a:r>
              <a:rPr lang="en-US" altLang="zh-CN" sz="2400" b="1" dirty="0"/>
              <a:t>++; // </a:t>
            </a:r>
            <a:r>
              <a:rPr lang="zh-CN" altLang="en-US" sz="2400" b="1" dirty="0"/>
              <a:t>卡号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不同银行自动产生编号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password="666666"; // </a:t>
            </a:r>
            <a:r>
              <a:rPr lang="zh-CN" altLang="en-US" sz="2400" b="1" dirty="0"/>
              <a:t>密码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默认值；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balance=0; // </a:t>
            </a:r>
            <a:r>
              <a:rPr lang="zh-CN" altLang="en-US" sz="2400" b="1" dirty="0"/>
              <a:t>余额 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；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}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solidFill>
                  <a:srgbClr val="9BD3E5"/>
                </a:solidFill>
                <a:ea typeface="宋体" panose="02010600030101010101" pitchFamily="2" charset="-122"/>
              </a:rPr>
              <a:pPr marL="0" indent="0"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 dirty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 bwMode="gray">
          <a:xfrm>
            <a:off x="179512" y="294596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2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9615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zh-CN" dirty="0" smtClean="0"/>
              <a:t>作业</a:t>
            </a:r>
            <a:endParaRPr lang="zh-CN" altLang="zh-CN" dirty="0"/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使用抽象类实现不同银行</a:t>
            </a:r>
            <a:r>
              <a:rPr lang="zh-CN" altLang="en-US" sz="2400" b="1" dirty="0"/>
              <a:t>卡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间的功能，要求如下：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dirty="0" err="1"/>
              <a:t>BankCardnew</a:t>
            </a:r>
            <a:r>
              <a:rPr lang="zh-CN" altLang="en-US" sz="2400" b="1" dirty="0" smtClean="0"/>
              <a:t>成员方法 </a:t>
            </a:r>
            <a:endParaRPr lang="en-US" altLang="zh-CN" sz="2400" b="1" dirty="0"/>
          </a:p>
          <a:p>
            <a:pPr marL="0" lvl="0" indent="0">
              <a:buNone/>
              <a:defRPr/>
            </a:pPr>
            <a:r>
              <a:rPr lang="zh-CN" altLang="en-US" sz="2400" b="1" dirty="0" smtClean="0"/>
              <a:t>转账方法：</a:t>
            </a:r>
            <a:r>
              <a:rPr lang="en-US" altLang="zh-CN" sz="2400" b="1" dirty="0" smtClean="0"/>
              <a:t>abstract </a:t>
            </a:r>
            <a:r>
              <a:rPr lang="en-US" altLang="zh-CN" sz="2400" b="1" dirty="0"/>
              <a:t>public void </a:t>
            </a:r>
            <a:r>
              <a:rPr lang="en-US" altLang="zh-CN" sz="2400" b="1" dirty="0" err="1"/>
              <a:t>transferMoney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BankCardnew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bk,double</a:t>
            </a:r>
            <a:r>
              <a:rPr lang="en-US" altLang="zh-CN" sz="2400" b="1" dirty="0"/>
              <a:t> money</a:t>
            </a:r>
            <a:r>
              <a:rPr lang="en-US" altLang="zh-CN" sz="2400" b="1" dirty="0" smtClean="0"/>
              <a:t>);</a:t>
            </a:r>
          </a:p>
          <a:p>
            <a:pPr marL="0" lvl="0" indent="0">
              <a:buNone/>
              <a:defRPr/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）修改</a:t>
            </a:r>
            <a:r>
              <a:rPr lang="zh-CN" altLang="en-US" sz="2400" b="1" dirty="0"/>
              <a:t>密码、取款存的方法</a:t>
            </a:r>
            <a:r>
              <a:rPr lang="zh-CN" altLang="en-US" sz="2400" b="1" dirty="0" smtClean="0"/>
              <a:t>，查询余额方法，</a:t>
            </a:r>
            <a:endParaRPr lang="en-US" altLang="zh-CN" sz="2400" b="1" dirty="0"/>
          </a:p>
          <a:p>
            <a:pPr marL="0" lvl="0" indent="0">
              <a:buNone/>
              <a:defRPr/>
            </a:pPr>
            <a:r>
              <a:rPr lang="en-US" altLang="zh-CN" sz="2400" b="1" dirty="0" smtClean="0"/>
              <a:t>   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altLang="zh-CN" sz="2400" b="1" dirty="0" smtClean="0"/>
              <a:t>)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无</a:t>
            </a:r>
            <a:r>
              <a:rPr lang="zh-CN" altLang="en-US" sz="2400" b="1" dirty="0"/>
              <a:t>参构造</a:t>
            </a:r>
            <a:r>
              <a:rPr lang="zh-CN" altLang="en-US" sz="2400" b="1" dirty="0" smtClean="0"/>
              <a:t>方法</a:t>
            </a:r>
            <a:endParaRPr lang="en-US" altLang="zh-CN" sz="2400" b="1" dirty="0" smtClean="0"/>
          </a:p>
          <a:p>
            <a:pPr marL="0" lvl="0" indent="0">
              <a:buNone/>
              <a:defRPr/>
            </a:pPr>
            <a:r>
              <a:rPr lang="en-US" altLang="zh-CN" sz="2400" b="1" dirty="0" err="1" smtClean="0"/>
              <a:t>BankCardnew</a:t>
            </a:r>
            <a:r>
              <a:rPr lang="en-US" altLang="zh-CN" sz="2400" b="1" dirty="0"/>
              <a:t>() // </a:t>
            </a:r>
            <a:r>
              <a:rPr lang="zh-CN" altLang="en-US" sz="2400" b="1" dirty="0"/>
              <a:t>银行柜台上的新卡（空）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{</a:t>
            </a:r>
          </a:p>
          <a:p>
            <a:pPr marL="0" lvl="0" indent="0">
              <a:buNone/>
              <a:defRPr/>
            </a:pPr>
            <a:r>
              <a:rPr lang="en-US" altLang="zh-CN" sz="2400" b="1" dirty="0" err="1"/>
              <a:t>cardNo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baseNum</a:t>
            </a:r>
            <a:r>
              <a:rPr lang="en-US" altLang="zh-CN" sz="2400" b="1" dirty="0"/>
              <a:t>++; // </a:t>
            </a:r>
            <a:r>
              <a:rPr lang="zh-CN" altLang="en-US" sz="2400" b="1" dirty="0"/>
              <a:t>卡号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不同银行自动产生编号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password="666666"; // </a:t>
            </a:r>
            <a:r>
              <a:rPr lang="zh-CN" altLang="en-US" sz="2400" b="1" dirty="0"/>
              <a:t>密码 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默认值；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balance=0; // </a:t>
            </a:r>
            <a:r>
              <a:rPr lang="zh-CN" altLang="en-US" sz="2400" b="1" dirty="0"/>
              <a:t>余额 </a:t>
            </a:r>
            <a:r>
              <a:rPr lang="en-US" altLang="zh-CN" sz="2400" b="1" dirty="0"/>
              <a:t>=0</a:t>
            </a:r>
            <a:r>
              <a:rPr lang="zh-CN" altLang="en-US" sz="2400" b="1" dirty="0"/>
              <a:t>；</a:t>
            </a:r>
          </a:p>
          <a:p>
            <a:pPr marL="0" lvl="0" indent="0">
              <a:buNone/>
              <a:defRPr/>
            </a:pPr>
            <a:r>
              <a:rPr lang="en-US" altLang="zh-CN" sz="2400" b="1" dirty="0"/>
              <a:t>}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solidFill>
                  <a:srgbClr val="9BD3E5"/>
                </a:solidFill>
                <a:ea typeface="宋体" panose="02010600030101010101" pitchFamily="2" charset="-122"/>
              </a:rPr>
              <a:pPr marL="0" indent="0"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 dirty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 bwMode="gray">
          <a:xfrm>
            <a:off x="251520" y="260648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2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7377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89248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(3)</a:t>
            </a:r>
            <a:r>
              <a:rPr lang="zh-CN" altLang="en-US" sz="2400" b="1" kern="0" dirty="0">
                <a:solidFill>
                  <a:srgbClr val="000000"/>
                </a:solidFill>
              </a:rPr>
              <a:t> 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需要传递两个参数构造方法（</a:t>
            </a:r>
            <a:r>
              <a:rPr lang="zh-CN" altLang="en-US" sz="2400" b="1" kern="0" dirty="0">
                <a:solidFill>
                  <a:srgbClr val="000000"/>
                </a:solidFill>
              </a:rPr>
              <a:t>身份证号、姓名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；）</a:t>
            </a:r>
            <a:r>
              <a:rPr lang="en-US" altLang="zh-CN" sz="2400" b="1" kern="0" dirty="0" err="1" smtClean="0">
                <a:solidFill>
                  <a:srgbClr val="000000"/>
                </a:solidFill>
              </a:rPr>
              <a:t>BankCardnew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(String </a:t>
            </a:r>
            <a:r>
              <a:rPr lang="en-US" altLang="zh-CN" sz="2400" b="1" kern="0" dirty="0" err="1">
                <a:solidFill>
                  <a:srgbClr val="000000"/>
                </a:solidFill>
              </a:rPr>
              <a:t>ID,String</a:t>
            </a:r>
            <a:r>
              <a:rPr lang="en-US" altLang="zh-CN" sz="2400" b="1" kern="0" dirty="0">
                <a:solidFill>
                  <a:srgbClr val="000000"/>
                </a:solidFill>
              </a:rPr>
              <a:t> </a:t>
            </a:r>
            <a:r>
              <a:rPr lang="en-US" altLang="zh-CN" sz="2400" b="1" kern="0" dirty="0" err="1">
                <a:solidFill>
                  <a:srgbClr val="000000"/>
                </a:solidFill>
              </a:rPr>
              <a:t>uname</a:t>
            </a:r>
            <a:r>
              <a:rPr lang="en-US" altLang="zh-CN" sz="2400" b="1" kern="0" dirty="0">
                <a:solidFill>
                  <a:srgbClr val="000000"/>
                </a:solidFill>
              </a:rPr>
              <a:t>) //</a:t>
            </a:r>
            <a:r>
              <a:rPr lang="zh-CN" altLang="en-US" sz="2400" b="1" kern="0" dirty="0">
                <a:solidFill>
                  <a:srgbClr val="000000"/>
                </a:solidFill>
              </a:rPr>
              <a:t>银行开户（办新卡）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this(); //</a:t>
            </a:r>
            <a:r>
              <a:rPr lang="zh-CN" altLang="en-US" sz="2400" b="1" kern="0" dirty="0">
                <a:solidFill>
                  <a:srgbClr val="000000"/>
                </a:solidFill>
              </a:rPr>
              <a:t>先调用构造方法 </a:t>
            </a:r>
            <a:r>
              <a:rPr lang="en-US" altLang="zh-CN" sz="2400" b="1" kern="0" dirty="0">
                <a:solidFill>
                  <a:srgbClr val="000000"/>
                </a:solidFill>
              </a:rPr>
              <a:t>1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 err="1">
                <a:solidFill>
                  <a:srgbClr val="000000"/>
                </a:solidFill>
              </a:rPr>
              <a:t>uid</a:t>
            </a:r>
            <a:r>
              <a:rPr lang="en-US" altLang="zh-CN" sz="2400" b="1" kern="0" dirty="0">
                <a:solidFill>
                  <a:srgbClr val="000000"/>
                </a:solidFill>
              </a:rPr>
              <a:t>=ID;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</a:rPr>
              <a:t>username=</a:t>
            </a:r>
            <a:r>
              <a:rPr lang="en-US" altLang="zh-CN" sz="2400" b="1" kern="0" dirty="0" err="1">
                <a:solidFill>
                  <a:srgbClr val="000000"/>
                </a:solidFill>
              </a:rPr>
              <a:t>uname</a:t>
            </a:r>
            <a:r>
              <a:rPr lang="en-US" altLang="zh-CN" sz="2400" b="1" kern="0" dirty="0">
                <a:solidFill>
                  <a:srgbClr val="000000"/>
                </a:solidFill>
              </a:rPr>
              <a:t>;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</a:rPr>
              <a:t>}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</a:rPr>
              <a:t>(3) </a:t>
            </a:r>
            <a:r>
              <a:rPr lang="zh-CN" altLang="en-US" sz="2400" b="1" kern="0" dirty="0">
                <a:solidFill>
                  <a:srgbClr val="000000"/>
                </a:solidFill>
              </a:rPr>
              <a:t>需要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传递三个</a:t>
            </a:r>
            <a:r>
              <a:rPr lang="zh-CN" altLang="en-US" sz="2400" b="1" kern="0" dirty="0">
                <a:solidFill>
                  <a:srgbClr val="000000"/>
                </a:solidFill>
              </a:rPr>
              <a:t>参数构造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方法（</a:t>
            </a:r>
            <a:r>
              <a:rPr lang="zh-CN" altLang="en-US" sz="2400" b="1" kern="0" dirty="0">
                <a:solidFill>
                  <a:srgbClr val="000000"/>
                </a:solidFill>
              </a:rPr>
              <a:t>身份证号、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姓名，存款额）</a:t>
            </a:r>
            <a:endParaRPr lang="zh-CN" altLang="en-US" sz="2400" b="1" kern="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zh-CN" altLang="en-US" sz="2400" b="1" kern="0" dirty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84714" y="324433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0" dirty="0">
                <a:solidFill>
                  <a:srgbClr val="9BD3E5"/>
                </a:solidFill>
              </a:rPr>
              <a:t>练习</a:t>
            </a:r>
            <a:r>
              <a:rPr lang="en-US" altLang="zh-CN" kern="0" dirty="0">
                <a:solidFill>
                  <a:srgbClr val="9BD3E5"/>
                </a:solidFill>
              </a:rPr>
              <a:t>2</a:t>
            </a:r>
            <a:endParaRPr lang="zh-CN" altLang="en-US" kern="0" dirty="0">
              <a:solidFill>
                <a:srgbClr val="9BD3E5"/>
              </a:solidFill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 bwMode="gray">
          <a:xfrm>
            <a:off x="179512" y="294596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2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621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zh-CN" altLang="zh-CN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抽象</a:t>
            </a:r>
            <a:r>
              <a:rPr lang="zh-CN" altLang="zh-CN" dirty="0">
                <a:solidFill>
                  <a:schemeClr val="bg1">
                    <a:lumMod val="20000"/>
                    <a:lumOff val="80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和抽象方法</a:t>
            </a:r>
            <a:endParaRPr lang="zh-CN" altLang="zh-CN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5073650"/>
          </a:xfrm>
          <a:ln/>
        </p:spPr>
        <p:txBody>
          <a:bodyPr vert="horz" wrap="square" lIns="91440" tIns="45720" rIns="91440" bIns="45720" anchor="t"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</a:rPr>
              <a:t>抽象类</a:t>
            </a:r>
            <a:r>
              <a:rPr lang="en-US" altLang="zh-CN" sz="2800" b="1" dirty="0">
                <a:solidFill>
                  <a:srgbClr val="FF0000"/>
                </a:solidFill>
              </a:rPr>
              <a:t>(abstract class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0000"/>
                </a:solidFill>
              </a:rPr>
              <a:t>抽象类定义格式</a:t>
            </a:r>
            <a:r>
              <a:rPr lang="zh-CN" altLang="en-US" sz="2800" dirty="0">
                <a:solidFill>
                  <a:srgbClr val="FF0000"/>
                </a:solidFill>
              </a:rPr>
              <a:t>如下：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0000FF"/>
                </a:solidFill>
              </a:rPr>
              <a:t>[</a:t>
            </a:r>
            <a:r>
              <a:rPr lang="zh-CN" altLang="en-US" sz="2800" dirty="0">
                <a:solidFill>
                  <a:srgbClr val="0000FF"/>
                </a:solidFill>
              </a:rPr>
              <a:t>权限修饰符</a:t>
            </a:r>
            <a:r>
              <a:rPr lang="en-US" altLang="zh-CN" sz="2800" dirty="0">
                <a:solidFill>
                  <a:srgbClr val="0000FF"/>
                </a:solidFill>
              </a:rPr>
              <a:t>] </a:t>
            </a:r>
            <a:r>
              <a:rPr lang="en-US" altLang="zh-CN" sz="2800" dirty="0">
                <a:solidFill>
                  <a:srgbClr val="FF0000"/>
                </a:solidFill>
              </a:rPr>
              <a:t>abstract </a:t>
            </a:r>
            <a:r>
              <a:rPr lang="en-US" altLang="zh-CN" sz="2800" dirty="0">
                <a:solidFill>
                  <a:srgbClr val="0000FF"/>
                </a:solidFill>
              </a:rPr>
              <a:t>class </a:t>
            </a:r>
            <a:r>
              <a:rPr lang="zh-CN" altLang="en-US" sz="2800" dirty="0">
                <a:solidFill>
                  <a:srgbClr val="0000FF"/>
                </a:solidFill>
              </a:rPr>
              <a:t>类</a:t>
            </a:r>
            <a:r>
              <a:rPr lang="zh-CN" altLang="en-US" sz="2800" dirty="0" smtClean="0">
                <a:solidFill>
                  <a:srgbClr val="0000FF"/>
                </a:solidFill>
              </a:rPr>
              <a:t>名</a:t>
            </a:r>
            <a:r>
              <a:rPr lang="en-US" altLang="zh-CN" dirty="0" smtClean="0"/>
              <a:t>{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800" dirty="0"/>
              <a:t>属性定义；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</a:rPr>
              <a:t>权限修饰符</a:t>
            </a:r>
            <a:r>
              <a:rPr lang="en-US" altLang="zh-CN" sz="2400" b="1" dirty="0">
                <a:solidFill>
                  <a:srgbClr val="0000FF"/>
                </a:solidFill>
              </a:rPr>
              <a:t>] </a:t>
            </a:r>
            <a:r>
              <a:rPr lang="en-US" altLang="zh-CN" sz="2400" b="1" dirty="0">
                <a:solidFill>
                  <a:srgbClr val="FF0000"/>
                </a:solidFill>
              </a:rPr>
              <a:t>abstract 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</a:rPr>
              <a:t>方法返回值类型  方法名（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参</a:t>
            </a:r>
            <a:r>
              <a:rPr lang="zh-CN" altLang="en-US" sz="2400" b="1" dirty="0">
                <a:solidFill>
                  <a:srgbClr val="0000FF"/>
                </a:solidFill>
              </a:rPr>
              <a:t>数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AutoShape 24"/>
          <p:cNvSpPr/>
          <p:nvPr/>
        </p:nvSpPr>
        <p:spPr>
          <a:xfrm>
            <a:off x="6012160" y="3789040"/>
            <a:ext cx="2808288" cy="408623"/>
          </a:xfrm>
          <a:prstGeom prst="wedgeRoundRectCallout">
            <a:avLst>
              <a:gd name="adj1" fmla="val -45815"/>
              <a:gd name="adj2" fmla="val 77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t" anchorCtr="1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黑体" panose="02010609060101010101" pitchFamily="2" charset="-122"/>
              </a:rPr>
              <a:t>没有方法的实现</a:t>
            </a:r>
            <a:endParaRPr lang="zh-CN" altLang="en-US" b="1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6" name="AutoShape 26"/>
          <p:cNvSpPr/>
          <p:nvPr/>
        </p:nvSpPr>
        <p:spPr>
          <a:xfrm>
            <a:off x="414228" y="5457826"/>
            <a:ext cx="6121400" cy="520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2" charset="-122"/>
              </a:rPr>
              <a:t>抽象方法：没有实现的方法称为抽象方法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7" name="AutoShape 26"/>
          <p:cNvSpPr/>
          <p:nvPr/>
        </p:nvSpPr>
        <p:spPr>
          <a:xfrm>
            <a:off x="0" y="1795154"/>
            <a:ext cx="9124310" cy="520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2400" b="1" dirty="0" smtClean="0">
                <a:solidFill>
                  <a:srgbClr val="0000FF"/>
                </a:solidFill>
                <a:ea typeface="黑体" panose="02010609060101010101" pitchFamily="2" charset="-122"/>
              </a:rPr>
              <a:t>是指在类的定义中，声明一个或多个方法但是没有实现这些方法。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89248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</a:rPr>
              <a:t>(4)</a:t>
            </a:r>
            <a:r>
              <a:rPr lang="zh-CN" altLang="en-US" sz="2400" b="1" kern="0" dirty="0">
                <a:solidFill>
                  <a:srgbClr val="000000"/>
                </a:solidFill>
              </a:rPr>
              <a:t>在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满（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3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）要求上，工商银行卡，增加了</a:t>
            </a:r>
            <a:r>
              <a:rPr lang="zh-CN" altLang="en-US" sz="2400" b="1" kern="0" dirty="0">
                <a:solidFill>
                  <a:srgbClr val="000000"/>
                </a:solidFill>
              </a:rPr>
              <a:t>买天然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气功能。</a:t>
            </a:r>
            <a:endParaRPr lang="en-US" altLang="zh-CN" sz="2400" b="1" kern="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(5)</a:t>
            </a:r>
            <a:r>
              <a:rPr lang="zh-CN" altLang="en-US" sz="2400" b="1" kern="0" dirty="0">
                <a:solidFill>
                  <a:srgbClr val="000000"/>
                </a:solidFill>
              </a:rPr>
              <a:t>在满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（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3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）</a:t>
            </a:r>
            <a:r>
              <a:rPr lang="zh-CN" altLang="en-US" sz="2400" b="1" kern="0" dirty="0">
                <a:solidFill>
                  <a:srgbClr val="000000"/>
                </a:solidFill>
              </a:rPr>
              <a:t>要求上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，建设银行</a:t>
            </a:r>
            <a:r>
              <a:rPr lang="zh-CN" altLang="en-US" sz="2400" b="1" kern="0" dirty="0">
                <a:solidFill>
                  <a:srgbClr val="000000"/>
                </a:solidFill>
              </a:rPr>
              <a:t>卡，增加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了公交卡充值能</a:t>
            </a:r>
            <a:r>
              <a:rPr lang="zh-CN" altLang="en-US" sz="2400" b="1" kern="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3" name="Rectangle 2"/>
          <p:cNvSpPr txBox="1">
            <a:spLocks/>
          </p:cNvSpPr>
          <p:nvPr/>
        </p:nvSpPr>
        <p:spPr bwMode="gray">
          <a:xfrm>
            <a:off x="179512" y="294596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2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904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工商银行类定义：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3" name="AutoShape 5"/>
          <p:cNvSpPr/>
          <p:nvPr/>
        </p:nvSpPr>
        <p:spPr>
          <a:xfrm>
            <a:off x="179512" y="1802433"/>
            <a:ext cx="8352928" cy="6252996"/>
          </a:xfrm>
          <a:prstGeom prst="roundRect">
            <a:avLst>
              <a:gd name="adj" fmla="val 72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class </a:t>
            </a:r>
            <a:r>
              <a:rPr lang="en-US" altLang="zh-CN" sz="1800" dirty="0" err="1">
                <a:solidFill>
                  <a:srgbClr val="000000"/>
                </a:solidFill>
              </a:rPr>
              <a:t>ICBCBankCard</a:t>
            </a:r>
            <a:r>
              <a:rPr lang="en-US" altLang="zh-CN" sz="1800" dirty="0">
                <a:solidFill>
                  <a:srgbClr val="000000"/>
                </a:solidFill>
              </a:rPr>
              <a:t> extends </a:t>
            </a:r>
            <a:r>
              <a:rPr lang="en-US" altLang="zh-CN" sz="1800" dirty="0" err="1">
                <a:solidFill>
                  <a:srgbClr val="000000"/>
                </a:solidFill>
              </a:rPr>
              <a:t>BankCardnew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final static String </a:t>
            </a:r>
            <a:r>
              <a:rPr lang="en-US" altLang="zh-CN" sz="1800" dirty="0" err="1">
                <a:solidFill>
                  <a:srgbClr val="000000"/>
                </a:solidFill>
              </a:rPr>
              <a:t>bankName</a:t>
            </a:r>
            <a:r>
              <a:rPr lang="en-US" altLang="zh-CN" sz="1800" dirty="0">
                <a:solidFill>
                  <a:srgbClr val="000000"/>
                </a:solidFill>
              </a:rPr>
              <a:t>=" </a:t>
            </a:r>
            <a:r>
              <a:rPr lang="zh-CN" altLang="en-US" sz="1800" dirty="0">
                <a:solidFill>
                  <a:srgbClr val="000000"/>
                </a:solidFill>
              </a:rPr>
              <a:t>工商银行 </a:t>
            </a:r>
            <a:r>
              <a:rPr lang="en-US" altLang="zh-CN" sz="1800" dirty="0">
                <a:solidFill>
                  <a:srgbClr val="000000"/>
                </a:solidFill>
              </a:rPr>
              <a:t>"; </a:t>
            </a:r>
            <a:r>
              <a:rPr lang="en-US" altLang="zh-CN" sz="1800" dirty="0" smtClean="0">
                <a:solidFill>
                  <a:srgbClr val="000000"/>
                </a:solidFill>
              </a:rPr>
              <a:t>{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00"/>
                </a:solidFill>
              </a:rPr>
              <a:t>baseNum</a:t>
            </a:r>
            <a:r>
              <a:rPr lang="en-US" altLang="zh-CN" sz="1800" dirty="0">
                <a:solidFill>
                  <a:srgbClr val="000000"/>
                </a:solidFill>
              </a:rPr>
              <a:t>=62284812345670001l; // </a:t>
            </a:r>
            <a:r>
              <a:rPr lang="zh-CN" altLang="en-US" sz="1800" dirty="0">
                <a:solidFill>
                  <a:srgbClr val="000000"/>
                </a:solidFill>
              </a:rPr>
              <a:t>设置工行银卡的起始</a:t>
            </a:r>
            <a:r>
              <a:rPr lang="zh-CN" altLang="en-US" sz="1800" dirty="0" smtClean="0">
                <a:solidFill>
                  <a:srgbClr val="000000"/>
                </a:solidFill>
              </a:rPr>
              <a:t>编号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00000"/>
                </a:solidFill>
              </a:rPr>
              <a:t>ICBCBankCard</a:t>
            </a:r>
            <a:r>
              <a:rPr lang="en-US" altLang="zh-CN" sz="1800" dirty="0">
                <a:solidFill>
                  <a:srgbClr val="000000"/>
                </a:solidFill>
              </a:rPr>
              <a:t>(String </a:t>
            </a:r>
            <a:r>
              <a:rPr lang="en-US" altLang="zh-CN" sz="1800" dirty="0" err="1">
                <a:solidFill>
                  <a:srgbClr val="000000"/>
                </a:solidFill>
              </a:rPr>
              <a:t>uid,String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uname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super(</a:t>
            </a:r>
            <a:r>
              <a:rPr lang="en-US" altLang="zh-CN" sz="1800" dirty="0" err="1">
                <a:solidFill>
                  <a:srgbClr val="000000"/>
                </a:solidFill>
              </a:rPr>
              <a:t>uid,uname</a:t>
            </a:r>
            <a:r>
              <a:rPr lang="en-US" altLang="zh-CN" sz="1800" dirty="0">
                <a:solidFill>
                  <a:srgbClr val="000000"/>
                </a:solidFill>
              </a:rPr>
              <a:t>); </a:t>
            </a:r>
            <a:r>
              <a:rPr lang="en-US" altLang="zh-CN" sz="1800" dirty="0" smtClean="0">
                <a:solidFill>
                  <a:srgbClr val="000000"/>
                </a:solidFill>
              </a:rPr>
              <a:t>fee=0.06;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public void </a:t>
            </a:r>
            <a:r>
              <a:rPr lang="en-US" altLang="zh-CN" sz="1800" dirty="0" err="1">
                <a:solidFill>
                  <a:srgbClr val="000000"/>
                </a:solidFill>
              </a:rPr>
              <a:t>transferMoney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</a:rPr>
              <a:t>BankCardnew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bk,double</a:t>
            </a:r>
            <a:r>
              <a:rPr lang="en-US" altLang="zh-CN" sz="1800" dirty="0">
                <a:solidFill>
                  <a:srgbClr val="000000"/>
                </a:solidFill>
              </a:rPr>
              <a:t> money)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if(</a:t>
            </a:r>
            <a:r>
              <a:rPr lang="en-US" altLang="zh-CN" sz="1800" dirty="0" err="1">
                <a:solidFill>
                  <a:srgbClr val="000000"/>
                </a:solidFill>
              </a:rPr>
              <a:t>bk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instanceof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ICBCBankCard</a:t>
            </a:r>
            <a:r>
              <a:rPr lang="en-US" altLang="zh-CN" sz="1800" dirty="0">
                <a:solidFill>
                  <a:srgbClr val="000000"/>
                </a:solidFill>
              </a:rPr>
              <a:t> )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this.balance</a:t>
            </a:r>
            <a:r>
              <a:rPr lang="en-US" altLang="zh-CN" sz="1800" dirty="0" smtClean="0">
                <a:solidFill>
                  <a:srgbClr val="000000"/>
                </a:solidFill>
              </a:rPr>
              <a:t>=balance-money</a:t>
            </a:r>
            <a:r>
              <a:rPr lang="en-US" altLang="zh-CN" sz="1800" dirty="0">
                <a:solidFill>
                  <a:srgbClr val="000000"/>
                </a:solidFill>
              </a:rPr>
              <a:t>;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else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this.balance</a:t>
            </a:r>
            <a:r>
              <a:rPr lang="en-US" altLang="zh-CN" sz="1800" dirty="0" smtClean="0">
                <a:solidFill>
                  <a:srgbClr val="000000"/>
                </a:solidFill>
              </a:rPr>
              <a:t>=balance-money</a:t>
            </a:r>
            <a:r>
              <a:rPr lang="en-US" altLang="zh-CN" sz="1800" dirty="0">
                <a:solidFill>
                  <a:srgbClr val="000000"/>
                </a:solidFill>
              </a:rPr>
              <a:t>*(1+fee); 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bk.balance</a:t>
            </a:r>
            <a:r>
              <a:rPr lang="en-US" altLang="zh-CN" sz="1800" dirty="0" smtClean="0">
                <a:solidFill>
                  <a:srgbClr val="000000"/>
                </a:solidFill>
              </a:rPr>
              <a:t>=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bk.balance+money</a:t>
            </a:r>
            <a:r>
              <a:rPr lang="en-US" altLang="zh-CN" sz="1800" dirty="0" smtClean="0">
                <a:solidFill>
                  <a:srgbClr val="000000"/>
                </a:solidFill>
              </a:rPr>
              <a:t>;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000000"/>
                </a:solidFill>
              </a:rPr>
              <a:t>}</a:t>
            </a:r>
            <a:endParaRPr lang="zh-CN" altLang="en-US" sz="1800" dirty="0">
              <a:solidFill>
                <a:srgbClr val="000000"/>
              </a:solidFill>
            </a:endParaRP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  <a:p>
            <a:pPr marL="0" indent="0" eaLnBrk="1" fontAlgn="b" hangingPunct="1">
              <a:buClr>
                <a:srgbClr val="DD693B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34076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</a:rPr>
              <a:t>(5)</a:t>
            </a:r>
            <a:r>
              <a:rPr lang="zh-CN" altLang="en-US" b="1" dirty="0" smtClean="0">
                <a:solidFill>
                  <a:srgbClr val="000000"/>
                </a:solidFill>
              </a:rPr>
              <a:t>编写</a:t>
            </a:r>
            <a:r>
              <a:rPr lang="zh-CN" altLang="en-US" b="1" dirty="0">
                <a:solidFill>
                  <a:srgbClr val="000000"/>
                </a:solidFill>
              </a:rPr>
              <a:t>一个</a:t>
            </a:r>
            <a:r>
              <a:rPr lang="en-US" altLang="zh-CN" b="1" dirty="0">
                <a:solidFill>
                  <a:srgbClr val="000000"/>
                </a:solidFill>
              </a:rPr>
              <a:t>Java Application</a:t>
            </a:r>
            <a:r>
              <a:rPr lang="zh-CN" altLang="en-US" b="1" dirty="0">
                <a:solidFill>
                  <a:srgbClr val="000000"/>
                </a:solidFill>
              </a:rPr>
              <a:t>程序，实现各类银行卡对象的创建，并调用其成员方法实现“存款”、“取款”、“查余额”、“查密码”、“转账”等功能，要求通过字符界面输出银行卡创建与操作的结果</a:t>
            </a:r>
            <a:r>
              <a:rPr lang="zh-CN" altLang="en-US" b="1" dirty="0" smtClean="0">
                <a:solidFill>
                  <a:srgbClr val="000000"/>
                </a:solidFill>
              </a:rPr>
              <a:t>。要求：调用</a:t>
            </a:r>
            <a:r>
              <a:rPr lang="en-US" altLang="zh-CN" b="1" dirty="0" smtClean="0">
                <a:solidFill>
                  <a:srgbClr val="000000"/>
                </a:solidFill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</a:rPr>
              <a:t>种构造方法。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 bwMode="gray">
          <a:xfrm>
            <a:off x="179512" y="294596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2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48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抽象类和抽象方法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4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6" name="AutoShape 10"/>
          <p:cNvSpPr/>
          <p:nvPr/>
        </p:nvSpPr>
        <p:spPr>
          <a:xfrm>
            <a:off x="1620743" y="2204864"/>
            <a:ext cx="5976664" cy="3164860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abstract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class Shape{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   public abstract void draw();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00"/>
                </a:solidFill>
              </a:rPr>
              <a:t>    public double 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getArea</a:t>
            </a:r>
            <a:r>
              <a:rPr lang="en-US" altLang="zh-CN" sz="3200" dirty="0" smtClean="0">
                <a:solidFill>
                  <a:srgbClr val="000000"/>
                </a:solidFill>
              </a:rPr>
              <a:t>(){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00"/>
                </a:solidFill>
              </a:rPr>
              <a:t>                     return 100.0;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00"/>
                </a:solidFill>
              </a:rPr>
              <a:t>         }</a:t>
            </a:r>
          </a:p>
          <a:p>
            <a:pPr>
              <a:buNone/>
            </a:pPr>
            <a:r>
              <a:rPr lang="en-US" altLang="zh-CN" sz="3200" dirty="0" smtClean="0">
                <a:solidFill>
                  <a:srgbClr val="000000"/>
                </a:solidFill>
              </a:rPr>
              <a:t>   }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11" name="AutoShape 26"/>
          <p:cNvSpPr/>
          <p:nvPr/>
        </p:nvSpPr>
        <p:spPr>
          <a:xfrm>
            <a:off x="38126" y="1218172"/>
            <a:ext cx="2805681" cy="520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3200" b="1" dirty="0" smtClean="0">
                <a:solidFill>
                  <a:srgbClr val="FF0000"/>
                </a:solidFill>
                <a:ea typeface="黑体" panose="02010609060101010101" pitchFamily="2" charset="-122"/>
              </a:rPr>
              <a:t>定义抽象类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抽象类和抽象方法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rgbClr val="000000"/>
                </a:solidFill>
              </a:rPr>
              <a:t>继承</a:t>
            </a:r>
            <a:r>
              <a:rPr lang="zh-CN" altLang="en-US" dirty="0">
                <a:solidFill>
                  <a:srgbClr val="000000"/>
                </a:solidFill>
              </a:rPr>
              <a:t>抽象类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500063" y="1143000"/>
            <a:ext cx="8229600" cy="5429250"/>
          </a:xfrm>
          <a:ln/>
        </p:spPr>
        <p:txBody>
          <a:bodyPr vert="horz" wrap="square" lIns="91440" tIns="45720" rIns="91440" bIns="45720" anchor="t"/>
          <a:lstStyle/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5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5" name="AutoShape 10"/>
          <p:cNvSpPr/>
          <p:nvPr/>
        </p:nvSpPr>
        <p:spPr>
          <a:xfrm>
            <a:off x="251520" y="1052736"/>
            <a:ext cx="7991818" cy="2691729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zh-CN" sz="2800" kern="0" dirty="0">
                <a:solidFill>
                  <a:srgbClr val="000000"/>
                </a:solidFill>
              </a:rPr>
              <a:t>class Circle </a:t>
            </a:r>
            <a:r>
              <a:rPr lang="en-US" altLang="zh-CN" sz="2800" kern="0" dirty="0">
                <a:solidFill>
                  <a:srgbClr val="FF0000"/>
                </a:solidFill>
              </a:rPr>
              <a:t>extends Shape</a:t>
            </a:r>
            <a:r>
              <a:rPr lang="en-US" altLang="zh-CN" sz="2800" kern="0" dirty="0">
                <a:solidFill>
                  <a:srgbClr val="000000"/>
                </a:solidFill>
              </a:rPr>
              <a:t>{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FF"/>
                </a:solidFill>
              </a:rPr>
              <a:t>        public void draw(){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         </a:t>
            </a:r>
            <a:r>
              <a:rPr lang="en-US" altLang="zh-CN" sz="2800" kern="0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sz="2800" kern="0" dirty="0">
                <a:solidFill>
                  <a:srgbClr val="0000FF"/>
                </a:solidFill>
              </a:rPr>
              <a:t>("draw a circle....");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     }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6" name="AutoShape 10"/>
          <p:cNvSpPr/>
          <p:nvPr/>
        </p:nvSpPr>
        <p:spPr>
          <a:xfrm>
            <a:off x="219690" y="3796195"/>
            <a:ext cx="7991818" cy="2691729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zh-CN" sz="2800" kern="0" dirty="0">
                <a:solidFill>
                  <a:srgbClr val="000000"/>
                </a:solidFill>
              </a:rPr>
              <a:t>class Rectangle </a:t>
            </a:r>
            <a:r>
              <a:rPr lang="en-US" altLang="zh-CN" sz="2800" kern="0" dirty="0">
                <a:solidFill>
                  <a:srgbClr val="FF0000"/>
                </a:solidFill>
              </a:rPr>
              <a:t>extends Shape</a:t>
            </a:r>
            <a:r>
              <a:rPr lang="en-US" altLang="zh-CN" sz="2800" kern="0" dirty="0">
                <a:solidFill>
                  <a:srgbClr val="000000"/>
                </a:solidFill>
              </a:rPr>
              <a:t>{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    </a:t>
            </a:r>
            <a:r>
              <a:rPr lang="en-US" altLang="zh-CN" sz="2800" kern="0" dirty="0">
                <a:solidFill>
                  <a:srgbClr val="0000FF"/>
                </a:solidFill>
              </a:rPr>
              <a:t>public void draw(){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     </a:t>
            </a:r>
            <a:r>
              <a:rPr lang="en-US" altLang="zh-CN" sz="2800" kern="0" dirty="0" err="1">
                <a:solidFill>
                  <a:srgbClr val="000000"/>
                </a:solidFill>
              </a:rPr>
              <a:t>System.out.println</a:t>
            </a:r>
            <a:r>
              <a:rPr lang="en-US" altLang="zh-CN" sz="2800" kern="0" dirty="0">
                <a:solidFill>
                  <a:srgbClr val="000000"/>
                </a:solidFill>
              </a:rPr>
              <a:t>("draw a Rectangle....");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     }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kern="0" dirty="0">
                <a:solidFill>
                  <a:srgbClr val="000000"/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抽象</a:t>
            </a:r>
            <a:r>
              <a:rPr lang="zh-CN" altLang="en-US" dirty="0"/>
              <a:t>类和抽象方法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0000"/>
                </a:solidFill>
              </a:rPr>
              <a:t>主类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solidFill>
                  <a:srgbClr val="000000"/>
                </a:solidFill>
                <a:ea typeface="宋体" panose="02010600030101010101" pitchFamily="2" charset="-122"/>
              </a:rPr>
              <a:t>6</a:t>
            </a:fld>
            <a:endParaRPr lang="en-US" altLang="zh-CN" sz="1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AutoShape 10"/>
          <p:cNvSpPr/>
          <p:nvPr/>
        </p:nvSpPr>
        <p:spPr>
          <a:xfrm>
            <a:off x="650190" y="2276872"/>
            <a:ext cx="7991818" cy="3676352"/>
          </a:xfrm>
          <a:prstGeom prst="roundRect">
            <a:avLst>
              <a:gd name="adj" fmla="val 655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public class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TestShape</a:t>
            </a:r>
            <a:r>
              <a:rPr lang="en-US" altLang="zh-CN" sz="28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  public static void main(String[]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args</a:t>
            </a:r>
            <a:r>
              <a:rPr lang="en-US" altLang="zh-CN" sz="2800" dirty="0" smtClean="0">
                <a:solidFill>
                  <a:srgbClr val="000000"/>
                </a:solidFill>
              </a:rPr>
              <a:t>){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      // </a:t>
            </a:r>
            <a:r>
              <a:rPr lang="en-US" altLang="zh-CN" sz="2800" dirty="0" smtClean="0">
                <a:solidFill>
                  <a:srgbClr val="FF0000"/>
                </a:solidFill>
              </a:rPr>
              <a:t>Shape shape=new Shape();// </a:t>
            </a:r>
            <a:r>
              <a:rPr lang="en-US" altLang="zh-CN" sz="2000" dirty="0" smtClean="0">
                <a:solidFill>
                  <a:srgbClr val="FF0000"/>
                </a:solidFill>
              </a:rPr>
              <a:t>Shape</a:t>
            </a:r>
            <a:r>
              <a:rPr lang="zh-CN" altLang="en-US" sz="2000" dirty="0" smtClean="0">
                <a:solidFill>
                  <a:srgbClr val="FF0000"/>
                </a:solidFill>
              </a:rPr>
              <a:t>是抽象类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</a:rPr>
              <a:t>       Shape shape=new Circle();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shape.draw</a:t>
            </a:r>
            <a:r>
              <a:rPr lang="en-US" altLang="zh-CN" sz="2800" dirty="0" smtClean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System.out.println</a:t>
            </a:r>
            <a:r>
              <a:rPr lang="en-US" altLang="zh-CN" sz="2800" dirty="0" smtClean="0">
                <a:solidFill>
                  <a:srgbClr val="00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shape.getArea</a:t>
            </a:r>
            <a:r>
              <a:rPr lang="en-US" altLang="zh-CN" sz="2800" dirty="0" smtClean="0">
                <a:solidFill>
                  <a:srgbClr val="000000"/>
                </a:solidFill>
              </a:rPr>
              <a:t>());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    }</a:t>
            </a:r>
          </a:p>
          <a:p>
            <a:r>
              <a:rPr lang="en-US" altLang="zh-CN" sz="2800" dirty="0" smtClean="0">
                <a:solidFill>
                  <a:srgbClr val="000000"/>
                </a:solidFill>
              </a:rPr>
              <a:t>}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>
                <a:solidFill>
                  <a:schemeClr val="bg1">
                    <a:lumMod val="20000"/>
                    <a:lumOff val="80000"/>
                  </a:schemeClr>
                </a:solidFill>
              </a:rPr>
              <a:t>abstract</a:t>
            </a:r>
            <a:r>
              <a:rPr lang="zh-CN" alt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修饰符</a:t>
            </a:r>
            <a:r>
              <a:rPr lang="en-US" altLang="zh-CN" dirty="0">
                <a:solidFill>
                  <a:schemeClr val="bg1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bg1">
                    <a:lumMod val="20000"/>
                    <a:lumOff val="80000"/>
                  </a:schemeClr>
                </a:solidFill>
              </a:rPr>
            </a:br>
            <a:r>
              <a:rPr lang="en-US" altLang="zh-CN" dirty="0" smtClean="0"/>
              <a:t>  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4294967295"/>
          </p:nvPr>
        </p:nvSpPr>
        <p:spPr>
          <a:xfrm>
            <a:off x="500062" y="1268761"/>
            <a:ext cx="8464425" cy="4328764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abstract</a:t>
            </a:r>
            <a:r>
              <a:rPr lang="zh-CN" altLang="en-US" sz="2800" dirty="0"/>
              <a:t>来修饰一个</a:t>
            </a:r>
            <a:r>
              <a:rPr lang="zh-CN" altLang="en-US" sz="2800" dirty="0">
                <a:solidFill>
                  <a:srgbClr val="0000FF"/>
                </a:solidFill>
              </a:rPr>
              <a:t>类和</a:t>
            </a:r>
            <a:r>
              <a:rPr lang="zh-CN" altLang="en-US" sz="2800" dirty="0" smtClean="0">
                <a:solidFill>
                  <a:srgbClr val="0000FF"/>
                </a:solidFill>
              </a:rPr>
              <a:t>方法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用</a:t>
            </a:r>
            <a:r>
              <a:rPr lang="en-US" altLang="zh-CN" sz="2800" dirty="0"/>
              <a:t>abstract</a:t>
            </a:r>
            <a:r>
              <a:rPr lang="zh-CN" altLang="en-US" sz="2800" dirty="0"/>
              <a:t>修饰的类表示这个类是一个抽象</a:t>
            </a:r>
            <a:r>
              <a:rPr lang="zh-CN" altLang="en-US" sz="2800" dirty="0" smtClean="0"/>
              <a:t>类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</a:rPr>
              <a:t>抽象</a:t>
            </a:r>
            <a:r>
              <a:rPr lang="zh-CN" altLang="en-US" sz="2800" dirty="0">
                <a:solidFill>
                  <a:srgbClr val="FF0000"/>
                </a:solidFill>
              </a:rPr>
              <a:t>类不能被</a:t>
            </a:r>
            <a:r>
              <a:rPr lang="zh-CN" altLang="en-US" sz="2800" dirty="0" smtClean="0">
                <a:solidFill>
                  <a:srgbClr val="FF0000"/>
                </a:solidFill>
              </a:rPr>
              <a:t>实例化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抽象方法</a:t>
            </a:r>
            <a:r>
              <a:rPr lang="zh-CN" altLang="en-US" sz="2800" dirty="0"/>
              <a:t>是只有方法声明，而没有实现的方法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一</a:t>
            </a:r>
            <a:r>
              <a:rPr lang="zh-CN" altLang="en-US" sz="2800" dirty="0"/>
              <a:t>个</a:t>
            </a:r>
            <a:r>
              <a:rPr lang="en-US" altLang="zh-CN" sz="2800" dirty="0"/>
              <a:t>abstract</a:t>
            </a:r>
            <a:r>
              <a:rPr lang="zh-CN" altLang="en-US" sz="2800" dirty="0"/>
              <a:t>方法不能声明为</a:t>
            </a:r>
            <a:r>
              <a:rPr lang="en-US" altLang="zh-CN" sz="2800" dirty="0"/>
              <a:t>private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构造</a:t>
            </a:r>
            <a:r>
              <a:rPr lang="zh-CN" altLang="en-US" sz="2800" dirty="0"/>
              <a:t>方法</a:t>
            </a:r>
            <a:r>
              <a:rPr lang="zh-CN" altLang="en-US" sz="2800" dirty="0" smtClean="0"/>
              <a:t>、私有</a:t>
            </a:r>
            <a:r>
              <a:rPr lang="zh-CN" altLang="en-US" sz="2800" dirty="0"/>
              <a:t>方法、</a:t>
            </a:r>
            <a:r>
              <a:rPr lang="en-US" altLang="zh-CN" sz="2800" dirty="0">
                <a:solidFill>
                  <a:srgbClr val="0000FF"/>
                </a:solidFill>
              </a:rPr>
              <a:t>final</a:t>
            </a:r>
            <a:r>
              <a:rPr lang="zh-CN" altLang="en-US" sz="2800" dirty="0"/>
              <a:t>方法不能被声明为抽象的方法。</a:t>
            </a:r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ea typeface="宋体" panose="02010600030101010101" pitchFamily="2" charset="-122"/>
              </a:rPr>
              <a:t>7</a:t>
            </a:fld>
            <a:endParaRPr lang="en-US" altLang="zh-CN" sz="1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为什么要使用</a:t>
            </a:r>
            <a:r>
              <a:rPr lang="zh-CN" altLang="zh-CN" dirty="0">
                <a:solidFill>
                  <a:schemeClr val="bg1">
                    <a:lumMod val="20000"/>
                    <a:lumOff val="80000"/>
                  </a:schemeClr>
                </a:solidFill>
              </a:rPr>
              <a:t>抽象类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</a:t>
            </a:r>
            <a:endParaRPr lang="zh-CN" altLang="zh-CN" dirty="0">
              <a:solidFill>
                <a:srgbClr val="000000"/>
              </a:solidFill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539552" y="1719263"/>
            <a:ext cx="8229600" cy="4525962"/>
          </a:xfrm>
          <a:ln/>
        </p:spPr>
        <p:txBody>
          <a:bodyPr vert="horz" wrap="square" lIns="91440" tIns="45720" rIns="91440" bIns="45720" anchor="t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/>
              <a:t>为其子类提供一个公共的类型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定义</a:t>
            </a:r>
            <a:r>
              <a:rPr lang="zh-CN" altLang="en-US" sz="2800" dirty="0"/>
              <a:t>有抽象方法，子类虽然有不同的实现，但该方法的定义是一致的。</a:t>
            </a:r>
            <a:endParaRPr lang="en-US" altLang="zh-CN" sz="2800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b="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fld>
            <a:endParaRPr lang="en-US" altLang="zh-CN" sz="14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zh-CN" dirty="0" smtClean="0"/>
              <a:t>作业</a:t>
            </a:r>
            <a:endParaRPr lang="zh-CN" altLang="zh-CN" dirty="0"/>
          </a:p>
        </p:txBody>
      </p:sp>
      <p:sp>
        <p:nvSpPr>
          <p:cNvPr id="45059" name="内容占位符 2"/>
          <p:cNvSpPr>
            <a:spLocks noGrp="1"/>
          </p:cNvSpPr>
          <p:nvPr>
            <p:ph idx="4294967295"/>
          </p:nvPr>
        </p:nvSpPr>
        <p:spPr>
          <a:xfrm>
            <a:off x="179512" y="908720"/>
            <a:ext cx="8229600" cy="4733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根据周长计算不同形状图形的面积，要求如下：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）计算各种图形面积，输出面积的最大值。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）使用抽象类及其子类的方式实现。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）不同图形为三角形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矩形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圆。 要求先使用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abstract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实现。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400" b="0" dirty="0">
                <a:solidFill>
                  <a:srgbClr val="9BD3E5"/>
                </a:solidFill>
                <a:ea typeface="宋体" panose="02010600030101010101" pitchFamily="2" charset="-122"/>
              </a:rPr>
              <a:pPr marL="0" indent="0"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 dirty="0">
              <a:solidFill>
                <a:srgbClr val="9BD3E5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 bwMode="gray">
          <a:xfrm>
            <a:off x="251520" y="260648"/>
            <a:ext cx="64770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kern="0" dirty="0" smtClean="0"/>
              <a:t>练习</a:t>
            </a:r>
            <a:r>
              <a:rPr lang="en-US" altLang="zh-CN" kern="0" dirty="0" smtClean="0"/>
              <a:t>1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7059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专业ppt模板之natural_light（20多页的精美模板）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1973</Words>
  <Application>Microsoft Office PowerPoint</Application>
  <PresentationFormat>全屏显示(4:3)</PresentationFormat>
  <Paragraphs>361</Paragraphs>
  <Slides>32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6" baseType="lpstr">
      <vt:lpstr>专业ppt模板之natural_light（20多页的精美模板）</vt:lpstr>
      <vt:lpstr>1_专业ppt模板之natural_light（20多页的精美模板）</vt:lpstr>
      <vt:lpstr>2_专业ppt模板之natural_light（20多页的精美模板）</vt:lpstr>
      <vt:lpstr>Visio.Drawing.11</vt:lpstr>
      <vt:lpstr>第一章    Java基础知识 </vt:lpstr>
      <vt:lpstr>本节目标</vt:lpstr>
      <vt:lpstr>抽象类和抽象方法</vt:lpstr>
      <vt:lpstr> 抽象类和抽象方法   </vt:lpstr>
      <vt:lpstr> 抽象类和抽象方法   继承抽象类</vt:lpstr>
      <vt:lpstr>  抽象类和抽象方法    主类</vt:lpstr>
      <vt:lpstr> abstract修饰符   </vt:lpstr>
      <vt:lpstr> 为什么要使用抽象类   </vt:lpstr>
      <vt:lpstr>   作业</vt:lpstr>
      <vt:lpstr>PowerPoint 演示文稿</vt:lpstr>
      <vt:lpstr>PowerPoint 演示文稿</vt:lpstr>
      <vt:lpstr>PowerPoint 演示文稿</vt:lpstr>
      <vt:lpstr>PowerPoint 演示文稿</vt:lpstr>
      <vt:lpstr>  接口   </vt:lpstr>
      <vt:lpstr>定义接口</vt:lpstr>
      <vt:lpstr>  实现接口   </vt:lpstr>
      <vt:lpstr>  实现接口注意事项  </vt:lpstr>
      <vt:lpstr>OO思想总结</vt:lpstr>
      <vt:lpstr>   作业</vt:lpstr>
      <vt:lpstr>PowerPoint 演示文稿</vt:lpstr>
      <vt:lpstr>1.类之间关系</vt:lpstr>
      <vt:lpstr>关联关系</vt:lpstr>
      <vt:lpstr>关联关系</vt:lpstr>
      <vt:lpstr>类之间关系</vt:lpstr>
      <vt:lpstr>PowerPoint 演示文稿</vt:lpstr>
      <vt:lpstr>PowerPoint 演示文稿</vt:lpstr>
      <vt:lpstr>   作业</vt:lpstr>
      <vt:lpstr>   作业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5 章 类之间的关系</dc:title>
  <dc:creator>Administrator</dc:creator>
  <cp:lastModifiedBy>Administrator</cp:lastModifiedBy>
  <cp:revision>45</cp:revision>
  <dcterms:created xsi:type="dcterms:W3CDTF">2018-11-20T20:53:14Z</dcterms:created>
  <dcterms:modified xsi:type="dcterms:W3CDTF">2022-01-11T03:11:35Z</dcterms:modified>
</cp:coreProperties>
</file>