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8"/>
  </p:notesMasterIdLst>
  <p:sldIdLst>
    <p:sldId id="257" r:id="rId3"/>
    <p:sldId id="258" r:id="rId4"/>
    <p:sldId id="261" r:id="rId5"/>
    <p:sldId id="262" r:id="rId6"/>
    <p:sldId id="283" r:id="rId7"/>
    <p:sldId id="284" r:id="rId8"/>
    <p:sldId id="286" r:id="rId9"/>
    <p:sldId id="289" r:id="rId10"/>
    <p:sldId id="287" r:id="rId11"/>
    <p:sldId id="263" r:id="rId12"/>
    <p:sldId id="259" r:id="rId13"/>
    <p:sldId id="265" r:id="rId14"/>
    <p:sldId id="269" r:id="rId15"/>
    <p:sldId id="267" r:id="rId16"/>
    <p:sldId id="270" r:id="rId17"/>
    <p:sldId id="288" r:id="rId18"/>
    <p:sldId id="291" r:id="rId19"/>
    <p:sldId id="290" r:id="rId20"/>
    <p:sldId id="271" r:id="rId21"/>
    <p:sldId id="275" r:id="rId22"/>
    <p:sldId id="278" r:id="rId23"/>
    <p:sldId id="279" r:id="rId24"/>
    <p:sldId id="280" r:id="rId25"/>
    <p:sldId id="295" r:id="rId26"/>
    <p:sldId id="294" r:id="rId27"/>
    <p:sldId id="296" r:id="rId28"/>
    <p:sldId id="307" r:id="rId29"/>
    <p:sldId id="305" r:id="rId30"/>
    <p:sldId id="304" r:id="rId31"/>
    <p:sldId id="297" r:id="rId32"/>
    <p:sldId id="299" r:id="rId33"/>
    <p:sldId id="301" r:id="rId34"/>
    <p:sldId id="303" r:id="rId35"/>
    <p:sldId id="302" r:id="rId36"/>
    <p:sldId id="30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184C-D514-41F9-8FB6-B20AB6FD69F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58DB-860A-4CDF-ABA3-034FC767E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2DA0F0E-9356-4A2A-86DB-9FA3966A3BB2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2" name="日期占位符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60B44C-848D-4261-A83B-287A0967D117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上述代码创建一个类的对象都经过如下两步：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第一步，声明类的一个变量，即定义该类的一个对象，此时在栈上会分配空间存储对象在堆上的地址（即对象的引用）；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第二步，创建该对象的实际物理空间，即在堆中为该对象分配空间，并把此空间的地址（即引用）赋给该变量（对象名），此步骤是通过使用</a:t>
            </a:r>
            <a:r>
              <a:rPr lang="en-US" altLang="zh-CN" smtClean="0"/>
              <a:t>new</a:t>
            </a:r>
            <a:r>
              <a:rPr lang="zh-CN" altLang="en-US" smtClean="0"/>
              <a:t>关键字来实例化该类的一个对象。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AAE6404-7FC4-45D3-B86F-EF59CCAC4305}" type="slidenum">
              <a:rPr lang="zh-CN" altLang="en-US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40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358DB-860A-4CDF-ABA3-034FC767EE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7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358DB-860A-4CDF-ABA3-034FC767EE82}" type="slidenum">
              <a:rPr lang="zh-CN" altLang="en-US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7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9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94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29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02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7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9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7760-8218-4645-B8E0-B5A269D0F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022634"/>
      </p:ext>
    </p:extLst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487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177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6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379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22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70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048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66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181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487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774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823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4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293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231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52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22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4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4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0174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3572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2636838"/>
            <a:ext cx="6019800" cy="1470025"/>
          </a:xfrm>
        </p:spPr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rgbClr val="333333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4400" dirty="0" smtClean="0">
                <a:solidFill>
                  <a:srgbClr val="333333"/>
                </a:solidFill>
                <a:ea typeface="宋体" panose="02010600030101010101" pitchFamily="2" charset="-122"/>
              </a:rPr>
              <a:t>语言高级编程</a:t>
            </a:r>
            <a:endParaRPr lang="en-US" altLang="zh-CN" sz="4400" dirty="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03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5B361D"/>
                </a:solidFill>
              </a:rPr>
              <a:t>   </a:t>
            </a:r>
            <a:r>
              <a:rPr lang="zh-CN" altLang="en-US" dirty="0" smtClean="0">
                <a:solidFill>
                  <a:srgbClr val="5B361D"/>
                </a:solidFill>
                <a:ea typeface="黑体" pitchFamily="49" charset="-122"/>
              </a:rPr>
              <a:t>对象与类</a:t>
            </a:r>
          </a:p>
        </p:txBody>
      </p:sp>
      <p:grpSp>
        <p:nvGrpSpPr>
          <p:cNvPr id="5125" name="Group 27"/>
          <p:cNvGrpSpPr>
            <a:grpSpLocks/>
          </p:cNvGrpSpPr>
          <p:nvPr/>
        </p:nvGrpSpPr>
        <p:grpSpPr bwMode="auto">
          <a:xfrm>
            <a:off x="-109192" y="2227684"/>
            <a:ext cx="9108335" cy="2764037"/>
            <a:chOff x="323" y="2442"/>
            <a:chExt cx="5156" cy="808"/>
          </a:xfrm>
        </p:grpSpPr>
        <p:sp>
          <p:nvSpPr>
            <p:cNvPr id="5127" name="Rectangle 20"/>
            <p:cNvSpPr>
              <a:spLocks noChangeArrowheads="1"/>
            </p:cNvSpPr>
            <p:nvPr/>
          </p:nvSpPr>
          <p:spPr bwMode="auto">
            <a:xfrm>
              <a:off x="323" y="2442"/>
              <a:ext cx="70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200" b="0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3200" dirty="0" smtClean="0">
                  <a:solidFill>
                    <a:srgbClr val="000000"/>
                  </a:solidFill>
                </a:rPr>
                <a:t>c1</a:t>
              </a:r>
              <a:endParaRPr kumimoji="0" lang="zh-CN" altLang="zh-CN" sz="3200" b="0" dirty="0">
                <a:solidFill>
                  <a:srgbClr val="000000"/>
                </a:solidFill>
              </a:endParaRPr>
            </a:p>
          </p:txBody>
        </p:sp>
        <p:sp>
          <p:nvSpPr>
            <p:cNvPr id="5128" name="Rectangle 21"/>
            <p:cNvSpPr>
              <a:spLocks noChangeArrowheads="1"/>
            </p:cNvSpPr>
            <p:nvPr/>
          </p:nvSpPr>
          <p:spPr bwMode="auto">
            <a:xfrm>
              <a:off x="3910" y="2560"/>
              <a:ext cx="1569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endParaRPr kumimoji="0" lang="zh-CN" altLang="zh-CN" sz="900" b="0" dirty="0"/>
            </a:p>
            <a:p>
              <a:pPr algn="just" eaLnBrk="0" hangingPunct="0"/>
              <a:r>
                <a:rPr kumimoji="0" lang="en-US" altLang="zh-CN" b="0" dirty="0"/>
                <a:t>   </a:t>
              </a:r>
              <a:r>
                <a:rPr kumimoji="0" lang="zh-CN" altLang="zh-CN" sz="3200" b="0" dirty="0" smtClean="0">
                  <a:solidFill>
                    <a:srgbClr val="000000"/>
                  </a:solidFill>
                </a:rPr>
                <a:t>类</a:t>
              </a:r>
              <a:r>
                <a:rPr kumimoji="0" lang="zh-CN" altLang="zh-CN" sz="3200" b="0" dirty="0">
                  <a:solidFill>
                    <a:srgbClr val="000000"/>
                  </a:solidFill>
                </a:rPr>
                <a:t>（</a:t>
              </a:r>
              <a:r>
                <a:rPr kumimoji="0" lang="en-US" altLang="zh-CN" sz="3200" b="0" noProof="1">
                  <a:solidFill>
                    <a:srgbClr val="000000"/>
                  </a:solidFill>
                </a:rPr>
                <a:t>CLASS）</a:t>
              </a:r>
              <a:endParaRPr kumimoji="0" lang="zh-CN" altLang="en-US" sz="3200" b="0" dirty="0">
                <a:solidFill>
                  <a:srgbClr val="000000"/>
                </a:solidFill>
              </a:endParaRPr>
            </a:p>
            <a:p>
              <a:pPr algn="just" eaLnBrk="0" hangingPunct="0"/>
              <a:r>
                <a:rPr kumimoji="0" lang="zh-CN" altLang="en-US" sz="3200" b="0" dirty="0" smtClean="0">
                  <a:solidFill>
                    <a:srgbClr val="000000"/>
                  </a:solidFill>
                </a:rPr>
                <a:t>    </a:t>
              </a:r>
              <a:r>
                <a:rPr kumimoji="0" lang="zh-CN" altLang="zh-CN" sz="3200" b="0" dirty="0" smtClean="0">
                  <a:solidFill>
                    <a:srgbClr val="000000"/>
                  </a:solidFill>
                </a:rPr>
                <a:t>“</a:t>
              </a:r>
              <a:r>
                <a:rPr lang="en-US" altLang="zh-CN" sz="3200" noProof="1" smtClean="0">
                  <a:solidFill>
                    <a:srgbClr val="000000"/>
                  </a:solidFill>
                </a:rPr>
                <a:t>Car</a:t>
              </a:r>
              <a:r>
                <a:rPr kumimoji="0" lang="en-US" altLang="zh-CN" sz="3200" b="0" noProof="1" smtClean="0">
                  <a:solidFill>
                    <a:srgbClr val="000000"/>
                  </a:solidFill>
                </a:rPr>
                <a:t>  class ”</a:t>
              </a:r>
              <a:endParaRPr kumimoji="0" lang="en-US" altLang="zh-CN" sz="3200" b="0" noProof="1">
                <a:solidFill>
                  <a:srgbClr val="000000"/>
                </a:solidFill>
              </a:endParaRPr>
            </a:p>
          </p:txBody>
        </p:sp>
        <p:sp>
          <p:nvSpPr>
            <p:cNvPr id="5129" name="Line 22"/>
            <p:cNvSpPr>
              <a:spLocks noChangeShapeType="1"/>
            </p:cNvSpPr>
            <p:nvPr/>
          </p:nvSpPr>
          <p:spPr bwMode="auto">
            <a:xfrm>
              <a:off x="2035" y="2667"/>
              <a:ext cx="1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" name="Line 23"/>
            <p:cNvSpPr>
              <a:spLocks noChangeShapeType="1"/>
            </p:cNvSpPr>
            <p:nvPr/>
          </p:nvSpPr>
          <p:spPr bwMode="auto">
            <a:xfrm flipH="1">
              <a:off x="2035" y="2930"/>
              <a:ext cx="18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1" name="Rectangle 24"/>
            <p:cNvSpPr>
              <a:spLocks noChangeArrowheads="1"/>
            </p:cNvSpPr>
            <p:nvPr/>
          </p:nvSpPr>
          <p:spPr bwMode="auto">
            <a:xfrm>
              <a:off x="1872" y="2495"/>
              <a:ext cx="21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800" dirty="0">
                  <a:solidFill>
                    <a:srgbClr val="000000"/>
                  </a:solidFill>
                </a:rPr>
                <a:t>将</a:t>
              </a:r>
              <a:r>
                <a:rPr kumimoji="0" lang="zh-CN" altLang="zh-CN" sz="2800" b="0" dirty="0" smtClean="0">
                  <a:solidFill>
                    <a:srgbClr val="000000"/>
                  </a:solidFill>
                </a:rPr>
                <a:t>对象</a:t>
              </a:r>
              <a:r>
                <a:rPr kumimoji="0" lang="zh-CN" altLang="zh-CN" sz="2800" b="0" dirty="0">
                  <a:solidFill>
                    <a:srgbClr val="000000"/>
                  </a:solidFill>
                </a:rPr>
                <a:t>进行抽象为类</a:t>
              </a:r>
            </a:p>
          </p:txBody>
        </p:sp>
        <p:sp>
          <p:nvSpPr>
            <p:cNvPr id="5132" name="Rectangle 25"/>
            <p:cNvSpPr>
              <a:spLocks noChangeArrowheads="1"/>
            </p:cNvSpPr>
            <p:nvPr/>
          </p:nvSpPr>
          <p:spPr bwMode="auto">
            <a:xfrm>
              <a:off x="2107" y="2997"/>
              <a:ext cx="180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zh-CN" sz="3200" b="0" dirty="0">
                  <a:solidFill>
                    <a:srgbClr val="000000"/>
                  </a:solidFill>
                </a:rPr>
                <a:t>对类进行实例化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66361"/>
              </p:ext>
            </p:extLst>
          </p:nvPr>
        </p:nvGraphicFramePr>
        <p:xfrm>
          <a:off x="517754" y="2055555"/>
          <a:ext cx="2271261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39271575" imgH="10239375" progId="">
                  <p:embed/>
                </p:oleObj>
              </mc:Choice>
              <mc:Fallback>
                <p:oleObj r:id="rId3" imgW="39271575" imgH="10239375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54" y="2055555"/>
                        <a:ext cx="2271261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6" y="3323965"/>
            <a:ext cx="253667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84412" y="4653136"/>
            <a:ext cx="123658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b="0" dirty="0" smtClean="0">
                <a:solidFill>
                  <a:srgbClr val="000000"/>
                </a:solidFill>
              </a:rPr>
              <a:t>  </a:t>
            </a:r>
            <a:r>
              <a:rPr lang="en-US" altLang="zh-CN" sz="3200" dirty="0" smtClean="0">
                <a:solidFill>
                  <a:srgbClr val="000000"/>
                </a:solidFill>
              </a:rPr>
              <a:t>c2</a:t>
            </a:r>
            <a:endParaRPr kumimoji="0" lang="zh-CN" altLang="zh-CN" sz="3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1563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类的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概念</a:t>
            </a:r>
            <a:endParaRPr lang="zh-CN" altLang="en-US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533400" y="1447800"/>
            <a:ext cx="8305800" cy="5909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类的定义</a:t>
            </a:r>
            <a:endParaRPr lang="en-US" altLang="zh-CN" sz="3600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52850" y="2170200"/>
            <a:ext cx="7410648" cy="4032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3200" b="1" dirty="0">
                <a:solidFill>
                  <a:srgbClr val="9BD3E5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类名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{  </a:t>
            </a:r>
          </a:p>
          <a:p>
            <a:pPr eaLnBrk="0" hangingPunct="0"/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成员变量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定义及初始化；</a:t>
            </a:r>
          </a:p>
          <a:p>
            <a:pPr eaLnBrk="0" hangingPunct="0"/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成员方法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定义及方法体；</a:t>
            </a:r>
          </a:p>
          <a:p>
            <a:pPr eaLnBrk="0" hangingPunct="0"/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22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58" y="1340768"/>
            <a:ext cx="7626350" cy="69215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3600" dirty="0" smtClean="0">
                <a:solidFill>
                  <a:srgbClr val="080E2B"/>
                </a:solidFill>
                <a:ea typeface="宋体" panose="02010600030101010101" pitchFamily="2" charset="-122"/>
              </a:rPr>
              <a:t>成员变量定义的语法规范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60400" y="2272804"/>
            <a:ext cx="850106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修饰符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3200" b="1" dirty="0">
                <a:solidFill>
                  <a:srgbClr val="9BD3E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变量数据类型    </a:t>
            </a:r>
            <a:r>
              <a:rPr lang="zh-CN" altLang="en-US" sz="3200" b="1" dirty="0">
                <a:solidFill>
                  <a:srgbClr val="080E2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变量名</a:t>
            </a:r>
            <a:r>
              <a:rPr lang="en-US" altLang="zh-CN" sz="3200" b="1" dirty="0">
                <a:solidFill>
                  <a:srgbClr val="080E2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00891"/>
              </p:ext>
            </p:extLst>
          </p:nvPr>
        </p:nvGraphicFramePr>
        <p:xfrm>
          <a:off x="264518" y="3284984"/>
          <a:ext cx="8496944" cy="2105894"/>
        </p:xfrm>
        <a:graphic>
          <a:graphicData uri="http://schemas.openxmlformats.org/drawingml/2006/table">
            <a:tbl>
              <a:tblPr/>
              <a:tblGrid>
                <a:gridCol w="8496944"/>
              </a:tblGrid>
              <a:tr h="8644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byte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short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int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long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float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double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char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、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boolean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0030101010101" pitchFamily="2" charset="-122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0030101010101" pitchFamily="2" charset="-122"/>
                        </a:rPr>
                        <a:t>数组、类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0030101010101" pitchFamily="2" charset="-122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Rot="1"/>
          </p:cNvSpPr>
          <p:nvPr/>
        </p:nvSpPr>
        <p:spPr bwMode="gray">
          <a:xfrm>
            <a:off x="107950" y="295275"/>
            <a:ext cx="762635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类的概念</a:t>
            </a:r>
          </a:p>
        </p:txBody>
      </p:sp>
    </p:spTree>
    <p:extLst>
      <p:ext uri="{BB962C8B-B14F-4D97-AF65-F5344CB8AC3E}">
        <p14:creationId xmlns:p14="http://schemas.microsoft.com/office/powerpoint/2010/main" val="730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类的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概念</a:t>
            </a:r>
            <a:endParaRPr lang="zh-CN" altLang="en-US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533400" y="1447800"/>
            <a:ext cx="8305800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成员变量定义举例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55576" y="2348880"/>
            <a:ext cx="7410648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3200" b="1" dirty="0">
                <a:solidFill>
                  <a:srgbClr val="9BD3E5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Student{  </a:t>
            </a:r>
            <a:endParaRPr lang="en-US" altLang="zh-CN" sz="32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2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String 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sid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String 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sname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sage;</a:t>
            </a:r>
          </a:p>
          <a:p>
            <a:pPr eaLnBrk="0" hangingPunct="0"/>
            <a:r>
              <a:rPr lang="en-US" altLang="zh-CN" sz="32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}</a:t>
            </a:r>
            <a:endParaRPr lang="en-US" altLang="zh-CN" sz="32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58" y="1340768"/>
            <a:ext cx="7626350" cy="69215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3600" dirty="0" smtClean="0">
                <a:solidFill>
                  <a:srgbClr val="080E2B"/>
                </a:solidFill>
                <a:ea typeface="宋体" panose="02010600030101010101" pitchFamily="2" charset="-122"/>
              </a:rPr>
              <a:t>成员方法定义的语法规范</a:t>
            </a:r>
          </a:p>
        </p:txBody>
      </p:sp>
      <p:sp>
        <p:nvSpPr>
          <p:cNvPr id="5" name="Rectangle 2"/>
          <p:cNvSpPr txBox="1">
            <a:spLocks noRot="1"/>
          </p:cNvSpPr>
          <p:nvPr/>
        </p:nvSpPr>
        <p:spPr bwMode="gray">
          <a:xfrm>
            <a:off x="107950" y="295275"/>
            <a:ext cx="762635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101C56"/>
                </a:solidFill>
                <a:ea typeface="宋体" panose="02010600030101010101" pitchFamily="2" charset="-122"/>
              </a:rPr>
              <a:t>类的概念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328808" y="2276872"/>
            <a:ext cx="8458200" cy="206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修饰符</a:t>
            </a: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 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返回类型  方法名称</a:t>
            </a: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方法体；</a:t>
            </a:r>
            <a:endParaRPr lang="en-US" altLang="zh-CN" sz="3200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dirty="0">
              <a:solidFill>
                <a:srgbClr val="9BD3E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57138" y="4339034"/>
            <a:ext cx="8474075" cy="1446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返回类型可以是任意的</a:t>
            </a:r>
            <a:r>
              <a:rPr lang="en-US" altLang="zh-CN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数据类型，当一个方法不需要返回值时，返回类型为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lang="zh-CN" altLang="en-US" sz="3200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9BD3E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42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类的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概念</a:t>
            </a:r>
            <a:endParaRPr lang="zh-CN" altLang="en-US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533400" y="1447800"/>
            <a:ext cx="8305800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成员方法举例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52850" y="2170200"/>
            <a:ext cx="7410648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3200" b="1" dirty="0">
                <a:solidFill>
                  <a:srgbClr val="9BD3E5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Student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altLang="zh-CN" sz="32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void    </a:t>
            </a:r>
            <a:r>
              <a:rPr lang="en-US" altLang="zh-CN" sz="32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setAge</a:t>
            </a:r>
            <a:r>
              <a:rPr lang="zh-CN" altLang="en-US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age</a:t>
            </a:r>
            <a:r>
              <a:rPr lang="zh-CN" altLang="en-US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32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this.age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=age;</a:t>
            </a:r>
          </a:p>
          <a:p>
            <a:pPr eaLnBrk="0" hangingPunct="0"/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   }</a:t>
            </a:r>
            <a:endParaRPr lang="en-US" altLang="zh-CN" sz="32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String   </a:t>
            </a:r>
            <a:r>
              <a:rPr lang="en-US" altLang="zh-CN" sz="32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getName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( ){</a:t>
            </a:r>
          </a:p>
          <a:p>
            <a:pPr eaLnBrk="0" hangingPunct="0"/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      return   </a:t>
            </a:r>
            <a:r>
              <a:rPr lang="en-US" altLang="zh-CN" sz="32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this.sname</a:t>
            </a:r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;</a:t>
            </a:r>
            <a:endParaRPr lang="en-US" altLang="zh-CN" sz="32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}</a:t>
            </a:r>
          </a:p>
          <a:p>
            <a:pPr eaLnBrk="0" hangingPunct="0"/>
            <a:r>
              <a:rPr lang="en-US" altLang="zh-CN" sz="32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}</a:t>
            </a:r>
            <a:endParaRPr lang="en-US" altLang="zh-CN" sz="32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类的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概念</a:t>
            </a:r>
            <a:endParaRPr lang="zh-CN" altLang="en-US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1268760"/>
            <a:ext cx="7410648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  Student{  </a:t>
            </a:r>
          </a:p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String 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sid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String 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sname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sage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void   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setAge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age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this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age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age;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}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String  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getName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){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return  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this.sname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}</a:t>
            </a:r>
          </a:p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367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96888" y="1131888"/>
            <a:ext cx="8215312" cy="57150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CN" sz="3200" dirty="0" smtClean="0">
                <a:solidFill>
                  <a:schemeClr val="tx2">
                    <a:lumMod val="50000"/>
                  </a:schemeClr>
                </a:solidFill>
              </a:rPr>
              <a:t>创建</a:t>
            </a:r>
            <a:r>
              <a:rPr lang="zh-CN" altLang="zh-CN" sz="3200" dirty="0">
                <a:solidFill>
                  <a:schemeClr val="tx2">
                    <a:lumMod val="50000"/>
                  </a:schemeClr>
                </a:solidFill>
              </a:rPr>
              <a:t>对象</a:t>
            </a:r>
            <a:endParaRPr lang="en-US" altLang="zh-CN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zh-CN" sz="3200" dirty="0" smtClean="0">
                <a:solidFill>
                  <a:schemeClr val="tx2">
                    <a:lumMod val="50000"/>
                  </a:schemeClr>
                </a:solidFill>
              </a:rPr>
              <a:t>需要</a:t>
            </a:r>
            <a:r>
              <a:rPr lang="zh-CN" sz="3200" dirty="0">
                <a:solidFill>
                  <a:schemeClr val="tx2">
                    <a:lumMod val="50000"/>
                  </a:schemeClr>
                </a:solidFill>
              </a:rPr>
              <a:t>通过使用</a:t>
            </a:r>
            <a:r>
              <a:rPr sz="3200" dirty="0">
                <a:solidFill>
                  <a:schemeClr val="tx2">
                    <a:lumMod val="50000"/>
                  </a:schemeClr>
                </a:solidFill>
              </a:rPr>
              <a:t>new</a:t>
            </a:r>
            <a:r>
              <a:rPr lang="zh-CN" sz="3200" dirty="0" smtClean="0">
                <a:solidFill>
                  <a:schemeClr val="tx2">
                    <a:lumMod val="50000"/>
                  </a:schemeClr>
                </a:solidFill>
              </a:rPr>
              <a:t>关键字</a:t>
            </a:r>
            <a:endParaRPr lang="en-US" altLang="zh-CN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语法：</a:t>
            </a:r>
            <a:endParaRPr sz="3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sz="3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3200" y="404813"/>
            <a:ext cx="5946775" cy="547687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对象创建</a:t>
            </a:r>
            <a:endParaRPr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8"/>
          <p:cNvSpPr txBox="1"/>
          <p:nvPr/>
        </p:nvSpPr>
        <p:spPr bwMode="auto">
          <a:xfrm>
            <a:off x="1040128" y="4581128"/>
            <a:ext cx="5548096" cy="5857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Student  </a:t>
            </a:r>
            <a:r>
              <a:rPr lang="en-US" altLang="zh-CN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s1</a:t>
            </a:r>
            <a:r>
              <a:rPr 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= </a:t>
            </a: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new Student ();</a:t>
            </a:r>
            <a:endParaRPr lang="zh-CN" altLang="en-US" sz="3200" dirty="0">
              <a:solidFill>
                <a:srgbClr val="101C56">
                  <a:lumMod val="50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323528" y="5517232"/>
            <a:ext cx="8568952" cy="5847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Student  </a:t>
            </a:r>
            <a:r>
              <a:rPr lang="en-US" altLang="zh-CN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s2</a:t>
            </a:r>
            <a:r>
              <a:rPr 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 </a:t>
            </a: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= new Student </a:t>
            </a:r>
            <a:r>
              <a:rPr 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( </a:t>
            </a:r>
            <a:r>
              <a:rPr lang="en-US" sz="24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“170100201”，“F”,20</a:t>
            </a: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);</a:t>
            </a:r>
            <a:endParaRPr lang="zh-CN" altLang="en-US" sz="3200" dirty="0">
              <a:solidFill>
                <a:srgbClr val="101C56">
                  <a:lumMod val="50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占位符 8"/>
          <p:cNvSpPr txBox="1"/>
          <p:nvPr/>
        </p:nvSpPr>
        <p:spPr bwMode="auto">
          <a:xfrm>
            <a:off x="1187624" y="3717032"/>
            <a:ext cx="5244889" cy="5857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类名</a:t>
            </a:r>
            <a:r>
              <a:rPr 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  </a:t>
            </a:r>
            <a:r>
              <a:rPr lang="zh-CN" alt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对象名</a:t>
            </a:r>
            <a:r>
              <a:rPr 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= </a:t>
            </a: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new </a:t>
            </a:r>
            <a:r>
              <a:rPr lang="zh-CN" alt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类名</a:t>
            </a:r>
            <a:r>
              <a:rPr lang="en-US" sz="3200" dirty="0" smtClean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 </a:t>
            </a:r>
            <a:r>
              <a:rPr lang="en-US" sz="3200" dirty="0">
                <a:solidFill>
                  <a:srgbClr val="101C56">
                    <a:lumMod val="50000"/>
                  </a:srgbClr>
                </a:solidFill>
                <a:ea typeface="宋体" panose="02010600030101010101" pitchFamily="2" charset="-122"/>
              </a:rPr>
              <a:t>();</a:t>
            </a:r>
            <a:endParaRPr lang="zh-CN" altLang="en-US" sz="3200" dirty="0">
              <a:solidFill>
                <a:srgbClr val="101C56">
                  <a:lumMod val="50000"/>
                </a:srgb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0" y="-100013"/>
            <a:ext cx="7991475" cy="110807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/>
              <a:t>   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构造方法</a:t>
            </a:r>
            <a:endParaRPr lang="en-US" altLang="zh-CN" kern="0" dirty="0" smtClean="0">
              <a:solidFill>
                <a:srgbClr val="000000"/>
              </a:solidFill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04788" y="1341438"/>
            <a:ext cx="8688387" cy="1008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构造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黑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1986" y="1861958"/>
            <a:ext cx="7344815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public </a:t>
            </a:r>
            <a:r>
              <a:rPr lang="zh-CN" altLang="en-US" sz="3200" dirty="0">
                <a:solidFill>
                  <a:srgbClr val="FF0000"/>
                </a:solidFill>
              </a:rPr>
              <a:t>类名</a:t>
            </a:r>
            <a:r>
              <a:rPr lang="en-US" altLang="zh-CN" sz="3200" dirty="0">
                <a:solidFill>
                  <a:srgbClr val="FF0000"/>
                </a:solidFill>
              </a:rPr>
              <a:t>([</a:t>
            </a:r>
            <a:r>
              <a:rPr lang="zh-CN" altLang="en-US" sz="3200" dirty="0">
                <a:solidFill>
                  <a:srgbClr val="FF0000"/>
                </a:solidFill>
              </a:rPr>
              <a:t>参数列表</a:t>
            </a:r>
            <a:r>
              <a:rPr lang="en-US" altLang="zh-CN" sz="3200" dirty="0">
                <a:solidFill>
                  <a:srgbClr val="FF0000"/>
                </a:solidFill>
              </a:rPr>
              <a:t>]){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	//</a:t>
            </a:r>
            <a:r>
              <a:rPr lang="zh-CN" altLang="en-US" sz="3200" dirty="0">
                <a:solidFill>
                  <a:srgbClr val="FF0000"/>
                </a:solidFill>
              </a:rPr>
              <a:t>初始化语句</a:t>
            </a:r>
            <a:r>
              <a:rPr lang="en-US" altLang="zh-CN" sz="3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4788" y="3720834"/>
            <a:ext cx="8939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 Student(String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ourier New" pitchFamily="49" charset="0"/>
              </a:rPr>
              <a:t>sname,String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itchFamily="49" charset="0"/>
              </a:rPr>
              <a:t>sid,int</a:t>
            </a: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</a:rPr>
              <a:t>sage){</a:t>
            </a:r>
            <a:endParaRPr lang="en-US" altLang="zh-CN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itchFamily="49" charset="0"/>
              </a:rPr>
              <a:t>this.sname</a:t>
            </a: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itchFamily="49" charset="0"/>
              </a:rPr>
              <a:t>sname</a:t>
            </a: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;       </a:t>
            </a:r>
            <a:endParaRPr lang="en-US" altLang="zh-CN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ourier New" pitchFamily="49" charset="0"/>
              </a:rPr>
              <a:t>this.sid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ourier New" pitchFamily="49" charset="0"/>
              </a:rPr>
              <a:t>sid</a:t>
            </a: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itchFamily="49" charset="0"/>
              </a:rPr>
              <a:t>this.sage</a:t>
            </a: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</a:rPr>
              <a:t>=sage;         </a:t>
            </a:r>
            <a:endParaRPr lang="en-US" altLang="zh-CN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/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Student(  ){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</a:rPr>
              <a:t>this.sage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=20;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类的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概念</a:t>
            </a:r>
            <a:endParaRPr lang="zh-CN" altLang="en-US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79512" y="1152334"/>
            <a:ext cx="8305800" cy="5909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构造方法</a:t>
            </a:r>
            <a:endParaRPr lang="en-US" altLang="zh-CN" sz="3600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809486"/>
            <a:ext cx="8964488" cy="478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/>
                <a:ea typeface="宋体"/>
              </a:rPr>
              <a:t>构造方法的功能是为成员变量赋初值。</a:t>
            </a:r>
            <a:endParaRPr lang="en-US" altLang="zh-CN" b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构造方法必须与类名相同。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lvl="0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kern="0" dirty="0">
                <a:solidFill>
                  <a:srgbClr val="000000"/>
                </a:solidFill>
                <a:latin typeface="Times New Roman"/>
                <a:ea typeface="宋体"/>
              </a:rPr>
              <a:t>构造方法没有返回类型，也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不能是</a:t>
            </a:r>
            <a:r>
              <a:rPr lang="en-US" altLang="zh-CN" b="1" kern="0" dirty="0">
                <a:solidFill>
                  <a:srgbClr val="000000"/>
                </a:solidFill>
                <a:latin typeface="Times New Roman"/>
                <a:ea typeface="宋体"/>
              </a:rPr>
              <a:t>void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；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lvl="0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构造方法可以有不同数量（甚至可以为</a:t>
            </a:r>
            <a:r>
              <a:rPr lang="en-US" altLang="zh-CN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0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）、不          同</a:t>
            </a:r>
            <a:r>
              <a:rPr lang="zh-CN" altLang="en-US" b="1" kern="0" dirty="0">
                <a:solidFill>
                  <a:srgbClr val="000000"/>
                </a:solidFill>
                <a:latin typeface="Times New Roman"/>
                <a:ea typeface="宋体"/>
              </a:rPr>
              <a:t>类型的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参数；</a:t>
            </a:r>
            <a:endParaRPr lang="en-US" altLang="zh-CN" b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lvl="0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构造方法可以有多个。</a:t>
            </a:r>
            <a:endParaRPr lang="zh-CN" altLang="en-US" b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5000"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4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0030101010101" pitchFamily="2" charset="-122"/>
              </a:rPr>
              <a:t>学习任务</a:t>
            </a:r>
          </a:p>
        </p:txBody>
      </p:sp>
      <p:grpSp>
        <p:nvGrpSpPr>
          <p:cNvPr id="23554" name="Group 3"/>
          <p:cNvGrpSpPr/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86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3555" name="Group 8"/>
          <p:cNvGrpSpPr/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82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3556" name="Group 18"/>
          <p:cNvGrpSpPr/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78" name="Group 2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557" name="Text Box 23"/>
          <p:cNvSpPr txBox="1">
            <a:spLocks noChangeArrowheads="1"/>
          </p:cNvSpPr>
          <p:nvPr/>
        </p:nvSpPr>
        <p:spPr bwMode="white">
          <a:xfrm>
            <a:off x="2484438" y="2636838"/>
            <a:ext cx="4495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en-US" altLang="zh-CN" sz="3200" b="1" dirty="0" smtClean="0">
                <a:solidFill>
                  <a:srgbClr val="101C56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Java</a:t>
            </a:r>
            <a:r>
              <a:rPr lang="zh-CN" altLang="en-US" sz="3200" b="1" dirty="0" smtClean="0">
                <a:solidFill>
                  <a:srgbClr val="101C56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基础编程</a:t>
            </a:r>
            <a:endParaRPr lang="zh-CN" altLang="en-US" sz="3200" b="1" dirty="0">
              <a:solidFill>
                <a:srgbClr val="101C56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3558" name="Text Box 24"/>
          <p:cNvSpPr txBox="1">
            <a:spLocks noChangeArrowheads="1"/>
          </p:cNvSpPr>
          <p:nvPr/>
        </p:nvSpPr>
        <p:spPr bwMode="white">
          <a:xfrm>
            <a:off x="2411413" y="3500438"/>
            <a:ext cx="4495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zh-CN" altLang="en-US" sz="3200" b="1" dirty="0" smtClean="0">
                <a:solidFill>
                  <a:srgbClr val="FFFFFF"/>
                </a:solidFill>
                <a:ea typeface="黑体" panose="02010600030101010101" pitchFamily="2" charset="-122"/>
              </a:rPr>
              <a:t>异常</a:t>
            </a:r>
            <a:endParaRPr lang="zh-CN" altLang="en-US" sz="3200" b="1" dirty="0">
              <a:solidFill>
                <a:srgbClr val="FFFFFF"/>
              </a:solidFill>
              <a:ea typeface="黑体" panose="02010600030101010101" pitchFamily="2" charset="-122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white">
          <a:xfrm>
            <a:off x="2411413" y="4365625"/>
            <a:ext cx="4495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zh-CN" altLang="en-US" sz="3200" b="1" dirty="0" smtClean="0">
                <a:solidFill>
                  <a:srgbClr val="FFFFFF"/>
                </a:solidFill>
                <a:ea typeface="黑体" panose="02010600030101010101" pitchFamily="2" charset="-122"/>
              </a:rPr>
              <a:t>泛型与集合</a:t>
            </a:r>
            <a:endParaRPr lang="zh-CN" altLang="en-US" sz="3200" b="1" dirty="0">
              <a:solidFill>
                <a:srgbClr val="FFFFFF"/>
              </a:solidFill>
              <a:ea typeface="黑体" panose="02010600030101010101" pitchFamily="2" charset="-122"/>
            </a:endParaRPr>
          </a:p>
        </p:txBody>
      </p:sp>
      <p:sp>
        <p:nvSpPr>
          <p:cNvPr id="23560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Click to add title in here    </a:t>
            </a:r>
          </a:p>
        </p:txBody>
      </p:sp>
      <p:pic>
        <p:nvPicPr>
          <p:cNvPr id="23561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4" name="Text Box 32"/>
          <p:cNvSpPr txBox="1">
            <a:spLocks noChangeArrowheads="1"/>
          </p:cNvSpPr>
          <p:nvPr/>
        </p:nvSpPr>
        <p:spPr bwMode="white">
          <a:xfrm>
            <a:off x="2052638" y="2689225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65" name="Text Box 33"/>
          <p:cNvSpPr txBox="1">
            <a:spLocks noChangeArrowheads="1"/>
          </p:cNvSpPr>
          <p:nvPr/>
        </p:nvSpPr>
        <p:spPr bwMode="white">
          <a:xfrm>
            <a:off x="2065338" y="3548063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566" name="Text Box 34"/>
          <p:cNvSpPr txBox="1">
            <a:spLocks noChangeArrowheads="1"/>
          </p:cNvSpPr>
          <p:nvPr/>
        </p:nvSpPr>
        <p:spPr bwMode="white">
          <a:xfrm>
            <a:off x="2065338" y="4435475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567" name="Text Box 37" descr="2"/>
          <p:cNvSpPr txBox="1">
            <a:spLocks noChangeArrowheads="1"/>
          </p:cNvSpPr>
          <p:nvPr/>
        </p:nvSpPr>
        <p:spPr bwMode="gray">
          <a:xfrm>
            <a:off x="755650" y="1700213"/>
            <a:ext cx="4103688" cy="5191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999999"/>
            </a:prst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33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本课程主要</a:t>
            </a:r>
            <a:r>
              <a:rPr lang="zh-CN" altLang="en-US" sz="2800" b="1" dirty="0">
                <a:solidFill>
                  <a:srgbClr val="333333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涉及：</a:t>
            </a:r>
          </a:p>
        </p:txBody>
      </p:sp>
      <p:grpSp>
        <p:nvGrpSpPr>
          <p:cNvPr id="23568" name="组合 28"/>
          <p:cNvGrpSpPr/>
          <p:nvPr/>
        </p:nvGrpSpPr>
        <p:grpSpPr bwMode="auto">
          <a:xfrm>
            <a:off x="1847850" y="5138738"/>
            <a:ext cx="5478463" cy="989012"/>
            <a:chOff x="1760046" y="2597150"/>
            <a:chExt cx="5478954" cy="989013"/>
          </a:xfrm>
        </p:grpSpPr>
        <p:grpSp>
          <p:nvGrpSpPr>
            <p:cNvPr id="23569" name="Group 18"/>
            <p:cNvGrpSpPr/>
            <p:nvPr/>
          </p:nvGrpSpPr>
          <p:grpSpPr bwMode="auto">
            <a:xfrm>
              <a:off x="1927225" y="2597150"/>
              <a:ext cx="5311775" cy="688975"/>
              <a:chOff x="720" y="1392"/>
              <a:chExt cx="4058" cy="480"/>
            </a:xfrm>
          </p:grpSpPr>
          <p:sp>
            <p:nvSpPr>
              <p:cNvPr id="35" name="AutoShape 19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3574" name="Group 20"/>
              <p:cNvGrpSpPr/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37" name="AutoShape 21"/>
                <p:cNvSpPr>
                  <a:spLocks noChangeArrowheads="1"/>
                </p:cNvSpPr>
                <p:nvPr/>
              </p:nvSpPr>
              <p:spPr bwMode="gray">
                <a:xfrm>
                  <a:off x="740" y="1736"/>
                  <a:ext cx="3992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9BD3E5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AutoShape 22"/>
                <p:cNvSpPr>
                  <a:spLocks noChangeArrowheads="1"/>
                </p:cNvSpPr>
                <p:nvPr/>
              </p:nvSpPr>
              <p:spPr bwMode="gray">
                <a:xfrm>
                  <a:off x="740" y="1407"/>
                  <a:ext cx="3992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9BD3E5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3570" name="Text Box 23"/>
            <p:cNvSpPr txBox="1">
              <a:spLocks noChangeArrowheads="1"/>
            </p:cNvSpPr>
            <p:nvPr/>
          </p:nvSpPr>
          <p:spPr bwMode="white">
            <a:xfrm>
              <a:off x="2484438" y="2636838"/>
              <a:ext cx="4495800" cy="5835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9BD3E5"/>
                </a:buClr>
              </a:pPr>
              <a:r>
                <a:rPr lang="zh-CN" altLang="en-US" sz="3200" b="1" dirty="0">
                  <a:solidFill>
                    <a:srgbClr val="003366"/>
                  </a:solidFill>
                  <a:latin typeface="微软雅黑"/>
                  <a:ea typeface="微软雅黑"/>
                  <a:cs typeface="HY견고딕"/>
                </a:rPr>
                <a:t>输入输出</a:t>
              </a:r>
            </a:p>
          </p:txBody>
        </p:sp>
        <p:pic>
          <p:nvPicPr>
            <p:cNvPr id="23571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760046" y="2636838"/>
              <a:ext cx="792162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2" name="Text Box 32"/>
            <p:cNvSpPr txBox="1">
              <a:spLocks noChangeArrowheads="1"/>
            </p:cNvSpPr>
            <p:nvPr/>
          </p:nvSpPr>
          <p:spPr bwMode="white">
            <a:xfrm>
              <a:off x="2052638" y="268922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527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程序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1-1</a:t>
            </a:r>
            <a:endParaRPr lang="zh-CN" altLang="en-US" dirty="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7689850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class Student{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String </a:t>
            </a:r>
            <a:r>
              <a:rPr lang="en-US" altLang="zh-CN" sz="2000" b="1" dirty="0" err="1" smtClean="0">
                <a:latin typeface="Courier New" pitchFamily="49" charset="0"/>
              </a:rPr>
              <a:t>sname</a:t>
            </a:r>
            <a:r>
              <a:rPr lang="en-US" altLang="zh-CN" sz="2000" b="1" dirty="0" smtClean="0">
                <a:latin typeface="Courier New" pitchFamily="49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String </a:t>
            </a:r>
            <a:r>
              <a:rPr lang="en-US" altLang="zh-CN" sz="2000" b="1" dirty="0" err="1" smtClean="0">
                <a:latin typeface="Courier New" pitchFamily="49" charset="0"/>
              </a:rPr>
              <a:t>sid</a:t>
            </a:r>
            <a:r>
              <a:rPr lang="en-US" altLang="zh-CN" sz="2000" b="1" dirty="0" smtClean="0">
                <a:latin typeface="Courier New" pitchFamily="49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</a:rPr>
              <a:t>  sage;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Student(String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sanme,String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sid,int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sage,){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this.sname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sname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;      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this.sid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sid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this.sage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=sage;        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0" algn="just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Student(  ){</a:t>
            </a:r>
          </a:p>
          <a:p>
            <a:pPr lvl="0" algn="just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this.sage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=20;</a:t>
            </a:r>
          </a:p>
          <a:p>
            <a:pPr lvl="0" algn="just" eaLnBrk="1" hangingPunct="1"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0" algn="just" eaLnBrk="1" hangingPunct="1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程序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1-1</a:t>
            </a:r>
            <a:endParaRPr lang="zh-CN" altLang="en-US" dirty="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496944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public static void main(String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[]){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 </a:t>
            </a:r>
            <a:r>
              <a:rPr lang="en-US" altLang="zh-CN" sz="2000" b="1" dirty="0" smtClean="0">
                <a:latin typeface="Courier New" pitchFamily="49" charset="0"/>
              </a:rPr>
              <a:t>Student </a:t>
            </a:r>
            <a:r>
              <a:rPr lang="en-US" altLang="zh-CN" sz="2000" b="1" dirty="0" err="1" smtClean="0">
                <a:latin typeface="Courier New" pitchFamily="49" charset="0"/>
              </a:rPr>
              <a:t>zhang</a:t>
            </a:r>
            <a:r>
              <a:rPr lang="en-US" altLang="zh-CN" sz="2000" b="1" dirty="0" smtClean="0">
                <a:latin typeface="Courier New" pitchFamily="49" charset="0"/>
              </a:rPr>
              <a:t>=new  Student(</a:t>
            </a:r>
            <a:r>
              <a:rPr lang="zh-CN" altLang="en-US" sz="2000" b="1" dirty="0" smtClean="0">
                <a:latin typeface="Courier New" pitchFamily="49" charset="0"/>
              </a:rPr>
              <a:t>张三</a:t>
            </a:r>
            <a:r>
              <a:rPr lang="zh-CN" altLang="en-US" sz="2000" b="1" dirty="0">
                <a:latin typeface="Courier New" pitchFamily="49" charset="0"/>
              </a:rPr>
              <a:t>”</a:t>
            </a:r>
            <a:r>
              <a:rPr lang="en-US" altLang="zh-CN" sz="2000" b="1" dirty="0">
                <a:latin typeface="Courier New" pitchFamily="49" charset="0"/>
              </a:rPr>
              <a:t>,“17092001”,20,90);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 Student </a:t>
            </a:r>
            <a:r>
              <a:rPr lang="en-US" altLang="zh-CN" sz="2000" b="1" dirty="0" err="1" smtClean="0">
                <a:latin typeface="Courier New" pitchFamily="49" charset="0"/>
              </a:rPr>
              <a:t>wang</a:t>
            </a:r>
            <a:r>
              <a:rPr lang="en-US" altLang="zh-CN" sz="2000" b="1" dirty="0" smtClean="0">
                <a:latin typeface="Courier New" pitchFamily="49" charset="0"/>
              </a:rPr>
              <a:t>=new </a:t>
            </a:r>
            <a:r>
              <a:rPr lang="en-US" altLang="zh-CN" sz="2000" b="1" dirty="0">
                <a:latin typeface="Courier New" pitchFamily="49" charset="0"/>
              </a:rPr>
              <a:t>Student(); 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}</a:t>
            </a: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对象的使用</a:t>
            </a: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79512" y="1192248"/>
            <a:ext cx="8305800" cy="5909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成员变量的访问</a:t>
            </a:r>
            <a:endParaRPr lang="en-US" altLang="zh-CN" sz="3600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8928" y="1783179"/>
            <a:ext cx="8964488" cy="7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语法：对象名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.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成员变量名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7828" y="2924944"/>
            <a:ext cx="8496944" cy="338437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public static void main(String </a:t>
            </a:r>
            <a:r>
              <a:rPr lang="en-US" altLang="zh-CN" sz="2000" b="1" dirty="0" err="1" smtClean="0">
                <a:latin typeface="Courier New" pitchFamily="49" charset="0"/>
              </a:rPr>
              <a:t>args</a:t>
            </a:r>
            <a:r>
              <a:rPr lang="en-US" altLang="zh-CN" sz="2000" b="1" dirty="0" smtClean="0">
                <a:latin typeface="Courier New" pitchFamily="49" charset="0"/>
              </a:rPr>
              <a:t>[]){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Student </a:t>
            </a:r>
            <a:r>
              <a:rPr lang="en-US" altLang="zh-CN" sz="2000" b="1" dirty="0" err="1" smtClean="0">
                <a:latin typeface="Courier New" pitchFamily="49" charset="0"/>
              </a:rPr>
              <a:t>zhang</a:t>
            </a:r>
            <a:r>
              <a:rPr lang="en-US" altLang="zh-CN" sz="2000" b="1" dirty="0" smtClean="0">
                <a:latin typeface="Courier New" pitchFamily="49" charset="0"/>
              </a:rPr>
              <a:t>=new Student</a:t>
            </a:r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zh-CN" altLang="en-US" sz="2000" b="1" dirty="0" smtClean="0">
                <a:latin typeface="Courier New" pitchFamily="49" charset="0"/>
              </a:rPr>
              <a:t>“张三”</a:t>
            </a:r>
            <a:r>
              <a:rPr lang="en-US" altLang="zh-CN" sz="2000" b="1" dirty="0" smtClean="0">
                <a:latin typeface="Courier New" pitchFamily="49" charset="0"/>
              </a:rPr>
              <a:t>,“</a:t>
            </a:r>
            <a:r>
              <a:rPr lang="en-US" altLang="zh-CN" sz="2000" b="1" dirty="0" smtClean="0">
                <a:latin typeface="Courier New" pitchFamily="49" charset="0"/>
              </a:rPr>
              <a:t>17092001”,20);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Student  </a:t>
            </a:r>
            <a:r>
              <a:rPr lang="en-US" altLang="zh-CN" sz="2000" b="1" dirty="0" err="1" smtClean="0">
                <a:latin typeface="Courier New" pitchFamily="49" charset="0"/>
              </a:rPr>
              <a:t>wang</a:t>
            </a:r>
            <a:r>
              <a:rPr lang="en-US" altLang="zh-CN" sz="2000" b="1" dirty="0" smtClean="0">
                <a:latin typeface="Courier New" pitchFamily="49" charset="0"/>
              </a:rPr>
              <a:t>=new Student();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wang.sname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=“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王五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”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wang.sid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=“17022002”;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wang.sage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=21;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}</a:t>
            </a: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7950" y="295275"/>
            <a:ext cx="762635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对象的使用</a:t>
            </a: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1152334"/>
            <a:ext cx="8305800" cy="5909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zh-CN" altLang="en-US" sz="36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</a:t>
            </a:r>
            <a:endParaRPr lang="en-US" altLang="zh-CN" sz="3600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4335" y="4553181"/>
            <a:ext cx="8191164" cy="266979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public static void main(String </a:t>
            </a:r>
            <a:r>
              <a:rPr lang="en-US" altLang="zh-CN" sz="2000" b="1" dirty="0" err="1" smtClean="0">
                <a:latin typeface="Courier New" pitchFamily="49" charset="0"/>
              </a:rPr>
              <a:t>args</a:t>
            </a:r>
            <a:r>
              <a:rPr lang="en-US" altLang="zh-CN" sz="2000" b="1" dirty="0" smtClean="0">
                <a:latin typeface="Courier New" pitchFamily="49" charset="0"/>
              </a:rPr>
              <a:t>[]){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Student </a:t>
            </a:r>
            <a:r>
              <a:rPr lang="en-US" altLang="zh-CN" sz="2000" b="1" dirty="0" err="1" smtClean="0">
                <a:latin typeface="Courier New" pitchFamily="49" charset="0"/>
              </a:rPr>
              <a:t>zhang</a:t>
            </a:r>
            <a:r>
              <a:rPr lang="en-US" altLang="zh-CN" sz="2000" b="1" dirty="0" smtClean="0">
                <a:latin typeface="Courier New" pitchFamily="49" charset="0"/>
              </a:rPr>
              <a:t>=</a:t>
            </a:r>
            <a:r>
              <a:rPr lang="en-US" altLang="zh-CN" sz="2000" b="1" dirty="0" err="1" smtClean="0">
                <a:latin typeface="Courier New" pitchFamily="49" charset="0"/>
              </a:rPr>
              <a:t>newStudent</a:t>
            </a:r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zh-CN" altLang="en-US" sz="2000" b="1" dirty="0" smtClean="0">
                <a:latin typeface="Courier New" pitchFamily="49" charset="0"/>
              </a:rPr>
              <a:t>张三”</a:t>
            </a:r>
            <a:r>
              <a:rPr lang="en-US" altLang="zh-CN" sz="2000" b="1" dirty="0" smtClean="0">
                <a:latin typeface="Courier New" pitchFamily="49" charset="0"/>
              </a:rPr>
              <a:t>,“17092001”,20);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Student  </a:t>
            </a:r>
            <a:r>
              <a:rPr lang="en-US" altLang="zh-CN" sz="2000" b="1" dirty="0" err="1" smtClean="0">
                <a:latin typeface="Courier New" pitchFamily="49" charset="0"/>
              </a:rPr>
              <a:t>wang</a:t>
            </a:r>
            <a:r>
              <a:rPr lang="en-US" altLang="zh-CN" sz="2000" b="1" dirty="0" smtClean="0">
                <a:latin typeface="Courier New" pitchFamily="49" charset="0"/>
              </a:rPr>
              <a:t>=new Student();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wang.setAge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(20)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zhang.getName</a:t>
            </a:r>
            <a:r>
              <a:rPr lang="zh-CN" altLang="en-US" sz="2000" b="1" dirty="0">
                <a:solidFill>
                  <a:srgbClr val="FF0000"/>
                </a:solidFill>
                <a:latin typeface="Courier New" pitchFamily="49" charset="0"/>
              </a:rPr>
              <a:t>（）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>
              <a:buNone/>
            </a:pPr>
            <a:r>
              <a:rPr lang="en-US" altLang="zh-CN" sz="2000" b="1" dirty="0">
                <a:latin typeface="Courier New" pitchFamily="49" charset="0"/>
              </a:rPr>
              <a:t>}</a:t>
            </a: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643973"/>
            <a:ext cx="8964488" cy="7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F0000"/>
              </a:buClr>
              <a:buFontTx/>
              <a:buNone/>
            </a:pP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语法：对象名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.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成员方法名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(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实参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/>
                <a:ea typeface="宋体"/>
              </a:rPr>
              <a:t>)</a:t>
            </a:r>
            <a:endParaRPr lang="zh-CN" altLang="en-US" b="1" kern="0" dirty="0" smtClean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2306412"/>
            <a:ext cx="7410648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2000" b="1" dirty="0">
                <a:solidFill>
                  <a:srgbClr val="9BD3E5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Student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altLang="zh-CN" sz="20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void    </a:t>
            </a:r>
            <a:r>
              <a:rPr lang="en-US" altLang="zh-CN" sz="20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setAge</a:t>
            </a:r>
            <a:r>
              <a:rPr lang="zh-CN" altLang="en-US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314DD9"/>
                </a:solidFill>
                <a:latin typeface="Times New Roman" panose="02020603050405020304" pitchFamily="18" charset="0"/>
              </a:rPr>
              <a:t>age</a:t>
            </a:r>
            <a:r>
              <a:rPr lang="zh-CN" altLang="en-US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this.age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=age;</a:t>
            </a:r>
          </a:p>
          <a:p>
            <a:pPr eaLnBrk="0" hangingPunct="0"/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String   </a:t>
            </a:r>
            <a:r>
              <a:rPr lang="en-US" altLang="zh-CN" sz="20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getName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( ){</a:t>
            </a:r>
          </a:p>
          <a:p>
            <a:pPr eaLnBrk="0" hangingPunct="0"/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        return   </a:t>
            </a:r>
            <a:r>
              <a:rPr lang="en-US" altLang="zh-CN" sz="2000" b="1" dirty="0" err="1" smtClean="0">
                <a:solidFill>
                  <a:srgbClr val="314DD9"/>
                </a:solidFill>
                <a:latin typeface="Times New Roman" panose="02020603050405020304" pitchFamily="18" charset="0"/>
              </a:rPr>
              <a:t>this.sname</a:t>
            </a:r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 smtClean="0">
                <a:solidFill>
                  <a:srgbClr val="314DD9"/>
                </a:solidFill>
                <a:latin typeface="Times New Roman" panose="02020603050405020304" pitchFamily="18" charset="0"/>
              </a:rPr>
              <a:t>}}</a:t>
            </a:r>
            <a:endParaRPr lang="en-US" altLang="zh-CN" sz="2000" b="1" dirty="0">
              <a:solidFill>
                <a:srgbClr val="314DD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程序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1-2</a:t>
            </a:r>
            <a:endParaRPr lang="zh-CN" altLang="en-US" dirty="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7689850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class Student{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String </a:t>
            </a:r>
            <a:r>
              <a:rPr lang="en-US" altLang="zh-CN" sz="2000" b="1" dirty="0" err="1" smtClean="0">
                <a:latin typeface="Courier New" pitchFamily="49" charset="0"/>
              </a:rPr>
              <a:t>sname</a:t>
            </a:r>
            <a:r>
              <a:rPr lang="en-US" altLang="zh-CN" sz="2000" b="1" dirty="0" smtClean="0">
                <a:latin typeface="Courier New" pitchFamily="49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String </a:t>
            </a:r>
            <a:r>
              <a:rPr lang="en-US" altLang="zh-CN" sz="2000" b="1" dirty="0" err="1" smtClean="0">
                <a:latin typeface="Courier New" pitchFamily="49" charset="0"/>
              </a:rPr>
              <a:t>sid</a:t>
            </a:r>
            <a:r>
              <a:rPr lang="en-US" altLang="zh-CN" sz="2000" b="1" dirty="0" smtClean="0">
                <a:latin typeface="Courier New" pitchFamily="49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</a:rPr>
              <a:t>  sage;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Student(String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sanme,String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sid,int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sage,){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this.sname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sname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;      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this.sid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sid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this.sage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=sage;         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0" algn="just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Student(  ){</a:t>
            </a:r>
          </a:p>
          <a:p>
            <a:pPr lvl="0" algn="just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this.sage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=20;</a:t>
            </a:r>
          </a:p>
          <a:p>
            <a:pPr lvl="0" algn="just" eaLnBrk="1" hangingPunct="1"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0" algn="just" eaLnBrk="1" hangingPunct="1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程序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1-2</a:t>
            </a:r>
            <a:endParaRPr lang="zh-CN" altLang="en-US" dirty="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496944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 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setAge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age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this.age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=age;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String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getName</a:t>
            </a:r>
            <a:r>
              <a:rPr lang="en-US" altLang="zh-CN" sz="2000" b="1" dirty="0">
                <a:latin typeface="Times New Roman" panose="02020603050405020304" pitchFamily="18" charset="0"/>
              </a:rPr>
              <a:t>( ){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return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this.sname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static void main(String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[]){</a:t>
            </a: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 </a:t>
            </a:r>
            <a:r>
              <a:rPr lang="en-US" altLang="zh-CN" sz="2000" b="1" dirty="0" smtClean="0">
                <a:latin typeface="Courier New" pitchFamily="49" charset="0"/>
              </a:rPr>
              <a:t>Student </a:t>
            </a:r>
            <a:r>
              <a:rPr lang="en-US" altLang="zh-CN" sz="2000" b="1" dirty="0" err="1" smtClean="0">
                <a:latin typeface="Courier New" pitchFamily="49" charset="0"/>
              </a:rPr>
              <a:t>zhang</a:t>
            </a:r>
            <a:r>
              <a:rPr lang="en-US" altLang="zh-CN" sz="2000" b="1" dirty="0" smtClean="0">
                <a:latin typeface="Courier New" pitchFamily="49" charset="0"/>
              </a:rPr>
              <a:t>=new  Student(</a:t>
            </a:r>
            <a:r>
              <a:rPr lang="zh-CN" altLang="en-US" sz="2000" b="1" dirty="0" smtClean="0">
                <a:latin typeface="Courier New" pitchFamily="49" charset="0"/>
              </a:rPr>
              <a:t>张三</a:t>
            </a:r>
            <a:r>
              <a:rPr lang="zh-CN" altLang="en-US" sz="2000" b="1" dirty="0">
                <a:latin typeface="Courier New" pitchFamily="49" charset="0"/>
              </a:rPr>
              <a:t>”</a:t>
            </a:r>
            <a:r>
              <a:rPr lang="en-US" altLang="zh-CN" sz="2000" b="1" dirty="0">
                <a:latin typeface="Courier New" pitchFamily="49" charset="0"/>
              </a:rPr>
              <a:t>,“17092001”,</a:t>
            </a:r>
            <a:r>
              <a:rPr lang="en-US" altLang="zh-CN" sz="2000" b="1" dirty="0" smtClean="0">
                <a:latin typeface="Courier New" pitchFamily="49" charset="0"/>
              </a:rPr>
              <a:t>20);</a:t>
            </a:r>
            <a:endParaRPr lang="en-US" altLang="zh-CN" sz="2000" b="1" dirty="0">
              <a:latin typeface="Courier New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 Student </a:t>
            </a:r>
            <a:r>
              <a:rPr lang="en-US" altLang="zh-CN" sz="2000" b="1" dirty="0" err="1" smtClean="0">
                <a:latin typeface="Courier New" pitchFamily="49" charset="0"/>
              </a:rPr>
              <a:t>wang</a:t>
            </a:r>
            <a:r>
              <a:rPr lang="en-US" altLang="zh-CN" sz="2000" b="1" dirty="0" smtClean="0">
                <a:latin typeface="Courier New" pitchFamily="49" charset="0"/>
              </a:rPr>
              <a:t>=new </a:t>
            </a:r>
            <a:r>
              <a:rPr lang="en-US" altLang="zh-CN" sz="2000" b="1" dirty="0">
                <a:latin typeface="Courier New" pitchFamily="49" charset="0"/>
              </a:rPr>
              <a:t>Student(); </a:t>
            </a:r>
            <a:endParaRPr lang="en-US" altLang="zh-CN" sz="2000" b="1" dirty="0" smtClean="0">
              <a:latin typeface="Courier New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</a:rPr>
              <a:t>wang.setAge</a:t>
            </a:r>
            <a:r>
              <a:rPr lang="en-US" altLang="zh-CN" sz="2000" b="1" dirty="0" smtClean="0">
                <a:latin typeface="Courier New" pitchFamily="49" charset="0"/>
              </a:rPr>
              <a:t>(20)</a:t>
            </a:r>
            <a:r>
              <a:rPr lang="zh-CN" altLang="en-US" sz="2000" b="1" dirty="0">
                <a:latin typeface="Courier New" pitchFamily="49" charset="0"/>
              </a:rPr>
              <a:t>；</a:t>
            </a:r>
          </a:p>
          <a:p>
            <a:pPr algn="just" eaLnBrk="1" hangingPunct="1">
              <a:buFontTx/>
              <a:buNone/>
            </a:pPr>
            <a:r>
              <a:rPr lang="zh-CN" altLang="en-US" sz="2000" b="1" dirty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zhang.getName</a:t>
            </a:r>
            <a:r>
              <a:rPr lang="zh-CN" altLang="en-US" sz="2000" b="1" dirty="0">
                <a:latin typeface="Courier New" pitchFamily="49" charset="0"/>
              </a:rPr>
              <a:t>（）</a:t>
            </a:r>
            <a:r>
              <a:rPr lang="en-US" altLang="zh-CN" sz="2000" b="1" dirty="0">
                <a:latin typeface="Courier New" pitchFamily="49" charset="0"/>
              </a:rPr>
              <a:t>)</a:t>
            </a:r>
            <a:r>
              <a:rPr lang="zh-CN" altLang="en-US" sz="2000" b="1" dirty="0">
                <a:latin typeface="Courier New" pitchFamily="49" charset="0"/>
              </a:rPr>
              <a:t>；</a:t>
            </a:r>
          </a:p>
          <a:p>
            <a:pPr algn="just" eaLnBrk="1" hangingPunct="1">
              <a:buFontTx/>
              <a:buNone/>
            </a:pPr>
            <a:endParaRPr lang="en-US" altLang="zh-CN" sz="2000" b="1" dirty="0">
              <a:latin typeface="Courier New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}</a:t>
            </a: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程序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1-2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扩展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396536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在程序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1-2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基础上，扩展程序完成以下功能：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）增加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grade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gender, major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成员变量。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）增加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setXXX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getXXX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方法。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）增加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outPrint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方法，输出对象所有的成员变量值。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）创建一个本人的对象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并输出本人所有信息。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>
              <a:buFontTx/>
              <a:buNone/>
            </a:pPr>
            <a:endParaRPr lang="en-US" altLang="zh-CN" sz="20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课堂</a:t>
            </a: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4987588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定义个人电子识别码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PEID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：构造方法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成员方法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showRe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（）；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0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1275532"/>
            <a:ext cx="9036496" cy="5313878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，要求如下：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：品牌、型号、尺寸大小、颜色、号码；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方法：构造方法，属性的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方法（品牌、型号、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尺寸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大小、颜色、号码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成员方法：打电话、发消息。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创建一个对象，输出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信息，完成打电话和发消息功能。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5407104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Custom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属性：姓名、账号、密码、账户余额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方法：构造方法，属性的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方法（姓名、账号、密码），存钱、取钱、查询余额、修改密码。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以上存钱、取钱、查询余额、修改密码方法，在调用前必须核实密码。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取钱必须不能大于当前余额，且上线不能大于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用户操作流程如下：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提示插入银行卡；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输入密码；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如果密码输入正确，显示如下界面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1.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存款 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查询余额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取钱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退出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否则显示密码输入错误，请重新出入。（不能超过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次）。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0030101010101" pitchFamily="2" charset="-122"/>
              </a:rPr>
              <a:t>学习任务</a:t>
            </a:r>
          </a:p>
        </p:txBody>
      </p:sp>
      <p:grpSp>
        <p:nvGrpSpPr>
          <p:cNvPr id="23554" name="Group 3"/>
          <p:cNvGrpSpPr/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86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3555" name="Group 8"/>
          <p:cNvGrpSpPr/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82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3556" name="Group 18"/>
          <p:cNvGrpSpPr/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78" name="Group 2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557" name="Text Box 23"/>
          <p:cNvSpPr txBox="1">
            <a:spLocks noChangeArrowheads="1"/>
          </p:cNvSpPr>
          <p:nvPr/>
        </p:nvSpPr>
        <p:spPr bwMode="white">
          <a:xfrm>
            <a:off x="2484438" y="2636838"/>
            <a:ext cx="4495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en-US" altLang="zh-CN" sz="3200" b="1" dirty="0" smtClean="0">
                <a:solidFill>
                  <a:srgbClr val="101C56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Java</a:t>
            </a:r>
            <a:r>
              <a:rPr lang="zh-CN" altLang="en-US" sz="3200" b="1" dirty="0" smtClean="0">
                <a:solidFill>
                  <a:srgbClr val="101C56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图形用户界面</a:t>
            </a:r>
            <a:endParaRPr lang="zh-CN" altLang="en-US" sz="3200" b="1" dirty="0">
              <a:solidFill>
                <a:srgbClr val="101C56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3558" name="Text Box 24"/>
          <p:cNvSpPr txBox="1">
            <a:spLocks noChangeArrowheads="1"/>
          </p:cNvSpPr>
          <p:nvPr/>
        </p:nvSpPr>
        <p:spPr bwMode="white">
          <a:xfrm>
            <a:off x="2411413" y="3500438"/>
            <a:ext cx="4495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zh-CN" altLang="en-US" sz="3200" b="1" dirty="0" smtClean="0">
                <a:solidFill>
                  <a:srgbClr val="FFFFFF"/>
                </a:solidFill>
                <a:ea typeface="黑体" panose="02010600030101010101" pitchFamily="2" charset="-122"/>
              </a:rPr>
              <a:t>线程</a:t>
            </a:r>
            <a:endParaRPr lang="zh-CN" altLang="en-US" sz="3200" b="1" dirty="0">
              <a:solidFill>
                <a:srgbClr val="FFFFFF"/>
              </a:solidFill>
              <a:ea typeface="黑体" panose="02010600030101010101" pitchFamily="2" charset="-122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white">
          <a:xfrm>
            <a:off x="2484438" y="4319170"/>
            <a:ext cx="4495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en-US" altLang="zh-CN" sz="3200" b="1" dirty="0" smtClean="0">
                <a:solidFill>
                  <a:srgbClr val="FFFFFF"/>
                </a:solidFill>
                <a:ea typeface="黑体" panose="02010600030101010101" pitchFamily="2" charset="-122"/>
              </a:rPr>
              <a:t>Java</a:t>
            </a:r>
            <a:r>
              <a:rPr lang="zh-CN" altLang="en-US" sz="3200" b="1" dirty="0" smtClean="0">
                <a:solidFill>
                  <a:srgbClr val="FFFFFF"/>
                </a:solidFill>
                <a:ea typeface="黑体" panose="02010600030101010101" pitchFamily="2" charset="-122"/>
              </a:rPr>
              <a:t>与数据库编程</a:t>
            </a:r>
            <a:endParaRPr lang="zh-CN" altLang="en-US" sz="3200" b="1" dirty="0">
              <a:solidFill>
                <a:srgbClr val="FFFFFF"/>
              </a:solidFill>
              <a:ea typeface="黑体" panose="02010600030101010101" pitchFamily="2" charset="-122"/>
            </a:endParaRPr>
          </a:p>
        </p:txBody>
      </p:sp>
      <p:sp>
        <p:nvSpPr>
          <p:cNvPr id="23560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BD3E5"/>
              </a:buClr>
            </a:pPr>
            <a:r>
              <a:rPr lang="en-US" altLang="zh-CN" sz="2400" b="1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Click to add title in here    </a:t>
            </a:r>
          </a:p>
        </p:txBody>
      </p:sp>
      <p:pic>
        <p:nvPicPr>
          <p:cNvPr id="23561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4" name="Text Box 32"/>
          <p:cNvSpPr txBox="1">
            <a:spLocks noChangeArrowheads="1"/>
          </p:cNvSpPr>
          <p:nvPr/>
        </p:nvSpPr>
        <p:spPr bwMode="white">
          <a:xfrm>
            <a:off x="2052638" y="2689225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65" name="Text Box 33"/>
          <p:cNvSpPr txBox="1">
            <a:spLocks noChangeArrowheads="1"/>
          </p:cNvSpPr>
          <p:nvPr/>
        </p:nvSpPr>
        <p:spPr bwMode="white">
          <a:xfrm>
            <a:off x="2065338" y="3548063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566" name="Text Box 34"/>
          <p:cNvSpPr txBox="1">
            <a:spLocks noChangeArrowheads="1"/>
          </p:cNvSpPr>
          <p:nvPr/>
        </p:nvSpPr>
        <p:spPr bwMode="white">
          <a:xfrm>
            <a:off x="2065338" y="4435475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567" name="Text Box 37" descr="2"/>
          <p:cNvSpPr txBox="1">
            <a:spLocks noChangeArrowheads="1"/>
          </p:cNvSpPr>
          <p:nvPr/>
        </p:nvSpPr>
        <p:spPr bwMode="gray">
          <a:xfrm>
            <a:off x="755650" y="1700213"/>
            <a:ext cx="4103688" cy="5191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999999"/>
            </a:prst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33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本课程主要涉及：</a:t>
            </a:r>
          </a:p>
        </p:txBody>
      </p:sp>
    </p:spTree>
    <p:extLst>
      <p:ext uri="{BB962C8B-B14F-4D97-AF65-F5344CB8AC3E}">
        <p14:creationId xmlns:p14="http://schemas.microsoft.com/office/powerpoint/2010/main" val="150250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教务管理信息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396536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1.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系统主要功能如下：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用于</a:t>
            </a:r>
            <a:r>
              <a:rPr lang="zh-CN" altLang="en-US" b="1" dirty="0">
                <a:latin typeface="Times New Roman" panose="02020603050405020304" pitchFamily="18" charset="0"/>
              </a:rPr>
              <a:t>向全体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师生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教务管理员</a:t>
            </a:r>
            <a:r>
              <a:rPr lang="zh-CN" altLang="en-US" b="1" dirty="0">
                <a:latin typeface="Times New Roman" panose="02020603050405020304" pitchFamily="18" charset="0"/>
              </a:rPr>
              <a:t>提供一个集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成绩查询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课程表查询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教师成绩录入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学生评教、选课、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功能于一身的教务管理平台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75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教务管理信息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" y="980728"/>
            <a:ext cx="9396536" cy="5877272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系统用例分析</a:t>
            </a:r>
            <a:endParaRPr lang="en-US" altLang="zh-CN" b="1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）学生用例</a:t>
            </a:r>
            <a:endParaRPr lang="en-US" altLang="zh-CN" b="1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/>
              <a:t>        查询</a:t>
            </a:r>
            <a:r>
              <a:rPr lang="zh-CN" altLang="en-US" b="1" dirty="0"/>
              <a:t>个人信息</a:t>
            </a:r>
            <a:r>
              <a:rPr lang="zh-CN" altLang="en-US" b="1" dirty="0" smtClean="0"/>
              <a:t>、成绩、选课和公告。</a:t>
            </a:r>
            <a:endParaRPr lang="en-US" altLang="zh-CN" b="1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）教师用例</a:t>
            </a:r>
            <a:endParaRPr lang="zh-CN" altLang="en-US" b="1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/>
              <a:t>       查询和修改个人信息、查询课程、成绩录入</a:t>
            </a:r>
            <a:endParaRPr lang="en-US" altLang="zh-CN" b="1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）教务管理员用例</a:t>
            </a:r>
            <a:endParaRPr lang="en-US" altLang="zh-CN" b="1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/>
              <a:t>      查询及修改</a:t>
            </a:r>
            <a:r>
              <a:rPr lang="zh-CN" altLang="en-US" b="1" dirty="0"/>
              <a:t>个人</a:t>
            </a:r>
            <a:r>
              <a:rPr lang="zh-CN" altLang="en-US" b="1" dirty="0" smtClean="0"/>
              <a:t>信息、新增、修改和查询课程信息、发布选课信  息和公告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15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教务管理信息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396536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类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学生： 查询个人信息、成绩、选课、公告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72916"/>
              </p:ext>
            </p:extLst>
          </p:nvPr>
        </p:nvGraphicFramePr>
        <p:xfrm>
          <a:off x="1619672" y="2852937"/>
          <a:ext cx="6096000" cy="3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725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  </a:t>
                      </a:r>
                      <a:r>
                        <a:rPr lang="en-US" altLang="zh-CN" sz="3200" dirty="0" smtClean="0">
                          <a:solidFill>
                            <a:srgbClr val="000000"/>
                          </a:solidFill>
                        </a:rPr>
                        <a:t>Student</a:t>
                      </a:r>
                      <a:endParaRPr lang="zh-CN" alt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学号、姓名、系别、班级</a:t>
                      </a:r>
                      <a:endParaRPr lang="zh-CN" altLang="en-US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查询个人信息、修改个人信息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查看成绩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选课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查看公告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教务管理信息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396536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类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教师：查询个人信息、修改个人信息</a:t>
            </a:r>
            <a:r>
              <a:rPr lang="zh-CN" altLang="en-US" b="1" dirty="0" smtClean="0"/>
              <a:t>、成绩</a:t>
            </a:r>
            <a:r>
              <a:rPr lang="zh-CN" altLang="en-US" b="1" dirty="0"/>
              <a:t>录入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46666"/>
              </p:ext>
            </p:extLst>
          </p:nvPr>
        </p:nvGraphicFramePr>
        <p:xfrm>
          <a:off x="1619672" y="2852937"/>
          <a:ext cx="6096000" cy="304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00"/>
                          </a:solidFill>
                        </a:rPr>
                        <a:t>Teacher</a:t>
                      </a:r>
                      <a:endParaRPr lang="zh-CN" alt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职工号、姓名、系别、职称</a:t>
                      </a:r>
                      <a:endParaRPr lang="zh-CN" altLang="en-US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查询个人信息、修改个人信息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查询课程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成绩录入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教务管理信息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396536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类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教务</a:t>
            </a:r>
            <a:r>
              <a:rPr lang="zh-CN" altLang="en-US" b="1" dirty="0"/>
              <a:t>管理员</a:t>
            </a:r>
            <a:r>
              <a:rPr lang="zh-CN" altLang="en-US" b="1" dirty="0" smtClean="0"/>
              <a:t>：课程信息、发布选课</a:t>
            </a:r>
            <a:r>
              <a:rPr lang="zh-CN" altLang="en-US" b="1" dirty="0"/>
              <a:t>信息、公告</a:t>
            </a:r>
            <a:br>
              <a:rPr lang="zh-CN" altLang="en-US" b="1" dirty="0"/>
            </a:br>
            <a:endParaRPr lang="zh-CN" alt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7575"/>
              </p:ext>
            </p:extLst>
          </p:nvPr>
        </p:nvGraphicFramePr>
        <p:xfrm>
          <a:off x="1619672" y="2852937"/>
          <a:ext cx="6096000" cy="3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0000"/>
                          </a:solidFill>
                        </a:rPr>
                        <a:t>EduAdmin</a:t>
                      </a:r>
                      <a:endParaRPr lang="zh-CN" alt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职工号、姓名</a:t>
                      </a:r>
                      <a:endParaRPr lang="zh-CN" altLang="en-US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查询个人信息、修改个人信息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新增、修改和查询课程信息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发布选课信息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发布公告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教务管理信息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396536" cy="4824536"/>
          </a:xfrm>
          <a:noFill/>
          <a:ln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类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课程：课程信息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公告：公告信息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成绩：成绩信息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525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907212" cy="11430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第一章    </a:t>
            </a:r>
            <a:r>
              <a:rPr lang="en-US" altLang="zh-CN" sz="4800" b="1" dirty="0" smtClean="0">
                <a:solidFill>
                  <a:srgbClr val="5B361D"/>
                </a:solidFill>
                <a:ea typeface="黑体" pitchFamily="49" charset="-122"/>
              </a:rPr>
              <a:t>Java</a:t>
            </a:r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基础知识</a:t>
            </a:r>
            <a:r>
              <a:rPr lang="zh-CN" altLang="en-US" dirty="0" smtClean="0"/>
              <a:t> 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832"/>
            <a:ext cx="5572125" cy="2844800"/>
          </a:xfrm>
          <a:ln w="57150">
            <a:solidFill>
              <a:srgbClr val="008000"/>
            </a:solidFill>
          </a:ln>
        </p:spPr>
        <p:txBody>
          <a:bodyPr anchor="ctr" anchorCtr="1"/>
          <a:lstStyle/>
          <a:p>
            <a:pPr eaLnBrk="1" hangingPunct="1">
              <a:buFontTx/>
              <a:buNone/>
              <a:defRPr/>
            </a:pP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类的基础知识</a:t>
            </a:r>
            <a:endParaRPr lang="en-US" altLang="zh-CN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封装性</a:t>
            </a:r>
          </a:p>
        </p:txBody>
      </p:sp>
    </p:spTree>
    <p:extLst>
      <p:ext uri="{BB962C8B-B14F-4D97-AF65-F5344CB8AC3E}">
        <p14:creationId xmlns:p14="http://schemas.microsoft.com/office/powerpoint/2010/main" val="33730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D55D02-9ED1-4B82-B6E4-A25F62D4FFAA}" type="slidenum">
              <a:rPr kumimoji="0" lang="en-US" altLang="zh-CN" sz="1400" smtClean="0">
                <a:latin typeface="Arial" pitchFamily="34" charset="0"/>
              </a:rPr>
              <a:pPr/>
              <a:t>5</a:t>
            </a:fld>
            <a:endParaRPr kumimoji="0" lang="en-US" altLang="zh-CN" sz="1400" smtClean="0"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816100"/>
            <a:ext cx="7848600" cy="36004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掌握类的定义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掌握对象创建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掌握构造方法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掌握成员变量及成员方法的引用</a:t>
            </a:r>
          </a:p>
        </p:txBody>
      </p:sp>
      <p:sp>
        <p:nvSpPr>
          <p:cNvPr id="4100" name="Rectangle 6" descr="Large confetti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本节目标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360363" y="188913"/>
            <a:ext cx="762635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对象与类</a:t>
            </a:r>
          </a:p>
        </p:txBody>
      </p:sp>
      <p:graphicFrame>
        <p:nvGraphicFramePr>
          <p:cNvPr id="153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99300"/>
              </p:ext>
            </p:extLst>
          </p:nvPr>
        </p:nvGraphicFramePr>
        <p:xfrm>
          <a:off x="1005136" y="2891400"/>
          <a:ext cx="3276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39271575" imgH="10239375" progId="">
                  <p:embed/>
                </p:oleObj>
              </mc:Choice>
              <mc:Fallback>
                <p:oleObj r:id="rId3" imgW="39271575" imgH="10239375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136" y="2891400"/>
                        <a:ext cx="32766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5250" y="2540563"/>
            <a:ext cx="9144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5250" y="4789222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395536" y="1185051"/>
            <a:ext cx="7772400" cy="1181149"/>
          </a:xfrm>
          <a:prstGeom prst="rect">
            <a:avLst/>
          </a:prstGeom>
          <a:ln w="38100">
            <a:solidFill>
              <a:srgbClr val="08F8F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   </a:t>
            </a:r>
            <a:r>
              <a:rPr lang="zh-CN" altLang="en-US" dirty="0" smtClean="0"/>
              <a:t>是表示现实世界中某个具体的事物。</a:t>
            </a:r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55847"/>
            <a:ext cx="2438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360363" y="188913"/>
            <a:ext cx="762635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对象与类</a:t>
            </a:r>
          </a:p>
        </p:txBody>
      </p:sp>
      <p:sp>
        <p:nvSpPr>
          <p:cNvPr id="25" name="Rectangle 15"/>
          <p:cNvSpPr txBox="1">
            <a:spLocks noChangeArrowheads="1"/>
          </p:cNvSpPr>
          <p:nvPr/>
        </p:nvSpPr>
        <p:spPr>
          <a:xfrm>
            <a:off x="179512" y="1844824"/>
            <a:ext cx="8676456" cy="3888432"/>
          </a:xfrm>
          <a:prstGeom prst="rect">
            <a:avLst/>
          </a:prstGeom>
          <a:ln w="38100">
            <a:solidFill>
              <a:srgbClr val="08F8F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zh-CN" altLang="en-US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就是一组变量和相关方法的</a:t>
            </a: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集合。</a:t>
            </a:r>
            <a:endParaRPr lang="en-US" altLang="zh-CN" b="1" dirty="0" smtClean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zh-CN" altLang="en-US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表明对象</a:t>
            </a: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rgbClr val="101C5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方法表明对象</a:t>
            </a:r>
            <a:r>
              <a:rPr lang="zh-CN" altLang="en-US" b="1" dirty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所具有的</a:t>
            </a:r>
            <a:r>
              <a:rPr lang="zh-CN" altLang="en-US" b="1" dirty="0" smtClean="0">
                <a:solidFill>
                  <a:srgbClr val="101C5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行为。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95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360363" y="188913"/>
            <a:ext cx="762635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对象与类</a:t>
            </a:r>
          </a:p>
        </p:txBody>
      </p:sp>
      <p:graphicFrame>
        <p:nvGraphicFramePr>
          <p:cNvPr id="1536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222703"/>
              </p:ext>
            </p:extLst>
          </p:nvPr>
        </p:nvGraphicFramePr>
        <p:xfrm>
          <a:off x="467544" y="1772816"/>
          <a:ext cx="3276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3" imgW="39271575" imgH="10239375" progId="">
                  <p:embed/>
                </p:oleObj>
              </mc:Choice>
              <mc:Fallback>
                <p:oleObj r:id="rId3" imgW="39271575" imgH="10239375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32766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组合 15365"/>
          <p:cNvGrpSpPr/>
          <p:nvPr/>
        </p:nvGrpSpPr>
        <p:grpSpPr bwMode="auto">
          <a:xfrm>
            <a:off x="4516784" y="2421832"/>
            <a:ext cx="3962400" cy="2044700"/>
            <a:chOff x="0" y="0"/>
            <a:chExt cx="3312" cy="1833"/>
          </a:xfrm>
        </p:grpSpPr>
        <p:sp>
          <p:nvSpPr>
            <p:cNvPr id="1058" name="Oval 49"/>
            <p:cNvSpPr>
              <a:spLocks noChangeArrowheads="1"/>
            </p:cNvSpPr>
            <p:nvPr/>
          </p:nvSpPr>
          <p:spPr bwMode="auto">
            <a:xfrm>
              <a:off x="1488" y="0"/>
              <a:ext cx="1824" cy="177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9" name="Line 50"/>
            <p:cNvSpPr>
              <a:spLocks noChangeShapeType="1"/>
            </p:cNvSpPr>
            <p:nvPr/>
          </p:nvSpPr>
          <p:spPr bwMode="auto">
            <a:xfrm>
              <a:off x="1920" y="144"/>
              <a:ext cx="912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0" name="Line 51"/>
            <p:cNvSpPr>
              <a:spLocks noChangeShapeType="1"/>
            </p:cNvSpPr>
            <p:nvPr/>
          </p:nvSpPr>
          <p:spPr bwMode="auto">
            <a:xfrm flipH="1">
              <a:off x="2016" y="48"/>
              <a:ext cx="672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1" name="Line 52"/>
            <p:cNvSpPr>
              <a:spLocks noChangeShapeType="1"/>
            </p:cNvSpPr>
            <p:nvPr/>
          </p:nvSpPr>
          <p:spPr bwMode="auto">
            <a:xfrm>
              <a:off x="1488" y="86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2" name="Oval 53"/>
            <p:cNvSpPr>
              <a:spLocks noChangeArrowheads="1"/>
            </p:cNvSpPr>
            <p:nvPr/>
          </p:nvSpPr>
          <p:spPr bwMode="auto">
            <a:xfrm>
              <a:off x="1920" y="432"/>
              <a:ext cx="912" cy="86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3" name="Rectangle 54"/>
            <p:cNvSpPr>
              <a:spLocks noChangeArrowheads="1"/>
            </p:cNvSpPr>
            <p:nvPr/>
          </p:nvSpPr>
          <p:spPr bwMode="auto">
            <a:xfrm>
              <a:off x="2256" y="576"/>
              <a:ext cx="144" cy="14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4" name="Oval 55"/>
            <p:cNvSpPr>
              <a:spLocks noChangeArrowheads="1"/>
            </p:cNvSpPr>
            <p:nvPr/>
          </p:nvSpPr>
          <p:spPr bwMode="auto">
            <a:xfrm>
              <a:off x="2064" y="912"/>
              <a:ext cx="14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5" name="AutoShape 56"/>
            <p:cNvSpPr>
              <a:spLocks noChangeArrowheads="1"/>
            </p:cNvSpPr>
            <p:nvPr/>
          </p:nvSpPr>
          <p:spPr bwMode="auto">
            <a:xfrm>
              <a:off x="2112" y="672"/>
              <a:ext cx="144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6" name="Rectangle 57"/>
            <p:cNvSpPr>
              <a:spLocks noChangeArrowheads="1"/>
            </p:cNvSpPr>
            <p:nvPr/>
          </p:nvSpPr>
          <p:spPr bwMode="auto">
            <a:xfrm>
              <a:off x="2352" y="864"/>
              <a:ext cx="144" cy="14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7" name="Oval 58"/>
            <p:cNvSpPr>
              <a:spLocks noChangeArrowheads="1"/>
            </p:cNvSpPr>
            <p:nvPr/>
          </p:nvSpPr>
          <p:spPr bwMode="auto">
            <a:xfrm>
              <a:off x="2496" y="624"/>
              <a:ext cx="14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8" name="AutoShape 59"/>
            <p:cNvSpPr>
              <a:spLocks noChangeArrowheads="1"/>
            </p:cNvSpPr>
            <p:nvPr/>
          </p:nvSpPr>
          <p:spPr bwMode="auto">
            <a:xfrm>
              <a:off x="2256" y="1056"/>
              <a:ext cx="144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9" name="Text Box 60"/>
            <p:cNvSpPr txBox="1">
              <a:spLocks noChangeArrowheads="1"/>
            </p:cNvSpPr>
            <p:nvPr/>
          </p:nvSpPr>
          <p:spPr bwMode="auto">
            <a:xfrm>
              <a:off x="0" y="130"/>
              <a:ext cx="663" cy="4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  <a:endPara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0" name="Line 61"/>
            <p:cNvSpPr>
              <a:spLocks noChangeShapeType="1"/>
            </p:cNvSpPr>
            <p:nvPr/>
          </p:nvSpPr>
          <p:spPr bwMode="auto">
            <a:xfrm>
              <a:off x="816" y="336"/>
              <a:ext cx="14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1" name="Line 62"/>
            <p:cNvSpPr>
              <a:spLocks noChangeShapeType="1"/>
            </p:cNvSpPr>
            <p:nvPr/>
          </p:nvSpPr>
          <p:spPr bwMode="auto">
            <a:xfrm>
              <a:off x="816" y="336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2" name="Line 63"/>
            <p:cNvSpPr>
              <a:spLocks noChangeShapeType="1"/>
            </p:cNvSpPr>
            <p:nvPr/>
          </p:nvSpPr>
          <p:spPr bwMode="auto">
            <a:xfrm>
              <a:off x="864" y="336"/>
              <a:ext cx="12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3" name="Text Box 64"/>
            <p:cNvSpPr txBox="1">
              <a:spLocks noChangeArrowheads="1"/>
            </p:cNvSpPr>
            <p:nvPr/>
          </p:nvSpPr>
          <p:spPr bwMode="auto">
            <a:xfrm>
              <a:off x="49" y="1423"/>
              <a:ext cx="664" cy="4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方法</a:t>
              </a:r>
              <a:endPara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4" name="Line 65"/>
            <p:cNvSpPr>
              <a:spLocks noChangeShapeType="1"/>
            </p:cNvSpPr>
            <p:nvPr/>
          </p:nvSpPr>
          <p:spPr bwMode="auto">
            <a:xfrm flipV="1">
              <a:off x="864" y="720"/>
              <a:ext cx="72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5" name="Line 66"/>
            <p:cNvSpPr>
              <a:spLocks noChangeShapeType="1"/>
            </p:cNvSpPr>
            <p:nvPr/>
          </p:nvSpPr>
          <p:spPr bwMode="auto">
            <a:xfrm flipV="1">
              <a:off x="864" y="1440"/>
              <a:ext cx="21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6" name="Line 67"/>
            <p:cNvSpPr>
              <a:spLocks noChangeShapeType="1"/>
            </p:cNvSpPr>
            <p:nvPr/>
          </p:nvSpPr>
          <p:spPr bwMode="auto">
            <a:xfrm flipV="1">
              <a:off x="864" y="1200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29861"/>
            <a:ext cx="295116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3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49225" y="109538"/>
            <a:ext cx="7626350" cy="11430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对象与类</a:t>
            </a:r>
          </a:p>
        </p:txBody>
      </p:sp>
      <p:grpSp>
        <p:nvGrpSpPr>
          <p:cNvPr id="16388" name="组合 16387"/>
          <p:cNvGrpSpPr/>
          <p:nvPr/>
        </p:nvGrpSpPr>
        <p:grpSpPr bwMode="auto">
          <a:xfrm>
            <a:off x="219075" y="2679576"/>
            <a:ext cx="3121025" cy="3770313"/>
            <a:chOff x="96" y="0"/>
            <a:chExt cx="1966" cy="2375"/>
          </a:xfrm>
        </p:grpSpPr>
        <p:graphicFrame>
          <p:nvGraphicFramePr>
            <p:cNvPr id="2079" name="Object 31"/>
            <p:cNvGraphicFramePr>
              <a:graphicFrameLocks noChangeAspect="1"/>
            </p:cNvGraphicFramePr>
            <p:nvPr/>
          </p:nvGraphicFramePr>
          <p:xfrm>
            <a:off x="96" y="0"/>
            <a:ext cx="1966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r:id="rId3" imgW="39271575" imgH="10239375" progId="">
                    <p:embed/>
                  </p:oleObj>
                </mc:Choice>
                <mc:Fallback>
                  <p:oleObj r:id="rId3" imgW="39271575" imgH="10239375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1966" cy="7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7" name="Text Box 27"/>
            <p:cNvSpPr txBox="1">
              <a:spLocks noChangeArrowheads="1"/>
            </p:cNvSpPr>
            <p:nvPr/>
          </p:nvSpPr>
          <p:spPr bwMode="auto">
            <a:xfrm>
              <a:off x="116" y="2039"/>
              <a:ext cx="19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6ECC4C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solidFill>
                    <a:srgbClr val="101C56"/>
                  </a:solidFill>
                </a:rPr>
                <a:t>现实生活中的对象</a:t>
              </a:r>
            </a:p>
          </p:txBody>
        </p:sp>
      </p:grpSp>
      <p:grpSp>
        <p:nvGrpSpPr>
          <p:cNvPr id="16393" name="组合 16392"/>
          <p:cNvGrpSpPr/>
          <p:nvPr/>
        </p:nvGrpSpPr>
        <p:grpSpPr bwMode="auto">
          <a:xfrm>
            <a:off x="4246880" y="1979527"/>
            <a:ext cx="4267200" cy="4658577"/>
            <a:chOff x="0" y="321"/>
            <a:chExt cx="2880" cy="5214"/>
          </a:xfrm>
        </p:grpSpPr>
        <p:sp>
          <p:nvSpPr>
            <p:cNvPr id="2084" name="Text Box 31"/>
            <p:cNvSpPr txBox="1">
              <a:spLocks noChangeArrowheads="1"/>
            </p:cNvSpPr>
            <p:nvPr/>
          </p:nvSpPr>
          <p:spPr bwMode="auto">
            <a:xfrm>
              <a:off x="0" y="609"/>
              <a:ext cx="2880" cy="4926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Class Car</a:t>
              </a:r>
            </a:p>
            <a:p>
              <a:r>
                <a:rPr lang="en-US" altLang="zh-CN" sz="2800" b="1" dirty="0">
                  <a:solidFill>
                    <a:srgbClr val="101C56"/>
                  </a:solidFill>
                  <a:latin typeface="Times New Roman" panose="02020603050405020304" pitchFamily="18" charset="0"/>
                </a:rPr>
                <a:t>{</a:t>
              </a:r>
            </a:p>
            <a:p>
              <a:r>
                <a:rPr lang="en-US" altLang="zh-CN" sz="2800" b="1" dirty="0">
                  <a:solidFill>
                    <a:srgbClr val="101C56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 smtClean="0">
                  <a:solidFill>
                    <a:srgbClr val="101C56"/>
                  </a:solidFill>
                  <a:latin typeface="Times New Roman" panose="02020603050405020304" pitchFamily="18" charset="0"/>
                </a:rPr>
                <a:t>String color;  </a:t>
              </a:r>
              <a:endParaRPr lang="en-US" altLang="zh-CN" sz="2800" b="1" dirty="0">
                <a:solidFill>
                  <a:srgbClr val="101C56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rgbClr val="101C56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 err="1">
                  <a:solidFill>
                    <a:srgbClr val="101C56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zh-CN" sz="2800" b="1" dirty="0">
                  <a:solidFill>
                    <a:srgbClr val="101C5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101C56"/>
                  </a:solidFill>
                  <a:latin typeface="Times New Roman" panose="02020603050405020304" pitchFamily="18" charset="0"/>
                </a:rPr>
                <a:t>door_number</a:t>
              </a:r>
              <a:r>
                <a:rPr lang="en-US" altLang="zh-CN" sz="2800" b="1" dirty="0">
                  <a:solidFill>
                    <a:srgbClr val="101C56"/>
                  </a:solidFill>
                  <a:latin typeface="Times New Roman" panose="02020603050405020304" pitchFamily="18" charset="0"/>
                </a:rPr>
                <a:t>;</a:t>
              </a:r>
            </a:p>
            <a:p>
              <a:r>
                <a:rPr lang="en-US" altLang="zh-CN" sz="2800" b="1" dirty="0">
                  <a:solidFill>
                    <a:srgbClr val="9BD3E5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 err="1">
                  <a:solidFill>
                    <a:srgbClr val="000066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speed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Times New Roman" panose="02020603050405020304" pitchFamily="18" charset="0"/>
                </a:rPr>
                <a:t>;</a:t>
              </a:r>
            </a:p>
            <a:p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Times New Roman" panose="02020603050405020304" pitchFamily="18" charset="0"/>
                </a:rPr>
                <a:t>  String  type;</a:t>
              </a:r>
              <a:endPara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void brake() { … }</a:t>
              </a:r>
            </a:p>
            <a:p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void </a:t>
              </a:r>
              <a:r>
                <a:rPr lang="en-US" altLang="zh-CN" sz="2800" b="1" dirty="0" err="1">
                  <a:solidFill>
                    <a:srgbClr val="000066"/>
                  </a:solidFill>
                  <a:latin typeface="Times New Roman" panose="02020603050405020304" pitchFamily="18" charset="0"/>
                </a:rPr>
                <a:t>speedUp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() {…}</a:t>
              </a:r>
            </a:p>
            <a:p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void </a:t>
              </a:r>
              <a:r>
                <a:rPr lang="en-US" altLang="zh-CN" sz="2800" b="1" dirty="0" err="1">
                  <a:solidFill>
                    <a:srgbClr val="000066"/>
                  </a:solidFill>
                  <a:latin typeface="Times New Roman" panose="02020603050405020304" pitchFamily="18" charset="0"/>
                </a:rPr>
                <a:t>slowDown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() { …  }</a:t>
              </a:r>
            </a:p>
            <a:p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}</a:t>
              </a:r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2086" name="Line 33"/>
            <p:cNvSpPr>
              <a:spLocks noChangeShapeType="1"/>
            </p:cNvSpPr>
            <p:nvPr/>
          </p:nvSpPr>
          <p:spPr bwMode="auto">
            <a:xfrm flipH="1">
              <a:off x="1632" y="321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Rectangle 15"/>
          <p:cNvSpPr txBox="1">
            <a:spLocks noChangeArrowheads="1"/>
          </p:cNvSpPr>
          <p:nvPr/>
        </p:nvSpPr>
        <p:spPr>
          <a:xfrm>
            <a:off x="163747" y="1084719"/>
            <a:ext cx="7772400" cy="1152129"/>
          </a:xfrm>
          <a:prstGeom prst="rect">
            <a:avLst/>
          </a:prstGeom>
          <a:ln w="38100">
            <a:solidFill>
              <a:srgbClr val="08F8F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    </a:t>
            </a:r>
            <a:r>
              <a:rPr lang="zh-CN" altLang="en-US" dirty="0" smtClean="0"/>
              <a:t>是对对象的抽象描述。</a:t>
            </a:r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1" y="4412308"/>
            <a:ext cx="2952328" cy="106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1549</Words>
  <Application>Microsoft Office PowerPoint</Application>
  <PresentationFormat>全屏显示(4:3)</PresentationFormat>
  <Paragraphs>305</Paragraphs>
  <Slides>35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专业ppt模板之natural_light（20多页的精美模板）</vt:lpstr>
      <vt:lpstr>1_专业ppt模板之natural_light（20多页的精美模板）</vt:lpstr>
      <vt:lpstr>JAVA语言高级编程</vt:lpstr>
      <vt:lpstr>学习任务</vt:lpstr>
      <vt:lpstr>学习任务</vt:lpstr>
      <vt:lpstr>第一章    Java基础知识 </vt:lpstr>
      <vt:lpstr>本节目标</vt:lpstr>
      <vt:lpstr>对象与类</vt:lpstr>
      <vt:lpstr>对象与类</vt:lpstr>
      <vt:lpstr>对象与类</vt:lpstr>
      <vt:lpstr>对象与类</vt:lpstr>
      <vt:lpstr>   对象与类</vt:lpstr>
      <vt:lpstr>类的概念</vt:lpstr>
      <vt:lpstr>成员变量定义的语法规范</vt:lpstr>
      <vt:lpstr>类的概念</vt:lpstr>
      <vt:lpstr>成员方法定义的语法规范</vt:lpstr>
      <vt:lpstr>类的概念</vt:lpstr>
      <vt:lpstr>类的概念</vt:lpstr>
      <vt:lpstr>对象创建</vt:lpstr>
      <vt:lpstr>PowerPoint 演示文稿</vt:lpstr>
      <vt:lpstr>类的概念</vt:lpstr>
      <vt:lpstr>程序1-1</vt:lpstr>
      <vt:lpstr>程序1-1</vt:lpstr>
      <vt:lpstr>对象的使用</vt:lpstr>
      <vt:lpstr>对象的使用</vt:lpstr>
      <vt:lpstr>程序1-2</vt:lpstr>
      <vt:lpstr>程序1-2</vt:lpstr>
      <vt:lpstr>程序1-2扩展</vt:lpstr>
      <vt:lpstr>PowerPoint 演示文稿</vt:lpstr>
      <vt:lpstr>PowerPoint 演示文稿</vt:lpstr>
      <vt:lpstr>PowerPoint 演示文稿</vt:lpstr>
      <vt:lpstr>教务管理信息</vt:lpstr>
      <vt:lpstr>教务管理信息</vt:lpstr>
      <vt:lpstr>教务管理信息</vt:lpstr>
      <vt:lpstr>教务管理信息</vt:lpstr>
      <vt:lpstr>教务管理信息</vt:lpstr>
      <vt:lpstr>教务管理信息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高级编程</dc:title>
  <dc:creator>王庆</dc:creator>
  <cp:lastModifiedBy>Administrator</cp:lastModifiedBy>
  <cp:revision>48</cp:revision>
  <dcterms:created xsi:type="dcterms:W3CDTF">2020-03-02T07:05:23Z</dcterms:created>
  <dcterms:modified xsi:type="dcterms:W3CDTF">2022-01-11T02:01:22Z</dcterms:modified>
</cp:coreProperties>
</file>