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4"/>
  </p:notesMasterIdLst>
  <p:sldIdLst>
    <p:sldId id="260" r:id="rId3"/>
    <p:sldId id="262" r:id="rId4"/>
    <p:sldId id="264" r:id="rId5"/>
    <p:sldId id="263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90" r:id="rId19"/>
    <p:sldId id="278" r:id="rId20"/>
    <p:sldId id="291" r:id="rId21"/>
    <p:sldId id="279" r:id="rId22"/>
    <p:sldId id="280" r:id="rId23"/>
    <p:sldId id="281" r:id="rId24"/>
    <p:sldId id="292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B063-5BF4-40A0-9205-0E7F003C430C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9F6CA-B552-4221-8FFA-0410DB5B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9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660B44C-848D-4261-A83B-287A0967D117}" type="slidenum">
              <a:rPr lang="en-US" altLang="zh-CN" smtClean="0">
                <a:solidFill>
                  <a:prstClr val="black"/>
                </a:solidFill>
                <a:latin typeface="Arial" pitchFamily="34" charset="0"/>
              </a:rPr>
              <a:pPr/>
              <a:t>2</a:t>
            </a:fld>
            <a:endParaRPr lang="en-US" altLang="zh-CN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Java</a:t>
            </a:r>
            <a:r>
              <a:rPr lang="zh-CN" altLang="en-US" smtClean="0"/>
              <a:t>中，构造方法为实例方法，名称与其类名相同，是使用</a:t>
            </a:r>
            <a:r>
              <a:rPr lang="en-US" altLang="zh-CN" smtClean="0"/>
              <a:t>new</a:t>
            </a:r>
            <a:r>
              <a:rPr lang="zh-CN" altLang="en-US" smtClean="0"/>
              <a:t>关键字来调用的。 </a:t>
            </a:r>
            <a:br>
              <a:rPr lang="zh-CN" altLang="en-US" smtClean="0"/>
            </a:br>
            <a:endParaRPr lang="zh-CN" altLang="en-US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1.java</a:t>
            </a:r>
            <a:r>
              <a:rPr lang="zh-CN" altLang="en-US" smtClean="0"/>
              <a:t>的重写</a:t>
            </a:r>
            <a:r>
              <a:rPr lang="en-US" altLang="zh-CN" smtClean="0"/>
              <a:t>,</a:t>
            </a:r>
            <a:r>
              <a:rPr lang="zh-CN" altLang="en-US" smtClean="0"/>
              <a:t>是指在子类中对父类的某方法进行重新定义</a:t>
            </a:r>
            <a:r>
              <a:rPr lang="en-US" altLang="zh-CN" smtClean="0"/>
              <a:t>,</a:t>
            </a:r>
            <a:r>
              <a:rPr lang="zh-CN" altLang="en-US" smtClean="0"/>
              <a:t>其子类的该方法名以及参数位置和个数均与父类相同</a:t>
            </a:r>
            <a:r>
              <a:rPr lang="en-US" altLang="zh-CN" smtClean="0"/>
              <a:t>,</a:t>
            </a:r>
            <a:r>
              <a:rPr lang="zh-CN" altLang="en-US" smtClean="0"/>
              <a:t>从而在调用子类的该方法时</a:t>
            </a:r>
            <a:r>
              <a:rPr lang="en-US" altLang="zh-CN" smtClean="0"/>
              <a:t>,</a:t>
            </a:r>
            <a:r>
              <a:rPr lang="zh-CN" altLang="en-US" smtClean="0"/>
              <a:t>不会执行父类的方法</a:t>
            </a:r>
            <a:r>
              <a:rPr lang="en-US" altLang="zh-CN" smtClean="0"/>
              <a:t>.</a:t>
            </a:r>
            <a:r>
              <a:rPr lang="zh-CN" altLang="en-US" smtClean="0"/>
              <a:t>如果在父类中以</a:t>
            </a:r>
            <a:r>
              <a:rPr lang="en-US" altLang="zh-CN" smtClean="0"/>
              <a:t>final</a:t>
            </a:r>
            <a:r>
              <a:rPr lang="zh-CN" altLang="en-US" smtClean="0"/>
              <a:t>定义的方法</a:t>
            </a:r>
            <a:r>
              <a:rPr lang="en-US" altLang="zh-CN" smtClean="0"/>
              <a:t>,</a:t>
            </a:r>
            <a:r>
              <a:rPr lang="zh-CN" altLang="en-US" smtClean="0"/>
              <a:t>在子类中无法重写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2.</a:t>
            </a:r>
            <a:r>
              <a:rPr lang="zh-CN" altLang="en-US" smtClean="0"/>
              <a:t>每个</a:t>
            </a:r>
            <a:r>
              <a:rPr lang="en-US" altLang="zh-CN" smtClean="0"/>
              <a:t>java</a:t>
            </a:r>
            <a:r>
              <a:rPr lang="zh-CN" altLang="en-US" smtClean="0"/>
              <a:t>类都有其构造方法</a:t>
            </a:r>
            <a:r>
              <a:rPr lang="en-US" altLang="zh-CN" smtClean="0"/>
              <a:t>,</a:t>
            </a:r>
            <a:r>
              <a:rPr lang="zh-CN" altLang="en-US" smtClean="0"/>
              <a:t>构造方法的特点是方法名与类名是相同的</a:t>
            </a:r>
            <a:r>
              <a:rPr lang="en-US" altLang="zh-CN" smtClean="0"/>
              <a:t>,</a:t>
            </a:r>
            <a:r>
              <a:rPr lang="zh-CN" altLang="en-US" smtClean="0"/>
              <a:t>构造方法可以重载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PS.</a:t>
            </a:r>
            <a:r>
              <a:rPr lang="zh-CN" altLang="en-US" smtClean="0"/>
              <a:t>重载的概念是指</a:t>
            </a:r>
            <a:r>
              <a:rPr lang="en-US" altLang="zh-CN" smtClean="0"/>
              <a:t>,</a:t>
            </a:r>
            <a:r>
              <a:rPr lang="zh-CN" altLang="en-US" smtClean="0"/>
              <a:t>在同一个</a:t>
            </a:r>
            <a:r>
              <a:rPr lang="en-US" altLang="zh-CN" smtClean="0"/>
              <a:t>java</a:t>
            </a:r>
            <a:r>
              <a:rPr lang="zh-CN" altLang="en-US" smtClean="0"/>
              <a:t>类中</a:t>
            </a:r>
            <a:r>
              <a:rPr lang="en-US" altLang="zh-CN" smtClean="0"/>
              <a:t>,</a:t>
            </a:r>
            <a:r>
              <a:rPr lang="zh-CN" altLang="en-US" smtClean="0"/>
              <a:t>出现两个或两个以上的相同名称的方法</a:t>
            </a:r>
            <a:r>
              <a:rPr lang="en-US" altLang="zh-CN" smtClean="0"/>
              <a:t>,</a:t>
            </a:r>
            <a:r>
              <a:rPr lang="zh-CN" altLang="en-US" smtClean="0"/>
              <a:t>但是参数的个数和位置不会完全相同</a:t>
            </a:r>
            <a:r>
              <a:rPr lang="en-US" altLang="zh-CN" smtClean="0"/>
              <a:t>.</a:t>
            </a:r>
            <a:r>
              <a:rPr lang="zh-CN" altLang="en-US" smtClean="0"/>
              <a:t>例如 </a:t>
            </a:r>
            <a:r>
              <a:rPr lang="en-US" altLang="zh-CN" smtClean="0"/>
              <a:t>getName()</a:t>
            </a:r>
            <a:r>
              <a:rPr lang="zh-CN" altLang="en-US" smtClean="0"/>
              <a:t>和 </a:t>
            </a:r>
            <a:r>
              <a:rPr lang="en-US" altLang="zh-CN" smtClean="0"/>
              <a:t>getName(int index)</a:t>
            </a:r>
            <a:r>
              <a:rPr lang="zh-CN" altLang="en-US" smtClean="0"/>
              <a:t>就是重载的关系</a:t>
            </a:r>
            <a:r>
              <a:rPr lang="en-US" altLang="zh-CN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Java</a:t>
            </a:r>
            <a:r>
              <a:rPr lang="zh-CN" altLang="en-US" smtClean="0"/>
              <a:t>中，构造方法为实例方法，名称与其类名相同，是使用</a:t>
            </a:r>
            <a:r>
              <a:rPr lang="en-US" altLang="zh-CN" smtClean="0"/>
              <a:t>new</a:t>
            </a:r>
            <a:r>
              <a:rPr lang="zh-CN" altLang="en-US" smtClean="0"/>
              <a:t>关键字来调用的。 </a:t>
            </a:r>
            <a:br>
              <a:rPr lang="zh-CN" altLang="en-US" smtClean="0"/>
            </a:br>
            <a:endParaRPr lang="zh-CN" altLang="en-US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1.java</a:t>
            </a:r>
            <a:r>
              <a:rPr lang="zh-CN" altLang="en-US" smtClean="0"/>
              <a:t>的重写</a:t>
            </a:r>
            <a:r>
              <a:rPr lang="en-US" altLang="zh-CN" smtClean="0"/>
              <a:t>,</a:t>
            </a:r>
            <a:r>
              <a:rPr lang="zh-CN" altLang="en-US" smtClean="0"/>
              <a:t>是指在子类中对父类的某方法进行重新定义</a:t>
            </a:r>
            <a:r>
              <a:rPr lang="en-US" altLang="zh-CN" smtClean="0"/>
              <a:t>,</a:t>
            </a:r>
            <a:r>
              <a:rPr lang="zh-CN" altLang="en-US" smtClean="0"/>
              <a:t>其子类的该方法名以及参数位置和个数均与父类相同</a:t>
            </a:r>
            <a:r>
              <a:rPr lang="en-US" altLang="zh-CN" smtClean="0"/>
              <a:t>,</a:t>
            </a:r>
            <a:r>
              <a:rPr lang="zh-CN" altLang="en-US" smtClean="0"/>
              <a:t>从而在调用子类的该方法时</a:t>
            </a:r>
            <a:r>
              <a:rPr lang="en-US" altLang="zh-CN" smtClean="0"/>
              <a:t>,</a:t>
            </a:r>
            <a:r>
              <a:rPr lang="zh-CN" altLang="en-US" smtClean="0"/>
              <a:t>不会执行父类的方法</a:t>
            </a:r>
            <a:r>
              <a:rPr lang="en-US" altLang="zh-CN" smtClean="0"/>
              <a:t>.</a:t>
            </a:r>
            <a:r>
              <a:rPr lang="zh-CN" altLang="en-US" smtClean="0"/>
              <a:t>如果在父类中以</a:t>
            </a:r>
            <a:r>
              <a:rPr lang="en-US" altLang="zh-CN" smtClean="0"/>
              <a:t>final</a:t>
            </a:r>
            <a:r>
              <a:rPr lang="zh-CN" altLang="en-US" smtClean="0"/>
              <a:t>定义的方法</a:t>
            </a:r>
            <a:r>
              <a:rPr lang="en-US" altLang="zh-CN" smtClean="0"/>
              <a:t>,</a:t>
            </a:r>
            <a:r>
              <a:rPr lang="zh-CN" altLang="en-US" smtClean="0"/>
              <a:t>在子类中无法重写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2.</a:t>
            </a:r>
            <a:r>
              <a:rPr lang="zh-CN" altLang="en-US" smtClean="0"/>
              <a:t>每个</a:t>
            </a:r>
            <a:r>
              <a:rPr lang="en-US" altLang="zh-CN" smtClean="0"/>
              <a:t>java</a:t>
            </a:r>
            <a:r>
              <a:rPr lang="zh-CN" altLang="en-US" smtClean="0"/>
              <a:t>类都有其构造方法</a:t>
            </a:r>
            <a:r>
              <a:rPr lang="en-US" altLang="zh-CN" smtClean="0"/>
              <a:t>,</a:t>
            </a:r>
            <a:r>
              <a:rPr lang="zh-CN" altLang="en-US" smtClean="0"/>
              <a:t>构造方法的特点是方法名与类名是相同的</a:t>
            </a:r>
            <a:r>
              <a:rPr lang="en-US" altLang="zh-CN" smtClean="0"/>
              <a:t>,</a:t>
            </a:r>
            <a:r>
              <a:rPr lang="zh-CN" altLang="en-US" smtClean="0"/>
              <a:t>构造方法可以重载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PS.</a:t>
            </a:r>
            <a:r>
              <a:rPr lang="zh-CN" altLang="en-US" smtClean="0"/>
              <a:t>重载的概念是指</a:t>
            </a:r>
            <a:r>
              <a:rPr lang="en-US" altLang="zh-CN" smtClean="0"/>
              <a:t>,</a:t>
            </a:r>
            <a:r>
              <a:rPr lang="zh-CN" altLang="en-US" smtClean="0"/>
              <a:t>在同一个</a:t>
            </a:r>
            <a:r>
              <a:rPr lang="en-US" altLang="zh-CN" smtClean="0"/>
              <a:t>java</a:t>
            </a:r>
            <a:r>
              <a:rPr lang="zh-CN" altLang="en-US" smtClean="0"/>
              <a:t>类中</a:t>
            </a:r>
            <a:r>
              <a:rPr lang="en-US" altLang="zh-CN" smtClean="0"/>
              <a:t>,</a:t>
            </a:r>
            <a:r>
              <a:rPr lang="zh-CN" altLang="en-US" smtClean="0"/>
              <a:t>出现两个或两个以上的相同名称的方法</a:t>
            </a:r>
            <a:r>
              <a:rPr lang="en-US" altLang="zh-CN" smtClean="0"/>
              <a:t>,</a:t>
            </a:r>
            <a:r>
              <a:rPr lang="zh-CN" altLang="en-US" smtClean="0"/>
              <a:t>但是参数的个数和位置不会完全相同</a:t>
            </a:r>
            <a:r>
              <a:rPr lang="en-US" altLang="zh-CN" smtClean="0"/>
              <a:t>.</a:t>
            </a:r>
            <a:r>
              <a:rPr lang="zh-CN" altLang="en-US" smtClean="0"/>
              <a:t>例如 </a:t>
            </a:r>
            <a:r>
              <a:rPr lang="en-US" altLang="zh-CN" smtClean="0"/>
              <a:t>getName()</a:t>
            </a:r>
            <a:r>
              <a:rPr lang="zh-CN" altLang="en-US" smtClean="0"/>
              <a:t>和 </a:t>
            </a:r>
            <a:r>
              <a:rPr lang="en-US" altLang="zh-CN" smtClean="0"/>
              <a:t>getName(int index)</a:t>
            </a:r>
            <a:r>
              <a:rPr lang="zh-CN" altLang="en-US" smtClean="0"/>
              <a:t>就是重载的关系</a:t>
            </a:r>
            <a:r>
              <a:rPr lang="en-US" altLang="zh-CN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Java</a:t>
            </a:r>
            <a:r>
              <a:rPr lang="zh-CN" altLang="en-US" smtClean="0"/>
              <a:t>中，构造方法为实例方法，名称与其类名相同，是使用</a:t>
            </a:r>
            <a:r>
              <a:rPr lang="en-US" altLang="zh-CN" smtClean="0"/>
              <a:t>new</a:t>
            </a:r>
            <a:r>
              <a:rPr lang="zh-CN" altLang="en-US" smtClean="0"/>
              <a:t>关键字来调用的。 </a:t>
            </a:r>
            <a:br>
              <a:rPr lang="zh-CN" altLang="en-US" smtClean="0"/>
            </a:br>
            <a:endParaRPr lang="zh-CN" altLang="en-US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1.java</a:t>
            </a:r>
            <a:r>
              <a:rPr lang="zh-CN" altLang="en-US" smtClean="0"/>
              <a:t>的重写</a:t>
            </a:r>
            <a:r>
              <a:rPr lang="en-US" altLang="zh-CN" smtClean="0"/>
              <a:t>,</a:t>
            </a:r>
            <a:r>
              <a:rPr lang="zh-CN" altLang="en-US" smtClean="0"/>
              <a:t>是指在子类中对父类的某方法进行重新定义</a:t>
            </a:r>
            <a:r>
              <a:rPr lang="en-US" altLang="zh-CN" smtClean="0"/>
              <a:t>,</a:t>
            </a:r>
            <a:r>
              <a:rPr lang="zh-CN" altLang="en-US" smtClean="0"/>
              <a:t>其子类的该方法名以及参数位置和个数均与父类相同</a:t>
            </a:r>
            <a:r>
              <a:rPr lang="en-US" altLang="zh-CN" smtClean="0"/>
              <a:t>,</a:t>
            </a:r>
            <a:r>
              <a:rPr lang="zh-CN" altLang="en-US" smtClean="0"/>
              <a:t>从而在调用子类的该方法时</a:t>
            </a:r>
            <a:r>
              <a:rPr lang="en-US" altLang="zh-CN" smtClean="0"/>
              <a:t>,</a:t>
            </a:r>
            <a:r>
              <a:rPr lang="zh-CN" altLang="en-US" smtClean="0"/>
              <a:t>不会执行父类的方法</a:t>
            </a:r>
            <a:r>
              <a:rPr lang="en-US" altLang="zh-CN" smtClean="0"/>
              <a:t>.</a:t>
            </a:r>
            <a:r>
              <a:rPr lang="zh-CN" altLang="en-US" smtClean="0"/>
              <a:t>如果在父类中以</a:t>
            </a:r>
            <a:r>
              <a:rPr lang="en-US" altLang="zh-CN" smtClean="0"/>
              <a:t>final</a:t>
            </a:r>
            <a:r>
              <a:rPr lang="zh-CN" altLang="en-US" smtClean="0"/>
              <a:t>定义的方法</a:t>
            </a:r>
            <a:r>
              <a:rPr lang="en-US" altLang="zh-CN" smtClean="0"/>
              <a:t>,</a:t>
            </a:r>
            <a:r>
              <a:rPr lang="zh-CN" altLang="en-US" smtClean="0"/>
              <a:t>在子类中无法重写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2.</a:t>
            </a:r>
            <a:r>
              <a:rPr lang="zh-CN" altLang="en-US" smtClean="0"/>
              <a:t>每个</a:t>
            </a:r>
            <a:r>
              <a:rPr lang="en-US" altLang="zh-CN" smtClean="0"/>
              <a:t>java</a:t>
            </a:r>
            <a:r>
              <a:rPr lang="zh-CN" altLang="en-US" smtClean="0"/>
              <a:t>类都有其构造方法</a:t>
            </a:r>
            <a:r>
              <a:rPr lang="en-US" altLang="zh-CN" smtClean="0"/>
              <a:t>,</a:t>
            </a:r>
            <a:r>
              <a:rPr lang="zh-CN" altLang="en-US" smtClean="0"/>
              <a:t>构造方法的特点是方法名与类名是相同的</a:t>
            </a:r>
            <a:r>
              <a:rPr lang="en-US" altLang="zh-CN" smtClean="0"/>
              <a:t>,</a:t>
            </a:r>
            <a:r>
              <a:rPr lang="zh-CN" altLang="en-US" smtClean="0"/>
              <a:t>构造方法可以重载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PS.</a:t>
            </a:r>
            <a:r>
              <a:rPr lang="zh-CN" altLang="en-US" smtClean="0"/>
              <a:t>重载的概念是指</a:t>
            </a:r>
            <a:r>
              <a:rPr lang="en-US" altLang="zh-CN" smtClean="0"/>
              <a:t>,</a:t>
            </a:r>
            <a:r>
              <a:rPr lang="zh-CN" altLang="en-US" smtClean="0"/>
              <a:t>在同一个</a:t>
            </a:r>
            <a:r>
              <a:rPr lang="en-US" altLang="zh-CN" smtClean="0"/>
              <a:t>java</a:t>
            </a:r>
            <a:r>
              <a:rPr lang="zh-CN" altLang="en-US" smtClean="0"/>
              <a:t>类中</a:t>
            </a:r>
            <a:r>
              <a:rPr lang="en-US" altLang="zh-CN" smtClean="0"/>
              <a:t>,</a:t>
            </a:r>
            <a:r>
              <a:rPr lang="zh-CN" altLang="en-US" smtClean="0"/>
              <a:t>出现两个或两个以上的相同名称的方法</a:t>
            </a:r>
            <a:r>
              <a:rPr lang="en-US" altLang="zh-CN" smtClean="0"/>
              <a:t>,</a:t>
            </a:r>
            <a:r>
              <a:rPr lang="zh-CN" altLang="en-US" smtClean="0"/>
              <a:t>但是参数的个数和位置不会完全相同</a:t>
            </a:r>
            <a:r>
              <a:rPr lang="en-US" altLang="zh-CN" smtClean="0"/>
              <a:t>.</a:t>
            </a:r>
            <a:r>
              <a:rPr lang="zh-CN" altLang="en-US" smtClean="0"/>
              <a:t>例如 </a:t>
            </a:r>
            <a:r>
              <a:rPr lang="en-US" altLang="zh-CN" smtClean="0"/>
              <a:t>getName()</a:t>
            </a:r>
            <a:r>
              <a:rPr lang="zh-CN" altLang="en-US" smtClean="0"/>
              <a:t>和 </a:t>
            </a:r>
            <a:r>
              <a:rPr lang="en-US" altLang="zh-CN" smtClean="0"/>
              <a:t>getName(int index)</a:t>
            </a:r>
            <a:r>
              <a:rPr lang="zh-CN" altLang="en-US" smtClean="0"/>
              <a:t>就是重载的关系</a:t>
            </a:r>
            <a:r>
              <a:rPr lang="en-US" altLang="zh-CN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中，构造方法为实例方法，名称与其类名相同，是使用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关键字来调用的。 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1.java</a:t>
            </a:r>
            <a:r>
              <a:rPr lang="zh-CN" altLang="en-US" dirty="0" smtClean="0"/>
              <a:t>的重写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是指在子类中对父类的某方法进行重新定义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其子类的该方法名以及参数位置和个数均与父类相同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从而在调用子类的该方法时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不会执行父类的方法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如果在父类中以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定义的方法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在子类中无法重写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类都有其构造方法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构造方法的特点是方法名与类名是相同的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构造方法可以重载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PS.</a:t>
            </a:r>
            <a:r>
              <a:rPr lang="zh-CN" altLang="en-US" dirty="0" smtClean="0"/>
              <a:t>重载的概念是指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在同一个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出现两个或两个以上的相同名称的方法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但是参数的个数和位置不会完全相同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就是重载的关系</a:t>
            </a:r>
            <a:r>
              <a:rPr lang="en-US" altLang="zh-CN" dirty="0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Java</a:t>
            </a:r>
            <a:r>
              <a:rPr lang="zh-CN" altLang="en-US" smtClean="0"/>
              <a:t>中，构造方法为实例方法，名称与其类名相同，是使用</a:t>
            </a:r>
            <a:r>
              <a:rPr lang="en-US" altLang="zh-CN" smtClean="0"/>
              <a:t>new</a:t>
            </a:r>
            <a:r>
              <a:rPr lang="zh-CN" altLang="en-US" smtClean="0"/>
              <a:t>关键字来调用的。 </a:t>
            </a:r>
            <a:br>
              <a:rPr lang="zh-CN" altLang="en-US" smtClean="0"/>
            </a:br>
            <a:endParaRPr lang="zh-CN" altLang="en-US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1.java</a:t>
            </a:r>
            <a:r>
              <a:rPr lang="zh-CN" altLang="en-US" smtClean="0"/>
              <a:t>的重写</a:t>
            </a:r>
            <a:r>
              <a:rPr lang="en-US" altLang="zh-CN" smtClean="0"/>
              <a:t>,</a:t>
            </a:r>
            <a:r>
              <a:rPr lang="zh-CN" altLang="en-US" smtClean="0"/>
              <a:t>是指在子类中对父类的某方法进行重新定义</a:t>
            </a:r>
            <a:r>
              <a:rPr lang="en-US" altLang="zh-CN" smtClean="0"/>
              <a:t>,</a:t>
            </a:r>
            <a:r>
              <a:rPr lang="zh-CN" altLang="en-US" smtClean="0"/>
              <a:t>其子类的该方法名以及参数位置和个数均与父类相同</a:t>
            </a:r>
            <a:r>
              <a:rPr lang="en-US" altLang="zh-CN" smtClean="0"/>
              <a:t>,</a:t>
            </a:r>
            <a:r>
              <a:rPr lang="zh-CN" altLang="en-US" smtClean="0"/>
              <a:t>从而在调用子类的该方法时</a:t>
            </a:r>
            <a:r>
              <a:rPr lang="en-US" altLang="zh-CN" smtClean="0"/>
              <a:t>,</a:t>
            </a:r>
            <a:r>
              <a:rPr lang="zh-CN" altLang="en-US" smtClean="0"/>
              <a:t>不会执行父类的方法</a:t>
            </a:r>
            <a:r>
              <a:rPr lang="en-US" altLang="zh-CN" smtClean="0"/>
              <a:t>.</a:t>
            </a:r>
            <a:r>
              <a:rPr lang="zh-CN" altLang="en-US" smtClean="0"/>
              <a:t>如果在父类中以</a:t>
            </a:r>
            <a:r>
              <a:rPr lang="en-US" altLang="zh-CN" smtClean="0"/>
              <a:t>final</a:t>
            </a:r>
            <a:r>
              <a:rPr lang="zh-CN" altLang="en-US" smtClean="0"/>
              <a:t>定义的方法</a:t>
            </a:r>
            <a:r>
              <a:rPr lang="en-US" altLang="zh-CN" smtClean="0"/>
              <a:t>,</a:t>
            </a:r>
            <a:r>
              <a:rPr lang="zh-CN" altLang="en-US" smtClean="0"/>
              <a:t>在子类中无法重写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2.</a:t>
            </a:r>
            <a:r>
              <a:rPr lang="zh-CN" altLang="en-US" smtClean="0"/>
              <a:t>每个</a:t>
            </a:r>
            <a:r>
              <a:rPr lang="en-US" altLang="zh-CN" smtClean="0"/>
              <a:t>java</a:t>
            </a:r>
            <a:r>
              <a:rPr lang="zh-CN" altLang="en-US" smtClean="0"/>
              <a:t>类都有其构造方法</a:t>
            </a:r>
            <a:r>
              <a:rPr lang="en-US" altLang="zh-CN" smtClean="0"/>
              <a:t>,</a:t>
            </a:r>
            <a:r>
              <a:rPr lang="zh-CN" altLang="en-US" smtClean="0"/>
              <a:t>构造方法的特点是方法名与类名是相同的</a:t>
            </a:r>
            <a:r>
              <a:rPr lang="en-US" altLang="zh-CN" smtClean="0"/>
              <a:t>,</a:t>
            </a:r>
            <a:r>
              <a:rPr lang="zh-CN" altLang="en-US" smtClean="0"/>
              <a:t>构造方法可以重载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PS.</a:t>
            </a:r>
            <a:r>
              <a:rPr lang="zh-CN" altLang="en-US" smtClean="0"/>
              <a:t>重载的概念是指</a:t>
            </a:r>
            <a:r>
              <a:rPr lang="en-US" altLang="zh-CN" smtClean="0"/>
              <a:t>,</a:t>
            </a:r>
            <a:r>
              <a:rPr lang="zh-CN" altLang="en-US" smtClean="0"/>
              <a:t>在同一个</a:t>
            </a:r>
            <a:r>
              <a:rPr lang="en-US" altLang="zh-CN" smtClean="0"/>
              <a:t>java</a:t>
            </a:r>
            <a:r>
              <a:rPr lang="zh-CN" altLang="en-US" smtClean="0"/>
              <a:t>类中</a:t>
            </a:r>
            <a:r>
              <a:rPr lang="en-US" altLang="zh-CN" smtClean="0"/>
              <a:t>,</a:t>
            </a:r>
            <a:r>
              <a:rPr lang="zh-CN" altLang="en-US" smtClean="0"/>
              <a:t>出现两个或两个以上的相同名称的方法</a:t>
            </a:r>
            <a:r>
              <a:rPr lang="en-US" altLang="zh-CN" smtClean="0"/>
              <a:t>,</a:t>
            </a:r>
            <a:r>
              <a:rPr lang="zh-CN" altLang="en-US" smtClean="0"/>
              <a:t>但是参数的个数和位置不会完全相同</a:t>
            </a:r>
            <a:r>
              <a:rPr lang="en-US" altLang="zh-CN" smtClean="0"/>
              <a:t>.</a:t>
            </a:r>
            <a:r>
              <a:rPr lang="zh-CN" altLang="en-US" smtClean="0"/>
              <a:t>例如 </a:t>
            </a:r>
            <a:r>
              <a:rPr lang="en-US" altLang="zh-CN" smtClean="0"/>
              <a:t>getName()</a:t>
            </a:r>
            <a:r>
              <a:rPr lang="zh-CN" altLang="en-US" smtClean="0"/>
              <a:t>和 </a:t>
            </a:r>
            <a:r>
              <a:rPr lang="en-US" altLang="zh-CN" smtClean="0"/>
              <a:t>getName(int index)</a:t>
            </a:r>
            <a:r>
              <a:rPr lang="zh-CN" altLang="en-US" smtClean="0"/>
              <a:t>就是重载的关系</a:t>
            </a:r>
            <a:r>
              <a:rPr lang="en-US" altLang="zh-CN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8EF0B4C-A0DC-45D4-8A18-D914195E7C30}" type="slidenum">
              <a:rPr lang="en-US" altLang="zh-CN" sz="1200">
                <a:solidFill>
                  <a:srgbClr val="000000"/>
                </a:solidFill>
                <a:latin typeface="Calibri" panose="020F0502020204030204" charset="0"/>
              </a:rPr>
              <a:pPr algn="r"/>
              <a:t>3</a:t>
            </a:fld>
            <a:endParaRPr lang="en-US" altLang="zh-CN" sz="1200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Java</a:t>
            </a:r>
            <a:r>
              <a:rPr lang="zh-CN" altLang="en-US" smtClean="0"/>
              <a:t>中，构造方法为实例方法，名称与其类名相同，是使用</a:t>
            </a:r>
            <a:r>
              <a:rPr lang="en-US" altLang="zh-CN" smtClean="0"/>
              <a:t>new</a:t>
            </a:r>
            <a:r>
              <a:rPr lang="zh-CN" altLang="en-US" smtClean="0"/>
              <a:t>关键字来调用的。 </a:t>
            </a:r>
            <a:br>
              <a:rPr lang="zh-CN" altLang="en-US" smtClean="0"/>
            </a:br>
            <a:endParaRPr lang="zh-CN" altLang="en-US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1.java</a:t>
            </a:r>
            <a:r>
              <a:rPr lang="zh-CN" altLang="en-US" smtClean="0"/>
              <a:t>的重写</a:t>
            </a:r>
            <a:r>
              <a:rPr lang="en-US" altLang="zh-CN" smtClean="0"/>
              <a:t>,</a:t>
            </a:r>
            <a:r>
              <a:rPr lang="zh-CN" altLang="en-US" smtClean="0"/>
              <a:t>是指在子类中对父类的某方法进行重新定义</a:t>
            </a:r>
            <a:r>
              <a:rPr lang="en-US" altLang="zh-CN" smtClean="0"/>
              <a:t>,</a:t>
            </a:r>
            <a:r>
              <a:rPr lang="zh-CN" altLang="en-US" smtClean="0"/>
              <a:t>其子类的该方法名以及参数位置和个数均与父类相同</a:t>
            </a:r>
            <a:r>
              <a:rPr lang="en-US" altLang="zh-CN" smtClean="0"/>
              <a:t>,</a:t>
            </a:r>
            <a:r>
              <a:rPr lang="zh-CN" altLang="en-US" smtClean="0"/>
              <a:t>从而在调用子类的该方法时</a:t>
            </a:r>
            <a:r>
              <a:rPr lang="en-US" altLang="zh-CN" smtClean="0"/>
              <a:t>,</a:t>
            </a:r>
            <a:r>
              <a:rPr lang="zh-CN" altLang="en-US" smtClean="0"/>
              <a:t>不会执行父类的方法</a:t>
            </a:r>
            <a:r>
              <a:rPr lang="en-US" altLang="zh-CN" smtClean="0"/>
              <a:t>.</a:t>
            </a:r>
            <a:r>
              <a:rPr lang="zh-CN" altLang="en-US" smtClean="0"/>
              <a:t>如果在父类中以</a:t>
            </a:r>
            <a:r>
              <a:rPr lang="en-US" altLang="zh-CN" smtClean="0"/>
              <a:t>final</a:t>
            </a:r>
            <a:r>
              <a:rPr lang="zh-CN" altLang="en-US" smtClean="0"/>
              <a:t>定义的方法</a:t>
            </a:r>
            <a:r>
              <a:rPr lang="en-US" altLang="zh-CN" smtClean="0"/>
              <a:t>,</a:t>
            </a:r>
            <a:r>
              <a:rPr lang="zh-CN" altLang="en-US" smtClean="0"/>
              <a:t>在子类中无法重写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2.</a:t>
            </a:r>
            <a:r>
              <a:rPr lang="zh-CN" altLang="en-US" smtClean="0"/>
              <a:t>每个</a:t>
            </a:r>
            <a:r>
              <a:rPr lang="en-US" altLang="zh-CN" smtClean="0"/>
              <a:t>java</a:t>
            </a:r>
            <a:r>
              <a:rPr lang="zh-CN" altLang="en-US" smtClean="0"/>
              <a:t>类都有其构造方法</a:t>
            </a:r>
            <a:r>
              <a:rPr lang="en-US" altLang="zh-CN" smtClean="0"/>
              <a:t>,</a:t>
            </a:r>
            <a:r>
              <a:rPr lang="zh-CN" altLang="en-US" smtClean="0"/>
              <a:t>构造方法的特点是方法名与类名是相同的</a:t>
            </a:r>
            <a:r>
              <a:rPr lang="en-US" altLang="zh-CN" smtClean="0"/>
              <a:t>,</a:t>
            </a:r>
            <a:r>
              <a:rPr lang="zh-CN" altLang="en-US" smtClean="0"/>
              <a:t>构造方法可以重载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PS.</a:t>
            </a:r>
            <a:r>
              <a:rPr lang="zh-CN" altLang="en-US" smtClean="0"/>
              <a:t>重载的概念是指</a:t>
            </a:r>
            <a:r>
              <a:rPr lang="en-US" altLang="zh-CN" smtClean="0"/>
              <a:t>,</a:t>
            </a:r>
            <a:r>
              <a:rPr lang="zh-CN" altLang="en-US" smtClean="0"/>
              <a:t>在同一个</a:t>
            </a:r>
            <a:r>
              <a:rPr lang="en-US" altLang="zh-CN" smtClean="0"/>
              <a:t>java</a:t>
            </a:r>
            <a:r>
              <a:rPr lang="zh-CN" altLang="en-US" smtClean="0"/>
              <a:t>类中</a:t>
            </a:r>
            <a:r>
              <a:rPr lang="en-US" altLang="zh-CN" smtClean="0"/>
              <a:t>,</a:t>
            </a:r>
            <a:r>
              <a:rPr lang="zh-CN" altLang="en-US" smtClean="0"/>
              <a:t>出现两个或两个以上的相同名称的方法</a:t>
            </a:r>
            <a:r>
              <a:rPr lang="en-US" altLang="zh-CN" smtClean="0"/>
              <a:t>,</a:t>
            </a:r>
            <a:r>
              <a:rPr lang="zh-CN" altLang="en-US" smtClean="0"/>
              <a:t>但是参数的个数和位置不会完全相同</a:t>
            </a:r>
            <a:r>
              <a:rPr lang="en-US" altLang="zh-CN" smtClean="0"/>
              <a:t>.</a:t>
            </a:r>
            <a:r>
              <a:rPr lang="zh-CN" altLang="en-US" smtClean="0"/>
              <a:t>例如 </a:t>
            </a:r>
            <a:r>
              <a:rPr lang="en-US" altLang="zh-CN" smtClean="0"/>
              <a:t>getName()</a:t>
            </a:r>
            <a:r>
              <a:rPr lang="zh-CN" altLang="en-US" smtClean="0"/>
              <a:t>和 </a:t>
            </a:r>
            <a:r>
              <a:rPr lang="en-US" altLang="zh-CN" smtClean="0"/>
              <a:t>getName(int index)</a:t>
            </a:r>
            <a:r>
              <a:rPr lang="zh-CN" altLang="en-US" smtClean="0"/>
              <a:t>就是重载的关系</a:t>
            </a:r>
            <a:r>
              <a:rPr lang="en-US" altLang="zh-CN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C962303-E95B-4922-BDA3-26F1427E06B7}" type="slidenum">
              <a:rPr lang="en-US" altLang="zh-CN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重载方法必须满足以下条件：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方法名相同。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方法的参数类型、个数、顺序至少有一项不相同。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 方法的返回类型可以不相同。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 方法的修饰符可以不相同。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调用重载方法时，</a:t>
            </a:r>
            <a:r>
              <a:rPr lang="en-US" altLang="zh-CN" smtClean="0"/>
              <a:t>Java </a:t>
            </a:r>
            <a:r>
              <a:rPr lang="zh-CN" altLang="en-US" smtClean="0"/>
              <a:t>使用参数的类型和数量决定实际调用重载方法的哪个版本。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mtClean="0"/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74757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FB6824-F2B2-4219-AB3E-0B6B0922F3B5}" type="slidenum">
              <a:rPr lang="en-US" altLang="zh-CN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7680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中，构造方法为实例方法，名称与其类名相同，是使用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关键字来调用的。 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1.java</a:t>
            </a:r>
            <a:r>
              <a:rPr lang="zh-CN" altLang="en-US" dirty="0" smtClean="0"/>
              <a:t>的重写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是指在子类中对父类的某方法进行重新定义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其子类的该方法名以及参数位置和个数均与父类相同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从而在调用子类的该方法时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不会执行父类的方法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如果在父类中以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定义的方法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在子类中无法重写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类都有其构造方法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构造方法的特点是方法名与类名是相同的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构造方法可以重载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PS.</a:t>
            </a:r>
            <a:r>
              <a:rPr lang="zh-CN" altLang="en-US" dirty="0" smtClean="0"/>
              <a:t>重载的概念是指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在同一个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出现两个或两个以上的相同名称的方法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但是参数的个数和位置不会完全相同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就是重载的关系</a:t>
            </a:r>
            <a:r>
              <a:rPr lang="en-US" altLang="zh-CN" dirty="0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中，构造方法为实例方法，名称与其类名相同，是使用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关键字来调用的。 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1.java</a:t>
            </a:r>
            <a:r>
              <a:rPr lang="zh-CN" altLang="en-US" dirty="0" smtClean="0"/>
              <a:t>的重写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是指在子类中对父类的某方法进行重新定义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其子类的该方法名以及参数位置和个数均与父类相同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从而在调用子类的该方法时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不会执行父类的方法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如果在父类中以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定义的方法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在子类中无法重写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类都有其构造方法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构造方法的特点是方法名与类名是相同的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构造方法可以重载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PS.</a:t>
            </a:r>
            <a:r>
              <a:rPr lang="zh-CN" altLang="en-US" dirty="0" smtClean="0"/>
              <a:t>重载的概念是指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在同一个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出现两个或两个以上的相同名称的方法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但是参数的个数和位置不会完全相同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就是重载的关系</a:t>
            </a:r>
            <a:r>
              <a:rPr lang="en-US" altLang="zh-CN" dirty="0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Java</a:t>
            </a:r>
            <a:r>
              <a:rPr lang="zh-CN" altLang="en-US" smtClean="0"/>
              <a:t>中，构造方法为实例方法，名称与其类名相同，是使用</a:t>
            </a:r>
            <a:r>
              <a:rPr lang="en-US" altLang="zh-CN" smtClean="0"/>
              <a:t>new</a:t>
            </a:r>
            <a:r>
              <a:rPr lang="zh-CN" altLang="en-US" smtClean="0"/>
              <a:t>关键字来调用的。 </a:t>
            </a:r>
            <a:br>
              <a:rPr lang="zh-CN" altLang="en-US" smtClean="0"/>
            </a:br>
            <a:endParaRPr lang="zh-CN" altLang="en-US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1.java</a:t>
            </a:r>
            <a:r>
              <a:rPr lang="zh-CN" altLang="en-US" smtClean="0"/>
              <a:t>的重写</a:t>
            </a:r>
            <a:r>
              <a:rPr lang="en-US" altLang="zh-CN" smtClean="0"/>
              <a:t>,</a:t>
            </a:r>
            <a:r>
              <a:rPr lang="zh-CN" altLang="en-US" smtClean="0"/>
              <a:t>是指在子类中对父类的某方法进行重新定义</a:t>
            </a:r>
            <a:r>
              <a:rPr lang="en-US" altLang="zh-CN" smtClean="0"/>
              <a:t>,</a:t>
            </a:r>
            <a:r>
              <a:rPr lang="zh-CN" altLang="en-US" smtClean="0"/>
              <a:t>其子类的该方法名以及参数位置和个数均与父类相同</a:t>
            </a:r>
            <a:r>
              <a:rPr lang="en-US" altLang="zh-CN" smtClean="0"/>
              <a:t>,</a:t>
            </a:r>
            <a:r>
              <a:rPr lang="zh-CN" altLang="en-US" smtClean="0"/>
              <a:t>从而在调用子类的该方法时</a:t>
            </a:r>
            <a:r>
              <a:rPr lang="en-US" altLang="zh-CN" smtClean="0"/>
              <a:t>,</a:t>
            </a:r>
            <a:r>
              <a:rPr lang="zh-CN" altLang="en-US" smtClean="0"/>
              <a:t>不会执行父类的方法</a:t>
            </a:r>
            <a:r>
              <a:rPr lang="en-US" altLang="zh-CN" smtClean="0"/>
              <a:t>.</a:t>
            </a:r>
            <a:r>
              <a:rPr lang="zh-CN" altLang="en-US" smtClean="0"/>
              <a:t>如果在父类中以</a:t>
            </a:r>
            <a:r>
              <a:rPr lang="en-US" altLang="zh-CN" smtClean="0"/>
              <a:t>final</a:t>
            </a:r>
            <a:r>
              <a:rPr lang="zh-CN" altLang="en-US" smtClean="0"/>
              <a:t>定义的方法</a:t>
            </a:r>
            <a:r>
              <a:rPr lang="en-US" altLang="zh-CN" smtClean="0"/>
              <a:t>,</a:t>
            </a:r>
            <a:r>
              <a:rPr lang="zh-CN" altLang="en-US" smtClean="0"/>
              <a:t>在子类中无法重写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2.</a:t>
            </a:r>
            <a:r>
              <a:rPr lang="zh-CN" altLang="en-US" smtClean="0"/>
              <a:t>每个</a:t>
            </a:r>
            <a:r>
              <a:rPr lang="en-US" altLang="zh-CN" smtClean="0"/>
              <a:t>java</a:t>
            </a:r>
            <a:r>
              <a:rPr lang="zh-CN" altLang="en-US" smtClean="0"/>
              <a:t>类都有其构造方法</a:t>
            </a:r>
            <a:r>
              <a:rPr lang="en-US" altLang="zh-CN" smtClean="0"/>
              <a:t>,</a:t>
            </a:r>
            <a:r>
              <a:rPr lang="zh-CN" altLang="en-US" smtClean="0"/>
              <a:t>构造方法的特点是方法名与类名是相同的</a:t>
            </a:r>
            <a:r>
              <a:rPr lang="en-US" altLang="zh-CN" smtClean="0"/>
              <a:t>,</a:t>
            </a:r>
            <a:r>
              <a:rPr lang="zh-CN" altLang="en-US" smtClean="0"/>
              <a:t>构造方法可以重载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PS.</a:t>
            </a:r>
            <a:r>
              <a:rPr lang="zh-CN" altLang="en-US" smtClean="0"/>
              <a:t>重载的概念是指</a:t>
            </a:r>
            <a:r>
              <a:rPr lang="en-US" altLang="zh-CN" smtClean="0"/>
              <a:t>,</a:t>
            </a:r>
            <a:r>
              <a:rPr lang="zh-CN" altLang="en-US" smtClean="0"/>
              <a:t>在同一个</a:t>
            </a:r>
            <a:r>
              <a:rPr lang="en-US" altLang="zh-CN" smtClean="0"/>
              <a:t>java</a:t>
            </a:r>
            <a:r>
              <a:rPr lang="zh-CN" altLang="en-US" smtClean="0"/>
              <a:t>类中</a:t>
            </a:r>
            <a:r>
              <a:rPr lang="en-US" altLang="zh-CN" smtClean="0"/>
              <a:t>,</a:t>
            </a:r>
            <a:r>
              <a:rPr lang="zh-CN" altLang="en-US" smtClean="0"/>
              <a:t>出现两个或两个以上的相同名称的方法</a:t>
            </a:r>
            <a:r>
              <a:rPr lang="en-US" altLang="zh-CN" smtClean="0"/>
              <a:t>,</a:t>
            </a:r>
            <a:r>
              <a:rPr lang="zh-CN" altLang="en-US" smtClean="0"/>
              <a:t>但是参数的个数和位置不会完全相同</a:t>
            </a:r>
            <a:r>
              <a:rPr lang="en-US" altLang="zh-CN" smtClean="0"/>
              <a:t>.</a:t>
            </a:r>
            <a:r>
              <a:rPr lang="zh-CN" altLang="en-US" smtClean="0"/>
              <a:t>例如 </a:t>
            </a:r>
            <a:r>
              <a:rPr lang="en-US" altLang="zh-CN" smtClean="0"/>
              <a:t>getName()</a:t>
            </a:r>
            <a:r>
              <a:rPr lang="zh-CN" altLang="en-US" smtClean="0"/>
              <a:t>和 </a:t>
            </a:r>
            <a:r>
              <a:rPr lang="en-US" altLang="zh-CN" smtClean="0"/>
              <a:t>getName(int index)</a:t>
            </a:r>
            <a:r>
              <a:rPr lang="zh-CN" altLang="en-US" smtClean="0"/>
              <a:t>就是重载的关系</a:t>
            </a:r>
            <a:r>
              <a:rPr lang="en-US" altLang="zh-CN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Java</a:t>
            </a:r>
            <a:r>
              <a:rPr lang="zh-CN" altLang="en-US" smtClean="0"/>
              <a:t>中，构造方法为实例方法，名称与其类名相同，是使用</a:t>
            </a:r>
            <a:r>
              <a:rPr lang="en-US" altLang="zh-CN" smtClean="0"/>
              <a:t>new</a:t>
            </a:r>
            <a:r>
              <a:rPr lang="zh-CN" altLang="en-US" smtClean="0"/>
              <a:t>关键字来调用的。 </a:t>
            </a:r>
            <a:br>
              <a:rPr lang="zh-CN" altLang="en-US" smtClean="0"/>
            </a:br>
            <a:endParaRPr lang="zh-CN" altLang="en-US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1.java</a:t>
            </a:r>
            <a:r>
              <a:rPr lang="zh-CN" altLang="en-US" smtClean="0"/>
              <a:t>的重写</a:t>
            </a:r>
            <a:r>
              <a:rPr lang="en-US" altLang="zh-CN" smtClean="0"/>
              <a:t>,</a:t>
            </a:r>
            <a:r>
              <a:rPr lang="zh-CN" altLang="en-US" smtClean="0"/>
              <a:t>是指在子类中对父类的某方法进行重新定义</a:t>
            </a:r>
            <a:r>
              <a:rPr lang="en-US" altLang="zh-CN" smtClean="0"/>
              <a:t>,</a:t>
            </a:r>
            <a:r>
              <a:rPr lang="zh-CN" altLang="en-US" smtClean="0"/>
              <a:t>其子类的该方法名以及参数位置和个数均与父类相同</a:t>
            </a:r>
            <a:r>
              <a:rPr lang="en-US" altLang="zh-CN" smtClean="0"/>
              <a:t>,</a:t>
            </a:r>
            <a:r>
              <a:rPr lang="zh-CN" altLang="en-US" smtClean="0"/>
              <a:t>从而在调用子类的该方法时</a:t>
            </a:r>
            <a:r>
              <a:rPr lang="en-US" altLang="zh-CN" smtClean="0"/>
              <a:t>,</a:t>
            </a:r>
            <a:r>
              <a:rPr lang="zh-CN" altLang="en-US" smtClean="0"/>
              <a:t>不会执行父类的方法</a:t>
            </a:r>
            <a:r>
              <a:rPr lang="en-US" altLang="zh-CN" smtClean="0"/>
              <a:t>.</a:t>
            </a:r>
            <a:r>
              <a:rPr lang="zh-CN" altLang="en-US" smtClean="0"/>
              <a:t>如果在父类中以</a:t>
            </a:r>
            <a:r>
              <a:rPr lang="en-US" altLang="zh-CN" smtClean="0"/>
              <a:t>final</a:t>
            </a:r>
            <a:r>
              <a:rPr lang="zh-CN" altLang="en-US" smtClean="0"/>
              <a:t>定义的方法</a:t>
            </a:r>
            <a:r>
              <a:rPr lang="en-US" altLang="zh-CN" smtClean="0"/>
              <a:t>,</a:t>
            </a:r>
            <a:r>
              <a:rPr lang="zh-CN" altLang="en-US" smtClean="0"/>
              <a:t>在子类中无法重写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2.</a:t>
            </a:r>
            <a:r>
              <a:rPr lang="zh-CN" altLang="en-US" smtClean="0"/>
              <a:t>每个</a:t>
            </a:r>
            <a:r>
              <a:rPr lang="en-US" altLang="zh-CN" smtClean="0"/>
              <a:t>java</a:t>
            </a:r>
            <a:r>
              <a:rPr lang="zh-CN" altLang="en-US" smtClean="0"/>
              <a:t>类都有其构造方法</a:t>
            </a:r>
            <a:r>
              <a:rPr lang="en-US" altLang="zh-CN" smtClean="0"/>
              <a:t>,</a:t>
            </a:r>
            <a:r>
              <a:rPr lang="zh-CN" altLang="en-US" smtClean="0"/>
              <a:t>构造方法的特点是方法名与类名是相同的</a:t>
            </a:r>
            <a:r>
              <a:rPr lang="en-US" altLang="zh-CN" smtClean="0"/>
              <a:t>,</a:t>
            </a:r>
            <a:r>
              <a:rPr lang="zh-CN" altLang="en-US" smtClean="0"/>
              <a:t>构造方法可以重载</a:t>
            </a:r>
            <a:r>
              <a:rPr lang="en-US" altLang="zh-CN" smtClean="0"/>
              <a:t>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PS.</a:t>
            </a:r>
            <a:r>
              <a:rPr lang="zh-CN" altLang="en-US" smtClean="0"/>
              <a:t>重载的概念是指</a:t>
            </a:r>
            <a:r>
              <a:rPr lang="en-US" altLang="zh-CN" smtClean="0"/>
              <a:t>,</a:t>
            </a:r>
            <a:r>
              <a:rPr lang="zh-CN" altLang="en-US" smtClean="0"/>
              <a:t>在同一个</a:t>
            </a:r>
            <a:r>
              <a:rPr lang="en-US" altLang="zh-CN" smtClean="0"/>
              <a:t>java</a:t>
            </a:r>
            <a:r>
              <a:rPr lang="zh-CN" altLang="en-US" smtClean="0"/>
              <a:t>类中</a:t>
            </a:r>
            <a:r>
              <a:rPr lang="en-US" altLang="zh-CN" smtClean="0"/>
              <a:t>,</a:t>
            </a:r>
            <a:r>
              <a:rPr lang="zh-CN" altLang="en-US" smtClean="0"/>
              <a:t>出现两个或两个以上的相同名称的方法</a:t>
            </a:r>
            <a:r>
              <a:rPr lang="en-US" altLang="zh-CN" smtClean="0"/>
              <a:t>,</a:t>
            </a:r>
            <a:r>
              <a:rPr lang="zh-CN" altLang="en-US" smtClean="0"/>
              <a:t>但是参数的个数和位置不会完全相同</a:t>
            </a:r>
            <a:r>
              <a:rPr lang="en-US" altLang="zh-CN" smtClean="0"/>
              <a:t>.</a:t>
            </a:r>
            <a:r>
              <a:rPr lang="zh-CN" altLang="en-US" smtClean="0"/>
              <a:t>例如 </a:t>
            </a:r>
            <a:r>
              <a:rPr lang="en-US" altLang="zh-CN" smtClean="0"/>
              <a:t>getName()</a:t>
            </a:r>
            <a:r>
              <a:rPr lang="zh-CN" altLang="en-US" smtClean="0"/>
              <a:t>和 </a:t>
            </a:r>
            <a:r>
              <a:rPr lang="en-US" altLang="zh-CN" smtClean="0"/>
              <a:t>getName(int index)</a:t>
            </a:r>
            <a:r>
              <a:rPr lang="zh-CN" altLang="en-US" smtClean="0"/>
              <a:t>就是重载的关系</a:t>
            </a:r>
            <a:r>
              <a:rPr lang="en-US" altLang="zh-CN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/>
        </p:nvSpPr>
        <p:spPr bwMode="auto">
          <a:xfrm>
            <a:off x="3882282" y="8684099"/>
            <a:ext cx="2972498" cy="456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8EF0B4C-A0DC-45D4-8A18-D914195E7C30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>
          <a:xfrm>
            <a:off x="684351" y="4342050"/>
            <a:ext cx="5486077" cy="4114289"/>
          </a:xfrm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中，构造方法为实例方法，名称与其类名相同，是使用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关键字来调用的。 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1.java</a:t>
            </a:r>
            <a:r>
              <a:rPr lang="zh-CN" altLang="en-US" dirty="0" smtClean="0"/>
              <a:t>的重写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是指在子类中对父类的某方法进行重新定义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其子类的该方法名以及参数位置和个数均与父类相同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从而在调用子类的该方法时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不会执行父类的方法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如果在父类中以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定义的方法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在子类中无法重写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类都有其构造方法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构造方法的特点是方法名与类名是相同的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构造方法可以重载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PS.</a:t>
            </a:r>
            <a:r>
              <a:rPr lang="zh-CN" altLang="en-US" dirty="0" smtClean="0"/>
              <a:t>重载的概念是指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在同一个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出现两个或两个以上的相同名称的方法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但是参数的个数和位置不会完全相同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就是重载的关系</a:t>
            </a:r>
            <a:r>
              <a:rPr lang="en-US" altLang="zh-CN" dirty="0" smtClean="0"/>
              <a:t>. </a:t>
            </a:r>
          </a:p>
        </p:txBody>
      </p:sp>
      <p:sp>
        <p:nvSpPr>
          <p:cNvPr id="71685" name="日期占位符 1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</a:ln>
        </p:spPr>
        <p:txBody>
          <a:bodyPr wrap="square" numCol="1" anchor="t" anchorCtr="0" compatLnSpc="1"/>
          <a:lstStyle/>
          <a:p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99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59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89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28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790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12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9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0767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17760-8218-4645-B8E0-B5A269D0F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940023"/>
      </p:ext>
    </p:extLst>
  </p:cSld>
  <p:clrMapOvr>
    <a:masterClrMapping/>
  </p:clrMapOvr>
  <p:transition spd="med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653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1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33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042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158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703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48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905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4932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017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069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240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46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5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47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841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8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48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9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6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52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2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5370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11755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907212" cy="11430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第一章    </a:t>
            </a:r>
            <a:r>
              <a:rPr lang="en-US" altLang="zh-CN" sz="4800" b="1" dirty="0" smtClean="0">
                <a:solidFill>
                  <a:srgbClr val="5B361D"/>
                </a:solidFill>
                <a:ea typeface="黑体" pitchFamily="49" charset="-122"/>
              </a:rPr>
              <a:t>Java</a:t>
            </a:r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基础知识</a:t>
            </a:r>
            <a:r>
              <a:rPr lang="zh-CN" altLang="en-US" dirty="0" smtClean="0"/>
              <a:t> 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1916832"/>
            <a:ext cx="5572125" cy="2844800"/>
          </a:xfrm>
          <a:ln w="57150">
            <a:solidFill>
              <a:srgbClr val="008000"/>
            </a:solidFill>
          </a:ln>
        </p:spPr>
        <p:txBody>
          <a:bodyPr anchor="ctr" anchorCtr="1"/>
          <a:lstStyle/>
          <a:p>
            <a:pPr eaLnBrk="1" hangingPunct="1">
              <a:buFontTx/>
              <a:buNone/>
              <a:defRPr/>
            </a:pP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类的基础知识</a:t>
            </a:r>
            <a:endParaRPr lang="en-US" altLang="zh-CN" sz="6000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封装性</a:t>
            </a:r>
          </a:p>
        </p:txBody>
      </p:sp>
      <p:cxnSp>
        <p:nvCxnSpPr>
          <p:cNvPr id="3076" name="直接连接符 2"/>
          <p:cNvCxnSpPr>
            <a:cxnSpLocks noChangeShapeType="1"/>
          </p:cNvCxnSpPr>
          <p:nvPr/>
        </p:nvCxnSpPr>
        <p:spPr bwMode="auto">
          <a:xfrm>
            <a:off x="2555776" y="3933056"/>
            <a:ext cx="11525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381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107504" y="167457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</a:rPr>
              <a:t>扩展</a:t>
            </a:r>
            <a:r>
              <a:rPr lang="en-US" altLang="zh-CN" kern="0" dirty="0" smtClean="0">
                <a:solidFill>
                  <a:srgbClr val="000000"/>
                </a:solidFill>
              </a:rPr>
              <a:t>1-1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2636912"/>
            <a:ext cx="9036496" cy="1584841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Phone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类（练习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1-1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）基础上，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要求如下：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：增加一个价格，价格范围在</a:t>
            </a:r>
            <a:r>
              <a:rPr lang="en-US" altLang="zh-CN" sz="32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200~8000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02FD680-271C-4724-B84C-95B14312E743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738" y="7938"/>
            <a:ext cx="7991475" cy="1108075"/>
          </a:xfrm>
        </p:spPr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方法重载</a:t>
            </a:r>
          </a:p>
        </p:txBody>
      </p:sp>
      <p:sp>
        <p:nvSpPr>
          <p:cNvPr id="90116" name="AutoShape 15"/>
          <p:cNvSpPr>
            <a:spLocks noChangeArrowheads="1"/>
          </p:cNvSpPr>
          <p:nvPr/>
        </p:nvSpPr>
        <p:spPr bwMode="auto">
          <a:xfrm>
            <a:off x="1042988" y="1557338"/>
            <a:ext cx="13684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B563CF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类</a:t>
            </a:r>
          </a:p>
        </p:txBody>
      </p:sp>
      <p:sp>
        <p:nvSpPr>
          <p:cNvPr id="90117" name="AutoShape 16"/>
          <p:cNvSpPr>
            <a:spLocks noChangeArrowheads="1"/>
          </p:cNvSpPr>
          <p:nvPr/>
        </p:nvSpPr>
        <p:spPr bwMode="auto">
          <a:xfrm>
            <a:off x="2986088" y="1557338"/>
            <a:ext cx="137001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B563CF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方法</a:t>
            </a:r>
          </a:p>
        </p:txBody>
      </p:sp>
      <p:sp>
        <p:nvSpPr>
          <p:cNvPr id="90118" name="AutoShape 17"/>
          <p:cNvSpPr>
            <a:spLocks noChangeArrowheads="1"/>
          </p:cNvSpPr>
          <p:nvPr/>
        </p:nvSpPr>
        <p:spPr bwMode="auto">
          <a:xfrm>
            <a:off x="5003800" y="1557338"/>
            <a:ext cx="1439863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B563CF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方法参数</a:t>
            </a:r>
          </a:p>
        </p:txBody>
      </p:sp>
      <p:sp>
        <p:nvSpPr>
          <p:cNvPr id="90119" name="AutoShape 19"/>
          <p:cNvSpPr>
            <a:spLocks noChangeArrowheads="1"/>
          </p:cNvSpPr>
          <p:nvPr/>
        </p:nvSpPr>
        <p:spPr bwMode="auto">
          <a:xfrm>
            <a:off x="6948488" y="1557338"/>
            <a:ext cx="14414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B563CF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方法实现</a:t>
            </a:r>
          </a:p>
        </p:txBody>
      </p:sp>
      <p:grpSp>
        <p:nvGrpSpPr>
          <p:cNvPr id="73735" name="Group 8"/>
          <p:cNvGrpSpPr/>
          <p:nvPr/>
        </p:nvGrpSpPr>
        <p:grpSpPr bwMode="auto">
          <a:xfrm>
            <a:off x="1042988" y="3257550"/>
            <a:ext cx="1152525" cy="1079500"/>
            <a:chOff x="0" y="0"/>
            <a:chExt cx="726" cy="680"/>
          </a:xfrm>
        </p:grpSpPr>
        <p:pic>
          <p:nvPicPr>
            <p:cNvPr id="73754" name="Picture 9" descr="driver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726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55" name="Rectangle 20"/>
            <p:cNvSpPr>
              <a:spLocks noChangeArrowheads="1"/>
            </p:cNvSpPr>
            <p:nvPr/>
          </p:nvSpPr>
          <p:spPr bwMode="auto">
            <a:xfrm>
              <a:off x="0" y="544"/>
              <a:ext cx="726" cy="1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Calibri" panose="020F0502020204030204" charset="0"/>
                  <a:ea typeface="黑体" panose="02010600030101010101" pitchFamily="2" charset="-122"/>
                </a:rPr>
                <a:t>司机 </a:t>
              </a:r>
            </a:p>
          </p:txBody>
        </p:sp>
      </p:grpSp>
      <p:grpSp>
        <p:nvGrpSpPr>
          <p:cNvPr id="73736" name="Group 11"/>
          <p:cNvGrpSpPr/>
          <p:nvPr/>
        </p:nvGrpSpPr>
        <p:grpSpPr bwMode="auto">
          <a:xfrm>
            <a:off x="5146675" y="2278063"/>
            <a:ext cx="952500" cy="863600"/>
            <a:chOff x="0" y="0"/>
            <a:chExt cx="600" cy="544"/>
          </a:xfrm>
        </p:grpSpPr>
        <p:pic>
          <p:nvPicPr>
            <p:cNvPr id="73752" name="Picture 10" descr="ca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60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53" name="Rectangle 22"/>
            <p:cNvSpPr>
              <a:spLocks noChangeArrowheads="1"/>
            </p:cNvSpPr>
            <p:nvPr/>
          </p:nvSpPr>
          <p:spPr bwMode="auto">
            <a:xfrm>
              <a:off x="45" y="408"/>
              <a:ext cx="545" cy="1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Calibri" panose="020F0502020204030204" charset="0"/>
                  <a:ea typeface="黑体" panose="02010600030101010101" pitchFamily="2" charset="-122"/>
                </a:rPr>
                <a:t>轿车 </a:t>
              </a:r>
            </a:p>
          </p:txBody>
        </p:sp>
      </p:grpSp>
      <p:grpSp>
        <p:nvGrpSpPr>
          <p:cNvPr id="73737" name="Group 14"/>
          <p:cNvGrpSpPr/>
          <p:nvPr/>
        </p:nvGrpSpPr>
        <p:grpSpPr bwMode="auto">
          <a:xfrm>
            <a:off x="5146675" y="3357563"/>
            <a:ext cx="952500" cy="863600"/>
            <a:chOff x="0" y="0"/>
            <a:chExt cx="600" cy="544"/>
          </a:xfrm>
        </p:grpSpPr>
        <p:pic>
          <p:nvPicPr>
            <p:cNvPr id="73750" name="Picture 11" descr="bu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60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51" name="Rectangle 23"/>
            <p:cNvSpPr>
              <a:spLocks noChangeArrowheads="1"/>
            </p:cNvSpPr>
            <p:nvPr/>
          </p:nvSpPr>
          <p:spPr bwMode="auto">
            <a:xfrm>
              <a:off x="0" y="408"/>
              <a:ext cx="545" cy="1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Calibri" panose="020F0502020204030204" charset="0"/>
                  <a:ea typeface="黑体" panose="02010600030101010101" pitchFamily="2" charset="-122"/>
                </a:rPr>
                <a:t>巴士</a:t>
              </a:r>
              <a:r>
                <a:rPr lang="zh-CN" altLang="en-US" b="1">
                  <a:solidFill>
                    <a:srgbClr val="9BD3E5"/>
                  </a:solidFill>
                  <a:latin typeface="Calibri" panose="020F0502020204030204" charset="0"/>
                  <a:ea typeface="黑体" panose="02010600030101010101" pitchFamily="2" charset="-122"/>
                </a:rPr>
                <a:t> </a:t>
              </a:r>
            </a:p>
          </p:txBody>
        </p:sp>
      </p:grpSp>
      <p:grpSp>
        <p:nvGrpSpPr>
          <p:cNvPr id="73738" name="Group 17"/>
          <p:cNvGrpSpPr/>
          <p:nvPr/>
        </p:nvGrpSpPr>
        <p:grpSpPr bwMode="auto">
          <a:xfrm>
            <a:off x="5146675" y="4438650"/>
            <a:ext cx="1008063" cy="936625"/>
            <a:chOff x="0" y="0"/>
            <a:chExt cx="635" cy="590"/>
          </a:xfrm>
        </p:grpSpPr>
        <p:pic>
          <p:nvPicPr>
            <p:cNvPr id="73748" name="Picture 12" descr="qinggui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63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49" name="Rectangle 24"/>
            <p:cNvSpPr>
              <a:spLocks noChangeArrowheads="1"/>
            </p:cNvSpPr>
            <p:nvPr/>
          </p:nvSpPr>
          <p:spPr bwMode="auto">
            <a:xfrm>
              <a:off x="45" y="454"/>
              <a:ext cx="545" cy="1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Calibri" panose="020F0502020204030204" charset="0"/>
                  <a:ea typeface="黑体" panose="02010600030101010101" pitchFamily="2" charset="-122"/>
                </a:rPr>
                <a:t>火车 </a:t>
              </a:r>
            </a:p>
          </p:txBody>
        </p:sp>
      </p:grpSp>
      <p:sp>
        <p:nvSpPr>
          <p:cNvPr id="90132" name="AutoShape 28"/>
          <p:cNvSpPr>
            <a:spLocks noChangeArrowheads="1"/>
          </p:cNvSpPr>
          <p:nvPr/>
        </p:nvSpPr>
        <p:spPr bwMode="auto">
          <a:xfrm>
            <a:off x="3059113" y="3387725"/>
            <a:ext cx="122396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B563CF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驾驶</a:t>
            </a:r>
          </a:p>
        </p:txBody>
      </p:sp>
      <p:sp>
        <p:nvSpPr>
          <p:cNvPr id="73740" name="Rectangle 29"/>
          <p:cNvSpPr>
            <a:spLocks noChangeArrowheads="1"/>
          </p:cNvSpPr>
          <p:nvPr/>
        </p:nvSpPr>
        <p:spPr bwMode="auto">
          <a:xfrm>
            <a:off x="6443663" y="2420938"/>
            <a:ext cx="2016125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启动、行驶、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……</a:t>
            </a:r>
          </a:p>
        </p:txBody>
      </p:sp>
      <p:sp>
        <p:nvSpPr>
          <p:cNvPr id="73741" name="Rectangle 30"/>
          <p:cNvSpPr>
            <a:spLocks noChangeArrowheads="1"/>
          </p:cNvSpPr>
          <p:nvPr/>
        </p:nvSpPr>
        <p:spPr bwMode="auto">
          <a:xfrm>
            <a:off x="6443663" y="3427413"/>
            <a:ext cx="2627312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等待乘客上车、启动、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行驶、到站停车、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……</a:t>
            </a:r>
          </a:p>
        </p:txBody>
      </p:sp>
      <p:sp>
        <p:nvSpPr>
          <p:cNvPr id="73742" name="Rectangle 31"/>
          <p:cNvSpPr>
            <a:spLocks noChangeArrowheads="1"/>
          </p:cNvSpPr>
          <p:nvPr/>
        </p:nvSpPr>
        <p:spPr bwMode="auto">
          <a:xfrm>
            <a:off x="6443663" y="4516438"/>
            <a:ext cx="20161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正点发车、行驶、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到站停车、</a:t>
            </a: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……</a:t>
            </a:r>
          </a:p>
        </p:txBody>
      </p:sp>
      <p:cxnSp>
        <p:nvCxnSpPr>
          <p:cNvPr id="73743" name="AutoShape 32"/>
          <p:cNvCxnSpPr>
            <a:cxnSpLocks noChangeShapeType="1"/>
            <a:stCxn id="90132" idx="3"/>
          </p:cNvCxnSpPr>
          <p:nvPr/>
        </p:nvCxnSpPr>
        <p:spPr bwMode="auto">
          <a:xfrm flipV="1">
            <a:off x="4283075" y="2597150"/>
            <a:ext cx="863600" cy="1079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73744" name="AutoShape 33"/>
          <p:cNvCxnSpPr>
            <a:cxnSpLocks noChangeShapeType="1"/>
            <a:stCxn id="90132" idx="3"/>
          </p:cNvCxnSpPr>
          <p:nvPr/>
        </p:nvCxnSpPr>
        <p:spPr bwMode="auto">
          <a:xfrm>
            <a:off x="4283075" y="3676650"/>
            <a:ext cx="863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73745" name="AutoShape 34"/>
          <p:cNvCxnSpPr>
            <a:cxnSpLocks noChangeShapeType="1"/>
            <a:stCxn id="90132" idx="3"/>
          </p:cNvCxnSpPr>
          <p:nvPr/>
        </p:nvCxnSpPr>
        <p:spPr bwMode="auto">
          <a:xfrm>
            <a:off x="4283075" y="3676650"/>
            <a:ext cx="863600" cy="11191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73746" name="AutoShape 35"/>
          <p:cNvCxnSpPr>
            <a:cxnSpLocks noChangeShapeType="1"/>
            <a:endCxn id="90132" idx="1"/>
          </p:cNvCxnSpPr>
          <p:nvPr/>
        </p:nvCxnSpPr>
        <p:spPr bwMode="auto">
          <a:xfrm>
            <a:off x="2195513" y="3675063"/>
            <a:ext cx="8636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90140" name="AutoShape 36"/>
          <p:cNvSpPr>
            <a:spLocks noChangeArrowheads="1"/>
          </p:cNvSpPr>
          <p:nvPr/>
        </p:nvSpPr>
        <p:spPr bwMode="auto">
          <a:xfrm>
            <a:off x="-107950" y="5516563"/>
            <a:ext cx="9251950" cy="795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如果用代码实现，我们需要三个方法，这些方法的方法名称相同，参数类型不同 </a:t>
            </a:r>
          </a:p>
        </p:txBody>
      </p:sp>
    </p:spTree>
    <p:extLst>
      <p:ext uri="{BB962C8B-B14F-4D97-AF65-F5344CB8AC3E}">
        <p14:creationId xmlns:p14="http://schemas.microsoft.com/office/powerpoint/2010/main" val="255310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  <p:bldP spid="90117" grpId="0" animBg="1"/>
      <p:bldP spid="90118" grpId="0" animBg="1"/>
      <p:bldP spid="90119" grpId="0" animBg="1"/>
      <p:bldP spid="90132" grpId="0" animBg="1"/>
      <p:bldP spid="73740" grpId="0"/>
      <p:bldP spid="73741" grpId="0"/>
      <p:bldP spid="73742" grpId="0"/>
      <p:bldP spid="901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AB18E87-7571-4E2F-B018-8553493B39BE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75778" name="Group 3"/>
          <p:cNvGrpSpPr/>
          <p:nvPr/>
        </p:nvGrpSpPr>
        <p:grpSpPr bwMode="auto">
          <a:xfrm>
            <a:off x="1185069" y="1700808"/>
            <a:ext cx="2133600" cy="3141662"/>
            <a:chOff x="0" y="0"/>
            <a:chExt cx="1344" cy="2026"/>
          </a:xfrm>
        </p:grpSpPr>
        <p:sp>
          <p:nvSpPr>
            <p:cNvPr id="75788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1344" cy="202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75789" name="Line 14"/>
            <p:cNvSpPr>
              <a:spLocks noChangeShapeType="1"/>
            </p:cNvSpPr>
            <p:nvPr/>
          </p:nvSpPr>
          <p:spPr bwMode="auto">
            <a:xfrm>
              <a:off x="60" y="469"/>
              <a:ext cx="1225" cy="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790" name="Line 17"/>
            <p:cNvSpPr>
              <a:spLocks noChangeShapeType="1"/>
            </p:cNvSpPr>
            <p:nvPr/>
          </p:nvSpPr>
          <p:spPr bwMode="auto">
            <a:xfrm>
              <a:off x="60" y="696"/>
              <a:ext cx="1225" cy="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463" y="115888"/>
            <a:ext cx="7991475" cy="11080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方法重载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2169" name="AutoShape 4"/>
          <p:cNvSpPr>
            <a:spLocks noChangeArrowheads="1"/>
          </p:cNvSpPr>
          <p:nvPr/>
        </p:nvSpPr>
        <p:spPr bwMode="auto">
          <a:xfrm>
            <a:off x="3737813" y="1789017"/>
            <a:ext cx="5167312" cy="3022600"/>
          </a:xfrm>
          <a:prstGeom prst="roundRect">
            <a:avLst>
              <a:gd name="adj" fmla="val 1019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Test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main(String[ ] args) 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 i = 0;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char c = 'z';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String str = "hello";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System.out.println(i);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System.out.println(c);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System.out.println(str);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5782" name="AutoShape 15"/>
          <p:cNvSpPr>
            <a:spLocks noChangeArrowheads="1"/>
          </p:cNvSpPr>
          <p:nvPr/>
        </p:nvSpPr>
        <p:spPr bwMode="auto">
          <a:xfrm>
            <a:off x="1458913" y="2543175"/>
            <a:ext cx="15859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</a:p>
        </p:txBody>
      </p:sp>
      <p:sp>
        <p:nvSpPr>
          <p:cNvPr id="75783" name="AutoShape 16"/>
          <p:cNvSpPr>
            <a:spLocks noChangeArrowheads="1"/>
          </p:cNvSpPr>
          <p:nvPr/>
        </p:nvSpPr>
        <p:spPr bwMode="auto">
          <a:xfrm>
            <a:off x="1458913" y="3140968"/>
            <a:ext cx="1709738" cy="1265238"/>
          </a:xfrm>
          <a:prstGeom prst="roundRect">
            <a:avLst>
              <a:gd name="adj" fmla="val 957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println(int)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println(char)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println(String)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92172" name="AutoShape 10"/>
          <p:cNvSpPr>
            <a:spLocks noChangeArrowheads="1"/>
          </p:cNvSpPr>
          <p:nvPr/>
        </p:nvSpPr>
        <p:spPr bwMode="auto">
          <a:xfrm>
            <a:off x="1120169" y="4842470"/>
            <a:ext cx="3168650" cy="407987"/>
          </a:xfrm>
          <a:prstGeom prst="wedgeRoundRectCallout">
            <a:avLst>
              <a:gd name="adj1" fmla="val -20088"/>
              <a:gd name="adj2" fmla="val -1938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方法名相同，参数类型不同</a:t>
            </a:r>
          </a:p>
        </p:txBody>
      </p:sp>
      <p:sp>
        <p:nvSpPr>
          <p:cNvPr id="92173" name="AutoShape 21"/>
          <p:cNvSpPr>
            <a:spLocks noChangeArrowheads="1"/>
          </p:cNvSpPr>
          <p:nvPr/>
        </p:nvSpPr>
        <p:spPr bwMode="auto">
          <a:xfrm>
            <a:off x="4859207" y="4767520"/>
            <a:ext cx="2735263" cy="407987"/>
          </a:xfrm>
          <a:prstGeom prst="wedgeRoundRectCallout">
            <a:avLst>
              <a:gd name="adj1" fmla="val 12625"/>
              <a:gd name="adj2" fmla="val -1982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66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调用不同的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println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方法</a:t>
            </a:r>
          </a:p>
        </p:txBody>
      </p:sp>
      <p:sp>
        <p:nvSpPr>
          <p:cNvPr id="92174" name="AutoShape 23"/>
          <p:cNvSpPr>
            <a:spLocks noChangeArrowheads="1"/>
          </p:cNvSpPr>
          <p:nvPr/>
        </p:nvSpPr>
        <p:spPr bwMode="auto">
          <a:xfrm>
            <a:off x="531812" y="3140968"/>
            <a:ext cx="511175" cy="1600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B563CF"/>
            </a:solidFill>
            <a:rou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方法重载</a:t>
            </a:r>
          </a:p>
        </p:txBody>
      </p:sp>
      <p:sp>
        <p:nvSpPr>
          <p:cNvPr id="92175" name="AutoShape 26"/>
          <p:cNvSpPr/>
          <p:nvPr/>
        </p:nvSpPr>
        <p:spPr bwMode="auto">
          <a:xfrm flipH="1">
            <a:off x="1116013" y="3271639"/>
            <a:ext cx="290512" cy="1150937"/>
          </a:xfrm>
          <a:prstGeom prst="rightBrace">
            <a:avLst>
              <a:gd name="adj1" fmla="val 41525"/>
              <a:gd name="adj2" fmla="val 49995"/>
            </a:avLst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" grpId="0" animBg="1" autoUpdateAnimBg="0"/>
      <p:bldP spid="92172" grpId="0" animBg="1"/>
      <p:bldP spid="92173" grpId="0" animBg="1" autoUpdateAnimBg="0"/>
      <p:bldP spid="921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CB0990B-20AE-41AF-A1E7-A5BEB8507C0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713" y="188913"/>
            <a:ext cx="7991475" cy="11080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方法重载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7828" name="Group 5"/>
          <p:cNvGrpSpPr/>
          <p:nvPr/>
        </p:nvGrpSpPr>
        <p:grpSpPr bwMode="auto">
          <a:xfrm>
            <a:off x="850900" y="1871350"/>
            <a:ext cx="3162300" cy="3227388"/>
            <a:chOff x="0" y="0"/>
            <a:chExt cx="1897" cy="2033"/>
          </a:xfrm>
        </p:grpSpPr>
        <p:grpSp>
          <p:nvGrpSpPr>
            <p:cNvPr id="77835" name="Group 6"/>
            <p:cNvGrpSpPr/>
            <p:nvPr/>
          </p:nvGrpSpPr>
          <p:grpSpPr bwMode="auto">
            <a:xfrm>
              <a:off x="0" y="0"/>
              <a:ext cx="1897" cy="2033"/>
              <a:chOff x="0" y="0"/>
              <a:chExt cx="1348" cy="2082"/>
            </a:xfrm>
          </p:grpSpPr>
          <p:sp>
            <p:nvSpPr>
              <p:cNvPr id="77838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48" cy="208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FF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8080"/>
                </a:solidFill>
                <a:rou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9BD3E5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839" name="Line 10"/>
              <p:cNvSpPr>
                <a:spLocks noChangeShapeType="1"/>
              </p:cNvSpPr>
              <p:nvPr/>
            </p:nvSpPr>
            <p:spPr bwMode="auto">
              <a:xfrm>
                <a:off x="62" y="497"/>
                <a:ext cx="1225" cy="0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7840" name="Line 11"/>
              <p:cNvSpPr>
                <a:spLocks noChangeShapeType="1"/>
              </p:cNvSpPr>
              <p:nvPr/>
            </p:nvSpPr>
            <p:spPr bwMode="auto">
              <a:xfrm>
                <a:off x="62" y="724"/>
                <a:ext cx="1225" cy="0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9BD3E5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>
              <a:off x="485" y="213"/>
              <a:ext cx="835" cy="2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Math</a:t>
              </a:r>
            </a:p>
          </p:txBody>
        </p:sp>
        <p:sp>
          <p:nvSpPr>
            <p:cNvPr id="77837" name="AutoShape 13"/>
            <p:cNvSpPr>
              <a:spLocks noChangeArrowheads="1"/>
            </p:cNvSpPr>
            <p:nvPr/>
          </p:nvSpPr>
          <p:spPr bwMode="auto">
            <a:xfrm>
              <a:off x="93" y="866"/>
              <a:ext cx="1710" cy="83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max(int a,int b)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max(float a,float b)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max(long a,long b)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max(double a,double b)</a:t>
              </a:r>
            </a:p>
          </p:txBody>
        </p:sp>
      </p:grpSp>
      <p:sp>
        <p:nvSpPr>
          <p:cNvPr id="94220" name="AutoShape 15"/>
          <p:cNvSpPr>
            <a:spLocks noChangeArrowheads="1"/>
          </p:cNvSpPr>
          <p:nvPr/>
        </p:nvSpPr>
        <p:spPr bwMode="auto">
          <a:xfrm>
            <a:off x="4341404" y="2641769"/>
            <a:ext cx="4695092" cy="2141537"/>
          </a:xfrm>
          <a:prstGeom prst="roundRect">
            <a:avLst>
              <a:gd name="adj" fmla="val 981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Test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main(String[ ] args) 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Math.max(1,2);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Math.max(1.0F,2.F);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Math.max(1.0,2);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4221" name="Line 19"/>
          <p:cNvSpPr>
            <a:spLocks noChangeShapeType="1"/>
          </p:cNvSpPr>
          <p:nvPr/>
        </p:nvSpPr>
        <p:spPr bwMode="auto">
          <a:xfrm flipH="1" flipV="1">
            <a:off x="2868613" y="3485044"/>
            <a:ext cx="2208212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4222" name="Line 20"/>
          <p:cNvSpPr>
            <a:spLocks noChangeShapeType="1"/>
          </p:cNvSpPr>
          <p:nvPr/>
        </p:nvSpPr>
        <p:spPr bwMode="auto">
          <a:xfrm flipH="1" flipV="1">
            <a:off x="3284538" y="3725767"/>
            <a:ext cx="19573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4223" name="Line 21"/>
          <p:cNvSpPr>
            <a:spLocks noChangeShapeType="1"/>
          </p:cNvSpPr>
          <p:nvPr/>
        </p:nvSpPr>
        <p:spPr bwMode="auto">
          <a:xfrm flipH="1">
            <a:off x="3633379" y="4076700"/>
            <a:ext cx="141605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4224" name="AutoShape 22"/>
          <p:cNvSpPr>
            <a:spLocks noChangeArrowheads="1"/>
          </p:cNvSpPr>
          <p:nvPr/>
        </p:nvSpPr>
        <p:spPr bwMode="auto">
          <a:xfrm>
            <a:off x="165187" y="3557587"/>
            <a:ext cx="511175" cy="1254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B563CF"/>
            </a:solidFill>
            <a:rou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方法重载</a:t>
            </a:r>
          </a:p>
        </p:txBody>
      </p:sp>
      <p:sp>
        <p:nvSpPr>
          <p:cNvPr id="94225" name="AutoShape 23"/>
          <p:cNvSpPr/>
          <p:nvPr/>
        </p:nvSpPr>
        <p:spPr bwMode="auto">
          <a:xfrm flipH="1">
            <a:off x="670718" y="3494569"/>
            <a:ext cx="360363" cy="1079500"/>
          </a:xfrm>
          <a:prstGeom prst="rightBrace">
            <a:avLst>
              <a:gd name="adj1" fmla="val 24963"/>
              <a:gd name="adj2" fmla="val 49995"/>
            </a:avLst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3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nimBg="1" autoUpdateAnimBg="0"/>
      <p:bldP spid="94221" grpId="0" animBg="1"/>
      <p:bldP spid="94222" grpId="0" animBg="1"/>
      <p:bldP spid="94223" grpId="0" animBg="1"/>
      <p:bldP spid="94224" grpId="0" animBg="1" autoUpdateAnimBg="0"/>
      <p:bldP spid="9422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D2F133-B613-4F67-A222-AB4E069F556F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3" y="260350"/>
            <a:ext cx="7991475" cy="11080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构造方法重载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5238" name="AutoShape 11"/>
          <p:cNvSpPr>
            <a:spLocks noChangeArrowheads="1"/>
          </p:cNvSpPr>
          <p:nvPr/>
        </p:nvSpPr>
        <p:spPr bwMode="auto">
          <a:xfrm>
            <a:off x="-38482" y="3327548"/>
            <a:ext cx="511175" cy="1643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B563CF"/>
            </a:solidFill>
            <a:rou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构造方法重载</a:t>
            </a:r>
          </a:p>
        </p:txBody>
      </p:sp>
      <p:sp>
        <p:nvSpPr>
          <p:cNvPr id="95239" name="AutoShape 12"/>
          <p:cNvSpPr/>
          <p:nvPr/>
        </p:nvSpPr>
        <p:spPr bwMode="auto">
          <a:xfrm flipH="1">
            <a:off x="353404" y="2901592"/>
            <a:ext cx="438001" cy="2615640"/>
          </a:xfrm>
          <a:prstGeom prst="rightBrace">
            <a:avLst>
              <a:gd name="adj1" fmla="val 43319"/>
              <a:gd name="adj2" fmla="val 49995"/>
            </a:avLst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0175" y="1052736"/>
            <a:ext cx="8306321" cy="5177611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 Student{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Courier New" pitchFamily="49" charset="0"/>
              </a:rPr>
              <a:t>rivate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String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sname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kern="0" noProof="0" dirty="0" smtClean="0">
                <a:solidFill>
                  <a:srgbClr val="000000"/>
                </a:solidFill>
                <a:latin typeface="Courier New" pitchFamily="49" charset="0"/>
              </a:rPr>
              <a:t>Private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String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sid;Private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sage;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Student(String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</a:t>
            </a:r>
            <a:r>
              <a:rPr lang="en-US" altLang="zh-CN" sz="2400" b="1" kern="0" noProof="0" dirty="0" err="1" smtClean="0">
                <a:solidFill>
                  <a:srgbClr val="FF0000"/>
                </a:solidFill>
                <a:latin typeface="Courier New" pitchFamily="49" charset="0"/>
              </a:rPr>
              <a:t>na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me,Strings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id,int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sage){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this.sname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sname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this.sid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this.sage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=sage;         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Student(){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this.sage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=16;         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2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/>
      <p:bldP spid="9523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方法</a:t>
            </a:r>
            <a:r>
              <a:rPr lang="zh-CN" altLang="en-US" kern="0" dirty="0">
                <a:solidFill>
                  <a:srgbClr val="000000"/>
                </a:solidFill>
              </a:rPr>
              <a:t>重载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gray">
          <a:xfrm>
            <a:off x="468313" y="1700213"/>
            <a:ext cx="7991475" cy="2089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solidFill>
                  <a:srgbClr val="FF0000"/>
                </a:solidFill>
              </a:rPr>
              <a:t>同一个类中</a:t>
            </a:r>
            <a:endParaRPr lang="en-US" altLang="zh-CN" b="1" kern="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>
                <a:solidFill>
                  <a:srgbClr val="FF0000"/>
                </a:solidFill>
              </a:rPr>
              <a:t>方法</a:t>
            </a:r>
            <a:r>
              <a:rPr lang="zh-CN" altLang="en-US" b="1" kern="0" dirty="0" smtClean="0">
                <a:solidFill>
                  <a:srgbClr val="FF0000"/>
                </a:solidFill>
              </a:rPr>
              <a:t>名相同</a:t>
            </a:r>
            <a:endParaRPr lang="en-US" altLang="zh-CN" b="1" kern="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kern="0" dirty="0" smtClean="0">
                <a:solidFill>
                  <a:srgbClr val="FF0000"/>
                </a:solidFill>
              </a:rPr>
              <a:t>参数不同</a:t>
            </a:r>
            <a:endParaRPr lang="zh-CN" altLang="zh-CN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3B41266-0959-4C9D-99FF-A4B78A2B6544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-106363" y="-200025"/>
            <a:ext cx="7991476" cy="11080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 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9635" name="Rectangle 4"/>
          <p:cNvSpPr>
            <a:spLocks noGrp="1"/>
          </p:cNvSpPr>
          <p:nvPr>
            <p:ph type="body" idx="4294967295"/>
          </p:nvPr>
        </p:nvSpPr>
        <p:spPr>
          <a:xfrm>
            <a:off x="82550" y="333375"/>
            <a:ext cx="8207375" cy="20145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4000" b="1" dirty="0" smtClean="0">
                <a:ea typeface="宋体" panose="02010600030101010101" pitchFamily="2" charset="-122"/>
              </a:rPr>
              <a:t>程序</a:t>
            </a:r>
            <a:r>
              <a:rPr lang="en-US" altLang="zh-CN" sz="4000" b="1" dirty="0" smtClean="0">
                <a:ea typeface="宋体" panose="02010600030101010101" pitchFamily="2" charset="-122"/>
              </a:rPr>
              <a:t>1-1</a:t>
            </a:r>
            <a:endParaRPr lang="zh-CN" altLang="en-US" sz="4000" b="1" dirty="0" smtClean="0">
              <a:ea typeface="宋体" panose="02010600030101010101" pitchFamily="2" charset="-122"/>
            </a:endParaRPr>
          </a:p>
        </p:txBody>
      </p:sp>
      <p:sp>
        <p:nvSpPr>
          <p:cNvPr id="55301" name="AutoShape 6"/>
          <p:cNvSpPr>
            <a:spLocks noChangeArrowheads="1"/>
          </p:cNvSpPr>
          <p:nvPr/>
        </p:nvSpPr>
        <p:spPr bwMode="auto">
          <a:xfrm>
            <a:off x="215879" y="1484784"/>
            <a:ext cx="8353425" cy="1411784"/>
          </a:xfrm>
          <a:prstGeom prst="roundRect">
            <a:avLst>
              <a:gd name="adj" fmla="val 48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具有属性：点的坐标（二维或三维）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具有方法：求两点的距离（二维或三维）。</a:t>
            </a:r>
          </a:p>
        </p:txBody>
      </p:sp>
      <p:sp>
        <p:nvSpPr>
          <p:cNvPr id="69637" name="AutoShape 4"/>
          <p:cNvSpPr>
            <a:spLocks noChangeArrowheads="1"/>
          </p:cNvSpPr>
          <p:nvPr/>
        </p:nvSpPr>
        <p:spPr bwMode="auto">
          <a:xfrm>
            <a:off x="215879" y="3861048"/>
            <a:ext cx="8513763" cy="1451967"/>
          </a:xfrm>
          <a:prstGeom prst="roundRect">
            <a:avLst>
              <a:gd name="adj" fmla="val 85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编写一个测试类，要求：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创建两个点，即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输出求两点的距离（二维或三维）。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0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ldLvl="0" animBg="1"/>
      <p:bldP spid="696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-6350" y="0"/>
            <a:ext cx="9036050" cy="7001173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class Point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rivate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x;        </a:t>
            </a:r>
            <a:endParaRPr lang="en-US" altLang="zh-CN" sz="24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private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 </a:t>
            </a:r>
            <a:endParaRPr lang="en-US" altLang="zh-CN" sz="2400" b="1" dirty="0" smtClean="0">
              <a:solidFill>
                <a:srgbClr val="000000"/>
              </a:solidFill>
              <a:latin typeface="Calibri" panose="020F0502020204030204" charset="0"/>
              <a:ea typeface="黑体" panose="0201060003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private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z;  </a:t>
            </a:r>
            <a:endParaRPr lang="en-US" altLang="zh-CN" sz="24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  (</a:t>
            </a:r>
            <a:r>
              <a:rPr lang="en-US" altLang="zh-CN" sz="24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x, </a:t>
            </a:r>
            <a:r>
              <a:rPr lang="en-US" altLang="zh-CN" sz="24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y) 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this.x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x;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this.y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 y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101C56">
                  <a:lumMod val="60000"/>
                  <a:lumOff val="40000"/>
                </a:srgbClr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Point  (</a:t>
            </a:r>
            <a:r>
              <a:rPr lang="en-US" altLang="zh-CN" sz="24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x, </a:t>
            </a:r>
            <a:r>
              <a:rPr lang="en-US" altLang="zh-CN" sz="24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y, </a:t>
            </a:r>
            <a:r>
              <a:rPr lang="en-US" altLang="zh-CN" sz="24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z) {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this.x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x;  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this.y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 y; </a:t>
            </a:r>
            <a:endParaRPr lang="en-US" altLang="zh-CN" sz="2400" b="1" dirty="0" smtClean="0">
              <a:solidFill>
                <a:srgbClr val="101C56">
                  <a:lumMod val="60000"/>
                  <a:lumOff val="40000"/>
                </a:srgbClr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this.z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 z; </a:t>
            </a:r>
            <a:endParaRPr lang="en-US" altLang="zh-CN" sz="2400" b="1" dirty="0" smtClean="0">
              <a:solidFill>
                <a:srgbClr val="101C56">
                  <a:lumMod val="60000"/>
                  <a:lumOff val="40000"/>
                </a:srgbClr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setX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(</a:t>
            </a:r>
            <a:r>
              <a:rPr lang="en-US" altLang="zh-CN" sz="2400" b="1" dirty="0" err="1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x)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this.x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x;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 </a:t>
            </a:r>
            <a:r>
              <a:rPr lang="en-US" altLang="zh-CN" sz="2400" b="1" dirty="0" err="1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getX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(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return   x;  }</a:t>
            </a:r>
          </a:p>
        </p:txBody>
      </p:sp>
    </p:spTree>
    <p:extLst>
      <p:ext uri="{BB962C8B-B14F-4D97-AF65-F5344CB8AC3E}">
        <p14:creationId xmlns:p14="http://schemas.microsoft.com/office/powerpoint/2010/main" val="27687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3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73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3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3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3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3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404664"/>
            <a:ext cx="1955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40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40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1-1</a:t>
            </a:r>
            <a:endParaRPr lang="zh-CN" altLang="en-US" sz="4000" b="1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61927" y="2163215"/>
            <a:ext cx="8353425" cy="972562"/>
          </a:xfrm>
          <a:prstGeom prst="roundRect">
            <a:avLst>
              <a:gd name="adj" fmla="val 48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：求两点的距离（二维或三维）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方法名：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getTwDimDis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0" y="1196752"/>
            <a:ext cx="9036050" cy="3288923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double  </a:t>
            </a:r>
            <a:r>
              <a:rPr lang="en-US" altLang="zh-CN" sz="28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getThDimDis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 p1, Point p2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double m;</a:t>
            </a:r>
          </a:p>
          <a:p>
            <a:pPr lvl="1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m=</a:t>
            </a:r>
            <a:r>
              <a:rPr lang="en-US" altLang="zh-CN" sz="28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Math.sqrt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Math.power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((p1.x-p2.x),2)+             </a:t>
            </a:r>
            <a:r>
              <a:rPr lang="en-US" altLang="zh-CN" sz="28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Math.power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((p1.y-p2.y</a:t>
            </a:r>
            <a:r>
              <a:rPr lang="en-US" altLang="zh-CN" sz="2800" b="1" dirty="0" smtClean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),2));</a:t>
            </a:r>
            <a:endParaRPr lang="en-US" altLang="zh-CN" sz="2800" b="1" dirty="0">
              <a:solidFill>
                <a:srgbClr val="101C56">
                  <a:lumMod val="60000"/>
                  <a:lumOff val="40000"/>
                </a:srgbClr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m;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  </a:t>
            </a:r>
            <a:endParaRPr lang="en-US" altLang="zh-CN" sz="2800" b="1" dirty="0">
              <a:solidFill>
                <a:srgbClr val="101C56">
                  <a:lumMod val="60000"/>
                  <a:lumOff val="40000"/>
                </a:srgbClr>
              </a:solidFill>
              <a:latin typeface="Calibri" panose="020F0502020204030204" charset="0"/>
              <a:ea typeface="黑体" panose="0201060003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7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0D55D02-9ED1-4B82-B6E4-A25F62D4FFAA}" type="slidenum">
              <a:rPr kumimoji="0" lang="en-US" altLang="zh-CN" sz="1400" smtClean="0">
                <a:solidFill>
                  <a:srgbClr val="9BD3E5"/>
                </a:solidFill>
                <a:latin typeface="Arial" pitchFamily="34" charset="0"/>
              </a:rPr>
              <a:pPr/>
              <a:t>2</a:t>
            </a:fld>
            <a:endParaRPr kumimoji="0" lang="en-US" altLang="zh-CN" sz="1400" smtClean="0">
              <a:solidFill>
                <a:srgbClr val="9BD3E5"/>
              </a:solidFill>
              <a:latin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836712"/>
            <a:ext cx="7930901" cy="3600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掌握封装性的实现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了解方法重载定义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掌握方法的参数类型是类使用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掌握</a:t>
            </a:r>
            <a:r>
              <a:rPr lang="zh-CN" altLang="en-US" dirty="0" smtClean="0"/>
              <a:t>方法返回值类型是类应用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100" name="Rectangle 6" descr="Large confetti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本节目标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0" y="1196752"/>
            <a:ext cx="9036050" cy="3744813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double  </a:t>
            </a:r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getThDimDis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 p1, Point p2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double m;</a:t>
            </a:r>
          </a:p>
          <a:p>
            <a:pPr lvl="1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m=</a:t>
            </a:r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Math.sqrt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Math.power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((p1.x-p2.x),2)+             </a:t>
            </a:r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Math.power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((p1.y-p2.y),2)+</a:t>
            </a:r>
          </a:p>
          <a:p>
            <a:pPr lvl="1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Math.power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((p1.z-p2.z),2));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m;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  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charset="0"/>
              <a:ea typeface="黑体" panose="0201060003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62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6665" y="1340768"/>
            <a:ext cx="9036050" cy="3288923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PointTest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public static void main(String[]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Point a=new Point(3,4);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Point b=new Point(3,5);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a.getTwDimDis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  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黑体" panose="0201060003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1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3B41266-0959-4C9D-99FF-A4B78A2B6544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-106363" y="-200025"/>
            <a:ext cx="7991476" cy="11080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 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9635" name="Rectangle 4"/>
          <p:cNvSpPr>
            <a:spLocks noGrp="1"/>
          </p:cNvSpPr>
          <p:nvPr>
            <p:ph type="body" idx="4294967295"/>
          </p:nvPr>
        </p:nvSpPr>
        <p:spPr>
          <a:xfrm>
            <a:off x="82550" y="333375"/>
            <a:ext cx="8207375" cy="20145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b="1" dirty="0" smtClean="0">
                <a:ea typeface="宋体" panose="02010600030101010101" pitchFamily="2" charset="-122"/>
              </a:rPr>
              <a:t>程序</a:t>
            </a:r>
            <a:r>
              <a:rPr lang="en-US" altLang="zh-CN" b="1" dirty="0" smtClean="0">
                <a:ea typeface="宋体" panose="02010600030101010101" pitchFamily="2" charset="-122"/>
              </a:rPr>
              <a:t>1-1</a:t>
            </a:r>
            <a:r>
              <a:rPr lang="zh-CN" altLang="en-US" b="1" dirty="0" smtClean="0">
                <a:ea typeface="宋体" panose="02010600030101010101" pitchFamily="2" charset="-122"/>
              </a:rPr>
              <a:t>扩展</a:t>
            </a:r>
          </a:p>
        </p:txBody>
      </p:sp>
      <p:sp>
        <p:nvSpPr>
          <p:cNvPr id="55301" name="AutoShape 6"/>
          <p:cNvSpPr>
            <a:spLocks noChangeArrowheads="1"/>
          </p:cNvSpPr>
          <p:nvPr/>
        </p:nvSpPr>
        <p:spPr bwMode="auto">
          <a:xfrm>
            <a:off x="215879" y="1484784"/>
            <a:ext cx="8353425" cy="1411784"/>
          </a:xfrm>
          <a:prstGeom prst="roundRect">
            <a:avLst>
              <a:gd name="adj" fmla="val 48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具有属性：点的坐标（二维）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具有方法：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求二维坐标点关于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轴的对称点。</a:t>
            </a:r>
          </a:p>
        </p:txBody>
      </p:sp>
      <p:sp>
        <p:nvSpPr>
          <p:cNvPr id="69637" name="AutoShape 4"/>
          <p:cNvSpPr>
            <a:spLocks noChangeArrowheads="1"/>
          </p:cNvSpPr>
          <p:nvPr/>
        </p:nvSpPr>
        <p:spPr bwMode="auto">
          <a:xfrm>
            <a:off x="391547" y="4174262"/>
            <a:ext cx="8513763" cy="1451967"/>
          </a:xfrm>
          <a:prstGeom prst="roundRect">
            <a:avLst>
              <a:gd name="adj" fmla="val 858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编写一个测试类，要求：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创建一个点，即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输出该点关于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轴的对称点。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4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ldLvl="0" animBg="1"/>
      <p:bldP spid="696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404664"/>
            <a:ext cx="2985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40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4000" b="1" kern="0" dirty="0" smtClean="0">
                <a:solidFill>
                  <a:srgbClr val="000000"/>
                </a:solidFill>
                <a:ea typeface="宋体" panose="02010600030101010101" pitchFamily="2" charset="-122"/>
              </a:rPr>
              <a:t>1-1</a:t>
            </a:r>
            <a:r>
              <a:rPr lang="zh-CN" altLang="en-US" sz="4000" b="1" kern="0" dirty="0" smtClean="0">
                <a:solidFill>
                  <a:srgbClr val="000000"/>
                </a:solidFill>
                <a:ea typeface="宋体" panose="02010600030101010101" pitchFamily="2" charset="-122"/>
              </a:rPr>
              <a:t>扩展</a:t>
            </a:r>
            <a:endParaRPr lang="zh-CN" altLang="en-US" sz="4000" b="1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61927" y="2163215"/>
            <a:ext cx="8353425" cy="972562"/>
          </a:xfrm>
          <a:prstGeom prst="roundRect">
            <a:avLst>
              <a:gd name="adj" fmla="val 48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方法：求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二维坐标点关于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轴的对称点。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方法名：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getXSysmet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107950" y="0"/>
            <a:ext cx="9036050" cy="6936045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class  Point{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x;    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public Point  (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x,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y)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this.x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x;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this.y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y;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public Point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getXSysmet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 p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p.x</a:t>
            </a:r>
            <a:r>
              <a:rPr lang="en-US" altLang="zh-CN" sz="28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x;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p.y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-y;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return  p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 void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Point p 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该点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坐标为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”+x+”\t”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“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该点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坐标为”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+y);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3929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/>
          <p:cNvSpPr>
            <a:spLocks noChangeArrowheads="1"/>
          </p:cNvSpPr>
          <p:nvPr/>
        </p:nvSpPr>
        <p:spPr bwMode="auto">
          <a:xfrm>
            <a:off x="251520" y="1628800"/>
            <a:ext cx="9036050" cy="2833033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PointTest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public static void main(String[]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Point a=new Point(3,4);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a.outPut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a.getTSysmet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(a));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  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黑体" panose="02010600030101010101" pitchFamily="2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70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作业讲解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24744"/>
            <a:ext cx="9036496" cy="5407104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Custom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类，要求如下：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属性：姓名、账号、密码、账户余额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方法：构造方法，属性的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方法（姓名、账号、密码），存钱、取钱、查询余额、修改密码。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以上存钱、取钱、查询余额、修改密码方法，在调用前必须核实密码。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取钱必须不能大于当前余额，且上线不能大于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用户操作流程如下：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提示插入银行卡；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输入密码；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如果密码输入正确，显示如下界面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1.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存款 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查询余额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 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取钱 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退出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否则显示密码输入错误，请重新出入。（不能超过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次）。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107504" y="0"/>
            <a:ext cx="8795320" cy="6740664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class Custom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private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String name;           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String id;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private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String password;     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double balance;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public Custom(String name, String id)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  this.name =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name;this.id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=id;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this.balance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=1.0;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getName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this.name;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getPasswd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this.passwd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setName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(String name)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this.name = name;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setPassword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(String password)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this.password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password;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501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145604" y="1061165"/>
            <a:ext cx="8795320" cy="4005322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public void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setBalance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(double balance)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this. balance = balance;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isTrue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Scanner in = new Scanner(System.in);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请输入密码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String pw =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in.next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return 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this.password.equals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(pw);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107504" y="0"/>
            <a:ext cx="8795320" cy="6349901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saveMoney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Scanner in = new Scanner(System.in);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money;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for (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&lt; 3;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if (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isTrue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())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请输入存钱金额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money =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in.nextInt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this.balance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+= money;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break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 else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您的密码有误，请重新输入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3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3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</a:rPr>
              <a:pPr algn="r"/>
              <a:t>3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223055" y="2243570"/>
            <a:ext cx="9036050" cy="4239780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 Student{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String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sname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String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sage;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Student(String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</a:t>
            </a:r>
            <a:r>
              <a:rPr lang="en-US" altLang="zh-CN" sz="2400" b="1" kern="0" noProof="0" dirty="0" err="1" smtClean="0">
                <a:solidFill>
                  <a:srgbClr val="FF0000"/>
                </a:solidFill>
                <a:latin typeface="Courier New" pitchFamily="49" charset="0"/>
              </a:rPr>
              <a:t>na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me,String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sid,int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sage,){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this.sname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sname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      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this.sid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this.sage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=sage;         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8" name="Rectangle 2"/>
          <p:cNvSpPr txBox="1"/>
          <p:nvPr/>
        </p:nvSpPr>
        <p:spPr bwMode="gray">
          <a:xfrm>
            <a:off x="223055" y="1196752"/>
            <a:ext cx="7991475" cy="110807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571500" indent="-571500" eaLnBrk="1" hangingPunct="1"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</a:rPr>
              <a:t>Student</a:t>
            </a:r>
            <a:r>
              <a:rPr lang="zh-CN" altLang="en-US" kern="0" dirty="0" smtClean="0">
                <a:solidFill>
                  <a:srgbClr val="000000"/>
                </a:solidFill>
              </a:rPr>
              <a:t>类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 bwMode="gray">
          <a:xfrm>
            <a:off x="-106363" y="-200025"/>
            <a:ext cx="7991476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mtClean="0">
                <a:solidFill>
                  <a:srgbClr val="FF33CC"/>
                </a:solidFill>
                <a:ea typeface="宋体" panose="02010600030101010101" pitchFamily="2" charset="-122"/>
              </a:rPr>
              <a:t/>
            </a:r>
            <a:br>
              <a:rPr lang="en-US" altLang="zh-CN" smtClean="0">
                <a:solidFill>
                  <a:srgbClr val="FF33CC"/>
                </a:solidFill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rgbClr val="FF33CC"/>
                </a:solidFill>
                <a:ea typeface="宋体" panose="02010600030101010101" pitchFamily="2" charset="-122"/>
              </a:rPr>
              <a:t>  </a:t>
            </a:r>
            <a:r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  <a:t>封装性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1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107504" y="0"/>
            <a:ext cx="8795320" cy="7131427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void run(){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While(turn){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(“1.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存款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(“2.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查询余额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(“3.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(“4.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取款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(“5.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退出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en-US" sz="2400" dirty="0">
              <a:solidFill>
                <a:srgbClr val="9BD3E5"/>
              </a:solidFill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Scanner in = new Scanner(System.in);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choice =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in.nextInt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switch (choice)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case 1: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saveMoney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case 2:inquireMoney();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case 3: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changePasswd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();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case 4: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drawMoney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();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case 5:System.exit(1);break;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default: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您选择有误，请重新输入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}}}       </a:t>
            </a:r>
          </a:p>
        </p:txBody>
      </p:sp>
    </p:spTree>
    <p:extLst>
      <p:ext uri="{BB962C8B-B14F-4D97-AF65-F5344CB8AC3E}">
        <p14:creationId xmlns:p14="http://schemas.microsoft.com/office/powerpoint/2010/main" val="10206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C5DADCA-E1F6-4C15-A9BA-C56FCA461E22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107504" y="0"/>
            <a:ext cx="8795320" cy="6740664"/>
          </a:xfrm>
          <a:prstGeom prst="roundRect">
            <a:avLst>
              <a:gd name="adj" fmla="val 1038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Test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public static void main(String[]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Custom   ct1 = new Custom(“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章秋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”61010310”);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Scanner in = new Scanner(System.in);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请设置密码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String pw =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in.next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ct1.setPasswd(pw);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while (true)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for(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=0;i&lt;=2;i++){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if(ct1.isTure()){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ct1.run(ct1)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 err="1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System.exit</a:t>
            </a:r>
            <a:r>
              <a:rPr lang="en-US" altLang="zh-CN" sz="2400" b="1" dirty="0">
                <a:solidFill>
                  <a:srgbClr val="101C56">
                    <a:lumMod val="60000"/>
                    <a:lumOff val="40000"/>
                  </a:srgb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A869EE34-29AA-4DA1-B1EC-A90736C31D6C}" type="slidenum">
              <a:rPr lang="en-US" altLang="zh-CN" sz="1400">
                <a:latin typeface="Calibri" panose="020F0502020204030204" charset="0"/>
              </a:rPr>
              <a:t>4</a:t>
            </a:fld>
            <a:endParaRPr lang="en-US" altLang="zh-CN" sz="1400">
              <a:latin typeface="Calibri" panose="020F0502020204030204" charset="0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-106363" y="-200025"/>
            <a:ext cx="7991476" cy="11080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封装性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>
          <a:xfrm>
            <a:off x="827584" y="1772816"/>
            <a:ext cx="7920037" cy="273630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</a:rPr>
              <a:t>编写一个</a:t>
            </a:r>
            <a:r>
              <a:rPr lang="en-US" altLang="zh-CN" b="1" dirty="0" smtClean="0">
                <a:ea typeface="宋体" panose="02010600030101010101" pitchFamily="2" charset="-122"/>
              </a:rPr>
              <a:t>Student</a:t>
            </a:r>
            <a:r>
              <a:rPr lang="zh-CN" altLang="en-US" b="1" dirty="0" smtClean="0">
                <a:ea typeface="宋体" panose="02010600030101010101" pitchFamily="2" charset="-122"/>
              </a:rPr>
              <a:t>类，要求：</a:t>
            </a:r>
          </a:p>
          <a:p>
            <a:pPr marL="457200" lvl="1" indent="0" eaLnBrk="1" hangingPunct="1"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学生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的最小年龄要求：</a:t>
            </a:r>
            <a:r>
              <a:rPr lang="en-US" altLang="zh-CN" sz="3200" b="1" dirty="0" smtClean="0">
                <a:ea typeface="宋体" panose="02010600030101010101" pitchFamily="2" charset="-122"/>
              </a:rPr>
              <a:t>16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岁</a:t>
            </a:r>
          </a:p>
        </p:txBody>
      </p:sp>
    </p:spTree>
    <p:extLst>
      <p:ext uri="{BB962C8B-B14F-4D97-AF65-F5344CB8AC3E}">
        <p14:creationId xmlns:p14="http://schemas.microsoft.com/office/powerpoint/2010/main" val="24453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FDF5E3C3-D345-4797-84F2-DDB4C585C72A}" type="slidenum">
              <a:rPr lang="en-US" altLang="zh-CN" sz="1400">
                <a:latin typeface="Calibri" panose="020F0502020204030204" charset="0"/>
              </a:rPr>
              <a:t>5</a:t>
            </a:fld>
            <a:endParaRPr lang="en-US" altLang="zh-CN" sz="1400">
              <a:latin typeface="Calibri" panose="020F0502020204030204" charset="0"/>
            </a:endParaRPr>
          </a:p>
        </p:txBody>
      </p:sp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107504" y="1556792"/>
            <a:ext cx="9036496" cy="3223796"/>
          </a:xfrm>
          <a:prstGeom prst="roundRect">
            <a:avLst>
              <a:gd name="adj" fmla="val 1013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StudentTest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public static void main(String[ ]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) {</a:t>
            </a:r>
          </a:p>
          <a:p>
            <a:pPr lvl="2"/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Student   s1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= new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Stusdent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(“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李芳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”,”1701001”,10);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(“age=”+s1.sage);</a:t>
            </a:r>
          </a:p>
          <a:p>
            <a:pPr lvl="2"/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s1.age=12;</a:t>
            </a:r>
          </a:p>
          <a:p>
            <a:pPr lvl="2"/>
            <a:r>
              <a:rPr lang="en-US" altLang="zh-CN" sz="2400" b="1" dirty="0" err="1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(“age=”+s1.sage);</a:t>
            </a:r>
          </a:p>
          <a:p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9158" name="组合 49157"/>
          <p:cNvGrpSpPr/>
          <p:nvPr/>
        </p:nvGrpSpPr>
        <p:grpSpPr bwMode="auto">
          <a:xfrm>
            <a:off x="1476375" y="4869160"/>
            <a:ext cx="6408738" cy="648072"/>
            <a:chOff x="0" y="0"/>
            <a:chExt cx="4037" cy="237"/>
          </a:xfrm>
        </p:grpSpPr>
        <p:sp>
          <p:nvSpPr>
            <p:cNvPr id="49159" name="AutoShape 8"/>
            <p:cNvSpPr/>
            <p:nvPr/>
          </p:nvSpPr>
          <p:spPr>
            <a:xfrm>
              <a:off x="0" y="0"/>
              <a:ext cx="4037" cy="2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tx2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age=10</a:t>
              </a:r>
              <a:endParaRPr lang="zh-CN" altLang="en-US" sz="2400" b="1" dirty="0">
                <a:solidFill>
                  <a:schemeClr val="tx2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93192" name="组合 49159"/>
            <p:cNvGrpSpPr/>
            <p:nvPr/>
          </p:nvGrpSpPr>
          <p:grpSpPr bwMode="auto">
            <a:xfrm>
              <a:off x="2223" y="46"/>
              <a:ext cx="182" cy="182"/>
              <a:chOff x="0" y="0"/>
              <a:chExt cx="182" cy="182"/>
            </a:xfrm>
          </p:grpSpPr>
          <p:sp>
            <p:nvSpPr>
              <p:cNvPr id="93193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2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4" name="Line 15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82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163" name="AutoShape 17"/>
          <p:cNvSpPr>
            <a:spLocks noChangeArrowheads="1"/>
          </p:cNvSpPr>
          <p:nvPr/>
        </p:nvSpPr>
        <p:spPr bwMode="auto">
          <a:xfrm rot="10762139" flipV="1">
            <a:off x="280594" y="3225589"/>
            <a:ext cx="698012" cy="2760971"/>
          </a:xfrm>
          <a:prstGeom prst="curvedLeftArrow">
            <a:avLst>
              <a:gd name="adj1" fmla="val 69661"/>
              <a:gd name="adj2" fmla="val 13843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anose="020F0502020204030204" charset="0"/>
            </a:endParaRPr>
          </a:p>
        </p:txBody>
      </p:sp>
      <p:sp>
        <p:nvSpPr>
          <p:cNvPr id="12" name="Rectangle 2"/>
          <p:cNvSpPr txBox="1">
            <a:spLocks/>
          </p:cNvSpPr>
          <p:nvPr/>
        </p:nvSpPr>
        <p:spPr bwMode="gray">
          <a:xfrm>
            <a:off x="-106363" y="-200025"/>
            <a:ext cx="7991476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kern="0" smtClean="0">
                <a:solidFill>
                  <a:srgbClr val="FF33CC"/>
                </a:solidFill>
                <a:ea typeface="宋体" panose="02010600030101010101" pitchFamily="2" charset="-122"/>
              </a:rPr>
              <a:t/>
            </a:r>
            <a:br>
              <a:rPr lang="en-US" altLang="zh-CN" kern="0" smtClean="0">
                <a:solidFill>
                  <a:srgbClr val="FF33CC"/>
                </a:solidFill>
                <a:ea typeface="宋体" panose="02010600030101010101" pitchFamily="2" charset="-122"/>
              </a:rPr>
            </a:br>
            <a:r>
              <a:rPr lang="en-US" altLang="zh-CN" kern="0" smtClean="0">
                <a:solidFill>
                  <a:srgbClr val="FF33CC"/>
                </a:solidFill>
                <a:ea typeface="宋体" panose="02010600030101010101" pitchFamily="2" charset="-122"/>
              </a:rPr>
              <a:t>  </a:t>
            </a:r>
            <a:r>
              <a:rPr lang="zh-CN" altLang="en-US" kern="0" smtClean="0">
                <a:solidFill>
                  <a:srgbClr val="000000"/>
                </a:solidFill>
                <a:ea typeface="宋体" panose="02010600030101010101" pitchFamily="2" charset="-122"/>
              </a:rPr>
              <a:t>封装性 </a:t>
            </a:r>
            <a:endParaRPr lang="en-US" altLang="zh-CN" kern="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476375" y="5733256"/>
            <a:ext cx="6408738" cy="511969"/>
            <a:chOff x="295" y="-630"/>
            <a:chExt cx="4037" cy="237"/>
          </a:xfrm>
        </p:grpSpPr>
        <p:sp>
          <p:nvSpPr>
            <p:cNvPr id="14" name="AutoShape 8"/>
            <p:cNvSpPr/>
            <p:nvPr/>
          </p:nvSpPr>
          <p:spPr>
            <a:xfrm>
              <a:off x="295" y="-630"/>
              <a:ext cx="4037" cy="2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chemeClr val="tx2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age=10</a:t>
              </a:r>
              <a:endParaRPr lang="zh-CN" altLang="en-US" sz="2400" b="1" dirty="0">
                <a:solidFill>
                  <a:schemeClr val="tx2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  <p:grpSp>
          <p:nvGrpSpPr>
            <p:cNvPr id="15" name="组合 49159"/>
            <p:cNvGrpSpPr/>
            <p:nvPr/>
          </p:nvGrpSpPr>
          <p:grpSpPr bwMode="auto">
            <a:xfrm>
              <a:off x="2427" y="-602"/>
              <a:ext cx="182" cy="209"/>
              <a:chOff x="204" y="-648"/>
              <a:chExt cx="182" cy="209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04" y="-621"/>
                <a:ext cx="182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204" y="-648"/>
                <a:ext cx="182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20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nimBg="1"/>
      <p:bldP spid="49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3ABF450-B7AD-4D3B-A004-99E4BC92010D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2228" name="AutoShape 19"/>
          <p:cNvSpPr>
            <a:spLocks noChangeArrowheads="1"/>
          </p:cNvSpPr>
          <p:nvPr/>
        </p:nvSpPr>
        <p:spPr bwMode="auto">
          <a:xfrm>
            <a:off x="107504" y="197476"/>
            <a:ext cx="9036496" cy="7121664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Student {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age;          </a:t>
            </a:r>
            <a:endParaRPr lang="zh-CN" altLang="en-US" sz="2800" b="1" dirty="0">
              <a:solidFill>
                <a:srgbClr val="FF0000"/>
              </a:solidFill>
              <a:latin typeface="Calibri" panose="020F0502020204030204" charset="0"/>
              <a:ea typeface="黑体" panose="02010600030101010101" pitchFamily="2" charset="-122"/>
            </a:endParaRPr>
          </a:p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String </a:t>
            </a:r>
            <a:r>
              <a:rPr lang="en-US" altLang="zh-CN" sz="2800" b="1" dirty="0" err="1" smtClean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   string  sage;</a:t>
            </a:r>
          </a:p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Student(String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sname,String</a:t>
            </a:r>
            <a:r>
              <a:rPr lang="en-US" altLang="zh-CN" sz="2800" b="1" dirty="0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altLang="zh-CN" sz="2800" b="1" dirty="0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</a:p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this.sname</a:t>
            </a:r>
            <a:r>
              <a:rPr lang="en-US" altLang="zh-CN" sz="2800" b="1" dirty="0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sname</a:t>
            </a:r>
            <a:r>
              <a:rPr lang="en-US" altLang="zh-CN" sz="2800" b="1" dirty="0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this.sid</a:t>
            </a:r>
            <a:r>
              <a:rPr lang="en-US" altLang="zh-CN" sz="2800" b="1" dirty="0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altLang="zh-CN" sz="2800" b="1" dirty="0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tx2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setAge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age) {</a:t>
            </a:r>
          </a:p>
          <a:p>
            <a:pPr lvl="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age&lt;16) 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错误！最小年龄应为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黑体" panose="02010600030101010101" pitchFamily="2" charset="-122"/>
              </a:rPr>
              <a:t>22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lvl="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this.age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16;</a:t>
            </a: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  <a:p>
            <a:pPr lvl="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else {</a:t>
            </a:r>
          </a:p>
          <a:p>
            <a:pPr lvl="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this.age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= age;</a:t>
            </a:r>
          </a:p>
          <a:p>
            <a:pPr lvl="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getAge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	return age;</a:t>
            </a:r>
          </a:p>
          <a:p>
            <a:pPr lvl="1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FDF5E3C3-D345-4797-84F2-DDB4C585C72A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</a:rPr>
              <a:pPr algn="r"/>
              <a:t>7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107504" y="1556792"/>
            <a:ext cx="9036496" cy="3223796"/>
          </a:xfrm>
          <a:prstGeom prst="roundRect">
            <a:avLst>
              <a:gd name="adj" fmla="val 1013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StudentTest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  {</a:t>
            </a:r>
          </a:p>
          <a:p>
            <a:pPr lvl="1"/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public static void main(String[ ]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) {</a:t>
            </a:r>
          </a:p>
          <a:p>
            <a:pPr lvl="2"/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Student  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s1 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= new </a:t>
            </a:r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Stusdent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(“</a:t>
            </a:r>
            <a:r>
              <a:rPr lang="zh-CN" altLang="en-US" sz="2400" b="1" dirty="0">
                <a:solidFill>
                  <a:srgbClr val="101C56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李芳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”,”1701001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”);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s1.age=12;     </a:t>
            </a:r>
          </a:p>
          <a:p>
            <a:pPr lvl="2"/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cs typeface="Times New Roman" panose="02020603050405020304" pitchFamily="18" charset="0"/>
              </a:rPr>
              <a:t>S1.setAge(12)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cs typeface="Times New Roman" panose="02020603050405020304" pitchFamily="18" charset="0"/>
              </a:rPr>
              <a:t>;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charset="0"/>
                <a:cs typeface="Times New Roman" panose="02020603050405020304" pitchFamily="18" charset="0"/>
              </a:rPr>
              <a:t>                                             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b="1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(“age=”+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s1.getAge());</a:t>
            </a:r>
            <a:endParaRPr lang="en-US" altLang="zh-CN" sz="2400" b="1" dirty="0">
              <a:solidFill>
                <a:srgbClr val="000000"/>
              </a:solidFill>
              <a:latin typeface="Calibri" panose="020F0502020204030204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ectangle 2"/>
          <p:cNvSpPr txBox="1">
            <a:spLocks/>
          </p:cNvSpPr>
          <p:nvPr/>
        </p:nvSpPr>
        <p:spPr bwMode="gray">
          <a:xfrm>
            <a:off x="-106363" y="-200025"/>
            <a:ext cx="7991476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kern="0" smtClean="0">
                <a:solidFill>
                  <a:srgbClr val="FF33CC"/>
                </a:solidFill>
                <a:ea typeface="宋体" panose="02010600030101010101" pitchFamily="2" charset="-122"/>
              </a:rPr>
              <a:t/>
            </a:r>
            <a:br>
              <a:rPr lang="en-US" altLang="zh-CN" kern="0" smtClean="0">
                <a:solidFill>
                  <a:srgbClr val="FF33CC"/>
                </a:solidFill>
                <a:ea typeface="宋体" panose="02010600030101010101" pitchFamily="2" charset="-122"/>
              </a:rPr>
            </a:br>
            <a:r>
              <a:rPr lang="en-US" altLang="zh-CN" kern="0" smtClean="0">
                <a:solidFill>
                  <a:srgbClr val="FF33CC"/>
                </a:solidFill>
                <a:ea typeface="宋体" panose="02010600030101010101" pitchFamily="2" charset="-122"/>
              </a:rPr>
              <a:t>  </a:t>
            </a:r>
            <a:r>
              <a:rPr lang="zh-CN" altLang="en-US" kern="0" smtClean="0">
                <a:solidFill>
                  <a:srgbClr val="000000"/>
                </a:solidFill>
                <a:ea typeface="宋体" panose="02010600030101010101" pitchFamily="2" charset="-122"/>
              </a:rPr>
              <a:t>封装性 </a:t>
            </a:r>
            <a:endParaRPr lang="en-US" altLang="zh-CN" kern="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08737" y="2919852"/>
            <a:ext cx="288925" cy="365132"/>
            <a:chOff x="6408737" y="2919852"/>
            <a:chExt cx="288925" cy="365132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408737" y="2919852"/>
              <a:ext cx="288925" cy="36513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6408737" y="2919852"/>
              <a:ext cx="288925" cy="36513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9BD3E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93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3ABF450-B7AD-4D3B-A004-99E4BC92010D}" type="slidenum">
              <a:rPr lang="en-US" altLang="zh-CN" sz="1400">
                <a:solidFill>
                  <a:srgbClr val="9BD3E5"/>
                </a:solidFill>
                <a:latin typeface="Calibri" panose="020F0502020204030204" charset="0"/>
                <a:ea typeface="宋体" panose="02010600030101010101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z="1400">
              <a:solidFill>
                <a:srgbClr val="9BD3E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2227" name="Rectangle 23"/>
          <p:cNvSpPr>
            <a:spLocks noGrp="1"/>
          </p:cNvSpPr>
          <p:nvPr>
            <p:ph type="body" idx="4294967295"/>
          </p:nvPr>
        </p:nvSpPr>
        <p:spPr>
          <a:xfrm>
            <a:off x="1200462" y="4374307"/>
            <a:ext cx="8466172" cy="720080"/>
          </a:xfrm>
        </p:spPr>
        <p:txBody>
          <a:bodyPr/>
          <a:lstStyle/>
          <a:p>
            <a:pPr marL="7620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宋体" panose="02010600030101010101" pitchFamily="2" charset="-122"/>
              </a:rPr>
              <a:t>在</a:t>
            </a:r>
            <a:r>
              <a:rPr lang="en-US" altLang="zh-CN" b="1" dirty="0" smtClean="0">
                <a:ea typeface="宋体" panose="02010600030101010101" pitchFamily="2" charset="-122"/>
              </a:rPr>
              <a:t>set</a:t>
            </a:r>
            <a:r>
              <a:rPr lang="zh-CN" altLang="en-US" b="1" dirty="0" smtClean="0">
                <a:ea typeface="宋体" panose="02010600030101010101" pitchFamily="2" charset="-122"/>
              </a:rPr>
              <a:t>和</a:t>
            </a:r>
            <a:r>
              <a:rPr lang="en-US" altLang="zh-CN" b="1" dirty="0" smtClean="0">
                <a:ea typeface="宋体" panose="02010600030101010101" pitchFamily="2" charset="-122"/>
              </a:rPr>
              <a:t>get</a:t>
            </a:r>
            <a:r>
              <a:rPr lang="zh-CN" altLang="en-US" b="1" dirty="0" smtClean="0">
                <a:ea typeface="宋体" panose="02010600030101010101" pitchFamily="2" charset="-122"/>
              </a:rPr>
              <a:t>方法中，加入对属性的存取限制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gray">
          <a:xfrm>
            <a:off x="323528" y="44624"/>
            <a:ext cx="7991475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000000"/>
                </a:solidFill>
                <a:ea typeface="宋体" panose="02010600030101010101" pitchFamily="2" charset="-122"/>
              </a:rPr>
              <a:t>封装</a:t>
            </a:r>
            <a:r>
              <a:rPr lang="zh-CN" altLang="en-US" kern="0" dirty="0">
                <a:solidFill>
                  <a:srgbClr val="000000"/>
                </a:solidFill>
                <a:ea typeface="宋体" panose="02010600030101010101" pitchFamily="2" charset="-122"/>
              </a:rPr>
              <a:t>性</a:t>
            </a:r>
            <a:endParaRPr lang="zh-CN" altLang="en-US" kern="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7787" y="2996952"/>
            <a:ext cx="7917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kern="0" dirty="0" smtClean="0">
                <a:solidFill>
                  <a:srgbClr val="000000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28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每个属性创建一对赋值</a:t>
            </a:r>
            <a:r>
              <a:rPr lang="en-US" altLang="zh-CN" sz="28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(set)</a:t>
            </a:r>
            <a:r>
              <a:rPr lang="zh-CN" altLang="en-US" sz="28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方法和取</a:t>
            </a:r>
            <a:r>
              <a:rPr lang="en-US" altLang="zh-CN" sz="28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(get) </a:t>
            </a:r>
            <a:r>
              <a:rPr lang="zh-CN" altLang="en-US" sz="2800" b="1" kern="0" dirty="0">
                <a:solidFill>
                  <a:srgbClr val="000000"/>
                </a:solidFill>
                <a:ea typeface="宋体" panose="02010600030101010101" pitchFamily="2" charset="-122"/>
              </a:rPr>
              <a:t>方法，用于对这些属性的访问。</a:t>
            </a:r>
            <a:endParaRPr lang="en-US" altLang="zh-CN" sz="2800" b="1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20075" y="192594"/>
            <a:ext cx="2286000" cy="7397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" lvl="1" indent="-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zh-CN" altLang="en-US" sz="3200" b="1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23"/>
          <p:cNvSpPr txBox="1">
            <a:spLocks/>
          </p:cNvSpPr>
          <p:nvPr/>
        </p:nvSpPr>
        <p:spPr bwMode="gray">
          <a:xfrm>
            <a:off x="1363088" y="5179331"/>
            <a:ext cx="7607152" cy="5246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7620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kern="0" dirty="0" smtClean="0">
                <a:ea typeface="宋体" panose="02010600030101010101" pitchFamily="2" charset="-122"/>
              </a:rPr>
              <a:t>属性设置为</a:t>
            </a:r>
            <a:r>
              <a:rPr lang="en-US" altLang="zh-CN" b="1" kern="0" dirty="0" smtClean="0">
                <a:ea typeface="宋体" panose="02010600030101010101" pitchFamily="2" charset="-122"/>
              </a:rPr>
              <a:t>private</a:t>
            </a:r>
            <a:r>
              <a:rPr lang="zh-CN" altLang="en-US" b="1" kern="0" dirty="0" smtClean="0">
                <a:ea typeface="宋体" panose="02010600030101010101" pitchFamily="2" charset="-122"/>
              </a:rPr>
              <a:t>，方法设置为</a:t>
            </a:r>
            <a:r>
              <a:rPr lang="en-US" altLang="zh-CN" b="1" kern="0" dirty="0" smtClean="0">
                <a:ea typeface="宋体" panose="02010600030101010101" pitchFamily="2" charset="-122"/>
              </a:rPr>
              <a:t>public</a:t>
            </a:r>
            <a:endParaRPr lang="zh-CN" altLang="en-US" b="1" kern="0" dirty="0" smtClean="0">
              <a:ea typeface="宋体" panose="02010600030101010101" pitchFamily="2" charset="-122"/>
            </a:endParaRPr>
          </a:p>
        </p:txBody>
      </p:sp>
      <p:sp>
        <p:nvSpPr>
          <p:cNvPr id="9" name="Rectangle 11"/>
          <p:cNvSpPr txBox="1">
            <a:spLocks/>
          </p:cNvSpPr>
          <p:nvPr/>
        </p:nvSpPr>
        <p:spPr bwMode="gray">
          <a:xfrm>
            <a:off x="399377" y="1187636"/>
            <a:ext cx="8744623" cy="2313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b="1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封装</a:t>
            </a:r>
            <a:endParaRPr lang="en-US" altLang="zh-CN" b="1" kern="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3200" b="1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将属性私有化，提供公有方法访问私有属性。</a:t>
            </a:r>
          </a:p>
        </p:txBody>
      </p:sp>
    </p:spTree>
    <p:extLst>
      <p:ext uri="{BB962C8B-B14F-4D97-AF65-F5344CB8AC3E}">
        <p14:creationId xmlns:p14="http://schemas.microsoft.com/office/powerpoint/2010/main" val="42165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gray">
          <a:xfrm>
            <a:off x="28575" y="188913"/>
            <a:ext cx="7991475" cy="11080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00"/>
                </a:solidFill>
              </a:rPr>
              <a:t>练习</a:t>
            </a:r>
            <a:r>
              <a:rPr lang="en-US" altLang="zh-CN" kern="0" dirty="0" smtClean="0">
                <a:solidFill>
                  <a:srgbClr val="000000"/>
                </a:solidFill>
              </a:rPr>
              <a:t>1-1</a:t>
            </a:r>
            <a:endParaRPr lang="en-US" altLang="zh-CN" kern="0" dirty="0">
              <a:solidFill>
                <a:srgbClr val="000000"/>
              </a:solidFill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1275532"/>
            <a:ext cx="9036496" cy="5313878"/>
          </a:xfrm>
          <a:prstGeom prst="roundRect">
            <a:avLst>
              <a:gd name="adj" fmla="val 32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Phone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类，要求如下：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属性：品牌、型号、尺寸大小、颜色、号码；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方法：构造方法，属性的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方法（品牌、型号、尺寸大小、颜色、号码），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成员方法：打电话、发消息。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创建一个对象，输出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Phone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信息，完成打电话和发消息功能。</a:t>
            </a:r>
            <a:endParaRPr lang="en-US" altLang="zh-CN" sz="3200" b="1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1992</Words>
  <Application>Microsoft Office PowerPoint</Application>
  <PresentationFormat>全屏显示(4:3)</PresentationFormat>
  <Paragraphs>374</Paragraphs>
  <Slides>31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专业ppt模板之natural_light（20多页的精美模板）</vt:lpstr>
      <vt:lpstr>1_专业ppt模板之natural_light（20多页的精美模板）</vt:lpstr>
      <vt:lpstr>第一章    Java基础知识 </vt:lpstr>
      <vt:lpstr>本节目标</vt:lpstr>
      <vt:lpstr>PowerPoint 演示文稿</vt:lpstr>
      <vt:lpstr>   封装性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方法重载</vt:lpstr>
      <vt:lpstr>方法重载</vt:lpstr>
      <vt:lpstr>方法重载</vt:lpstr>
      <vt:lpstr>构造方法重载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Java基础知识</dc:title>
  <dc:creator>王庆</dc:creator>
  <cp:lastModifiedBy>Administrator</cp:lastModifiedBy>
  <cp:revision>15</cp:revision>
  <dcterms:created xsi:type="dcterms:W3CDTF">2020-03-25T00:46:02Z</dcterms:created>
  <dcterms:modified xsi:type="dcterms:W3CDTF">2022-01-11T03:25:00Z</dcterms:modified>
</cp:coreProperties>
</file>