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5" r:id="rId3"/>
  </p:sldMasterIdLst>
  <p:notesMasterIdLst>
    <p:notesMasterId r:id="rId33"/>
  </p:notesMasterIdLst>
  <p:sldIdLst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69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81" r:id="rId25"/>
    <p:sldId id="283" r:id="rId26"/>
    <p:sldId id="285" r:id="rId27"/>
    <p:sldId id="286" r:id="rId28"/>
    <p:sldId id="287" r:id="rId29"/>
    <p:sldId id="288" r:id="rId30"/>
    <p:sldId id="282" r:id="rId31"/>
    <p:sldId id="28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4FC21-7183-4E3D-A2BA-217D1D985E74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A6D13-C9B6-4353-A21E-ABC52CCA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2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660B44C-848D-4261-A83B-287A0967D117}" type="slidenum">
              <a:rPr lang="en-US" altLang="zh-CN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en-US" altLang="zh-CN" sz="1200" dirty="0">
                <a:solidFill>
                  <a:prstClr val="black"/>
                </a:solidFill>
              </a:rPr>
              <a:t>3</a:t>
            </a:fld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zh-CN" altLang="en-US" dirty="0"/>
              <a:t>引入继承的特点：子类具有父类的一般特性（属性、行为</a:t>
            </a:r>
            <a:r>
              <a:rPr lang="en-US" altLang="zh-CN" dirty="0"/>
              <a:t>)</a:t>
            </a:r>
            <a:r>
              <a:rPr lang="zh-CN" altLang="en-US" dirty="0"/>
              <a:t>、自身特殊的特性。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3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8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7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3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2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2" y="405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6" y="235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09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9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8" y="334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4" y="166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3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3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8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8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1CD818-31C7-44B5-B7B4-923134F16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79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E2E167-C840-4F9A-AC71-9A22F36E0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34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434CB2-C928-4C5B-9BC3-0EA109070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764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3C06-A4AF-4D15-B39E-3C2991A44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02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DE3A2C0-07C2-4C56-BF31-0D8C96B0E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662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F8D1C11-1153-4BE0-97E5-481ACB5C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313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91EAB3-4B41-42E9-A1F3-9FF0196E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7772400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076700"/>
            <a:ext cx="7772400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17760-8218-4645-B8E0-B5A269D0F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75005"/>
      </p:ext>
    </p:extLst>
  </p:cSld>
  <p:clrMapOvr>
    <a:masterClrMapping/>
  </p:clrMapOvr>
  <p:transition spd="med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2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6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2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1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1" y="404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5" y="234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8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7" y="333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3" y="165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2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2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7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7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1C8EC-C09D-40CD-AF15-33619B226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374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034BC-7D5A-42B8-967A-643EB5B86A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074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AD108-AD8A-4987-9699-6E04FD4B6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04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AE103E-022A-4F20-84F5-C20795816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334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951E-F6B6-4A29-91C3-4B9DCD9A50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363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528C6-25B0-4B56-917C-AA5036419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456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A3EC0-0F09-414C-B039-4DDB592C8E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8984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2C10-7651-48AB-B4F5-3B6CF520A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810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764F9-A9BA-4802-BC2A-EF85C6BD1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085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E33A9-17A6-4C7B-BEAF-B5DBEA949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9593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66CAD-7A17-4D4B-AB14-3D94B70896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149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4F4D4-57B8-40C3-96DB-BEDD69DB89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78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C3560-06F5-4F94-8AAB-D60EFCC63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043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29112266-88B5-47AC-B773-70B0F5053D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37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9E087C-1D25-4CD0-B000-B2EA9FC60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006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4762501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DC560E50-184F-4261-BCFC-621BCE28A5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3138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9B090-DCA6-4E0D-9671-26CF95906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96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F3D950E-09E1-40EB-AAFD-69BE5E0007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422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9"/>
            <a:ext cx="8207375" cy="8572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4282" y="2095491"/>
            <a:ext cx="44291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43438" y="2095491"/>
            <a:ext cx="44291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altLang="zh-CN" b="1">
                <a:solidFill>
                  <a:srgbClr val="9BD3E5"/>
                </a:solidFill>
              </a:rPr>
              <a:t>Page </a:t>
            </a:r>
            <a:r>
              <a:rPr lang="de-DE" altLang="zh-CN" b="1">
                <a:solidFill>
                  <a:srgbClr val="9BD3E5"/>
                </a:solidFill>
                <a:sym typeface="MS UI Gothic" panose="020B0600070205080204" pitchFamily="34" charset="-128"/>
              </a:rPr>
              <a:t></a:t>
            </a:r>
            <a:r>
              <a:rPr lang="de-DE" altLang="zh-CN" b="1">
                <a:solidFill>
                  <a:srgbClr val="9BD3E5"/>
                </a:solidFill>
              </a:rPr>
              <a:t> </a:t>
            </a:r>
            <a:fld id="{AD3AC9A5-20D0-4EF6-BA80-73EFC9BE9A7C}" type="slidenum">
              <a:rPr lang="zh-CN" altLang="en-US" b="1">
                <a:solidFill>
                  <a:srgbClr val="9BD3E5"/>
                </a:solidFill>
              </a:rPr>
              <a:pPr>
                <a:defRPr/>
              </a:pPr>
              <a:t>‹#›</a:t>
            </a:fld>
            <a:endParaRPr lang="en-US" altLang="zh-CN" b="1">
              <a:solidFill>
                <a:srgbClr val="9BD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397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3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8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7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3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2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2" y="405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6" y="235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09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9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8" y="334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4" y="166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3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3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8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8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1CD818-31C7-44B5-B7B4-923134F16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6925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AE103E-022A-4F20-84F5-C20795816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605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9E087C-1D25-4CD0-B000-B2EA9FC60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9015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8A1CD7-3C74-4E0D-9840-D52211D20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5790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8B5135-AA0A-4B55-98A4-078BE4556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766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EC1B03-2393-45EF-B95E-B79DEB1F1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35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8A1CD7-3C74-4E0D-9840-D52211D20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0905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94AB8E-06F7-4283-902E-C0580CEEC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747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B72976-BA63-4151-8C7E-3A5C9121B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731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E46478-3F7E-495D-B81D-C8B84475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461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E2E167-C840-4F9A-AC71-9A22F36E0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8504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434CB2-C928-4C5B-9BC3-0EA109070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838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3C06-A4AF-4D15-B39E-3C2991A44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3297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DE3A2C0-07C2-4C56-BF31-0D8C96B0E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872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F8D1C11-1153-4BE0-97E5-481ACB5C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1005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91EAB3-4B41-42E9-A1F3-9FF0196E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8B5135-AA0A-4B55-98A4-078BE4556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7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EC1B03-2393-45EF-B95E-B79DEB1F1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2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94AB8E-06F7-4283-902E-C0580CEEC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2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B72976-BA63-4151-8C7E-3A5C9121B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7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E46478-3F7E-495D-B81D-C8B84475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5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8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7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286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86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6547E6-C8C8-4A19-8D88-AE7ACD5797B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36957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9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6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77793-D003-4A41-8427-F19EF6CC601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20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29259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8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7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286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86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6547E6-C8C8-4A19-8D88-AE7ACD5797B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2358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6907212" cy="114300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rgbClr val="5B361D"/>
                </a:solidFill>
                <a:ea typeface="黑体" pitchFamily="49" charset="-122"/>
              </a:rPr>
              <a:t>第一章    </a:t>
            </a:r>
            <a:r>
              <a:rPr lang="en-US" altLang="zh-CN" sz="4800" b="1" dirty="0" smtClean="0">
                <a:solidFill>
                  <a:srgbClr val="5B361D"/>
                </a:solidFill>
                <a:ea typeface="黑体" pitchFamily="49" charset="-122"/>
              </a:rPr>
              <a:t>Java</a:t>
            </a:r>
            <a:r>
              <a:rPr lang="zh-CN" altLang="en-US" sz="4800" b="1" dirty="0" smtClean="0">
                <a:solidFill>
                  <a:srgbClr val="5B361D"/>
                </a:solidFill>
                <a:ea typeface="黑体" pitchFamily="49" charset="-122"/>
              </a:rPr>
              <a:t>基础知识</a:t>
            </a:r>
            <a:r>
              <a:rPr lang="zh-CN" altLang="en-US" dirty="0" smtClean="0"/>
              <a:t> 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664" y="1916832"/>
            <a:ext cx="5572125" cy="2844800"/>
          </a:xfrm>
          <a:ln w="57150">
            <a:solidFill>
              <a:srgbClr val="008000"/>
            </a:solidFill>
          </a:ln>
        </p:spPr>
        <p:txBody>
          <a:bodyPr anchor="ctr" anchorCtr="1"/>
          <a:lstStyle/>
          <a:p>
            <a:pPr eaLnBrk="1" hangingPunct="1">
              <a:buFontTx/>
              <a:buNone/>
              <a:defRPr/>
            </a:pPr>
            <a:r>
              <a:rPr lang="zh-CN" altLang="en-US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类的基础知识</a:t>
            </a:r>
            <a:endParaRPr lang="en-US" altLang="zh-CN" sz="6000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zh-CN" altLang="en-US" sz="6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继承</a:t>
            </a:r>
            <a:r>
              <a:rPr lang="zh-CN" altLang="en-US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性</a:t>
            </a:r>
          </a:p>
        </p:txBody>
      </p:sp>
      <p:cxnSp>
        <p:nvCxnSpPr>
          <p:cNvPr id="3076" name="直接连接符 2"/>
          <p:cNvCxnSpPr>
            <a:cxnSpLocks noChangeShapeType="1"/>
          </p:cNvCxnSpPr>
          <p:nvPr/>
        </p:nvCxnSpPr>
        <p:spPr bwMode="auto">
          <a:xfrm>
            <a:off x="2555776" y="3933056"/>
            <a:ext cx="11525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6718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 bwMode="gray">
          <a:xfrm>
            <a:off x="251520" y="189466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101C56">
                    <a:lumMod val="50000"/>
                  </a:srgbClr>
                </a:solidFill>
              </a:rPr>
              <a:t>子类</a:t>
            </a:r>
            <a:endParaRPr lang="en-US" altLang="zh-CN" dirty="0">
              <a:solidFill>
                <a:srgbClr val="101C56">
                  <a:lumMod val="50000"/>
                </a:srgbClr>
              </a:solidFill>
            </a:endParaRPr>
          </a:p>
        </p:txBody>
      </p:sp>
      <p:sp>
        <p:nvSpPr>
          <p:cNvPr id="3" name="Rectangle 8"/>
          <p:cNvSpPr txBox="1">
            <a:spLocks/>
          </p:cNvSpPr>
          <p:nvPr/>
        </p:nvSpPr>
        <p:spPr bwMode="gray">
          <a:xfrm>
            <a:off x="179377" y="1090621"/>
            <a:ext cx="9145016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68"/>
              </a:spcBef>
              <a:buFont typeface="Wingdings" pitchFamily="2" charset="2"/>
              <a:buChar char="Ø"/>
            </a:pPr>
            <a:r>
              <a:rPr lang="zh-CN" altLang="en-US" b="1" dirty="0" smtClean="0"/>
              <a:t>设计原则</a:t>
            </a:r>
            <a:endParaRPr lang="en-US" altLang="zh-CN" b="1" dirty="0" smtClean="0"/>
          </a:p>
          <a:p>
            <a:pPr eaLnBrk="1" hangingPunct="1">
              <a:lnSpc>
                <a:spcPct val="150000"/>
              </a:lnSpc>
              <a:spcBef>
                <a:spcPts val="268"/>
              </a:spcBef>
              <a:buFont typeface="Wingdings" pitchFamily="2" charset="2"/>
              <a:buChar char="l"/>
            </a:pPr>
            <a:r>
              <a:rPr lang="zh-CN" altLang="en-US" b="1" dirty="0" smtClean="0"/>
              <a:t>    定义与父类不相同属性</a:t>
            </a:r>
            <a:endParaRPr lang="en-US" altLang="zh-CN" b="1" dirty="0" smtClean="0"/>
          </a:p>
          <a:p>
            <a:pPr eaLnBrk="1" hangingPunct="1">
              <a:lnSpc>
                <a:spcPct val="150000"/>
              </a:lnSpc>
              <a:spcBef>
                <a:spcPts val="268"/>
              </a:spcBef>
              <a:buFont typeface="Wingdings" pitchFamily="2" charset="2"/>
              <a:buChar char="l"/>
            </a:pPr>
            <a:r>
              <a:rPr lang="zh-CN" altLang="en-US" b="1" dirty="0" smtClean="0"/>
              <a:t>    定义与父类不同方法（包括实现不同）。</a:t>
            </a:r>
            <a:endParaRPr lang="en-US" altLang="zh-CN" b="1" dirty="0" smtClean="0"/>
          </a:p>
          <a:p>
            <a:pPr eaLnBrk="1" hangingPunct="1">
              <a:lnSpc>
                <a:spcPct val="150000"/>
              </a:lnSpc>
              <a:spcBef>
                <a:spcPts val="268"/>
              </a:spcBef>
              <a:buFont typeface="Wingdings" pitchFamily="2" charset="2"/>
              <a:buChar char="Ø"/>
            </a:pPr>
            <a:r>
              <a:rPr lang="zh-CN" altLang="en-US" b="1" dirty="0" smtClean="0"/>
              <a:t>语法</a:t>
            </a:r>
            <a:endParaRPr lang="en-US" altLang="zh-CN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268"/>
              </a:spcBef>
              <a:buNone/>
            </a:pPr>
            <a:r>
              <a:rPr lang="en-US" altLang="zh-CN" b="1" dirty="0"/>
              <a:t>   class  </a:t>
            </a:r>
            <a:r>
              <a:rPr lang="zh-CN" altLang="en-US" b="1" dirty="0"/>
              <a:t>子类名  </a:t>
            </a:r>
            <a:r>
              <a:rPr lang="en-US" altLang="zh-CN" b="1" dirty="0"/>
              <a:t>extends</a:t>
            </a:r>
            <a:r>
              <a:rPr lang="zh-CN" altLang="en-US" b="1" dirty="0"/>
              <a:t>父类名</a:t>
            </a:r>
            <a:r>
              <a:rPr lang="en-US" altLang="zh-CN" b="1" dirty="0" smtClean="0"/>
              <a:t>{</a:t>
            </a:r>
          </a:p>
          <a:p>
            <a:pPr marL="0" indent="0" eaLnBrk="1" hangingPunct="1">
              <a:lnSpc>
                <a:spcPct val="150000"/>
              </a:lnSpc>
              <a:spcBef>
                <a:spcPts val="268"/>
              </a:spcBef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属性定义；</a:t>
            </a:r>
            <a:endParaRPr lang="en-US" altLang="zh-CN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268"/>
              </a:spcBef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方法定义与实现；</a:t>
            </a:r>
            <a:r>
              <a:rPr lang="en-US" altLang="zh-CN" b="1" dirty="0" smtClean="0"/>
              <a:t>}</a:t>
            </a:r>
            <a:endParaRPr lang="en-US" altLang="zh-CN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b="1" dirty="0" smtClean="0"/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5158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/>
          </p:cNvSpPr>
          <p:nvPr/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101C56">
                    <a:lumMod val="50000"/>
                  </a:srgbClr>
                </a:solidFill>
              </a:rPr>
              <a:t>Student</a:t>
            </a:r>
            <a:r>
              <a:rPr lang="zh-CN" altLang="en-US" dirty="0" smtClean="0">
                <a:solidFill>
                  <a:srgbClr val="101C56">
                    <a:lumMod val="50000"/>
                  </a:srgbClr>
                </a:solidFill>
              </a:rPr>
              <a:t>子类</a:t>
            </a:r>
            <a:endParaRPr lang="en-US" altLang="zh-CN" dirty="0">
              <a:solidFill>
                <a:srgbClr val="101C56">
                  <a:lumMod val="50000"/>
                </a:srgbClr>
              </a:solidFill>
            </a:endParaRPr>
          </a:p>
        </p:txBody>
      </p:sp>
      <p:sp>
        <p:nvSpPr>
          <p:cNvPr id="9" name="AutoShape 10"/>
          <p:cNvSpPr/>
          <p:nvPr/>
        </p:nvSpPr>
        <p:spPr>
          <a:xfrm>
            <a:off x="107504" y="1137590"/>
            <a:ext cx="9036496" cy="5019020"/>
          </a:xfrm>
          <a:prstGeom prst="roundRect">
            <a:avLst>
              <a:gd name="adj" fmla="val 6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Student  extends  Person{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String name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class;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Student 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(String name, </a:t>
            </a:r>
            <a:r>
              <a:rPr lang="en-US" altLang="zh-CN" sz="24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age ,string class)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super(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name,age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);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this. class=class;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void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outprint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()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	super.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outprint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   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“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专业班级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"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+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class);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}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}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/>
          <p:nvPr/>
        </p:nvSpPr>
        <p:spPr>
          <a:xfrm>
            <a:off x="0" y="1057829"/>
            <a:ext cx="9144000" cy="5019020"/>
          </a:xfrm>
          <a:prstGeom prst="roundRect">
            <a:avLst>
              <a:gd name="adj" fmla="val 6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Teacher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String  profession;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Teacher(String name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age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, 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String profession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){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super(</a:t>
            </a:r>
            <a:r>
              <a:rPr lang="en-US" altLang="zh-CN" sz="2800" b="1" dirty="0" err="1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name,age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this.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rofession=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profession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;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void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outprint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()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	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super.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outprint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();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       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“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职称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"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+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profession);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}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}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ea typeface="Courier New" panose="02070309020205020404" pitchFamily="49" charset="0"/>
            </a:endParaRPr>
          </a:p>
        </p:txBody>
      </p:sp>
      <p:sp>
        <p:nvSpPr>
          <p:cNvPr id="8" name="Rectangle 2"/>
          <p:cNvSpPr txBox="1">
            <a:spLocks/>
          </p:cNvSpPr>
          <p:nvPr/>
        </p:nvSpPr>
        <p:spPr bwMode="gray">
          <a:xfrm>
            <a:off x="251520" y="189466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101C56">
                    <a:lumMod val="50000"/>
                  </a:srgbClr>
                </a:solidFill>
              </a:rPr>
              <a:t>Teacher</a:t>
            </a:r>
            <a:r>
              <a:rPr lang="zh-CN" altLang="en-US" dirty="0" smtClean="0">
                <a:solidFill>
                  <a:srgbClr val="101C56">
                    <a:lumMod val="50000"/>
                  </a:srgbClr>
                </a:solidFill>
              </a:rPr>
              <a:t>子类</a:t>
            </a:r>
            <a:endParaRPr lang="en-US" altLang="zh-CN" dirty="0">
              <a:solidFill>
                <a:srgbClr val="101C5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/>
          <p:nvPr/>
        </p:nvSpPr>
        <p:spPr>
          <a:xfrm>
            <a:off x="0" y="1117154"/>
            <a:ext cx="9144000" cy="5019020"/>
          </a:xfrm>
          <a:prstGeom prst="roundRect">
            <a:avLst>
              <a:gd name="adj" fmla="val 6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Person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static void main(String  </a:t>
            </a:r>
            <a:r>
              <a:rPr lang="en-US" altLang="zh-CN" sz="2800" b="1" dirty="0" err="1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args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[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]){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Person   p=new Person(“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张里‘’，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30)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；</a:t>
            </a:r>
            <a:endParaRPr lang="en-US" altLang="zh-CN" sz="2800" b="1" dirty="0" smtClean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p.outprint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();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Student  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s=new Student (“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王晓‘’，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20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，”计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17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“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)</a:t>
            </a:r>
            <a:r>
              <a:rPr lang="zh-CN" altLang="en-US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；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s.outprint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Teacher  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t=new Teacher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(“</a:t>
            </a:r>
            <a:r>
              <a:rPr lang="zh-CN" altLang="en-US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李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朝‘’</a:t>
            </a:r>
            <a:r>
              <a:rPr lang="zh-CN" altLang="en-US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30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，”‘助教“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)</a:t>
            </a:r>
            <a:r>
              <a:rPr lang="zh-CN" altLang="en-US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；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</a:t>
            </a:r>
            <a:r>
              <a:rPr lang="en-US" altLang="zh-CN" sz="2800" b="1" dirty="0" err="1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.outprint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();</a:t>
            </a:r>
            <a:endParaRPr lang="en-US" altLang="zh-CN" sz="2800" b="1" dirty="0" smtClean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}</a:t>
            </a:r>
          </a:p>
          <a:p>
            <a:pPr lvl="1"/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}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Rectangle 2"/>
          <p:cNvSpPr txBox="1">
            <a:spLocks/>
          </p:cNvSpPr>
          <p:nvPr/>
        </p:nvSpPr>
        <p:spPr bwMode="gray">
          <a:xfrm>
            <a:off x="107504" y="21374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101C56">
                    <a:lumMod val="50000"/>
                  </a:srgbClr>
                </a:solidFill>
              </a:rPr>
              <a:t>测试类</a:t>
            </a:r>
            <a:endParaRPr lang="en-US" altLang="zh-CN" dirty="0">
              <a:solidFill>
                <a:srgbClr val="101C5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en-US" altLang="zh-CN" sz="1400" dirty="0">
                <a:solidFill>
                  <a:srgbClr val="9BD3E5"/>
                </a:solidFill>
              </a:rPr>
              <a:pPr algn="r"/>
              <a:t>14</a:t>
            </a:fld>
            <a:endParaRPr lang="en-US" altLang="zh-CN" sz="1400" dirty="0">
              <a:solidFill>
                <a:srgbClr val="9BD3E5"/>
              </a:solidFill>
            </a:endParaRPr>
          </a:p>
        </p:txBody>
      </p:sp>
      <p:sp>
        <p:nvSpPr>
          <p:cNvPr id="113668" name="Rectangle 3"/>
          <p:cNvSpPr>
            <a:spLocks noGrp="1"/>
          </p:cNvSpPr>
          <p:nvPr>
            <p:ph type="title" idx="4294967295"/>
          </p:nvPr>
        </p:nvSpPr>
        <p:spPr>
          <a:xfrm>
            <a:off x="76200" y="260648"/>
            <a:ext cx="6477000" cy="868363"/>
          </a:xfrm>
        </p:spPr>
        <p:txBody>
          <a:bodyPr vert="horz" wrap="square" anchor="ctr"/>
          <a:lstStyle/>
          <a:p>
            <a:pPr eaLnBrk="1" hangingPunct="1"/>
            <a:r>
              <a:rPr lang="zh-CN" altLang="en-US" dirty="0" smtClean="0">
                <a:solidFill>
                  <a:srgbClr val="003300"/>
                </a:solidFill>
              </a:rPr>
              <a:t>方法重写</a:t>
            </a: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113671" name="AutoShape 6"/>
          <p:cNvSpPr/>
          <p:nvPr/>
        </p:nvSpPr>
        <p:spPr>
          <a:xfrm>
            <a:off x="-43588" y="3553227"/>
            <a:ext cx="8917740" cy="2833033"/>
          </a:xfrm>
          <a:prstGeom prst="roundRect">
            <a:avLst>
              <a:gd name="adj" fmla="val 10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class  </a:t>
            </a:r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Teacher 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extends  </a:t>
            </a:r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Teacher 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public void </a:t>
            </a:r>
            <a:r>
              <a:rPr lang="en-US" altLang="zh-CN" sz="2800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outprint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() </a:t>
            </a:r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super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. </a:t>
            </a:r>
            <a:r>
              <a:rPr lang="en-US" altLang="zh-CN" sz="2800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outprint</a:t>
            </a:r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CN" sz="2800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( “</a:t>
            </a:r>
            <a:r>
              <a:rPr lang="zh-CN" altLang="en-US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职称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" + profession);</a:t>
            </a:r>
          </a:p>
          <a:p>
            <a:pPr lvl="1"/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       }</a:t>
            </a:r>
          </a:p>
          <a:p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sz="2800" b="1" dirty="0">
              <a:solidFill>
                <a:srgbClr val="003300"/>
              </a:solidFill>
              <a:ea typeface="Courier New" panose="02070309020205020404" pitchFamily="49" charset="0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974" y="1091248"/>
            <a:ext cx="8883506" cy="2377142"/>
          </a:xfrm>
          <a:prstGeom prst="roundRect">
            <a:avLst>
              <a:gd name="adj" fmla="val 10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public class Person {</a:t>
            </a:r>
          </a:p>
          <a:p>
            <a:pPr lvl="1"/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public void </a:t>
            </a:r>
            <a:r>
              <a:rPr lang="en-US" altLang="zh-CN" sz="2800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outprint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() {</a:t>
            </a:r>
          </a:p>
          <a:p>
            <a:pPr lvl="1"/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	</a:t>
            </a:r>
            <a:r>
              <a:rPr lang="en-US" altLang="zh-CN" sz="2800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(“</a:t>
            </a:r>
            <a:r>
              <a:rPr lang="zh-CN" altLang="en-US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姓名” 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+  name);</a:t>
            </a:r>
          </a:p>
          <a:p>
            <a:pPr lvl="1"/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              </a:t>
            </a:r>
            <a:r>
              <a:rPr lang="en-US" altLang="zh-CN" sz="2800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( “</a:t>
            </a:r>
            <a:r>
              <a:rPr lang="zh-CN" altLang="en-US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年龄</a:t>
            </a:r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" + age</a:t>
            </a:r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)}</a:t>
            </a:r>
            <a:endParaRPr lang="en-US" altLang="zh-CN" sz="2800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sz="2800" b="1" dirty="0">
              <a:solidFill>
                <a:srgbClr val="003300"/>
              </a:solidFill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1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en-US" altLang="zh-CN" sz="1400" dirty="0">
                <a:solidFill>
                  <a:srgbClr val="9BD3E5"/>
                </a:solidFill>
              </a:rPr>
              <a:pPr algn="r"/>
              <a:t>15</a:t>
            </a:fld>
            <a:endParaRPr lang="en-US" altLang="zh-CN" sz="1400" dirty="0">
              <a:solidFill>
                <a:srgbClr val="9BD3E5"/>
              </a:solidFill>
            </a:endParaRPr>
          </a:p>
        </p:txBody>
      </p:sp>
      <p:sp>
        <p:nvSpPr>
          <p:cNvPr id="113668" name="Rectangle 3"/>
          <p:cNvSpPr>
            <a:spLocks noGrp="1"/>
          </p:cNvSpPr>
          <p:nvPr>
            <p:ph type="title" idx="4294967295"/>
          </p:nvPr>
        </p:nvSpPr>
        <p:spPr>
          <a:xfrm>
            <a:off x="76200" y="260648"/>
            <a:ext cx="6477000" cy="868363"/>
          </a:xfrm>
        </p:spPr>
        <p:txBody>
          <a:bodyPr vert="horz" wrap="square" anchor="ctr"/>
          <a:lstStyle/>
          <a:p>
            <a:pPr eaLnBrk="1" hangingPunct="1"/>
            <a:r>
              <a:rPr lang="zh-CN" altLang="en-US" dirty="0" smtClean="0">
                <a:solidFill>
                  <a:srgbClr val="003300"/>
                </a:solidFill>
              </a:rPr>
              <a:t>方法重写</a:t>
            </a: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113670" name="Rectangle 5"/>
          <p:cNvSpPr/>
          <p:nvPr/>
        </p:nvSpPr>
        <p:spPr>
          <a:xfrm>
            <a:off x="467544" y="1484784"/>
            <a:ext cx="8964488" cy="15414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ea typeface="黑体" panose="02010609060101010101" pitchFamily="49" charset="-122"/>
              </a:rPr>
              <a:t>方法</a:t>
            </a:r>
            <a:r>
              <a:rPr lang="zh-CN" altLang="en-US" sz="32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重写存在于父子中</a:t>
            </a:r>
            <a:endParaRPr lang="en-US" altLang="zh-CN" sz="32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方法名，参数，返回都相同。</a:t>
            </a:r>
            <a:endParaRPr lang="en-US" altLang="zh-CN" sz="32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实现不同。</a:t>
            </a:r>
            <a:endParaRPr lang="en-US" altLang="zh-CN" sz="3200" b="1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子类通过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super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关键字调用父类的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方法</a:t>
            </a:r>
            <a:endParaRPr lang="en-US" altLang="zh-CN" sz="3200" b="1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（相同代码）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 增加自己代码（不同代码）。</a:t>
            </a:r>
            <a:endParaRPr lang="zh-CN" altLang="en-US" sz="32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34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3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/>
          <p:nvPr/>
        </p:nvSpPr>
        <p:spPr>
          <a:xfrm>
            <a:off x="10570" y="1412776"/>
            <a:ext cx="9144000" cy="2833033"/>
          </a:xfrm>
          <a:prstGeom prst="roundRect">
            <a:avLst>
              <a:gd name="adj" fmla="val 10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BD3E5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Phone</a:t>
            </a:r>
            <a:r>
              <a:rPr lang="zh-CN" altLang="en-US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类：</a:t>
            </a:r>
            <a:endParaRPr lang="en-US" altLang="zh-CN" sz="2800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 属性：</a:t>
            </a:r>
            <a:r>
              <a:rPr lang="en-US" altLang="zh-CN" sz="2800" b="1" dirty="0" err="1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type,price</a:t>
            </a:r>
            <a:r>
              <a:rPr lang="en-US" altLang="zh-CN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 ; </a:t>
            </a:r>
          </a:p>
          <a:p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方法：</a:t>
            </a:r>
            <a:r>
              <a:rPr lang="zh-CN" altLang="en-US" sz="2800" b="1" dirty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发短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信，接电话（</a:t>
            </a:r>
            <a:r>
              <a:rPr lang="zh-CN" altLang="en-US" sz="2400" b="1" dirty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显示</a:t>
            </a:r>
            <a:r>
              <a:rPr lang="zh-CN" altLang="en-US" sz="24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号码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en-US" altLang="zh-CN" sz="2800" b="1" dirty="0" smtClean="0">
              <a:solidFill>
                <a:srgbClr val="003300"/>
              </a:solidFill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PhonePro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类</a:t>
            </a:r>
            <a:endParaRPr lang="en-US" altLang="zh-CN" sz="2800" b="1" dirty="0" smtClean="0">
              <a:solidFill>
                <a:srgbClr val="003300"/>
              </a:solidFill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属性：</a:t>
            </a:r>
            <a:r>
              <a:rPr lang="en-US" altLang="zh-CN" sz="2800" b="1" dirty="0" err="1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type,price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800" b="1" dirty="0" err="1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internetype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zh-CN" altLang="en-US" sz="2800" b="1" dirty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支持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网络类型）</a:t>
            </a:r>
            <a:endParaRPr lang="en-US" altLang="zh-CN" sz="2800" b="1" dirty="0" smtClean="0">
              <a:solidFill>
                <a:srgbClr val="003300"/>
              </a:solidFill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r>
              <a:rPr lang="zh-CN" altLang="en-US" sz="2800" b="1" dirty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：发短信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，接电话（</a:t>
            </a:r>
            <a:r>
              <a:rPr lang="zh-CN" altLang="en-US" sz="24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显示号码和图像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），上网购物。</a:t>
            </a:r>
            <a:endParaRPr lang="en-US" altLang="zh-CN" sz="2800" b="1" dirty="0">
              <a:solidFill>
                <a:srgbClr val="003300"/>
              </a:solidFill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19" y="260648"/>
            <a:ext cx="1988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en-US" altLang="zh-CN" sz="4000" b="1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1-1</a:t>
            </a:r>
          </a:p>
        </p:txBody>
      </p:sp>
      <p:sp>
        <p:nvSpPr>
          <p:cNvPr id="4" name="AutoShape 6"/>
          <p:cNvSpPr/>
          <p:nvPr/>
        </p:nvSpPr>
        <p:spPr>
          <a:xfrm>
            <a:off x="165448" y="4509120"/>
            <a:ext cx="8834243" cy="1376830"/>
          </a:xfrm>
          <a:prstGeom prst="roundRect">
            <a:avLst>
              <a:gd name="adj" fmla="val 10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利用继承方法，设计</a:t>
            </a:r>
            <a:r>
              <a:rPr lang="zh-CN" altLang="en-US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以上</a:t>
            </a:r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2</a:t>
            </a:r>
            <a:r>
              <a:rPr lang="zh-CN" altLang="en-US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个类，并在测试类中创建</a:t>
            </a:r>
            <a:r>
              <a:rPr lang="en-US" altLang="zh-CN" sz="2800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PhonePro</a:t>
            </a:r>
            <a:r>
              <a:rPr lang="zh-CN" altLang="en-US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类的对象</a:t>
            </a:r>
            <a:r>
              <a:rPr lang="zh-CN" altLang="en-US" sz="2800" b="1" dirty="0">
                <a:solidFill>
                  <a:srgbClr val="003300"/>
                </a:solidFill>
                <a:cs typeface="Courier New" panose="02070309020205020404" pitchFamily="49" charset="0"/>
              </a:rPr>
              <a:t>，调用</a:t>
            </a:r>
            <a:r>
              <a:rPr lang="zh-CN" altLang="en-US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打电话和上网购物功能。</a:t>
            </a:r>
            <a:endParaRPr lang="zh-CN" altLang="en-US" sz="2800" b="1" dirty="0">
              <a:solidFill>
                <a:srgbClr val="0033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6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en-US" altLang="zh-CN" sz="1400" dirty="0">
                <a:solidFill>
                  <a:srgbClr val="9BD3E5"/>
                </a:solidFill>
              </a:rPr>
              <a:pPr algn="r"/>
              <a:t>17</a:t>
            </a:fld>
            <a:endParaRPr lang="en-US" altLang="zh-CN" sz="1400" dirty="0">
              <a:solidFill>
                <a:srgbClr val="9BD3E5"/>
              </a:solidFill>
            </a:endParaRPr>
          </a:p>
        </p:txBody>
      </p:sp>
      <p:sp>
        <p:nvSpPr>
          <p:cNvPr id="113668" name="Rectangle 3"/>
          <p:cNvSpPr>
            <a:spLocks noGrp="1"/>
          </p:cNvSpPr>
          <p:nvPr>
            <p:ph type="title" idx="4294967295"/>
          </p:nvPr>
        </p:nvSpPr>
        <p:spPr>
          <a:xfrm>
            <a:off x="76200" y="260648"/>
            <a:ext cx="6477000" cy="868363"/>
          </a:xfrm>
        </p:spPr>
        <p:txBody>
          <a:bodyPr vert="horz" wrap="square" anchor="ctr"/>
          <a:lstStyle/>
          <a:p>
            <a:pPr eaLnBrk="1" hangingPunct="1"/>
            <a:r>
              <a:rPr lang="en-US" altLang="zh-CN" dirty="0" smtClean="0">
                <a:solidFill>
                  <a:srgbClr val="003300"/>
                </a:solidFill>
              </a:rPr>
              <a:t>Phone</a:t>
            </a:r>
            <a:r>
              <a:rPr lang="zh-CN" altLang="en-US" dirty="0" smtClean="0">
                <a:solidFill>
                  <a:srgbClr val="003300"/>
                </a:solidFill>
              </a:rPr>
              <a:t>类（父类）</a:t>
            </a: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6" name="AutoShape 6" title="String  type"/>
          <p:cNvSpPr/>
          <p:nvPr/>
        </p:nvSpPr>
        <p:spPr>
          <a:xfrm>
            <a:off x="7753" y="1052736"/>
            <a:ext cx="8955514" cy="5959138"/>
          </a:xfrm>
          <a:prstGeom prst="roundRect">
            <a:avLst>
              <a:gd name="adj" fmla="val 10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Phone {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String  type;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price;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public Phone(String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type,int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price)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{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this.type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=type;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this.price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=price;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}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void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setType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(String  type){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   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this.type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=type;}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String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getType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     ){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       return  type;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void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sendMessage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  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String meg=“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您好！</a:t>
            </a:r>
            <a:r>
              <a:rPr lang="zh-CN" altLang="en-US" b="1" dirty="0">
                <a:solidFill>
                  <a:srgbClr val="003300"/>
                </a:solidFill>
                <a:cs typeface="Courier New" panose="02070309020205020404" pitchFamily="49" charset="0"/>
              </a:rPr>
              <a:t>我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是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10086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！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”  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；</a:t>
            </a:r>
            <a:endParaRPr lang="en-US" altLang="zh-CN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System.out.println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（“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meg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”）；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void 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pickUp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   ) {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zh-CN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System.out.println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（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”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显示电话号码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10086”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）</a:t>
            </a:r>
            <a:r>
              <a:rPr lang="zh-CN" altLang="en-US" b="1" dirty="0">
                <a:solidFill>
                  <a:srgbClr val="003300"/>
                </a:solidFill>
                <a:cs typeface="Courier New" panose="02070309020205020404" pitchFamily="49" charset="0"/>
              </a:rPr>
              <a:t>；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}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b="1" dirty="0">
              <a:solidFill>
                <a:srgbClr val="003300"/>
              </a:solidFill>
              <a:ea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907704" y="3284984"/>
            <a:ext cx="864096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en-US" altLang="zh-CN" sz="1400" dirty="0">
                <a:solidFill>
                  <a:srgbClr val="9BD3E5"/>
                </a:solidFill>
              </a:rPr>
              <a:pPr algn="r"/>
              <a:t>18</a:t>
            </a:fld>
            <a:endParaRPr lang="en-US" altLang="zh-CN" sz="1400" dirty="0">
              <a:solidFill>
                <a:srgbClr val="9BD3E5"/>
              </a:solidFill>
            </a:endParaRPr>
          </a:p>
        </p:txBody>
      </p:sp>
      <p:sp>
        <p:nvSpPr>
          <p:cNvPr id="113668" name="Rectangle 3"/>
          <p:cNvSpPr>
            <a:spLocks noGrp="1"/>
          </p:cNvSpPr>
          <p:nvPr>
            <p:ph type="title" idx="4294967295"/>
          </p:nvPr>
        </p:nvSpPr>
        <p:spPr>
          <a:xfrm>
            <a:off x="76200" y="260648"/>
            <a:ext cx="6477000" cy="868363"/>
          </a:xfrm>
        </p:spPr>
        <p:txBody>
          <a:bodyPr vert="horz" wrap="square" anchor="ctr"/>
          <a:lstStyle/>
          <a:p>
            <a:pPr eaLnBrk="1" hangingPunct="1"/>
            <a:r>
              <a:rPr lang="en-US" altLang="zh-CN" dirty="0" err="1" smtClean="0">
                <a:solidFill>
                  <a:srgbClr val="003300"/>
                </a:solidFill>
              </a:rPr>
              <a:t>PhonePro</a:t>
            </a:r>
            <a:r>
              <a:rPr lang="zh-CN" altLang="en-US" dirty="0" smtClean="0">
                <a:solidFill>
                  <a:srgbClr val="003300"/>
                </a:solidFill>
              </a:rPr>
              <a:t>类（</a:t>
            </a:r>
            <a:r>
              <a:rPr lang="zh-CN" altLang="en-US" dirty="0">
                <a:solidFill>
                  <a:srgbClr val="003300"/>
                </a:solidFill>
              </a:rPr>
              <a:t>子</a:t>
            </a:r>
            <a:r>
              <a:rPr lang="zh-CN" altLang="en-US" dirty="0" smtClean="0">
                <a:solidFill>
                  <a:srgbClr val="003300"/>
                </a:solidFill>
              </a:rPr>
              <a:t>类）</a:t>
            </a: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0" y="1093925"/>
            <a:ext cx="8955514" cy="5666065"/>
          </a:xfrm>
          <a:prstGeom prst="roundRect">
            <a:avLst>
              <a:gd name="adj" fmla="val 10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PhonePro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extends Phone {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 String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internetype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; //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除父类属性外自有属性</a:t>
            </a:r>
            <a:endParaRPr lang="en-US" altLang="zh-CN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public </a:t>
            </a:r>
            <a:r>
              <a:rPr lang="en-US" altLang="zh-CN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PhonePro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(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String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type,int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price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String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internetype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)</a:t>
            </a:r>
            <a:endParaRPr lang="en-US" altLang="zh-CN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{   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     super(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type,price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     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this.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Internetype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internetype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}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void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pickUp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(   )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super. </a:t>
            </a:r>
            <a:r>
              <a:rPr lang="en-US" altLang="zh-CN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pickUp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(  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       </a:t>
            </a:r>
            <a:r>
              <a:rPr lang="en-US" altLang="zh-CN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System.out.println</a:t>
            </a:r>
            <a:r>
              <a:rPr lang="zh-CN" altLang="en-US" b="1" dirty="0">
                <a:solidFill>
                  <a:srgbClr val="003300"/>
                </a:solidFill>
                <a:cs typeface="Courier New" panose="02070309020205020404" pitchFamily="49" charset="0"/>
              </a:rPr>
              <a:t>（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”显示图像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…….”</a:t>
            </a:r>
            <a:r>
              <a:rPr lang="zh-CN" altLang="en-US" b="1" dirty="0">
                <a:solidFill>
                  <a:srgbClr val="003300"/>
                </a:solidFill>
                <a:cs typeface="Courier New" panose="02070309020205020404" pitchFamily="49" charset="0"/>
              </a:rPr>
              <a:t>）；</a:t>
            </a:r>
          </a:p>
          <a:p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endParaRPr lang="en-US" altLang="zh-CN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endParaRPr lang="en-US" altLang="zh-CN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oid   </a:t>
            </a:r>
            <a:r>
              <a:rPr lang="en-US" altLang="zh-CN" b="1" dirty="0" err="1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onLine</a:t>
            </a:r>
            <a:r>
              <a:rPr lang="en-US" altLang="zh-CN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(  ) {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System.out.println</a:t>
            </a:r>
            <a:r>
              <a:rPr lang="zh-CN" altLang="en-US" b="1" dirty="0">
                <a:solidFill>
                  <a:srgbClr val="003300"/>
                </a:solidFill>
                <a:cs typeface="Courier New" panose="02070309020205020404" pitchFamily="49" charset="0"/>
              </a:rPr>
              <a:t>（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”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启动京东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App….”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）</a:t>
            </a:r>
            <a:r>
              <a:rPr lang="zh-CN" altLang="en-US" b="1" dirty="0">
                <a:solidFill>
                  <a:srgbClr val="003300"/>
                </a:solidFill>
                <a:cs typeface="Courier New" panose="02070309020205020404" pitchFamily="49" charset="0"/>
              </a:rPr>
              <a:t>；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b="1" dirty="0">
              <a:solidFill>
                <a:srgbClr val="003300"/>
              </a:solidFill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3300"/>
              </a:solidFill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en-US" altLang="zh-CN" sz="1400" dirty="0">
                <a:solidFill>
                  <a:srgbClr val="9BD3E5"/>
                </a:solidFill>
              </a:rPr>
              <a:pPr algn="r"/>
              <a:t>19</a:t>
            </a:fld>
            <a:endParaRPr lang="en-US" altLang="zh-CN" sz="1400" dirty="0">
              <a:solidFill>
                <a:srgbClr val="9BD3E5"/>
              </a:solidFill>
            </a:endParaRPr>
          </a:p>
        </p:txBody>
      </p:sp>
      <p:sp>
        <p:nvSpPr>
          <p:cNvPr id="113668" name="Rectangle 3"/>
          <p:cNvSpPr>
            <a:spLocks noGrp="1"/>
          </p:cNvSpPr>
          <p:nvPr>
            <p:ph type="title" idx="4294967295"/>
          </p:nvPr>
        </p:nvSpPr>
        <p:spPr>
          <a:xfrm>
            <a:off x="76200" y="260648"/>
            <a:ext cx="6477000" cy="868363"/>
          </a:xfrm>
        </p:spPr>
        <p:txBody>
          <a:bodyPr vert="horz" wrap="square" anchor="ctr"/>
          <a:lstStyle/>
          <a:p>
            <a:pPr eaLnBrk="1" hangingPunct="1"/>
            <a:r>
              <a:rPr lang="zh-CN" altLang="en-US" dirty="0">
                <a:solidFill>
                  <a:srgbClr val="003300"/>
                </a:solidFill>
              </a:rPr>
              <a:t>测试</a:t>
            </a:r>
            <a:r>
              <a:rPr lang="zh-CN" altLang="en-US" dirty="0" smtClean="0">
                <a:solidFill>
                  <a:srgbClr val="003300"/>
                </a:solidFill>
              </a:rPr>
              <a:t>类</a:t>
            </a: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6" name="AutoShape 6" title="String  type"/>
          <p:cNvSpPr/>
          <p:nvPr/>
        </p:nvSpPr>
        <p:spPr>
          <a:xfrm>
            <a:off x="7753" y="1052736"/>
            <a:ext cx="8955514" cy="2735342"/>
          </a:xfrm>
          <a:prstGeom prst="roundRect">
            <a:avLst>
              <a:gd name="adj" fmla="val 10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Test{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public static void main(String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args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[ ])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//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创建子类对象</a:t>
            </a:r>
            <a:endParaRPr lang="en-US" altLang="zh-CN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endParaRPr lang="en-US" altLang="zh-CN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//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调用子类方法</a:t>
            </a:r>
            <a:endParaRPr lang="en-US" altLang="zh-CN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b="1" dirty="0">
              <a:solidFill>
                <a:srgbClr val="003300"/>
              </a:solidFill>
              <a:ea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907704" y="3284984"/>
            <a:ext cx="864096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9BD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1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0D55D02-9ED1-4B82-B6E4-A25F62D4FFAA}" type="slidenum">
              <a:rPr kumimoji="0" lang="en-US" altLang="zh-CN" sz="1400" smtClean="0">
                <a:latin typeface="Arial" pitchFamily="34" charset="0"/>
              </a:rPr>
              <a:pPr/>
              <a:t>2</a:t>
            </a:fld>
            <a:endParaRPr kumimoji="0" lang="en-US" altLang="zh-CN" sz="1400" smtClean="0">
              <a:latin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3" y="1816100"/>
            <a:ext cx="7848600" cy="36004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了解继承含义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掌握父子类的设计方法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关键字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理解多态</a:t>
            </a:r>
          </a:p>
        </p:txBody>
      </p:sp>
      <p:sp>
        <p:nvSpPr>
          <p:cNvPr id="4100" name="Rectangle 6" descr="Large confetti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本节目标</a:t>
            </a:r>
          </a:p>
        </p:txBody>
      </p:sp>
    </p:spTree>
    <p:extLst>
      <p:ext uri="{BB962C8B-B14F-4D97-AF65-F5344CB8AC3E}">
        <p14:creationId xmlns:p14="http://schemas.microsoft.com/office/powerpoint/2010/main" val="66271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en-US" altLang="zh-CN" sz="1400" dirty="0">
                <a:solidFill>
                  <a:srgbClr val="9BD3E5"/>
                </a:solidFill>
              </a:rPr>
              <a:pPr algn="r"/>
              <a:t>20</a:t>
            </a:fld>
            <a:endParaRPr lang="en-US" altLang="zh-CN" sz="1400" dirty="0">
              <a:solidFill>
                <a:srgbClr val="9BD3E5"/>
              </a:solidFill>
            </a:endParaRPr>
          </a:p>
        </p:txBody>
      </p:sp>
      <p:sp>
        <p:nvSpPr>
          <p:cNvPr id="113668" name="Rectangle 3"/>
          <p:cNvSpPr>
            <a:spLocks noGrp="1"/>
          </p:cNvSpPr>
          <p:nvPr>
            <p:ph type="title" idx="4294967295"/>
          </p:nvPr>
        </p:nvSpPr>
        <p:spPr>
          <a:xfrm>
            <a:off x="76200" y="260648"/>
            <a:ext cx="6477000" cy="868363"/>
          </a:xfrm>
        </p:spPr>
        <p:txBody>
          <a:bodyPr vert="horz" wrap="square" anchor="ctr"/>
          <a:lstStyle/>
          <a:p>
            <a:pPr eaLnBrk="1" hangingPunct="1"/>
            <a:r>
              <a:rPr lang="zh-CN" altLang="en-US" dirty="0" smtClean="0">
                <a:solidFill>
                  <a:srgbClr val="003300"/>
                </a:solidFill>
              </a:rPr>
              <a:t>多态</a:t>
            </a: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6" name="AutoShape 6" title="String  type"/>
          <p:cNvSpPr/>
          <p:nvPr/>
        </p:nvSpPr>
        <p:spPr>
          <a:xfrm>
            <a:off x="-7888" y="1052736"/>
            <a:ext cx="8955514" cy="1269980"/>
          </a:xfrm>
          <a:prstGeom prst="roundRect">
            <a:avLst>
              <a:gd name="adj" fmla="val 10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003300"/>
                </a:solidFill>
                <a:ea typeface="Courier New" panose="02070309020205020404" pitchFamily="49" charset="0"/>
              </a:rPr>
              <a:t>在程序</a:t>
            </a:r>
            <a:r>
              <a:rPr lang="en-US" altLang="zh-CN" sz="3600" b="1" dirty="0" smtClean="0">
                <a:solidFill>
                  <a:srgbClr val="003300"/>
                </a:solidFill>
                <a:ea typeface="Courier New" panose="02070309020205020404" pitchFamily="49" charset="0"/>
              </a:rPr>
              <a:t>1-1</a:t>
            </a:r>
            <a:r>
              <a:rPr lang="zh-CN" altLang="en-US" sz="3600" b="1" dirty="0" smtClean="0">
                <a:solidFill>
                  <a:srgbClr val="003300"/>
                </a:solidFill>
                <a:ea typeface="Courier New" panose="02070309020205020404" pitchFamily="49" charset="0"/>
              </a:rPr>
              <a:t>基础上，我们要对手机通话质量进行评价。</a:t>
            </a:r>
            <a:endParaRPr lang="en-US" altLang="zh-CN" sz="3600" b="1" dirty="0" smtClean="0">
              <a:solidFill>
                <a:srgbClr val="003300"/>
              </a:solidFill>
              <a:ea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907704" y="3284984"/>
            <a:ext cx="864096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9BD3E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418854"/>
            <a:ext cx="87681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PhoneServer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public void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judge(Phone  p){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pPr lvl="2"/>
            <a:r>
              <a:rPr lang="en-US" altLang="zh-CN" b="1" dirty="0" err="1" smtClean="0">
                <a:solidFill>
                  <a:srgbClr val="003300"/>
                </a:solidFill>
                <a:ea typeface="黑体" panose="02010609060101010101" pitchFamily="49" charset="-122"/>
              </a:rPr>
              <a:t>p.pickUp</a:t>
            </a:r>
            <a:r>
              <a:rPr lang="en-US" altLang="zh-CN" b="1" dirty="0" smtClean="0">
                <a:solidFill>
                  <a:srgbClr val="003300"/>
                </a:solidFill>
                <a:ea typeface="黑体" panose="02010609060101010101" pitchFamily="49" charset="-122"/>
              </a:rPr>
              <a:t>();</a:t>
            </a:r>
            <a:endParaRPr lang="en-US" altLang="zh-CN" b="1" dirty="0">
              <a:solidFill>
                <a:srgbClr val="003300"/>
              </a:solidFill>
              <a:ea typeface="黑体" panose="02010609060101010101" pitchFamily="49" charset="-122"/>
            </a:endParaRPr>
          </a:p>
          <a:p>
            <a:pPr lvl="1"/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public void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judge(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PhonePro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po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){</a:t>
            </a:r>
          </a:p>
          <a:p>
            <a:pPr lvl="1"/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po.pickUp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public static void main(String[] </a:t>
            </a:r>
            <a:r>
              <a:rPr lang="en-US" altLang="zh-CN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) { 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PhoneServer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ps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= new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PhoneServer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();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ps.judge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(new Phone(“HUA",1230));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ps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.judge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(new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PhonePro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(“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HUAPro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", 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                      8000,”5G”);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pPr lvl="1"/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AutoShape 6" title="String  type"/>
          <p:cNvSpPr/>
          <p:nvPr/>
        </p:nvSpPr>
        <p:spPr>
          <a:xfrm>
            <a:off x="4667664" y="2132856"/>
            <a:ext cx="4477757" cy="1856125"/>
          </a:xfrm>
          <a:prstGeom prst="roundRect">
            <a:avLst>
              <a:gd name="adj" fmla="val 10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Phone {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void 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pickUp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   ) {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  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System.out.println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（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”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显示电话号码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10086”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）</a:t>
            </a:r>
            <a:r>
              <a:rPr lang="zh-CN" altLang="en-US" b="1" dirty="0">
                <a:solidFill>
                  <a:srgbClr val="003300"/>
                </a:solidFill>
                <a:cs typeface="Courier New" panose="02070309020205020404" pitchFamily="49" charset="0"/>
              </a:rPr>
              <a:t>；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}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b="1" dirty="0">
              <a:solidFill>
                <a:srgbClr val="003300"/>
              </a:solidFill>
              <a:ea typeface="Courier New" panose="02070309020205020404" pitchFamily="49" charset="0"/>
            </a:endParaRPr>
          </a:p>
        </p:txBody>
      </p:sp>
      <p:sp>
        <p:nvSpPr>
          <p:cNvPr id="9" name="AutoShape 6" title="String  type"/>
          <p:cNvSpPr/>
          <p:nvPr/>
        </p:nvSpPr>
        <p:spPr>
          <a:xfrm>
            <a:off x="4671338" y="3988981"/>
            <a:ext cx="4477757" cy="2149197"/>
          </a:xfrm>
          <a:prstGeom prst="roundRect">
            <a:avLst>
              <a:gd name="adj" fmla="val 10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b="1" smtClean="0">
                <a:solidFill>
                  <a:srgbClr val="003300"/>
                </a:solidFill>
                <a:cs typeface="Courier New" panose="02070309020205020404" pitchFamily="49" charset="0"/>
              </a:rPr>
              <a:t>PhonePro 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void 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pickUp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   ) {</a:t>
            </a: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     </a:t>
            </a:r>
            <a:r>
              <a:rPr lang="en-US" altLang="zh-CN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System.out.println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（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”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显示电话号码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10086”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）；</a:t>
            </a:r>
            <a:endParaRPr lang="en-US" altLang="zh-CN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3300"/>
                </a:solidFill>
                <a:cs typeface="Courier New" panose="02070309020205020404" pitchFamily="49" charset="0"/>
              </a:rPr>
              <a:t>     </a:t>
            </a:r>
            <a:r>
              <a:rPr lang="en-US" altLang="zh-CN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System.out.println</a:t>
            </a:r>
            <a:r>
              <a:rPr lang="zh-CN" altLang="en-US" b="1" dirty="0">
                <a:solidFill>
                  <a:srgbClr val="003300"/>
                </a:solidFill>
                <a:cs typeface="Courier New" panose="02070309020205020404" pitchFamily="49" charset="0"/>
              </a:rPr>
              <a:t>（”</a:t>
            </a:r>
            <a:r>
              <a:rPr lang="zh-CN" altLang="en-US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显示图像</a:t>
            </a:r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”</a:t>
            </a:r>
            <a:r>
              <a:rPr lang="zh-CN" altLang="en-US" b="1" dirty="0">
                <a:solidFill>
                  <a:srgbClr val="003300"/>
                </a:solidFill>
                <a:cs typeface="Courier New" panose="02070309020205020404" pitchFamily="49" charset="0"/>
              </a:rPr>
              <a:t>）；</a:t>
            </a: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}</a:t>
            </a:r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b="1" dirty="0">
              <a:solidFill>
                <a:srgbClr val="003300"/>
              </a:solidFill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en-US" altLang="zh-CN" sz="1400" dirty="0">
                <a:solidFill>
                  <a:srgbClr val="9BD3E5"/>
                </a:solidFill>
              </a:rPr>
              <a:pPr algn="r"/>
              <a:t>21</a:t>
            </a:fld>
            <a:endParaRPr lang="en-US" altLang="zh-CN" sz="1400" dirty="0">
              <a:solidFill>
                <a:srgbClr val="9BD3E5"/>
              </a:solidFill>
            </a:endParaRPr>
          </a:p>
        </p:txBody>
      </p:sp>
      <p:sp>
        <p:nvSpPr>
          <p:cNvPr id="113668" name="Rectangle 3"/>
          <p:cNvSpPr>
            <a:spLocks noGrp="1"/>
          </p:cNvSpPr>
          <p:nvPr>
            <p:ph type="title" idx="4294967295"/>
          </p:nvPr>
        </p:nvSpPr>
        <p:spPr>
          <a:xfrm>
            <a:off x="76200" y="272364"/>
            <a:ext cx="6477000" cy="868363"/>
          </a:xfrm>
        </p:spPr>
        <p:txBody>
          <a:bodyPr vert="horz" wrap="square" anchor="ctr"/>
          <a:lstStyle/>
          <a:p>
            <a:pPr eaLnBrk="1" hangingPunct="1"/>
            <a:r>
              <a:rPr lang="zh-CN" altLang="en-US" dirty="0" smtClean="0">
                <a:solidFill>
                  <a:srgbClr val="003300"/>
                </a:solidFill>
              </a:rPr>
              <a:t>多态</a:t>
            </a: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907704" y="3284984"/>
            <a:ext cx="864096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9BD3E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13090"/>
            <a:ext cx="87681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3300"/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sz="3200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PhoneServer</a:t>
            </a:r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3200" b="1" dirty="0">
                <a:solidFill>
                  <a:srgbClr val="003300"/>
                </a:solidFill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3200" b="1" dirty="0">
                <a:solidFill>
                  <a:srgbClr val="003300"/>
                </a:solidFill>
                <a:cs typeface="Courier New" panose="02070309020205020404" pitchFamily="49" charset="0"/>
              </a:rPr>
              <a:t>public void </a:t>
            </a:r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judge(Phone  p){</a:t>
            </a:r>
            <a:endParaRPr lang="en-US" altLang="zh-CN" sz="3200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pPr lvl="2"/>
            <a:r>
              <a:rPr lang="en-US" altLang="zh-CN" sz="3200" b="1" dirty="0" err="1" smtClean="0">
                <a:solidFill>
                  <a:srgbClr val="003300"/>
                </a:solidFill>
                <a:ea typeface="黑体" panose="02010609060101010101" pitchFamily="49" charset="-122"/>
              </a:rPr>
              <a:t>p.pickUp</a:t>
            </a:r>
            <a:r>
              <a:rPr lang="en-US" altLang="zh-CN" sz="3200" b="1" dirty="0" smtClean="0">
                <a:solidFill>
                  <a:srgbClr val="003300"/>
                </a:solidFill>
                <a:ea typeface="黑体" panose="02010609060101010101" pitchFamily="49" charset="-122"/>
              </a:rPr>
              <a:t>();</a:t>
            </a:r>
            <a:endParaRPr lang="en-US" altLang="zh-CN" sz="3200" b="1" dirty="0">
              <a:solidFill>
                <a:srgbClr val="003300"/>
              </a:solidFill>
              <a:ea typeface="黑体" panose="02010609060101010101" pitchFamily="49" charset="-122"/>
            </a:endParaRPr>
          </a:p>
          <a:p>
            <a:pPr lvl="1"/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sz="3200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public </a:t>
            </a:r>
            <a:r>
              <a:rPr lang="en-US" altLang="zh-CN" sz="3200" b="1" dirty="0">
                <a:solidFill>
                  <a:srgbClr val="003300"/>
                </a:solidFill>
                <a:cs typeface="Courier New" panose="02070309020205020404" pitchFamily="49" charset="0"/>
              </a:rPr>
              <a:t>static void main(String[] </a:t>
            </a:r>
            <a:r>
              <a:rPr lang="en-US" altLang="zh-CN" sz="3200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args</a:t>
            </a:r>
            <a:r>
              <a:rPr lang="en-US" altLang="zh-CN" sz="3200" b="1" dirty="0">
                <a:solidFill>
                  <a:srgbClr val="003300"/>
                </a:solidFill>
                <a:cs typeface="Courier New" panose="02070309020205020404" pitchFamily="49" charset="0"/>
              </a:rPr>
              <a:t>) { </a:t>
            </a:r>
          </a:p>
          <a:p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</a:t>
            </a:r>
            <a:r>
              <a:rPr lang="en-US" altLang="zh-CN" sz="3200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PhoneServer</a:t>
            </a:r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</a:t>
            </a:r>
            <a:r>
              <a:rPr lang="en-US" altLang="zh-CN" sz="3200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ps</a:t>
            </a:r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3200" b="1" dirty="0">
                <a:solidFill>
                  <a:srgbClr val="003300"/>
                </a:solidFill>
                <a:cs typeface="Courier New" panose="02070309020205020404" pitchFamily="49" charset="0"/>
              </a:rPr>
              <a:t>= new </a:t>
            </a:r>
            <a:r>
              <a:rPr lang="en-US" altLang="zh-CN" sz="3200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PhoneServer</a:t>
            </a:r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();</a:t>
            </a:r>
            <a:endParaRPr lang="en-US" altLang="zh-CN" sz="3200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</a:t>
            </a:r>
            <a:r>
              <a:rPr lang="en-US" altLang="zh-CN" sz="3200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ps.judge</a:t>
            </a:r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(new  </a:t>
            </a:r>
            <a:r>
              <a:rPr lang="en-US" altLang="zh-CN" sz="3200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PhonePro</a:t>
            </a:r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(“</a:t>
            </a:r>
            <a:r>
              <a:rPr lang="en-US" altLang="zh-CN" sz="3200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HUAPro</a:t>
            </a:r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", </a:t>
            </a:r>
          </a:p>
          <a:p>
            <a:r>
              <a:rPr lang="en-US" altLang="zh-CN" sz="3200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                        8000,”5G”);</a:t>
            </a:r>
            <a:endParaRPr lang="en-US" altLang="zh-CN" sz="3200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en-US" altLang="zh-CN" sz="32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sz="3200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pPr lvl="1"/>
            <a:endParaRPr lang="en-US" altLang="zh-CN" b="1" dirty="0">
              <a:solidFill>
                <a:srgbClr val="00330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AutoShape 9"/>
          <p:cNvSpPr/>
          <p:nvPr/>
        </p:nvSpPr>
        <p:spPr>
          <a:xfrm>
            <a:off x="4464968" y="1059537"/>
            <a:ext cx="4176464" cy="510778"/>
          </a:xfrm>
          <a:prstGeom prst="wedgeRoundRectCallout">
            <a:avLst>
              <a:gd name="adj1" fmla="val -33000"/>
              <a:gd name="adj2" fmla="val 902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square" anchor="t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可以接收子类类型</a:t>
            </a:r>
          </a:p>
        </p:txBody>
      </p:sp>
      <p:sp>
        <p:nvSpPr>
          <p:cNvPr id="11" name="AutoShape 10"/>
          <p:cNvSpPr/>
          <p:nvPr/>
        </p:nvSpPr>
        <p:spPr>
          <a:xfrm>
            <a:off x="2771800" y="2653615"/>
            <a:ext cx="5132218" cy="919401"/>
          </a:xfrm>
          <a:prstGeom prst="wedgeRoundRectCallout">
            <a:avLst>
              <a:gd name="adj1" fmla="val -50324"/>
              <a:gd name="adj2" fmla="val -756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square" anchor="t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根据实际创建的对象类型调用相应方法</a:t>
            </a:r>
          </a:p>
        </p:txBody>
      </p:sp>
    </p:spTree>
    <p:extLst>
      <p:ext uri="{BB962C8B-B14F-4D97-AF65-F5344CB8AC3E}">
        <p14:creationId xmlns:p14="http://schemas.microsoft.com/office/powerpoint/2010/main" val="14589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en-US" altLang="zh-CN" sz="1400" dirty="0">
                <a:solidFill>
                  <a:srgbClr val="9BD3E5"/>
                </a:solidFill>
              </a:rPr>
              <a:pPr algn="r"/>
              <a:t>22</a:t>
            </a:fld>
            <a:endParaRPr lang="en-US" altLang="zh-CN" sz="1400" dirty="0">
              <a:solidFill>
                <a:srgbClr val="9BD3E5"/>
              </a:solidFill>
            </a:endParaRPr>
          </a:p>
        </p:txBody>
      </p:sp>
      <p:sp>
        <p:nvSpPr>
          <p:cNvPr id="12493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lstStyle/>
          <a:p>
            <a:pPr eaLnBrk="1" hangingPunct="1"/>
            <a:r>
              <a:rPr lang="zh-CN" altLang="en-US" dirty="0" smtClean="0">
                <a:solidFill>
                  <a:srgbClr val="003300"/>
                </a:solidFill>
              </a:rPr>
              <a:t>多态</a:t>
            </a:r>
            <a:r>
              <a:rPr lang="zh-CN" altLang="en-US" dirty="0">
                <a:solidFill>
                  <a:srgbClr val="003300"/>
                </a:solidFill>
              </a:rPr>
              <a:t>特征</a:t>
            </a:r>
          </a:p>
        </p:txBody>
      </p:sp>
      <p:sp>
        <p:nvSpPr>
          <p:cNvPr id="124936" name="Rectangle 3"/>
          <p:cNvSpPr>
            <a:spLocks noGrp="1"/>
          </p:cNvSpPr>
          <p:nvPr>
            <p:ph type="body" idx="4294967295"/>
          </p:nvPr>
        </p:nvSpPr>
        <p:spPr>
          <a:xfrm>
            <a:off x="245336" y="1196752"/>
            <a:ext cx="8459787" cy="1368425"/>
          </a:xfrm>
        </p:spPr>
        <p:txBody>
          <a:bodyPr vert="horz" wrap="square" anchor="t"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子</a:t>
            </a:r>
            <a:r>
              <a:rPr lang="zh-CN" altLang="en-US" dirty="0"/>
              <a:t>类重写父类的方法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编写</a:t>
            </a:r>
            <a:r>
              <a:rPr lang="zh-CN" altLang="en-US" dirty="0"/>
              <a:t>方法时，使用父类定义的方法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zh-CN" altLang="en-US" dirty="0">
                <a:solidFill>
                  <a:srgbClr val="FF0000"/>
                </a:solidFill>
              </a:rPr>
              <a:t>时，</a:t>
            </a:r>
            <a:r>
              <a:rPr lang="zh-CN" altLang="en-US" b="1" dirty="0">
                <a:solidFill>
                  <a:srgbClr val="FF0000"/>
                </a:solidFill>
              </a:rPr>
              <a:t>根据实际创建的对象类型动态决定使用哪个方法</a:t>
            </a:r>
          </a:p>
        </p:txBody>
      </p:sp>
    </p:spTree>
    <p:extLst>
      <p:ext uri="{BB962C8B-B14F-4D97-AF65-F5344CB8AC3E}">
        <p14:creationId xmlns:p14="http://schemas.microsoft.com/office/powerpoint/2010/main" val="26196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003300"/>
                </a:solidFill>
              </a:rPr>
              <a:t>讨论</a:t>
            </a:r>
            <a:endParaRPr lang="en-US" altLang="zh-CN" kern="0" dirty="0">
              <a:solidFill>
                <a:srgbClr val="0033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082991"/>
            <a:ext cx="8784976" cy="516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 smtClean="0">
                <a:solidFill>
                  <a:srgbClr val="003300"/>
                </a:solidFill>
              </a:rPr>
              <a:t>设有</a:t>
            </a:r>
            <a:r>
              <a:rPr lang="zh-CN" altLang="zh-CN" sz="3200" b="1" dirty="0">
                <a:solidFill>
                  <a:srgbClr val="003300"/>
                </a:solidFill>
              </a:rPr>
              <a:t>本科生、研究生、博士生，他们在校期间必选英语，数学，且要求</a:t>
            </a:r>
            <a:r>
              <a:rPr lang="en-US" altLang="zh-CN" sz="3200" b="1" dirty="0">
                <a:solidFill>
                  <a:srgbClr val="003300"/>
                </a:solidFill>
              </a:rPr>
              <a:t>70</a:t>
            </a:r>
            <a:r>
              <a:rPr lang="zh-CN" altLang="zh-CN" sz="3200" b="1" dirty="0">
                <a:solidFill>
                  <a:srgbClr val="003300"/>
                </a:solidFill>
              </a:rPr>
              <a:t>分以上才能申请毕业。毕业论文答辩成绩</a:t>
            </a:r>
            <a:r>
              <a:rPr lang="en-US" altLang="zh-CN" sz="3200" b="1" dirty="0">
                <a:solidFill>
                  <a:srgbClr val="003300"/>
                </a:solidFill>
              </a:rPr>
              <a:t>75</a:t>
            </a:r>
            <a:r>
              <a:rPr lang="zh-CN" altLang="zh-CN" sz="3200" b="1" dirty="0">
                <a:solidFill>
                  <a:srgbClr val="003300"/>
                </a:solidFill>
              </a:rPr>
              <a:t>分以上才能获得学士学位，发表一篇论文能获得硕士学位，发表四篇能获得博士学位</a:t>
            </a:r>
            <a:r>
              <a:rPr lang="zh-CN" altLang="zh-CN" sz="3200" b="1" dirty="0" smtClean="0">
                <a:solidFill>
                  <a:srgbClr val="003300"/>
                </a:solidFill>
              </a:rPr>
              <a:t>。</a:t>
            </a:r>
            <a:r>
              <a:rPr lang="zh-CN" altLang="en-US" sz="3200" b="1" dirty="0" smtClean="0">
                <a:solidFill>
                  <a:srgbClr val="003300"/>
                </a:solidFill>
              </a:rPr>
              <a:t>现有一个管理类，对学生是否能够毕业进行评判。</a:t>
            </a:r>
            <a:endParaRPr lang="en-US" altLang="zh-CN" sz="3200" b="1" dirty="0" smtClean="0">
              <a:solidFill>
                <a:srgbClr val="00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3300"/>
                </a:solidFill>
              </a:rPr>
              <a:t>要求</a:t>
            </a:r>
            <a:r>
              <a:rPr lang="en-US" altLang="zh-CN" sz="3200" b="1" dirty="0" smtClean="0">
                <a:solidFill>
                  <a:srgbClr val="003300"/>
                </a:solidFill>
              </a:rPr>
              <a:t>:</a:t>
            </a:r>
            <a:r>
              <a:rPr lang="zh-CN" altLang="zh-CN" sz="3200" b="1" dirty="0" smtClean="0">
                <a:solidFill>
                  <a:srgbClr val="003300"/>
                </a:solidFill>
              </a:rPr>
              <a:t>使用</a:t>
            </a:r>
            <a:r>
              <a:rPr lang="zh-CN" altLang="zh-CN" sz="3200" b="1" dirty="0">
                <a:solidFill>
                  <a:srgbClr val="003300"/>
                </a:solidFill>
              </a:rPr>
              <a:t>类继承</a:t>
            </a:r>
            <a:r>
              <a:rPr lang="zh-CN" altLang="zh-CN" sz="3200" b="1" dirty="0" smtClean="0">
                <a:solidFill>
                  <a:srgbClr val="003300"/>
                </a:solidFill>
              </a:rPr>
              <a:t>关系</a:t>
            </a:r>
            <a:r>
              <a:rPr lang="zh-CN" altLang="en-US" sz="3200" b="1" dirty="0" smtClean="0">
                <a:solidFill>
                  <a:srgbClr val="003300"/>
                </a:solidFill>
              </a:rPr>
              <a:t>和多态方法</a:t>
            </a:r>
            <a:r>
              <a:rPr lang="zh-CN" altLang="zh-CN" sz="3200" b="1" dirty="0" smtClean="0">
                <a:solidFill>
                  <a:srgbClr val="003300"/>
                </a:solidFill>
              </a:rPr>
              <a:t>实现</a:t>
            </a:r>
            <a:r>
              <a:rPr lang="zh-CN" altLang="zh-CN" sz="3200" b="1" dirty="0">
                <a:solidFill>
                  <a:srgbClr val="003300"/>
                </a:solidFill>
              </a:rPr>
              <a:t>上述要求。</a:t>
            </a:r>
          </a:p>
        </p:txBody>
      </p:sp>
    </p:spTree>
    <p:extLst>
      <p:ext uri="{BB962C8B-B14F-4D97-AF65-F5344CB8AC3E}">
        <p14:creationId xmlns:p14="http://schemas.microsoft.com/office/powerpoint/2010/main" val="11220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/>
          <p:nvPr/>
        </p:nvSpPr>
        <p:spPr>
          <a:xfrm>
            <a:off x="107503" y="1124744"/>
            <a:ext cx="8834243" cy="2833033"/>
          </a:xfrm>
          <a:prstGeom prst="roundRect">
            <a:avLst>
              <a:gd name="adj" fmla="val 10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BD3E5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zh-CN" altLang="en-US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类：</a:t>
            </a:r>
            <a:endParaRPr lang="en-US" altLang="zh-CN" sz="2800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属性：</a:t>
            </a:r>
            <a:r>
              <a:rPr lang="en-US" altLang="zh-CN" sz="2800" b="1" dirty="0" err="1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name,id</a:t>
            </a:r>
            <a:r>
              <a:rPr lang="en-US" altLang="zh-CN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方法：工作和加班</a:t>
            </a:r>
            <a:endParaRPr lang="en-US" altLang="zh-CN" sz="2800" b="1" dirty="0" smtClean="0">
              <a:solidFill>
                <a:srgbClr val="003300"/>
              </a:solidFill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 err="1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GroupLeader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类</a:t>
            </a:r>
            <a:endParaRPr lang="en-US" altLang="zh-CN" sz="2800" b="1" dirty="0" smtClean="0">
              <a:solidFill>
                <a:srgbClr val="003300"/>
              </a:solidFill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属性：</a:t>
            </a:r>
            <a:r>
              <a:rPr lang="en-US" altLang="zh-CN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position    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r>
              <a:rPr lang="zh-CN" altLang="en-US" sz="2800" b="1" dirty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：工作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zh-CN" altLang="en-US" sz="2800" b="1" dirty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管理</a:t>
            </a:r>
          </a:p>
          <a:p>
            <a:r>
              <a:rPr lang="en-US" altLang="zh-CN" sz="2800" b="1" dirty="0" err="1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Manageer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类</a:t>
            </a:r>
            <a:endParaRPr lang="en-US" altLang="zh-CN" sz="2800" b="1" dirty="0">
              <a:solidFill>
                <a:srgbClr val="003300"/>
              </a:solidFill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b="1" dirty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属性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zh-CN" altLang="en-US" sz="2800" b="1" dirty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方法：工作</a:t>
            </a:r>
            <a:r>
              <a:rPr lang="zh-CN" altLang="en-US" sz="2800" b="1" dirty="0" smtClean="0">
                <a:solidFill>
                  <a:srgbClr val="003300"/>
                </a:solidFill>
                <a:ea typeface="Courier New" panose="02070309020205020404" pitchFamily="49" charset="0"/>
                <a:cs typeface="Courier New" panose="02070309020205020404" pitchFamily="49" charset="0"/>
              </a:rPr>
              <a:t>和外交</a:t>
            </a:r>
            <a:endParaRPr lang="zh-CN" altLang="en-US" sz="2800" b="1" dirty="0">
              <a:solidFill>
                <a:srgbClr val="003300"/>
              </a:solidFill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19" y="260648"/>
            <a:ext cx="1213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</a:p>
        </p:txBody>
      </p:sp>
      <p:sp>
        <p:nvSpPr>
          <p:cNvPr id="4" name="AutoShape 6"/>
          <p:cNvSpPr/>
          <p:nvPr/>
        </p:nvSpPr>
        <p:spPr>
          <a:xfrm>
            <a:off x="107503" y="4365104"/>
            <a:ext cx="8834243" cy="1465362"/>
          </a:xfrm>
          <a:prstGeom prst="roundRect">
            <a:avLst>
              <a:gd name="adj" fmla="val 10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要求：利用继承方法，设计以上</a:t>
            </a:r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3</a:t>
            </a:r>
            <a:r>
              <a:rPr lang="zh-CN" altLang="en-US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各类，并在测试类中</a:t>
            </a:r>
            <a:endParaRPr lang="en-US" altLang="zh-CN" sz="2800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r>
              <a:rPr lang="zh-CN" altLang="en-US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创建</a:t>
            </a:r>
            <a:r>
              <a:rPr lang="en-US" altLang="zh-CN" sz="2800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Administrtion</a:t>
            </a:r>
            <a:r>
              <a:rPr lang="zh-CN" altLang="en-US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类和</a:t>
            </a:r>
            <a:r>
              <a:rPr lang="en-US" altLang="zh-CN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Manage</a:t>
            </a:r>
            <a:r>
              <a:rPr lang="zh-CN" altLang="en-US" sz="28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类对象，调用相应方法。</a:t>
            </a:r>
            <a:endParaRPr lang="zh-CN" altLang="en-US" sz="2800" b="1" dirty="0">
              <a:solidFill>
                <a:srgbClr val="0033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9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28575" y="188913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作业</a:t>
            </a:r>
            <a:r>
              <a:rPr lang="en-US" altLang="zh-CN" kern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7504" y="1124744"/>
            <a:ext cx="9036496" cy="5407104"/>
          </a:xfrm>
          <a:prstGeom prst="roundRect">
            <a:avLst>
              <a:gd name="adj" fmla="val 32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Custom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类，要求如下：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属性：姓名、账号、密码、账户余额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方法：构造方法，属性的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方法（姓名、账号、密码），存钱、取钱、查询余额、修改密码。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以上存钱、取钱、查询余额、修改密码方法，在调用前必须核实密码。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取钱必须不能大于当前余额，且上线不能大于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用户操作流程如下：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提示插入银行卡；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输入密码；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如果密码输入正确，显示如下界面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1.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存款  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查询余额 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修改密码 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取钱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退出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否则显示密码输入错误，请重新出入。（不能超过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次）。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en-US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28575" y="188913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作业</a:t>
            </a:r>
            <a:r>
              <a:rPr lang="en-US" altLang="zh-CN" kern="0" dirty="0" smtClean="0">
                <a:solidFill>
                  <a:srgbClr val="000000"/>
                </a:solidFill>
              </a:rPr>
              <a:t>1-1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7504" y="1124744"/>
            <a:ext cx="9036496" cy="3309521"/>
          </a:xfrm>
          <a:prstGeom prst="roundRect">
            <a:avLst>
              <a:gd name="adj" fmla="val 32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在上面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Custom 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类基础上进行扩展，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要求如下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身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份证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号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，各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银行卡的起始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编号，手续费；</a:t>
            </a:r>
            <a:endParaRPr lang="en-US" altLang="zh-CN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：构造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，两个参数（身份证号，姓名），密码默认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，账号系统分配。</a:t>
            </a:r>
            <a:endParaRPr lang="en-US" altLang="zh-CN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构造方法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办卡同时有存款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密码的长度不能超过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位。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转账方法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5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28575" y="188913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作业</a:t>
            </a:r>
            <a:r>
              <a:rPr lang="en-US" altLang="zh-CN" kern="0" dirty="0" smtClean="0">
                <a:solidFill>
                  <a:srgbClr val="000000"/>
                </a:solidFill>
              </a:rPr>
              <a:t>1-1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7504" y="1124744"/>
            <a:ext cx="9036496" cy="1351776"/>
          </a:xfrm>
          <a:prstGeom prst="roundRect">
            <a:avLst>
              <a:gd name="adj" fmla="val 32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class   </a:t>
            </a:r>
            <a:r>
              <a:rPr lang="en-US" altLang="zh-CN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NewCustom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extends Custom{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static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baseNum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zh-CN" altLang="en-US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double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fee; </a:t>
            </a:r>
          </a:p>
        </p:txBody>
      </p:sp>
    </p:spTree>
    <p:extLst>
      <p:ext uri="{BB962C8B-B14F-4D97-AF65-F5344CB8AC3E}">
        <p14:creationId xmlns:p14="http://schemas.microsoft.com/office/powerpoint/2010/main" val="32761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058" y="1196752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</a:rPr>
              <a:t>1.</a:t>
            </a:r>
            <a:r>
              <a:rPr lang="zh-CN" altLang="en-US" sz="2000" dirty="0" smtClean="0">
                <a:solidFill>
                  <a:srgbClr val="000000"/>
                </a:solidFill>
              </a:rPr>
              <a:t>现有</a:t>
            </a:r>
            <a:r>
              <a:rPr lang="zh-CN" altLang="en-US" sz="2000" dirty="0">
                <a:solidFill>
                  <a:srgbClr val="000000"/>
                </a:solidFill>
              </a:rPr>
              <a:t>一个父类</a:t>
            </a:r>
            <a:r>
              <a:rPr lang="en-US" altLang="zh-CN" sz="2000" dirty="0">
                <a:solidFill>
                  <a:srgbClr val="000000"/>
                </a:solidFill>
              </a:rPr>
              <a:t>Account</a:t>
            </a:r>
            <a:r>
              <a:rPr lang="zh-CN" altLang="en-US" sz="2000" dirty="0">
                <a:solidFill>
                  <a:srgbClr val="000000"/>
                </a:solidFill>
              </a:rPr>
              <a:t>表示银行账户，代码已完整。银行账户又分为储蓄账户（</a:t>
            </a:r>
            <a:r>
              <a:rPr lang="en-US" altLang="zh-CN" sz="2000" dirty="0" err="1">
                <a:solidFill>
                  <a:srgbClr val="000000"/>
                </a:solidFill>
              </a:rPr>
              <a:t>SavingAccount</a:t>
            </a:r>
            <a:r>
              <a:rPr lang="zh-CN" altLang="en-US" sz="2000" dirty="0">
                <a:solidFill>
                  <a:srgbClr val="000000"/>
                </a:solidFill>
              </a:rPr>
              <a:t>）和支票账户（</a:t>
            </a:r>
            <a:r>
              <a:rPr lang="en-US" altLang="zh-CN" sz="2000" dirty="0" err="1">
                <a:solidFill>
                  <a:srgbClr val="000000"/>
                </a:solidFill>
              </a:rPr>
              <a:t>CheckingAccount</a:t>
            </a:r>
            <a:r>
              <a:rPr lang="zh-CN" altLang="en-US" sz="2000" dirty="0">
                <a:solidFill>
                  <a:srgbClr val="000000"/>
                </a:solidFill>
              </a:rPr>
              <a:t>）。两种账户的区别是计算活期年利息的方式不同：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储蓄账户：利率为：</a:t>
            </a:r>
            <a:r>
              <a:rPr lang="en-US" altLang="zh-CN" sz="2000" dirty="0" smtClean="0">
                <a:solidFill>
                  <a:srgbClr val="000000"/>
                </a:solidFill>
              </a:rPr>
              <a:t>0.0036    </a:t>
            </a:r>
            <a:r>
              <a:rPr lang="zh-CN" altLang="en-US" sz="2000" dirty="0" smtClean="0">
                <a:solidFill>
                  <a:srgbClr val="000000"/>
                </a:solidFill>
              </a:rPr>
              <a:t>支票</a:t>
            </a:r>
            <a:r>
              <a:rPr lang="zh-CN" altLang="en-US" sz="2000" dirty="0">
                <a:solidFill>
                  <a:srgbClr val="000000"/>
                </a:solidFill>
              </a:rPr>
              <a:t>账户： ￥</a:t>
            </a:r>
            <a:r>
              <a:rPr lang="en-US" altLang="zh-CN" sz="2000" dirty="0">
                <a:solidFill>
                  <a:srgbClr val="000000"/>
                </a:solidFill>
              </a:rPr>
              <a:t>0—</a:t>
            </a:r>
            <a:r>
              <a:rPr lang="zh-CN" altLang="en-US" sz="2000" dirty="0">
                <a:solidFill>
                  <a:srgbClr val="000000"/>
                </a:solidFill>
              </a:rPr>
              <a:t>￥</a:t>
            </a:r>
            <a:r>
              <a:rPr lang="en-US" altLang="zh-CN" sz="2000" dirty="0">
                <a:solidFill>
                  <a:srgbClr val="000000"/>
                </a:solidFill>
              </a:rPr>
              <a:t>20000 </a:t>
            </a:r>
            <a:r>
              <a:rPr lang="zh-CN" altLang="en-US" sz="2000" dirty="0">
                <a:solidFill>
                  <a:srgbClr val="000000"/>
                </a:solidFill>
              </a:rPr>
              <a:t>利率为：</a:t>
            </a:r>
            <a:r>
              <a:rPr lang="en-US" altLang="zh-CN" sz="2000" dirty="0">
                <a:solidFill>
                  <a:srgbClr val="000000"/>
                </a:solidFill>
              </a:rPr>
              <a:t>0.0036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￥</a:t>
            </a:r>
            <a:r>
              <a:rPr lang="en-US" altLang="zh-CN" sz="2000" dirty="0">
                <a:solidFill>
                  <a:srgbClr val="000000"/>
                </a:solidFill>
              </a:rPr>
              <a:t>20000—</a:t>
            </a:r>
            <a:r>
              <a:rPr lang="zh-CN" altLang="en-US" sz="2000" dirty="0">
                <a:solidFill>
                  <a:srgbClr val="000000"/>
                </a:solidFill>
              </a:rPr>
              <a:t>￥</a:t>
            </a:r>
            <a:r>
              <a:rPr lang="en-US" altLang="zh-CN" sz="2000" dirty="0">
                <a:solidFill>
                  <a:srgbClr val="000000"/>
                </a:solidFill>
              </a:rPr>
              <a:t>40000 </a:t>
            </a:r>
            <a:r>
              <a:rPr lang="zh-CN" altLang="en-US" sz="2000" dirty="0">
                <a:solidFill>
                  <a:srgbClr val="000000"/>
                </a:solidFill>
              </a:rPr>
              <a:t>利率为：</a:t>
            </a:r>
            <a:r>
              <a:rPr lang="en-US" altLang="zh-CN" sz="2000" dirty="0">
                <a:solidFill>
                  <a:srgbClr val="000000"/>
                </a:solidFill>
              </a:rPr>
              <a:t>0.0037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￥</a:t>
            </a:r>
            <a:r>
              <a:rPr lang="en-US" altLang="zh-CN" sz="2000" dirty="0">
                <a:solidFill>
                  <a:srgbClr val="000000"/>
                </a:solidFill>
              </a:rPr>
              <a:t>40000—</a:t>
            </a:r>
            <a:r>
              <a:rPr lang="zh-CN" altLang="en-US" sz="2000" dirty="0">
                <a:solidFill>
                  <a:srgbClr val="000000"/>
                </a:solidFill>
              </a:rPr>
              <a:t>￥</a:t>
            </a:r>
            <a:r>
              <a:rPr lang="en-US" altLang="zh-CN" sz="2000" dirty="0">
                <a:solidFill>
                  <a:srgbClr val="000000"/>
                </a:solidFill>
              </a:rPr>
              <a:t>80000 </a:t>
            </a:r>
            <a:r>
              <a:rPr lang="zh-CN" altLang="en-US" sz="2000" dirty="0">
                <a:solidFill>
                  <a:srgbClr val="000000"/>
                </a:solidFill>
              </a:rPr>
              <a:t>利率为：</a:t>
            </a:r>
            <a:r>
              <a:rPr lang="en-US" altLang="zh-CN" sz="2000" dirty="0">
                <a:solidFill>
                  <a:srgbClr val="000000"/>
                </a:solidFill>
              </a:rPr>
              <a:t>0.0038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￥</a:t>
            </a:r>
            <a:r>
              <a:rPr lang="en-US" altLang="zh-CN" sz="2000" dirty="0">
                <a:solidFill>
                  <a:srgbClr val="000000"/>
                </a:solidFill>
              </a:rPr>
              <a:t>80000</a:t>
            </a:r>
            <a:r>
              <a:rPr lang="zh-CN" altLang="en-US" sz="2000" dirty="0">
                <a:solidFill>
                  <a:srgbClr val="000000"/>
                </a:solidFill>
              </a:rPr>
              <a:t>以上 利率为：</a:t>
            </a:r>
            <a:r>
              <a:rPr lang="en-US" altLang="zh-CN" sz="2000" dirty="0">
                <a:solidFill>
                  <a:srgbClr val="000000"/>
                </a:solidFill>
              </a:rPr>
              <a:t>0.0040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计算利息额公式为：利息</a:t>
            </a:r>
            <a:r>
              <a:rPr lang="en-US" altLang="zh-CN" sz="2000" dirty="0">
                <a:solidFill>
                  <a:srgbClr val="000000"/>
                </a:solidFill>
              </a:rPr>
              <a:t>= </a:t>
            </a:r>
            <a:r>
              <a:rPr lang="zh-CN" altLang="en-US" sz="2000" dirty="0">
                <a:solidFill>
                  <a:srgbClr val="000000"/>
                </a:solidFill>
              </a:rPr>
              <a:t>余额</a:t>
            </a:r>
            <a:r>
              <a:rPr lang="en-US" altLang="zh-CN" sz="2000" dirty="0">
                <a:solidFill>
                  <a:srgbClr val="000000"/>
                </a:solidFill>
              </a:rPr>
              <a:t>×</a:t>
            </a:r>
            <a:r>
              <a:rPr lang="zh-CN" altLang="en-US" sz="2000" dirty="0">
                <a:solidFill>
                  <a:srgbClr val="000000"/>
                </a:solidFill>
              </a:rPr>
              <a:t>利率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要求</a:t>
            </a:r>
            <a:r>
              <a:rPr lang="zh-CN" altLang="en-US" sz="2000" dirty="0" smtClean="0">
                <a:solidFill>
                  <a:srgbClr val="000000"/>
                </a:solidFill>
              </a:rPr>
              <a:t>：（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）为</a:t>
            </a:r>
            <a:r>
              <a:rPr lang="en-US" altLang="zh-CN" sz="2000" dirty="0" err="1">
                <a:solidFill>
                  <a:srgbClr val="000000"/>
                </a:solidFill>
              </a:rPr>
              <a:t>SavingAccount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</a:rPr>
              <a:t>CheckingAccount</a:t>
            </a:r>
            <a:r>
              <a:rPr lang="zh-CN" altLang="en-US" sz="2000" dirty="0">
                <a:solidFill>
                  <a:srgbClr val="000000"/>
                </a:solidFill>
              </a:rPr>
              <a:t>提供参数为</a:t>
            </a:r>
            <a:r>
              <a:rPr lang="en-US" altLang="zh-CN" sz="2000" dirty="0">
                <a:solidFill>
                  <a:srgbClr val="000000"/>
                </a:solidFill>
              </a:rPr>
              <a:t>(String </a:t>
            </a:r>
            <a:r>
              <a:rPr lang="en-US" altLang="zh-CN" sz="2000" dirty="0" err="1">
                <a:solidFill>
                  <a:srgbClr val="000000"/>
                </a:solidFill>
              </a:rPr>
              <a:t>idCard</a:t>
            </a:r>
            <a:r>
              <a:rPr lang="en-US" altLang="zh-CN" sz="2000" dirty="0">
                <a:solidFill>
                  <a:srgbClr val="000000"/>
                </a:solidFill>
              </a:rPr>
              <a:t>, double balance)</a:t>
            </a:r>
            <a:r>
              <a:rPr lang="zh-CN" altLang="en-US" sz="2000" dirty="0">
                <a:solidFill>
                  <a:srgbClr val="000000"/>
                </a:solidFill>
              </a:rPr>
              <a:t>的构造方法，在该构造方法中调用</a:t>
            </a:r>
            <a:r>
              <a:rPr lang="en-US" altLang="zh-CN" sz="2000" dirty="0">
                <a:solidFill>
                  <a:srgbClr val="000000"/>
                </a:solidFill>
              </a:rPr>
              <a:t>Account</a:t>
            </a:r>
            <a:r>
              <a:rPr lang="zh-CN" altLang="en-US" sz="2000" dirty="0">
                <a:solidFill>
                  <a:srgbClr val="000000"/>
                </a:solidFill>
              </a:rPr>
              <a:t>的构造方法。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）根据以上描述在</a:t>
            </a:r>
            <a:r>
              <a:rPr lang="en-US" altLang="zh-CN" sz="2000" dirty="0" err="1">
                <a:solidFill>
                  <a:srgbClr val="000000"/>
                </a:solidFill>
              </a:rPr>
              <a:t>SavingAccount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</a:rPr>
              <a:t>CheckingAccount</a:t>
            </a:r>
            <a:r>
              <a:rPr lang="zh-CN" altLang="en-US" sz="2000" dirty="0">
                <a:solidFill>
                  <a:srgbClr val="000000"/>
                </a:solidFill>
              </a:rPr>
              <a:t>中重写</a:t>
            </a:r>
            <a:r>
              <a:rPr lang="en-US" altLang="zh-CN" sz="2000" dirty="0" err="1">
                <a:solidFill>
                  <a:srgbClr val="000000"/>
                </a:solidFill>
              </a:rPr>
              <a:t>getInterest</a:t>
            </a:r>
            <a:r>
              <a:rPr lang="zh-CN" altLang="en-US" sz="2000" dirty="0">
                <a:solidFill>
                  <a:srgbClr val="000000"/>
                </a:solidFill>
              </a:rPr>
              <a:t>方法</a:t>
            </a:r>
          </a:p>
        </p:txBody>
      </p:sp>
      <p:sp>
        <p:nvSpPr>
          <p:cNvPr id="3" name="Rectangle 2"/>
          <p:cNvSpPr txBox="1">
            <a:spLocks/>
          </p:cNvSpPr>
          <p:nvPr/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3300"/>
                </a:solidFill>
              </a:rPr>
              <a:t>作业</a:t>
            </a:r>
            <a:endParaRPr lang="zh-CN" altLang="en-US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058" y="119675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</a:rPr>
              <a:t>1.</a:t>
            </a:r>
            <a:r>
              <a:rPr lang="zh-CN" altLang="en-US" sz="2000" dirty="0" smtClean="0">
                <a:solidFill>
                  <a:srgbClr val="000000"/>
                </a:solidFill>
              </a:rPr>
              <a:t>设计一个自动试题库，要求如下：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</a:rPr>
              <a:t>）题型：单选和多选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</a:rPr>
              <a:t>）每套试卷由</a:t>
            </a:r>
            <a:r>
              <a:rPr lang="en-US" altLang="zh-CN" sz="2000" dirty="0" smtClean="0">
                <a:solidFill>
                  <a:srgbClr val="000000"/>
                </a:solidFill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</a:rPr>
              <a:t>个单选、</a:t>
            </a:r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</a:rPr>
              <a:t>个多选组成。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</a:rPr>
              <a:t>）每个题目由题干、选项和答案组成。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</a:rPr>
              <a:t>2.</a:t>
            </a:r>
            <a:r>
              <a:rPr lang="zh-CN" altLang="en-US" sz="2000" dirty="0" smtClean="0">
                <a:solidFill>
                  <a:srgbClr val="000000"/>
                </a:solidFill>
              </a:rPr>
              <a:t>在</a:t>
            </a:r>
            <a:r>
              <a:rPr lang="en-US" altLang="zh-CN" sz="2000" dirty="0" smtClean="0">
                <a:solidFill>
                  <a:srgbClr val="000000"/>
                </a:solidFill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</a:rPr>
              <a:t>的基础上，组织考生答题，并显示每位考生的得分。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 txBox="1">
            <a:spLocks/>
          </p:cNvSpPr>
          <p:nvPr/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3300"/>
                </a:solidFill>
              </a:rPr>
              <a:t>设计题</a:t>
            </a:r>
            <a:endParaRPr lang="zh-CN" altLang="en-US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en-US" altLang="zh-CN" sz="1400" dirty="0">
                <a:solidFill>
                  <a:srgbClr val="9BD3E5"/>
                </a:solidFill>
              </a:rPr>
              <a:t>3</a:t>
            </a:fld>
            <a:endParaRPr lang="en-US" altLang="zh-CN" sz="1400" dirty="0">
              <a:solidFill>
                <a:srgbClr val="9BD3E5"/>
              </a:solidFill>
            </a:endParaRPr>
          </a:p>
        </p:txBody>
      </p:sp>
      <p:sp>
        <p:nvSpPr>
          <p:cNvPr id="10240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继承基本概念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6894" y="1519306"/>
            <a:ext cx="6783387" cy="3241357"/>
            <a:chOff x="1042988" y="2203768"/>
            <a:chExt cx="6783387" cy="3241357"/>
          </a:xfrm>
        </p:grpSpPr>
        <p:sp>
          <p:nvSpPr>
            <p:cNvPr id="102405" name="AutoShape 4"/>
            <p:cNvSpPr/>
            <p:nvPr/>
          </p:nvSpPr>
          <p:spPr>
            <a:xfrm>
              <a:off x="3888105" y="2203768"/>
              <a:ext cx="1366838" cy="5048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B563CF"/>
              </a:solidFill>
              <a:prstDash val="solid"/>
              <a:headEnd type="none" w="med" len="med"/>
              <a:tailEnd type="none" w="med" len="med"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动物</a:t>
              </a:r>
            </a:p>
          </p:txBody>
        </p:sp>
        <p:sp>
          <p:nvSpPr>
            <p:cNvPr id="102406" name="AutoShape 5"/>
            <p:cNvSpPr/>
            <p:nvPr/>
          </p:nvSpPr>
          <p:spPr>
            <a:xfrm>
              <a:off x="1763713" y="3357563"/>
              <a:ext cx="1512887" cy="5032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B563CF"/>
              </a:solidFill>
              <a:prstDash val="solid"/>
              <a:headEnd type="none" w="med" len="med"/>
              <a:tailEnd type="none" w="med" len="med"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食草动物</a:t>
              </a:r>
            </a:p>
          </p:txBody>
        </p:sp>
        <p:sp>
          <p:nvSpPr>
            <p:cNvPr id="102407" name="AutoShape 6"/>
            <p:cNvSpPr/>
            <p:nvPr/>
          </p:nvSpPr>
          <p:spPr>
            <a:xfrm>
              <a:off x="5722938" y="3357563"/>
              <a:ext cx="1512887" cy="5032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B563CF"/>
              </a:solidFill>
              <a:prstDash val="solid"/>
              <a:headEnd type="none" w="med" len="med"/>
              <a:tailEnd type="none" w="med" len="med"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食肉动物</a:t>
              </a:r>
            </a:p>
          </p:txBody>
        </p:sp>
        <p:pic>
          <p:nvPicPr>
            <p:cNvPr id="102408" name="Picture 9" descr="羊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0338" y="4581525"/>
              <a:ext cx="1238250" cy="8191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409" name="Picture 10" descr="兔子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988" y="4581525"/>
              <a:ext cx="1238250" cy="8001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410" name="Picture 15" descr="狮子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8263" y="4578350"/>
              <a:ext cx="1238250" cy="8667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411" name="Picture 16" descr="猎豹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8125" y="4578350"/>
              <a:ext cx="1238250" cy="866775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02412" name="AutoShape 17"/>
            <p:cNvCxnSpPr>
              <a:endCxn id="102406" idx="2"/>
            </p:cNvCxnSpPr>
            <p:nvPr/>
          </p:nvCxnSpPr>
          <p:spPr>
            <a:xfrm rot="16200000">
              <a:off x="1730375" y="3790950"/>
              <a:ext cx="720725" cy="858838"/>
            </a:xfrm>
            <a:prstGeom prst="bentConnector3">
              <a:avLst>
                <a:gd name="adj1" fmla="val 50000"/>
              </a:avLst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02413" name="AutoShape 18"/>
            <p:cNvCxnSpPr>
              <a:endCxn id="102406" idx="2"/>
            </p:cNvCxnSpPr>
            <p:nvPr/>
          </p:nvCxnSpPr>
          <p:spPr>
            <a:xfrm rot="-16200000" flipH="1">
              <a:off x="2559050" y="3821113"/>
              <a:ext cx="720725" cy="798512"/>
            </a:xfrm>
            <a:prstGeom prst="bentConnector3">
              <a:avLst>
                <a:gd name="adj1" fmla="val 50000"/>
              </a:avLst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02414" name="AutoShape 19"/>
            <p:cNvCxnSpPr>
              <a:stCxn id="102406" idx="0"/>
              <a:endCxn id="102405" idx="2"/>
            </p:cNvCxnSpPr>
            <p:nvPr/>
          </p:nvCxnSpPr>
          <p:spPr>
            <a:xfrm rot="16200000">
              <a:off x="3221673" y="2007553"/>
              <a:ext cx="648970" cy="2051685"/>
            </a:xfrm>
            <a:prstGeom prst="bentConnector3">
              <a:avLst>
                <a:gd name="adj1" fmla="val 50049"/>
              </a:avLst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02415" name="AutoShape 20"/>
            <p:cNvCxnSpPr>
              <a:stCxn id="102407" idx="0"/>
              <a:endCxn id="102405" idx="2"/>
            </p:cNvCxnSpPr>
            <p:nvPr/>
          </p:nvCxnSpPr>
          <p:spPr>
            <a:xfrm rot="16200000" flipV="1">
              <a:off x="5201285" y="2079625"/>
              <a:ext cx="648970" cy="1907540"/>
            </a:xfrm>
            <a:prstGeom prst="bentConnector3">
              <a:avLst>
                <a:gd name="adj1" fmla="val 50000"/>
              </a:avLst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02416" name="AutoShape 21"/>
            <p:cNvCxnSpPr>
              <a:endCxn id="102407" idx="2"/>
            </p:cNvCxnSpPr>
            <p:nvPr/>
          </p:nvCxnSpPr>
          <p:spPr>
            <a:xfrm rot="16200000">
              <a:off x="5764213" y="3862388"/>
              <a:ext cx="717550" cy="712787"/>
            </a:xfrm>
            <a:prstGeom prst="bentConnector3">
              <a:avLst>
                <a:gd name="adj1" fmla="val 50000"/>
              </a:avLst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02417" name="AutoShape 22"/>
            <p:cNvCxnSpPr>
              <a:endCxn id="102407" idx="2"/>
            </p:cNvCxnSpPr>
            <p:nvPr/>
          </p:nvCxnSpPr>
          <p:spPr>
            <a:xfrm rot="-16200000" flipH="1">
              <a:off x="6484938" y="3856038"/>
              <a:ext cx="717550" cy="727075"/>
            </a:xfrm>
            <a:prstGeom prst="bentConnector3">
              <a:avLst>
                <a:gd name="adj1" fmla="val 50000"/>
              </a:avLst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</p:grpSp>
      <p:sp>
        <p:nvSpPr>
          <p:cNvPr id="102418" name="AutoShape 24"/>
          <p:cNvSpPr/>
          <p:nvPr/>
        </p:nvSpPr>
        <p:spPr>
          <a:xfrm>
            <a:off x="5055483" y="1260940"/>
            <a:ext cx="2808288" cy="1021556"/>
          </a:xfrm>
          <a:prstGeom prst="wedgeRoundRectCallout">
            <a:avLst>
              <a:gd name="adj1" fmla="val -45815"/>
              <a:gd name="adj2" fmla="val 774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r>
              <a:rPr lang="zh-CN" altLang="en-US" b="1" dirty="0">
                <a:solidFill>
                  <a:srgbClr val="003300"/>
                </a:solidFill>
                <a:ea typeface="黑体" panose="02010609060101010101" pitchFamily="49" charset="-122"/>
              </a:rPr>
              <a:t>谁是父类？</a:t>
            </a:r>
          </a:p>
          <a:p>
            <a:r>
              <a:rPr lang="zh-CN" altLang="en-US" b="1" dirty="0">
                <a:solidFill>
                  <a:srgbClr val="003300"/>
                </a:solidFill>
                <a:ea typeface="黑体" panose="02010609060101010101" pitchFamily="49" charset="-122"/>
              </a:rPr>
              <a:t>谁是子类？</a:t>
            </a:r>
          </a:p>
          <a:p>
            <a:r>
              <a:rPr lang="zh-CN" altLang="en-US" b="1" dirty="0">
                <a:solidFill>
                  <a:srgbClr val="003300"/>
                </a:solidFill>
                <a:ea typeface="黑体" panose="02010609060101010101" pitchFamily="49" charset="-122"/>
              </a:rPr>
              <a:t>能说出继承的特点吗？</a:t>
            </a:r>
          </a:p>
        </p:txBody>
      </p:sp>
      <p:sp>
        <p:nvSpPr>
          <p:cNvPr id="102419" name="AutoShape 26"/>
          <p:cNvSpPr/>
          <p:nvPr/>
        </p:nvSpPr>
        <p:spPr>
          <a:xfrm>
            <a:off x="1210129" y="4869160"/>
            <a:ext cx="6923381" cy="14701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继承需要符合的关系：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is-a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，</a:t>
            </a:r>
            <a:endParaRPr lang="en-US" altLang="zh-CN" sz="3200" b="1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 eaLnBrk="0" hangingPunct="0"/>
            <a:r>
              <a:rPr lang="zh-CN" altLang="en-US" sz="32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父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类更通用、子类更具体</a:t>
            </a:r>
          </a:p>
        </p:txBody>
      </p:sp>
    </p:spTree>
    <p:extLst>
      <p:ext uri="{BB962C8B-B14F-4D97-AF65-F5344CB8AC3E}">
        <p14:creationId xmlns:p14="http://schemas.microsoft.com/office/powerpoint/2010/main" val="8526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8" grpId="0" animBg="1"/>
      <p:bldP spid="1024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en-US" altLang="zh-CN" sz="1400" dirty="0">
                <a:solidFill>
                  <a:srgbClr val="9BD3E5"/>
                </a:solidFill>
              </a:rPr>
              <a:t>4</a:t>
            </a:fld>
            <a:endParaRPr lang="en-US" altLang="zh-CN" sz="1400" dirty="0">
              <a:solidFill>
                <a:srgbClr val="9BD3E5"/>
              </a:solidFill>
            </a:endParaRPr>
          </a:p>
        </p:txBody>
      </p:sp>
      <p:sp>
        <p:nvSpPr>
          <p:cNvPr id="10445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继承基本概念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4452" name="Rectangle 3"/>
          <p:cNvSpPr>
            <a:spLocks noGrp="1"/>
          </p:cNvSpPr>
          <p:nvPr>
            <p:ph type="body" idx="4294967295"/>
          </p:nvPr>
        </p:nvSpPr>
        <p:spPr>
          <a:xfrm>
            <a:off x="107504" y="1268413"/>
            <a:ext cx="9036496" cy="1008062"/>
          </a:xfrm>
        </p:spPr>
        <p:txBody>
          <a:bodyPr vert="horz" wrap="square" anchor="t"/>
          <a:lstStyle/>
          <a:p>
            <a:pPr eaLnBrk="1" hangingPunct="1"/>
            <a:r>
              <a:rPr lang="zh-CN" altLang="en-US" dirty="0"/>
              <a:t>子类具有父类的一般特性（包括属性和行为），以及自身特殊的特性</a:t>
            </a:r>
          </a:p>
        </p:txBody>
      </p:sp>
      <p:pic>
        <p:nvPicPr>
          <p:cNvPr id="104453" name="Picture 21" descr="bu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0688" y="4368800"/>
            <a:ext cx="1152525" cy="601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4" name="Picture 22" descr="track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2525" y="4354513"/>
            <a:ext cx="1008063" cy="681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5" name="Picture 23" descr="ca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1500" y="4368800"/>
            <a:ext cx="936625" cy="627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56" name="AutoShape 25"/>
          <p:cNvSpPr/>
          <p:nvPr/>
        </p:nvSpPr>
        <p:spPr>
          <a:xfrm>
            <a:off x="539750" y="2354263"/>
            <a:ext cx="2303463" cy="1021556"/>
          </a:xfrm>
          <a:prstGeom prst="wedgeRoundRectCallout">
            <a:avLst>
              <a:gd name="adj1" fmla="val 79426"/>
              <a:gd name="adj2" fmla="val -86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r>
              <a:rPr lang="zh-CN" altLang="en-US" b="1" dirty="0">
                <a:solidFill>
                  <a:srgbClr val="003300"/>
                </a:solidFill>
                <a:ea typeface="黑体" panose="02010609060101010101" pitchFamily="49" charset="-122"/>
              </a:rPr>
              <a:t>巴士是汽车吗？</a:t>
            </a:r>
          </a:p>
          <a:p>
            <a:r>
              <a:rPr lang="zh-CN" altLang="en-US" b="1" dirty="0">
                <a:solidFill>
                  <a:srgbClr val="003300"/>
                </a:solidFill>
                <a:ea typeface="黑体" panose="02010609060101010101" pitchFamily="49" charset="-122"/>
              </a:rPr>
              <a:t>卡车是汽车吗？</a:t>
            </a:r>
          </a:p>
          <a:p>
            <a:r>
              <a:rPr lang="zh-CN" altLang="en-US" b="1" dirty="0">
                <a:solidFill>
                  <a:srgbClr val="003300"/>
                </a:solidFill>
                <a:ea typeface="黑体" panose="02010609060101010101" pitchFamily="49" charset="-122"/>
              </a:rPr>
              <a:t>出租车是汽车吗？</a:t>
            </a:r>
          </a:p>
        </p:txBody>
      </p:sp>
      <p:grpSp>
        <p:nvGrpSpPr>
          <p:cNvPr id="104457" name="Group 49"/>
          <p:cNvGrpSpPr/>
          <p:nvPr/>
        </p:nvGrpSpPr>
        <p:grpSpPr>
          <a:xfrm>
            <a:off x="1525588" y="5159375"/>
            <a:ext cx="1417637" cy="933450"/>
            <a:chOff x="0" y="0"/>
            <a:chExt cx="893" cy="588"/>
          </a:xfrm>
        </p:grpSpPr>
        <p:sp>
          <p:nvSpPr>
            <p:cNvPr id="104458" name="AutoShape 30"/>
            <p:cNvSpPr/>
            <p:nvPr/>
          </p:nvSpPr>
          <p:spPr>
            <a:xfrm>
              <a:off x="0" y="0"/>
              <a:ext cx="893" cy="5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最大载客数量</a:t>
              </a:r>
            </a:p>
            <a:p>
              <a:pPr algn="ctr" eaLnBrk="0" hangingPunct="0"/>
              <a:endParaRPr lang="zh-CN" altLang="en-US" b="1" dirty="0">
                <a:solidFill>
                  <a:srgbClr val="003300"/>
                </a:solidFill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报站</a:t>
              </a:r>
            </a:p>
          </p:txBody>
        </p:sp>
        <p:sp>
          <p:nvSpPr>
            <p:cNvPr id="104459" name="Line 31"/>
            <p:cNvSpPr/>
            <p:nvPr/>
          </p:nvSpPr>
          <p:spPr>
            <a:xfrm>
              <a:off x="0" y="318"/>
              <a:ext cx="862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4460" name="Group 48"/>
          <p:cNvGrpSpPr/>
          <p:nvPr/>
        </p:nvGrpSpPr>
        <p:grpSpPr>
          <a:xfrm>
            <a:off x="5341938" y="2133600"/>
            <a:ext cx="1462087" cy="1370013"/>
            <a:chOff x="0" y="0"/>
            <a:chExt cx="862" cy="773"/>
          </a:xfrm>
        </p:grpSpPr>
        <p:sp>
          <p:nvSpPr>
            <p:cNvPr id="104461" name="AutoShape 41"/>
            <p:cNvSpPr/>
            <p:nvPr/>
          </p:nvSpPr>
          <p:spPr>
            <a:xfrm>
              <a:off x="0" y="0"/>
              <a:ext cx="862" cy="77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引擎数量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外观颜色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刹车</a:t>
              </a:r>
            </a:p>
            <a:p>
              <a:pPr algn="ctr" eaLnBrk="0" hangingPunct="0"/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加速</a:t>
              </a:r>
            </a:p>
          </p:txBody>
        </p:sp>
        <p:sp>
          <p:nvSpPr>
            <p:cNvPr id="104462" name="Line 43"/>
            <p:cNvSpPr/>
            <p:nvPr/>
          </p:nvSpPr>
          <p:spPr>
            <a:xfrm>
              <a:off x="0" y="426"/>
              <a:ext cx="862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4463" name="AutoShape 44"/>
          <p:cNvSpPr/>
          <p:nvPr/>
        </p:nvSpPr>
        <p:spPr>
          <a:xfrm>
            <a:off x="3519488" y="2497138"/>
            <a:ext cx="1366837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 dirty="0">
                <a:solidFill>
                  <a:srgbClr val="003300"/>
                </a:solidFill>
                <a:ea typeface="黑体" panose="02010609060101010101" pitchFamily="49" charset="-122"/>
              </a:rPr>
              <a:t>汽车</a:t>
            </a:r>
          </a:p>
        </p:txBody>
      </p:sp>
      <p:grpSp>
        <p:nvGrpSpPr>
          <p:cNvPr id="104464" name="Group 45"/>
          <p:cNvGrpSpPr/>
          <p:nvPr/>
        </p:nvGrpSpPr>
        <p:grpSpPr>
          <a:xfrm>
            <a:off x="2484438" y="2351088"/>
            <a:ext cx="215900" cy="288925"/>
            <a:chOff x="0" y="0"/>
            <a:chExt cx="272" cy="318"/>
          </a:xfrm>
        </p:grpSpPr>
        <p:sp>
          <p:nvSpPr>
            <p:cNvPr id="104465" name="Line 46"/>
            <p:cNvSpPr/>
            <p:nvPr/>
          </p:nvSpPr>
          <p:spPr>
            <a:xfrm>
              <a:off x="0" y="182"/>
              <a:ext cx="136" cy="136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66" name="Line 47"/>
            <p:cNvSpPr/>
            <p:nvPr/>
          </p:nvSpPr>
          <p:spPr>
            <a:xfrm flipV="1">
              <a:off x="136" y="0"/>
              <a:ext cx="136" cy="318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4467" name="Group 50"/>
          <p:cNvGrpSpPr/>
          <p:nvPr/>
        </p:nvGrpSpPr>
        <p:grpSpPr>
          <a:xfrm>
            <a:off x="3470275" y="5159375"/>
            <a:ext cx="1417638" cy="933450"/>
            <a:chOff x="0" y="0"/>
            <a:chExt cx="893" cy="588"/>
          </a:xfrm>
        </p:grpSpPr>
        <p:sp>
          <p:nvSpPr>
            <p:cNvPr id="104468" name="AutoShape 51"/>
            <p:cNvSpPr/>
            <p:nvPr/>
          </p:nvSpPr>
          <p:spPr>
            <a:xfrm>
              <a:off x="0" y="0"/>
              <a:ext cx="893" cy="5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最大载重量</a:t>
              </a:r>
            </a:p>
            <a:p>
              <a:pPr algn="ctr" eaLnBrk="0" hangingPunct="0"/>
              <a:endParaRPr lang="zh-CN" altLang="en-US" b="1" dirty="0">
                <a:solidFill>
                  <a:srgbClr val="003300"/>
                </a:solidFill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卸货</a:t>
              </a:r>
            </a:p>
          </p:txBody>
        </p:sp>
        <p:sp>
          <p:nvSpPr>
            <p:cNvPr id="104469" name="Line 52"/>
            <p:cNvSpPr/>
            <p:nvPr/>
          </p:nvSpPr>
          <p:spPr>
            <a:xfrm>
              <a:off x="0" y="318"/>
              <a:ext cx="862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4470" name="Group 56"/>
          <p:cNvGrpSpPr/>
          <p:nvPr/>
        </p:nvGrpSpPr>
        <p:grpSpPr>
          <a:xfrm>
            <a:off x="5508625" y="5159375"/>
            <a:ext cx="1417638" cy="933450"/>
            <a:chOff x="0" y="0"/>
            <a:chExt cx="893" cy="588"/>
          </a:xfrm>
        </p:grpSpPr>
        <p:sp>
          <p:nvSpPr>
            <p:cNvPr id="104471" name="AutoShape 54"/>
            <p:cNvSpPr/>
            <p:nvPr/>
          </p:nvSpPr>
          <p:spPr>
            <a:xfrm>
              <a:off x="0" y="0"/>
              <a:ext cx="893" cy="5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所属公司</a:t>
              </a:r>
            </a:p>
            <a:p>
              <a:pPr algn="ctr" eaLnBrk="0" hangingPunct="0"/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最大载客数量</a:t>
              </a:r>
            </a:p>
            <a:p>
              <a:pPr algn="ctr" eaLnBrk="0" hangingPunct="0"/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打发票</a:t>
              </a:r>
            </a:p>
          </p:txBody>
        </p:sp>
        <p:sp>
          <p:nvSpPr>
            <p:cNvPr id="104472" name="Line 55"/>
            <p:cNvSpPr/>
            <p:nvPr/>
          </p:nvSpPr>
          <p:spPr>
            <a:xfrm>
              <a:off x="0" y="408"/>
              <a:ext cx="862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4473" name="Group 57"/>
          <p:cNvGrpSpPr/>
          <p:nvPr/>
        </p:nvGrpSpPr>
        <p:grpSpPr>
          <a:xfrm>
            <a:off x="2484438" y="2636838"/>
            <a:ext cx="215900" cy="288925"/>
            <a:chOff x="0" y="0"/>
            <a:chExt cx="272" cy="318"/>
          </a:xfrm>
        </p:grpSpPr>
        <p:sp>
          <p:nvSpPr>
            <p:cNvPr id="104474" name="Line 58"/>
            <p:cNvSpPr/>
            <p:nvPr/>
          </p:nvSpPr>
          <p:spPr>
            <a:xfrm>
              <a:off x="0" y="182"/>
              <a:ext cx="136" cy="136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75" name="Line 59"/>
            <p:cNvSpPr/>
            <p:nvPr/>
          </p:nvSpPr>
          <p:spPr>
            <a:xfrm flipV="1">
              <a:off x="136" y="0"/>
              <a:ext cx="136" cy="318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4476" name="Group 60"/>
          <p:cNvGrpSpPr/>
          <p:nvPr/>
        </p:nvGrpSpPr>
        <p:grpSpPr>
          <a:xfrm>
            <a:off x="2484438" y="2925763"/>
            <a:ext cx="215900" cy="288925"/>
            <a:chOff x="0" y="0"/>
            <a:chExt cx="272" cy="318"/>
          </a:xfrm>
        </p:grpSpPr>
        <p:sp>
          <p:nvSpPr>
            <p:cNvPr id="104477" name="Line 61"/>
            <p:cNvSpPr/>
            <p:nvPr/>
          </p:nvSpPr>
          <p:spPr>
            <a:xfrm>
              <a:off x="0" y="182"/>
              <a:ext cx="136" cy="136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78" name="Line 62"/>
            <p:cNvSpPr/>
            <p:nvPr/>
          </p:nvSpPr>
          <p:spPr>
            <a:xfrm flipV="1">
              <a:off x="136" y="0"/>
              <a:ext cx="136" cy="318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104479" name="AutoShape 63"/>
          <p:cNvCxnSpPr>
            <a:endCxn id="104463" idx="2"/>
          </p:cNvCxnSpPr>
          <p:nvPr/>
        </p:nvCxnSpPr>
        <p:spPr>
          <a:xfrm rot="16200000">
            <a:off x="2551113" y="2716213"/>
            <a:ext cx="1366837" cy="1936750"/>
          </a:xfrm>
          <a:prstGeom prst="bentConnector3">
            <a:avLst>
              <a:gd name="adj1" fmla="val 49940"/>
            </a:avLst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4480" name="AutoShape 64"/>
          <p:cNvCxnSpPr>
            <a:endCxn id="104463" idx="2"/>
          </p:cNvCxnSpPr>
          <p:nvPr/>
        </p:nvCxnSpPr>
        <p:spPr>
          <a:xfrm rot="16200000">
            <a:off x="3524250" y="3675063"/>
            <a:ext cx="1352550" cy="6350"/>
          </a:xfrm>
          <a:prstGeom prst="bentConnector3">
            <a:avLst>
              <a:gd name="adj1" fmla="val 50000"/>
            </a:avLst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grpSp>
        <p:nvGrpSpPr>
          <p:cNvPr id="104481" name="Group 70"/>
          <p:cNvGrpSpPr/>
          <p:nvPr/>
        </p:nvGrpSpPr>
        <p:grpSpPr>
          <a:xfrm>
            <a:off x="6783388" y="2206625"/>
            <a:ext cx="792162" cy="576263"/>
            <a:chOff x="0" y="0"/>
            <a:chExt cx="499" cy="363"/>
          </a:xfrm>
        </p:grpSpPr>
        <p:sp>
          <p:nvSpPr>
            <p:cNvPr id="104482" name="AutoShape 67"/>
            <p:cNvSpPr/>
            <p:nvPr/>
          </p:nvSpPr>
          <p:spPr>
            <a:xfrm>
              <a:off x="45" y="0"/>
              <a:ext cx="45" cy="363"/>
            </a:xfrm>
            <a:prstGeom prst="rightBrace">
              <a:avLst>
                <a:gd name="adj1" fmla="val 67222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9BD3E5"/>
                </a:solidFill>
              </a:endParaRPr>
            </a:p>
          </p:txBody>
        </p:sp>
        <p:sp>
          <p:nvSpPr>
            <p:cNvPr id="104483" name="Text Box 69"/>
            <p:cNvSpPr txBox="1"/>
            <p:nvPr/>
          </p:nvSpPr>
          <p:spPr>
            <a:xfrm>
              <a:off x="0" y="60"/>
              <a:ext cx="49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属性</a:t>
              </a:r>
            </a:p>
          </p:txBody>
        </p:sp>
      </p:grpSp>
      <p:grpSp>
        <p:nvGrpSpPr>
          <p:cNvPr id="104484" name="Group 71"/>
          <p:cNvGrpSpPr/>
          <p:nvPr/>
        </p:nvGrpSpPr>
        <p:grpSpPr>
          <a:xfrm>
            <a:off x="6797675" y="2854325"/>
            <a:ext cx="792163" cy="576263"/>
            <a:chOff x="0" y="0"/>
            <a:chExt cx="499" cy="363"/>
          </a:xfrm>
        </p:grpSpPr>
        <p:sp>
          <p:nvSpPr>
            <p:cNvPr id="104485" name="AutoShape 72"/>
            <p:cNvSpPr/>
            <p:nvPr/>
          </p:nvSpPr>
          <p:spPr>
            <a:xfrm>
              <a:off x="45" y="0"/>
              <a:ext cx="45" cy="363"/>
            </a:xfrm>
            <a:prstGeom prst="rightBrace">
              <a:avLst>
                <a:gd name="adj1" fmla="val 67222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9BD3E5"/>
                </a:solidFill>
              </a:endParaRPr>
            </a:p>
          </p:txBody>
        </p:sp>
        <p:sp>
          <p:nvSpPr>
            <p:cNvPr id="104486" name="Text Box 73"/>
            <p:cNvSpPr txBox="1"/>
            <p:nvPr/>
          </p:nvSpPr>
          <p:spPr>
            <a:xfrm>
              <a:off x="0" y="60"/>
              <a:ext cx="49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行为</a:t>
              </a:r>
            </a:p>
          </p:txBody>
        </p:sp>
      </p:grpSp>
      <p:sp>
        <p:nvSpPr>
          <p:cNvPr id="104487" name="AutoShape 74"/>
          <p:cNvSpPr/>
          <p:nvPr/>
        </p:nvSpPr>
        <p:spPr>
          <a:xfrm>
            <a:off x="6948488" y="4097338"/>
            <a:ext cx="1800225" cy="1021556"/>
          </a:xfrm>
          <a:prstGeom prst="wedgeRoundRectCallout">
            <a:avLst>
              <a:gd name="adj1" fmla="val -50440"/>
              <a:gd name="adj2" fmla="val 770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请问：出租车包含哪些属性和行为呢？</a:t>
            </a:r>
          </a:p>
        </p:txBody>
      </p:sp>
      <p:cxnSp>
        <p:nvCxnSpPr>
          <p:cNvPr id="104488" name="AutoShape 78"/>
          <p:cNvCxnSpPr>
            <a:endCxn id="104463" idx="2"/>
          </p:cNvCxnSpPr>
          <p:nvPr/>
        </p:nvCxnSpPr>
        <p:spPr>
          <a:xfrm rot="-5400000" flipV="1">
            <a:off x="4451350" y="2752725"/>
            <a:ext cx="1384300" cy="1881188"/>
          </a:xfrm>
          <a:prstGeom prst="bentConnector3">
            <a:avLst>
              <a:gd name="adj1" fmla="val 49884"/>
            </a:avLst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4353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en-US" altLang="zh-CN" sz="1400" dirty="0">
                <a:solidFill>
                  <a:srgbClr val="9BD3E5"/>
                </a:solidFill>
              </a:rPr>
              <a:pPr algn="r"/>
              <a:t>5</a:t>
            </a:fld>
            <a:endParaRPr lang="en-US" altLang="zh-CN" sz="1400" dirty="0">
              <a:solidFill>
                <a:srgbClr val="9BD3E5"/>
              </a:solidFill>
            </a:endParaRPr>
          </a:p>
        </p:txBody>
      </p:sp>
      <p:sp>
        <p:nvSpPr>
          <p:cNvPr id="10445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继承基本概念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04457" name="Group 49"/>
          <p:cNvGrpSpPr/>
          <p:nvPr/>
        </p:nvGrpSpPr>
        <p:grpSpPr>
          <a:xfrm>
            <a:off x="1458836" y="4225925"/>
            <a:ext cx="1417637" cy="1438275"/>
            <a:chOff x="0" y="-588"/>
            <a:chExt cx="893" cy="906"/>
          </a:xfrm>
        </p:grpSpPr>
        <p:sp>
          <p:nvSpPr>
            <p:cNvPr id="104458" name="AutoShape 30"/>
            <p:cNvSpPr/>
            <p:nvPr/>
          </p:nvSpPr>
          <p:spPr>
            <a:xfrm>
              <a:off x="0" y="-588"/>
              <a:ext cx="893" cy="90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3300"/>
                  </a:solidFill>
                  <a:ea typeface="黑体" panose="02010609060101010101" pitchFamily="49" charset="-122"/>
                </a:rPr>
                <a:t>姓名</a:t>
              </a:r>
              <a:endParaRPr lang="en-US" altLang="zh-CN" b="1" dirty="0" smtClean="0">
                <a:solidFill>
                  <a:srgbClr val="003300"/>
                </a:solidFill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b="1" dirty="0" smtClean="0">
                  <a:solidFill>
                    <a:srgbClr val="003300"/>
                  </a:solidFill>
                  <a:ea typeface="黑体" panose="02010609060101010101" pitchFamily="49" charset="-122"/>
                </a:rPr>
                <a:t>年龄</a:t>
              </a:r>
              <a:endParaRPr lang="zh-CN" altLang="en-US" b="1" dirty="0">
                <a:solidFill>
                  <a:srgbClr val="003300"/>
                </a:solidFill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b="1" dirty="0" smtClean="0">
                  <a:solidFill>
                    <a:srgbClr val="003300"/>
                  </a:solidFill>
                  <a:ea typeface="黑体" panose="02010609060101010101" pitchFamily="49" charset="-122"/>
                </a:rPr>
                <a:t>专业班级</a:t>
              </a:r>
              <a:endParaRPr lang="en-US" altLang="zh-CN" b="1" dirty="0" smtClean="0">
                <a:solidFill>
                  <a:srgbClr val="003300"/>
                </a:solidFill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b="1" dirty="0" smtClean="0">
                  <a:solidFill>
                    <a:srgbClr val="003300"/>
                  </a:solidFill>
                  <a:ea typeface="黑体" panose="02010609060101010101" pitchFamily="49" charset="-122"/>
                </a:rPr>
                <a:t>打印</a:t>
              </a:r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个人信息</a:t>
              </a:r>
            </a:p>
            <a:p>
              <a:pPr algn="ctr" eaLnBrk="0" hangingPunct="0"/>
              <a:endParaRPr lang="zh-CN" altLang="en-US" b="1" dirty="0">
                <a:solidFill>
                  <a:srgbClr val="00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4459" name="Line 31"/>
            <p:cNvSpPr/>
            <p:nvPr/>
          </p:nvSpPr>
          <p:spPr>
            <a:xfrm>
              <a:off x="0" y="318"/>
              <a:ext cx="862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4463" name="AutoShape 44"/>
          <p:cNvSpPr/>
          <p:nvPr/>
        </p:nvSpPr>
        <p:spPr>
          <a:xfrm>
            <a:off x="3492150" y="1543391"/>
            <a:ext cx="1366837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 dirty="0" smtClean="0">
                <a:solidFill>
                  <a:srgbClr val="003300"/>
                </a:solidFill>
                <a:ea typeface="黑体" panose="02010609060101010101" pitchFamily="49" charset="-122"/>
              </a:rPr>
              <a:t>人</a:t>
            </a:r>
            <a:endParaRPr lang="zh-CN" altLang="en-US" b="1" dirty="0">
              <a:solidFill>
                <a:srgbClr val="003300"/>
              </a:solidFill>
              <a:ea typeface="黑体" panose="02010609060101010101" pitchFamily="49" charset="-122"/>
            </a:endParaRPr>
          </a:p>
        </p:txBody>
      </p:sp>
      <p:cxnSp>
        <p:nvCxnSpPr>
          <p:cNvPr id="104479" name="AutoShape 63"/>
          <p:cNvCxnSpPr>
            <a:endCxn id="104463" idx="2"/>
          </p:cNvCxnSpPr>
          <p:nvPr/>
        </p:nvCxnSpPr>
        <p:spPr>
          <a:xfrm rot="16200000">
            <a:off x="2523775" y="1762466"/>
            <a:ext cx="1366837" cy="1936750"/>
          </a:xfrm>
          <a:prstGeom prst="bentConnector3">
            <a:avLst>
              <a:gd name="adj1" fmla="val 49940"/>
            </a:avLst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4488" name="AutoShape 78"/>
          <p:cNvCxnSpPr>
            <a:endCxn id="104463" idx="2"/>
          </p:cNvCxnSpPr>
          <p:nvPr/>
        </p:nvCxnSpPr>
        <p:spPr>
          <a:xfrm rot="-5400000" flipV="1">
            <a:off x="4424012" y="1798978"/>
            <a:ext cx="1384300" cy="1881188"/>
          </a:xfrm>
          <a:prstGeom prst="bentConnector3">
            <a:avLst>
              <a:gd name="adj1" fmla="val 49884"/>
            </a:avLst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41" name="AutoShape 44"/>
          <p:cNvSpPr/>
          <p:nvPr/>
        </p:nvSpPr>
        <p:spPr>
          <a:xfrm>
            <a:off x="1577785" y="3470956"/>
            <a:ext cx="1366837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 dirty="0" smtClean="0">
                <a:solidFill>
                  <a:srgbClr val="003300"/>
                </a:solidFill>
                <a:ea typeface="黑体" panose="02010609060101010101" pitchFamily="49" charset="-122"/>
              </a:rPr>
              <a:t>学生</a:t>
            </a:r>
            <a:endParaRPr lang="zh-CN" altLang="en-US" b="1" dirty="0">
              <a:solidFill>
                <a:srgbClr val="003300"/>
              </a:solidFill>
              <a:ea typeface="黑体" panose="02010609060101010101" pitchFamily="49" charset="-122"/>
            </a:endParaRPr>
          </a:p>
        </p:txBody>
      </p:sp>
      <p:sp>
        <p:nvSpPr>
          <p:cNvPr id="42" name="AutoShape 44"/>
          <p:cNvSpPr/>
          <p:nvPr/>
        </p:nvSpPr>
        <p:spPr>
          <a:xfrm>
            <a:off x="5388656" y="3452182"/>
            <a:ext cx="1366837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 dirty="0" smtClean="0">
                <a:solidFill>
                  <a:srgbClr val="003300"/>
                </a:solidFill>
                <a:ea typeface="黑体" panose="02010609060101010101" pitchFamily="49" charset="-122"/>
              </a:rPr>
              <a:t>教师</a:t>
            </a:r>
            <a:endParaRPr lang="zh-CN" altLang="en-US" b="1" dirty="0">
              <a:solidFill>
                <a:srgbClr val="003300"/>
              </a:solidFill>
              <a:ea typeface="黑体" panose="02010609060101010101" pitchFamily="49" charset="-122"/>
            </a:endParaRPr>
          </a:p>
        </p:txBody>
      </p:sp>
      <p:grpSp>
        <p:nvGrpSpPr>
          <p:cNvPr id="43" name="Group 49"/>
          <p:cNvGrpSpPr/>
          <p:nvPr/>
        </p:nvGrpSpPr>
        <p:grpSpPr>
          <a:xfrm>
            <a:off x="5388656" y="1076665"/>
            <a:ext cx="1417637" cy="1438275"/>
            <a:chOff x="0" y="-588"/>
            <a:chExt cx="893" cy="906"/>
          </a:xfrm>
        </p:grpSpPr>
        <p:sp>
          <p:nvSpPr>
            <p:cNvPr id="44" name="AutoShape 30"/>
            <p:cNvSpPr/>
            <p:nvPr/>
          </p:nvSpPr>
          <p:spPr>
            <a:xfrm>
              <a:off x="0" y="-588"/>
              <a:ext cx="893" cy="90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3300"/>
                  </a:solidFill>
                  <a:ea typeface="黑体" panose="02010609060101010101" pitchFamily="49" charset="-122"/>
                </a:rPr>
                <a:t>姓名</a:t>
              </a:r>
              <a:endParaRPr lang="en-US" altLang="zh-CN" b="1" dirty="0" smtClean="0">
                <a:solidFill>
                  <a:srgbClr val="003300"/>
                </a:solidFill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b="1" dirty="0" smtClean="0">
                  <a:solidFill>
                    <a:srgbClr val="003300"/>
                  </a:solidFill>
                  <a:ea typeface="黑体" panose="02010609060101010101" pitchFamily="49" charset="-122"/>
                </a:rPr>
                <a:t>年龄</a:t>
              </a:r>
              <a:endParaRPr lang="zh-CN" altLang="en-US" b="1" dirty="0">
                <a:solidFill>
                  <a:srgbClr val="003300"/>
                </a:solidFill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打印个人</a:t>
              </a:r>
              <a:r>
                <a:rPr lang="zh-CN" altLang="en-US" b="1" dirty="0" smtClean="0">
                  <a:solidFill>
                    <a:srgbClr val="003300"/>
                  </a:solidFill>
                  <a:ea typeface="黑体" panose="02010609060101010101" pitchFamily="49" charset="-122"/>
                </a:rPr>
                <a:t>信息</a:t>
              </a:r>
              <a:endParaRPr lang="zh-CN" altLang="en-US" b="1" dirty="0">
                <a:solidFill>
                  <a:srgbClr val="00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Line 31"/>
            <p:cNvSpPr/>
            <p:nvPr/>
          </p:nvSpPr>
          <p:spPr>
            <a:xfrm>
              <a:off x="0" y="318"/>
              <a:ext cx="862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6" name="Group 49"/>
          <p:cNvGrpSpPr/>
          <p:nvPr/>
        </p:nvGrpSpPr>
        <p:grpSpPr>
          <a:xfrm>
            <a:off x="5580112" y="4250131"/>
            <a:ext cx="1417637" cy="1438275"/>
            <a:chOff x="0" y="-588"/>
            <a:chExt cx="893" cy="906"/>
          </a:xfrm>
        </p:grpSpPr>
        <p:sp>
          <p:nvSpPr>
            <p:cNvPr id="47" name="AutoShape 30"/>
            <p:cNvSpPr/>
            <p:nvPr/>
          </p:nvSpPr>
          <p:spPr>
            <a:xfrm>
              <a:off x="0" y="-588"/>
              <a:ext cx="893" cy="90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3300"/>
                  </a:solidFill>
                  <a:ea typeface="黑体" panose="02010609060101010101" pitchFamily="49" charset="-122"/>
                </a:rPr>
                <a:t>姓名</a:t>
              </a:r>
              <a:endParaRPr lang="en-US" altLang="zh-CN" b="1" dirty="0" smtClean="0">
                <a:solidFill>
                  <a:srgbClr val="003300"/>
                </a:solidFill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b="1" dirty="0" smtClean="0">
                  <a:solidFill>
                    <a:srgbClr val="003300"/>
                  </a:solidFill>
                  <a:ea typeface="黑体" panose="02010609060101010101" pitchFamily="49" charset="-122"/>
                </a:rPr>
                <a:t>年龄</a:t>
              </a:r>
              <a:endParaRPr lang="zh-CN" altLang="en-US" b="1" dirty="0">
                <a:solidFill>
                  <a:srgbClr val="003300"/>
                </a:solidFill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b="1" dirty="0" smtClean="0">
                  <a:solidFill>
                    <a:srgbClr val="003300"/>
                  </a:solidFill>
                  <a:ea typeface="黑体" panose="02010609060101010101" pitchFamily="49" charset="-122"/>
                </a:rPr>
                <a:t>职称</a:t>
              </a:r>
              <a:endParaRPr lang="zh-CN" altLang="en-US" b="1" dirty="0">
                <a:solidFill>
                  <a:srgbClr val="003300"/>
                </a:solidFill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b="1" dirty="0">
                  <a:solidFill>
                    <a:srgbClr val="003300"/>
                  </a:solidFill>
                  <a:ea typeface="黑体" panose="02010609060101010101" pitchFamily="49" charset="-122"/>
                </a:rPr>
                <a:t>打印个人</a:t>
              </a:r>
              <a:r>
                <a:rPr lang="zh-CN" altLang="en-US" b="1" dirty="0" smtClean="0">
                  <a:solidFill>
                    <a:srgbClr val="003300"/>
                  </a:solidFill>
                  <a:ea typeface="黑体" panose="02010609060101010101" pitchFamily="49" charset="-122"/>
                </a:rPr>
                <a:t>信息</a:t>
              </a:r>
              <a:endParaRPr lang="zh-CN" altLang="en-US" b="1" dirty="0">
                <a:solidFill>
                  <a:srgbClr val="00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" name="Line 31"/>
            <p:cNvSpPr/>
            <p:nvPr/>
          </p:nvSpPr>
          <p:spPr>
            <a:xfrm>
              <a:off x="0" y="318"/>
              <a:ext cx="862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40818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/>
          <p:nvPr/>
        </p:nvSpPr>
        <p:spPr>
          <a:xfrm>
            <a:off x="0" y="1106488"/>
            <a:ext cx="8892480" cy="5466576"/>
          </a:xfrm>
          <a:prstGeom prst="roundRect">
            <a:avLst>
              <a:gd name="adj" fmla="val 6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Person 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String name; </a:t>
            </a:r>
            <a:endParaRPr lang="en-US" altLang="zh-CN" sz="2800" b="1" dirty="0" smtClean="0">
              <a:solidFill>
                <a:schemeClr val="tx2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 err="1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sage; </a:t>
            </a:r>
          </a:p>
          <a:p>
            <a:pPr lvl="1"/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public Person(String name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 err="1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age ){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this.name = name;     </a:t>
            </a:r>
            <a:endParaRPr lang="en-US" altLang="zh-CN" sz="2800" b="1" dirty="0" smtClean="0">
              <a:solidFill>
                <a:schemeClr val="tx2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this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. 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age= age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public 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void </a:t>
            </a:r>
            <a:r>
              <a:rPr lang="en-US" altLang="zh-CN" sz="2800" b="1" dirty="0" err="1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outprint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( ) 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	</a:t>
            </a: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(“</a:t>
            </a:r>
            <a:r>
              <a:rPr lang="zh-CN" altLang="en-US" sz="2800" b="1" dirty="0" smtClean="0">
                <a:solidFill>
                  <a:schemeClr val="tx2">
                    <a:lumMod val="50000"/>
                  </a:schemeClr>
                </a:solidFill>
                <a:ea typeface="黑体" panose="02010609060101010101" pitchFamily="49" charset="-122"/>
              </a:rPr>
              <a:t>姓名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” +  name);</a:t>
            </a:r>
          </a:p>
          <a:p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            </a:t>
            </a: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( “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ea typeface="黑体" panose="02010609060101010101" pitchFamily="49" charset="-122"/>
              </a:rPr>
              <a:t>年龄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" 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+ 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age);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    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 }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}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ea typeface="Courier New" panose="02070309020205020404" pitchFamily="49" charset="0"/>
            </a:endParaRPr>
          </a:p>
        </p:txBody>
      </p:sp>
      <p:sp>
        <p:nvSpPr>
          <p:cNvPr id="8" name="Rectangle 2"/>
          <p:cNvSpPr txBox="1">
            <a:spLocks/>
          </p:cNvSpPr>
          <p:nvPr/>
        </p:nvSpPr>
        <p:spPr bwMode="gray">
          <a:xfrm>
            <a:off x="107504" y="21374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Person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类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/>
          </p:cNvSpPr>
          <p:nvPr/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101C56">
                    <a:lumMod val="50000"/>
                  </a:srgbClr>
                </a:solidFill>
              </a:rPr>
              <a:t>Student</a:t>
            </a:r>
            <a:r>
              <a:rPr lang="zh-CN" altLang="en-US" dirty="0" smtClean="0">
                <a:solidFill>
                  <a:srgbClr val="101C56">
                    <a:lumMod val="50000"/>
                  </a:srgbClr>
                </a:solidFill>
              </a:rPr>
              <a:t>类</a:t>
            </a:r>
            <a:endParaRPr lang="en-US" altLang="zh-CN" dirty="0">
              <a:solidFill>
                <a:srgbClr val="101C56">
                  <a:lumMod val="50000"/>
                </a:srgbClr>
              </a:solidFill>
            </a:endParaRPr>
          </a:p>
        </p:txBody>
      </p:sp>
      <p:sp>
        <p:nvSpPr>
          <p:cNvPr id="9" name="AutoShape 10"/>
          <p:cNvSpPr/>
          <p:nvPr/>
        </p:nvSpPr>
        <p:spPr>
          <a:xfrm>
            <a:off x="107504" y="1137590"/>
            <a:ext cx="9036496" cy="6361688"/>
          </a:xfrm>
          <a:prstGeom prst="roundRect">
            <a:avLst>
              <a:gd name="adj" fmla="val 6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Student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String name; </a:t>
            </a:r>
            <a:endParaRPr lang="en-US" altLang="zh-CN" sz="2800" b="1" dirty="0" smtClean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age; 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String  class;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Student (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String name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age ,string class)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{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this.name = name;     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this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.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age=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age; </a:t>
            </a:r>
            <a:endParaRPr lang="en-US" altLang="zh-CN" sz="2800" b="1" dirty="0" smtClean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this. class=class;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void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outprint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 )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	</a:t>
            </a:r>
            <a:r>
              <a:rPr lang="en-US" altLang="zh-CN" sz="2800" b="1" dirty="0" err="1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(“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ea typeface="黑体" panose="02010609060101010101" pitchFamily="49" charset="-122"/>
              </a:rPr>
              <a:t>姓名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” +  name);</a:t>
            </a: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  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 “</a:t>
            </a:r>
            <a:r>
              <a:rPr lang="zh-CN" altLang="en-US" sz="2800" b="1" dirty="0">
                <a:solidFill>
                  <a:srgbClr val="101C56">
                    <a:lumMod val="50000"/>
                  </a:srgbClr>
                </a:solidFill>
                <a:ea typeface="黑体" panose="02010609060101010101" pitchFamily="49" charset="-122"/>
              </a:rPr>
              <a:t>年龄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"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+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age);</a:t>
            </a: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    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“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专业班级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"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+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class);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}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}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/>
          <p:nvPr/>
        </p:nvSpPr>
        <p:spPr>
          <a:xfrm>
            <a:off x="0" y="1057829"/>
            <a:ext cx="9144000" cy="5914132"/>
          </a:xfrm>
          <a:prstGeom prst="roundRect">
            <a:avLst>
              <a:gd name="adj" fmla="val 6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Teacher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String name;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age; String  profession;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Teacher(String name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age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, 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String profession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){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this.name = name;     </a:t>
            </a:r>
            <a:endParaRPr lang="en-US" altLang="zh-CN" sz="2800" b="1" dirty="0" smtClean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this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.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age= age;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endParaRPr lang="en-US" altLang="zh-CN" sz="2800" b="1" dirty="0" smtClean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this. Profession=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profession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;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void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outprint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()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	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</a:t>
            </a:r>
            <a:r>
              <a:rPr lang="en-US" altLang="zh-CN" sz="28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(“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ea typeface="黑体" panose="02010609060101010101" pitchFamily="49" charset="-122"/>
              </a:rPr>
              <a:t>姓名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” +  name);</a:t>
            </a: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        </a:t>
            </a:r>
            <a:r>
              <a:rPr lang="en-US" altLang="zh-CN" sz="2800" b="1" dirty="0" err="1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 “</a:t>
            </a:r>
            <a:r>
              <a:rPr lang="zh-CN" altLang="en-US" sz="2800" b="1" dirty="0" smtClean="0">
                <a:solidFill>
                  <a:srgbClr val="101C56">
                    <a:lumMod val="50000"/>
                  </a:srgbClr>
                </a:solidFill>
                <a:ea typeface="黑体" panose="02010609060101010101" pitchFamily="49" charset="-122"/>
              </a:rPr>
              <a:t>年龄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” </a:t>
            </a:r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+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age);</a:t>
            </a:r>
          </a:p>
          <a:p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            </a:t>
            </a:r>
            <a:r>
              <a:rPr lang="en-US" altLang="zh-CN" sz="2800" b="1" dirty="0" err="1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( 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“</a:t>
            </a:r>
            <a:r>
              <a:rPr lang="zh-CN" altLang="en-US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职称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" 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+ 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profession);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</a:t>
            </a:r>
            <a:r>
              <a:rPr lang="en-US" altLang="zh-CN" sz="28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}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}</a:t>
            </a:r>
            <a:endParaRPr lang="en-US" altLang="zh-CN" sz="2800" b="1" dirty="0">
              <a:solidFill>
                <a:srgbClr val="101C56">
                  <a:lumMod val="50000"/>
                </a:srgbClr>
              </a:solidFill>
              <a:ea typeface="Courier New" panose="02070309020205020404" pitchFamily="49" charset="0"/>
            </a:endParaRPr>
          </a:p>
        </p:txBody>
      </p:sp>
      <p:sp>
        <p:nvSpPr>
          <p:cNvPr id="8" name="Rectangle 2"/>
          <p:cNvSpPr txBox="1">
            <a:spLocks/>
          </p:cNvSpPr>
          <p:nvPr/>
        </p:nvSpPr>
        <p:spPr bwMode="gray">
          <a:xfrm>
            <a:off x="251520" y="189466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101C56">
                    <a:lumMod val="50000"/>
                  </a:srgbClr>
                </a:solidFill>
              </a:rPr>
              <a:t>Teacher</a:t>
            </a:r>
            <a:r>
              <a:rPr lang="zh-CN" altLang="en-US" dirty="0" smtClean="0">
                <a:solidFill>
                  <a:srgbClr val="101C56">
                    <a:lumMod val="50000"/>
                  </a:srgbClr>
                </a:solidFill>
              </a:rPr>
              <a:t>类</a:t>
            </a:r>
            <a:endParaRPr lang="en-US" altLang="zh-CN" dirty="0">
              <a:solidFill>
                <a:srgbClr val="101C5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 bwMode="gray">
          <a:xfrm>
            <a:off x="251520" y="189466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101C56">
                    <a:lumMod val="50000"/>
                  </a:srgbClr>
                </a:solidFill>
              </a:rPr>
              <a:t>父类</a:t>
            </a:r>
            <a:endParaRPr lang="en-US" altLang="zh-CN" dirty="0">
              <a:solidFill>
                <a:srgbClr val="101C56">
                  <a:lumMod val="50000"/>
                </a:srgbClr>
              </a:solidFill>
            </a:endParaRPr>
          </a:p>
        </p:txBody>
      </p:sp>
      <p:sp>
        <p:nvSpPr>
          <p:cNvPr id="3" name="Rectangle 8"/>
          <p:cNvSpPr txBox="1">
            <a:spLocks/>
          </p:cNvSpPr>
          <p:nvPr/>
        </p:nvSpPr>
        <p:spPr bwMode="gray">
          <a:xfrm>
            <a:off x="179377" y="1090621"/>
            <a:ext cx="9145016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/>
              <a:t>设计原则</a:t>
            </a:r>
            <a:endParaRPr lang="en-US" altLang="zh-CN" b="1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 smtClean="0"/>
              <a:t>    将子类都有属性和方法作为父类属性和方法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AutoShape 10"/>
          <p:cNvSpPr/>
          <p:nvPr/>
        </p:nvSpPr>
        <p:spPr>
          <a:xfrm>
            <a:off x="0" y="2708919"/>
            <a:ext cx="8892480" cy="3932099"/>
          </a:xfrm>
          <a:prstGeom prst="roundRect">
            <a:avLst>
              <a:gd name="adj" fmla="val 6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class 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Person 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String name; </a:t>
            </a:r>
            <a:r>
              <a:rPr lang="en-US" altLang="zh-CN" sz="24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sage; </a:t>
            </a:r>
          </a:p>
          <a:p>
            <a:pPr lvl="1"/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Person(String name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age ){</a:t>
            </a:r>
            <a:endParaRPr lang="en-US" altLang="zh-CN" sz="24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this.name = name;     </a:t>
            </a:r>
            <a:endParaRPr lang="en-US" altLang="zh-CN" sz="2400" b="1" dirty="0" smtClean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this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. 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age= age}</a:t>
            </a:r>
            <a:endParaRPr lang="en-US" altLang="zh-CN" sz="24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public 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void </a:t>
            </a:r>
            <a:r>
              <a:rPr lang="en-US" altLang="zh-CN" sz="2400" b="1" dirty="0" err="1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outprint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() 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(“</a:t>
            </a:r>
            <a:r>
              <a:rPr lang="zh-CN" altLang="en-US" sz="2400" b="1" dirty="0" smtClean="0">
                <a:solidFill>
                  <a:srgbClr val="101C56">
                    <a:lumMod val="50000"/>
                  </a:srgbClr>
                </a:solidFill>
                <a:ea typeface="黑体" panose="02010609060101010101" pitchFamily="49" charset="-122"/>
              </a:rPr>
              <a:t>姓名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” +  name);</a:t>
            </a:r>
          </a:p>
          <a:p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        </a:t>
            </a:r>
            <a:r>
              <a:rPr lang="en-US" altLang="zh-CN" sz="2400" b="1" dirty="0" err="1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( “</a:t>
            </a:r>
            <a:r>
              <a:rPr lang="zh-CN" altLang="en-US" sz="2400" b="1" dirty="0">
                <a:solidFill>
                  <a:srgbClr val="101C56">
                    <a:lumMod val="50000"/>
                  </a:srgbClr>
                </a:solidFill>
                <a:ea typeface="黑体" panose="02010609060101010101" pitchFamily="49" charset="-122"/>
              </a:rPr>
              <a:t>年龄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" </a:t>
            </a:r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+ 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age);</a:t>
            </a:r>
            <a:endParaRPr lang="en-US" altLang="zh-CN" sz="24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   </a:t>
            </a:r>
            <a:r>
              <a:rPr lang="en-US" altLang="zh-CN" sz="2400" b="1" dirty="0" smtClean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  }</a:t>
            </a:r>
            <a:endParaRPr lang="en-US" altLang="zh-CN" sz="2400" b="1" dirty="0">
              <a:solidFill>
                <a:srgbClr val="101C56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101C56">
                    <a:lumMod val="50000"/>
                  </a:srgbClr>
                </a:solidFill>
                <a:cs typeface="Courier New" panose="02070309020205020404" pitchFamily="49" charset="0"/>
              </a:rPr>
              <a:t>}</a:t>
            </a:r>
            <a:endParaRPr lang="en-US" altLang="zh-CN" sz="2400" b="1" dirty="0">
              <a:solidFill>
                <a:srgbClr val="101C56">
                  <a:lumMod val="50000"/>
                </a:srgbClr>
              </a:solidFill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3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1768</Words>
  <Application>Microsoft Office PowerPoint</Application>
  <PresentationFormat>全屏显示(4:3)</PresentationFormat>
  <Paragraphs>336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专业ppt模板之natural_light（20多页的精美模板）</vt:lpstr>
      <vt:lpstr>1_专业ppt模板之natural_light（20多页的精美模板）</vt:lpstr>
      <vt:lpstr>2_专业ppt模板之natural_light（20多页的精美模板）</vt:lpstr>
      <vt:lpstr>第一章    Java基础知识 </vt:lpstr>
      <vt:lpstr>本节目标</vt:lpstr>
      <vt:lpstr>继承基本概念</vt:lpstr>
      <vt:lpstr>继承基本概念</vt:lpstr>
      <vt:lpstr>继承基本概念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方法重写</vt:lpstr>
      <vt:lpstr>方法重写</vt:lpstr>
      <vt:lpstr>PowerPoint 演示文稿</vt:lpstr>
      <vt:lpstr>Phone类（父类）</vt:lpstr>
      <vt:lpstr>PhonePro类（子类）</vt:lpstr>
      <vt:lpstr>测试类</vt:lpstr>
      <vt:lpstr>多态</vt:lpstr>
      <vt:lpstr>多态</vt:lpstr>
      <vt:lpstr>多态特征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Java基础知识</dc:title>
  <dc:creator>王庆</dc:creator>
  <cp:lastModifiedBy>Administrator</cp:lastModifiedBy>
  <cp:revision>38</cp:revision>
  <dcterms:created xsi:type="dcterms:W3CDTF">2020-03-02T08:55:46Z</dcterms:created>
  <dcterms:modified xsi:type="dcterms:W3CDTF">2022-01-11T07:46:46Z</dcterms:modified>
</cp:coreProperties>
</file>