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Override PartName="/ppt/tags/tag96.xml" ContentType="application/vnd.openxmlformats-officedocument.presentationml.tags+xml"/>
  <Override PartName="/ppt/tags/tag100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09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tags/tag105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112.xml" ContentType="application/vnd.openxmlformats-officedocument.presentationml.tag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53.xml" ContentType="application/vnd.openxmlformats-officedocument.presentationml.tags+xml"/>
  <Override PartName="/ppt/tags/tag71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tags/tag108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106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slides/slide28.xml" ContentType="application/vnd.openxmlformats-officedocument.presentationml.slid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103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8" r:id="rId2"/>
    <p:sldId id="650" r:id="rId3"/>
    <p:sldId id="934" r:id="rId4"/>
    <p:sldId id="935" r:id="rId5"/>
    <p:sldId id="839" r:id="rId6"/>
    <p:sldId id="936" r:id="rId7"/>
    <p:sldId id="844" r:id="rId8"/>
    <p:sldId id="937" r:id="rId9"/>
    <p:sldId id="938" r:id="rId10"/>
    <p:sldId id="939" r:id="rId11"/>
    <p:sldId id="940" r:id="rId12"/>
    <p:sldId id="941" r:id="rId13"/>
    <p:sldId id="851" r:id="rId14"/>
    <p:sldId id="942" r:id="rId15"/>
    <p:sldId id="854" r:id="rId16"/>
    <p:sldId id="943" r:id="rId17"/>
    <p:sldId id="857" r:id="rId18"/>
    <p:sldId id="944" r:id="rId19"/>
    <p:sldId id="945" r:id="rId20"/>
    <p:sldId id="946" r:id="rId21"/>
    <p:sldId id="947" r:id="rId22"/>
    <p:sldId id="948" r:id="rId23"/>
    <p:sldId id="949" r:id="rId24"/>
    <p:sldId id="950" r:id="rId25"/>
    <p:sldId id="951" r:id="rId26"/>
    <p:sldId id="952" r:id="rId27"/>
    <p:sldId id="953" r:id="rId28"/>
    <p:sldId id="954" r:id="rId29"/>
    <p:sldId id="955" r:id="rId30"/>
    <p:sldId id="956" r:id="rId31"/>
    <p:sldId id="957" r:id="rId32"/>
    <p:sldId id="968" r:id="rId33"/>
    <p:sldId id="959" r:id="rId34"/>
    <p:sldId id="960" r:id="rId35"/>
    <p:sldId id="969" r:id="rId36"/>
    <p:sldId id="961" r:id="rId37"/>
    <p:sldId id="963" r:id="rId38"/>
    <p:sldId id="962" r:id="rId39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8A15"/>
    <a:srgbClr val="3366FF"/>
    <a:srgbClr val="00FFFF"/>
    <a:srgbClr val="1532C5"/>
    <a:srgbClr val="FF3399"/>
    <a:srgbClr val="5DD5FF"/>
    <a:srgbClr val="A7E8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" y="-1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3EDD64C2-B88D-4294-BB2B-3AEDD5FC2B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AD634AC3-7579-4480-917A-3D0698AD384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B55E1CCF-0950-4AF8-956C-1B51FAF0F941}" type="datetimeFigureOut">
              <a:rPr lang="zh-CN" altLang="en-US"/>
              <a:pPr>
                <a:defRPr/>
              </a:pPr>
              <a:t>2019-12-4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xmlns="" id="{49BDD715-A442-43CF-91A6-E8C2CE3E76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xmlns="" id="{12CF8312-ECAB-4C60-ACEF-911FF4B6E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8B2DBA8-A3B5-41FE-8F92-F29B5EFAC4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3385755F-3B57-46DA-839D-A79431D95B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806A1A7-93CA-433D-A05C-E015FA0F83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06A1A7-93CA-433D-A05C-E015FA0F838A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37697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D0D4152B-F5CF-492D-A313-ED3C01F131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A3BCAB29-086A-4166-A240-D9509A7CC7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3D2C3169-4F70-4675-A2EA-9D92AABD9C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25F5B-B31F-4757-8399-F968D69CFF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0125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DF55F3FE-725B-4A19-BCFE-9CFBFA1237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2D5F73F-97EE-4AFC-98E0-2E0AD68D41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75CEBE8-6CA9-41AA-ABAE-EFDB29B55A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ABF1B-3162-402F-B3DA-1EEB66C03A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6974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7AEBB71-8528-40A6-8376-3A7972DF6E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87564E6-7A6D-474D-9070-C120E320C7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92F20F7E-D0A8-4FFD-9AE4-C81659F860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01C3F7-5CDB-4789-9704-21831E094E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5031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>
            <a:extLst>
              <a:ext uri="{FF2B5EF4-FFF2-40B4-BE49-F238E27FC236}">
                <a16:creationId xmlns:a16="http://schemas.microsoft.com/office/drawing/2014/main" xmlns="" id="{14F642E6-EE44-423A-96C1-F94F051CABD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2819400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394" y="19051"/>
            <a:ext cx="8229600" cy="8572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5E24ACF-C76D-49B5-944D-971E6AE0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5A990EE-3716-4A83-84FA-7E67133059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CAD79E5-7589-4FB3-8CC1-166B29AA25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4CE59-F1DF-4BFE-8FB5-7151D80A95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1647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F2D84ACA-3971-42A2-BE3B-EE84633B4E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6E5E449-FF5E-4A8A-AEC7-464C951E42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6CE0D61D-13BC-44C9-9F67-84D6B0DB71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1624E-D077-4947-9665-00E6A2421B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1702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A766ABD-CD3D-46AF-82BE-794CFC98D0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55181A4-B928-41C5-83BA-6FE7B4B7BF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8F78CDF-878D-45AB-913E-F4DD87D020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93CBE-00DD-4164-B05D-72F37265AC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0121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72035B0A-E86E-4A22-BECE-CAA48B8947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D17ECFCD-D676-483C-A1C7-C97F989CA3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A2FB4454-A362-41E8-8975-3664529B32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FC1A9-B2A6-4D74-B66C-D706F9BE52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8338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AA7059FF-845B-44AF-84CE-0681E9E60E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13BE96CF-7BE5-4B76-8D99-0260D2ACC1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E79C5C18-12B9-4399-89B6-3FE3901B5D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953CA-3D97-4938-9528-C3F39D19C4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9712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C05FDF82-1D9D-43E4-BAF0-AF51B6A559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DAC01024-B977-44D3-97EB-FBD02D3E00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19DB4ABE-7B35-4254-B26C-15151E4010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C374D-461E-40D2-ADCC-02FF435A3E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19377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C7C5CBE-5607-4D75-8CED-DF6564A13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399F80F-0F58-4E5B-97DC-6D7D45D72C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456D0A8-BB50-4E20-BFE0-7ED573A3DC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C09E1-B007-46B0-82D3-F48E560522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4378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98EEC7B-828A-4E6E-BC86-1E4FB6793B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47D69A4-B6D6-4853-9FA6-06706CD758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951D6F4-1B7B-4E07-9E52-939B8146F1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9E6E00-7E1D-4692-A24F-770A128353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4402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2CD335D6-D2D6-4F24-A32D-8A701D0164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A97FF179-55EE-46C7-88C6-8951841DEF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370DACC7-177A-498C-A9D0-89107936579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3"/>
            <a:ext cx="2133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882A34BF-A50D-45B2-9604-EE325CA9CFA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3"/>
            <a:ext cx="2895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C9697CA0-ECB0-4BA0-84CA-0CEBA4C41D3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4697B1A9-90E5-4813-B712-399A5D26C9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tags" Target="../tags/tag3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tags" Target="../tags/tag36.xml"/><Relationship Id="rId2" Type="http://schemas.openxmlformats.org/officeDocument/2006/relationships/tags" Target="../tags/tag21.xml"/><Relationship Id="rId16" Type="http://schemas.openxmlformats.org/officeDocument/2006/relationships/tags" Target="../tags/tag35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10" Type="http://schemas.openxmlformats.org/officeDocument/2006/relationships/tags" Target="../tags/tag29.xml"/><Relationship Id="rId19" Type="http://schemas.openxmlformats.org/officeDocument/2006/relationships/tags" Target="../tags/tag38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tags" Target="../tags/tag51.xml"/><Relationship Id="rId18" Type="http://schemas.openxmlformats.org/officeDocument/2006/relationships/tags" Target="../tags/tag5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17" Type="http://schemas.openxmlformats.org/officeDocument/2006/relationships/tags" Target="../tags/tag55.xml"/><Relationship Id="rId2" Type="http://schemas.openxmlformats.org/officeDocument/2006/relationships/tags" Target="../tags/tag40.xml"/><Relationship Id="rId16" Type="http://schemas.openxmlformats.org/officeDocument/2006/relationships/tags" Target="../tags/tag54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5" Type="http://schemas.openxmlformats.org/officeDocument/2006/relationships/tags" Target="../tags/tag43.xml"/><Relationship Id="rId15" Type="http://schemas.openxmlformats.org/officeDocument/2006/relationships/tags" Target="../tags/tag53.xml"/><Relationship Id="rId10" Type="http://schemas.openxmlformats.org/officeDocument/2006/relationships/tags" Target="../tags/tag48.xml"/><Relationship Id="rId19" Type="http://schemas.openxmlformats.org/officeDocument/2006/relationships/tags" Target="../tags/tag57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tags" Target="../tags/tag5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tags" Target="../tags/tag70.xml"/><Relationship Id="rId18" Type="http://schemas.openxmlformats.org/officeDocument/2006/relationships/tags" Target="../tags/tag75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17" Type="http://schemas.openxmlformats.org/officeDocument/2006/relationships/tags" Target="../tags/tag74.xml"/><Relationship Id="rId2" Type="http://schemas.openxmlformats.org/officeDocument/2006/relationships/tags" Target="../tags/tag59.xml"/><Relationship Id="rId16" Type="http://schemas.openxmlformats.org/officeDocument/2006/relationships/tags" Target="../tags/tag73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5" Type="http://schemas.openxmlformats.org/officeDocument/2006/relationships/tags" Target="../tags/tag62.xml"/><Relationship Id="rId15" Type="http://schemas.openxmlformats.org/officeDocument/2006/relationships/tags" Target="../tags/tag72.xml"/><Relationship Id="rId10" Type="http://schemas.openxmlformats.org/officeDocument/2006/relationships/tags" Target="../tags/tag67.xml"/><Relationship Id="rId19" Type="http://schemas.openxmlformats.org/officeDocument/2006/relationships/tags" Target="../tags/tag76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tags" Target="../tags/tag89.xml"/><Relationship Id="rId18" Type="http://schemas.openxmlformats.org/officeDocument/2006/relationships/tags" Target="../tags/tag94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tags" Target="../tags/tag88.xml"/><Relationship Id="rId17" Type="http://schemas.openxmlformats.org/officeDocument/2006/relationships/tags" Target="../tags/tag93.xml"/><Relationship Id="rId2" Type="http://schemas.openxmlformats.org/officeDocument/2006/relationships/tags" Target="../tags/tag78.xml"/><Relationship Id="rId16" Type="http://schemas.openxmlformats.org/officeDocument/2006/relationships/tags" Target="../tags/tag92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tags" Target="../tags/tag87.xml"/><Relationship Id="rId5" Type="http://schemas.openxmlformats.org/officeDocument/2006/relationships/tags" Target="../tags/tag81.xml"/><Relationship Id="rId15" Type="http://schemas.openxmlformats.org/officeDocument/2006/relationships/tags" Target="../tags/tag91.xml"/><Relationship Id="rId10" Type="http://schemas.openxmlformats.org/officeDocument/2006/relationships/tags" Target="../tags/tag86.xml"/><Relationship Id="rId19" Type="http://schemas.openxmlformats.org/officeDocument/2006/relationships/tags" Target="../tags/tag95.xml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tags" Target="../tags/tag9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tags" Target="../tags/tag108.xml"/><Relationship Id="rId18" Type="http://schemas.openxmlformats.org/officeDocument/2006/relationships/tags" Target="../tags/tag113.xm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17" Type="http://schemas.openxmlformats.org/officeDocument/2006/relationships/tags" Target="../tags/tag112.xml"/><Relationship Id="rId2" Type="http://schemas.openxmlformats.org/officeDocument/2006/relationships/tags" Target="../tags/tag97.xml"/><Relationship Id="rId16" Type="http://schemas.openxmlformats.org/officeDocument/2006/relationships/tags" Target="../tags/tag111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5" Type="http://schemas.openxmlformats.org/officeDocument/2006/relationships/tags" Target="../tags/tag100.xml"/><Relationship Id="rId15" Type="http://schemas.openxmlformats.org/officeDocument/2006/relationships/tags" Target="../tags/tag110.xml"/><Relationship Id="rId10" Type="http://schemas.openxmlformats.org/officeDocument/2006/relationships/tags" Target="../tags/tag105.xml"/><Relationship Id="rId19" Type="http://schemas.openxmlformats.org/officeDocument/2006/relationships/tags" Target="../tags/tag114.xml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tags" Target="../tags/tag10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7">
            <a:extLst>
              <a:ext uri="{FF2B5EF4-FFF2-40B4-BE49-F238E27FC236}">
                <a16:creationId xmlns:a16="http://schemas.microsoft.com/office/drawing/2014/main" xmlns="" id="{345106D6-3790-41C6-8FB4-A783581F69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4637" y="1147763"/>
            <a:ext cx="6570663" cy="195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81A2568-8733-496D-94AA-F4AE41F93A74}"/>
              </a:ext>
            </a:extLst>
          </p:cNvPr>
          <p:cNvSpPr txBox="1"/>
          <p:nvPr/>
        </p:nvSpPr>
        <p:spPr bwMode="auto">
          <a:xfrm>
            <a:off x="2133600" y="1741735"/>
            <a:ext cx="4876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字符串的常用操作</a:t>
            </a:r>
          </a:p>
        </p:txBody>
      </p:sp>
      <p:sp>
        <p:nvSpPr>
          <p:cNvPr id="4100" name="TextBox 3">
            <a:extLst>
              <a:ext uri="{FF2B5EF4-FFF2-40B4-BE49-F238E27FC236}">
                <a16:creationId xmlns:a16="http://schemas.microsoft.com/office/drawing/2014/main" xmlns="" id="{04749602-B407-4A57-95A7-B1D7C4717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4879" y="3405485"/>
            <a:ext cx="38568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楷体_GB2312" pitchFamily="49" charset="-122"/>
              </a:rPr>
              <a:t>主讲人：范丽亚</a:t>
            </a:r>
            <a:endParaRPr lang="zh-CN" altLang="en-US" sz="20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591A99FE-F509-46C1-ADD5-A28AAA662931}"/>
              </a:ext>
            </a:extLst>
          </p:cNvPr>
          <p:cNvSpPr/>
          <p:nvPr/>
        </p:nvSpPr>
        <p:spPr>
          <a:xfrm>
            <a:off x="9799316" y="-198954"/>
            <a:ext cx="1346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序列的应用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">
            <a:extLst>
              <a:ext uri="{FF2B5EF4-FFF2-40B4-BE49-F238E27FC236}">
                <a16:creationId xmlns:a16="http://schemas.microsoft.com/office/drawing/2014/main" xmlns="" id="{2341D4A3-0569-4FC7-A641-CFD3177E09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742950"/>
            <a:ext cx="9144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xmlns="" id="{DAE4BCC3-40B4-48FB-8AD2-214467FA6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94" y="19051"/>
            <a:ext cx="8229600" cy="857250"/>
          </a:xfrm>
        </p:spPr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5.1.3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截取字符串</a:t>
            </a:r>
            <a:endParaRPr lang="zh-CN" altLang="en-US" dirty="0"/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xmlns="" id="{F665C985-8D05-401D-8953-72E803C1A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994" y="1015986"/>
            <a:ext cx="8534400" cy="50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例：截取身份证号码中的出生日期</a:t>
            </a:r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9F02303E-DD92-4B0D-A995-F2BE85F5098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1627363"/>
            <a:ext cx="76676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17610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六边形 14">
            <a:extLst>
              <a:ext uri="{FF2B5EF4-FFF2-40B4-BE49-F238E27FC236}">
                <a16:creationId xmlns:a16="http://schemas.microsoft.com/office/drawing/2014/main" xmlns="" id="{92F9BEEA-8CE0-455E-A92F-AE09CFFA719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95800" y="3190875"/>
            <a:ext cx="215900" cy="185738"/>
          </a:xfrm>
          <a:prstGeom prst="hexagon">
            <a:avLst>
              <a:gd name="adj" fmla="val 25051"/>
              <a:gd name="vf" fmla="val 115470"/>
            </a:avLst>
          </a:prstGeom>
          <a:solidFill>
            <a:srgbClr val="A8B9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4099" name="六边形 7">
            <a:extLst>
              <a:ext uri="{FF2B5EF4-FFF2-40B4-BE49-F238E27FC236}">
                <a16:creationId xmlns:a16="http://schemas.microsoft.com/office/drawing/2014/main" xmlns="" id="{3C188AE5-7D29-4C9E-B354-33238DCBA08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31925" y="960438"/>
            <a:ext cx="439738" cy="379412"/>
          </a:xfrm>
          <a:prstGeom prst="hexagon">
            <a:avLst>
              <a:gd name="adj" fmla="val 24977"/>
              <a:gd name="vf" fmla="val 115470"/>
            </a:avLst>
          </a:prstGeom>
          <a:solidFill>
            <a:srgbClr val="FF66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4100" name="六边形 8">
            <a:extLst>
              <a:ext uri="{FF2B5EF4-FFF2-40B4-BE49-F238E27FC236}">
                <a16:creationId xmlns:a16="http://schemas.microsoft.com/office/drawing/2014/main" xmlns="" id="{74E51FF4-DD8A-4177-A233-9368E7D039D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35313" y="4483100"/>
            <a:ext cx="565150" cy="487363"/>
          </a:xfrm>
          <a:prstGeom prst="hexagon">
            <a:avLst>
              <a:gd name="adj" fmla="val 24991"/>
              <a:gd name="vf" fmla="val 115470"/>
            </a:avLst>
          </a:prstGeom>
          <a:solidFill>
            <a:srgbClr val="FF000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xmlns="" id="{91FB4038-AB6B-4CCC-9C9F-59CFA6630875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2374900" y="2657475"/>
            <a:ext cx="1993900" cy="1558925"/>
          </a:xfrm>
          <a:prstGeom prst="hexagon">
            <a:avLst/>
          </a:prstGeom>
          <a:solidFill>
            <a:srgbClr val="7030A0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分割、合并字符串</a:t>
            </a:r>
          </a:p>
        </p:txBody>
      </p:sp>
      <p:sp>
        <p:nvSpPr>
          <p:cNvPr id="4102" name="六边形 12">
            <a:extLst>
              <a:ext uri="{FF2B5EF4-FFF2-40B4-BE49-F238E27FC236}">
                <a16:creationId xmlns:a16="http://schemas.microsoft.com/office/drawing/2014/main" xmlns="" id="{5C73CCB5-140C-4A6E-B6A7-8FCFCE03C357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36638" y="4225925"/>
            <a:ext cx="298450" cy="257175"/>
          </a:xfrm>
          <a:prstGeom prst="hexagon">
            <a:avLst>
              <a:gd name="adj" fmla="val 25010"/>
              <a:gd name="vf" fmla="val 115470"/>
            </a:avLst>
          </a:prstGeom>
          <a:solidFill>
            <a:srgbClr val="A8B9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4103" name="六边形 13">
            <a:extLst>
              <a:ext uri="{FF2B5EF4-FFF2-40B4-BE49-F238E27FC236}">
                <a16:creationId xmlns:a16="http://schemas.microsoft.com/office/drawing/2014/main" xmlns="" id="{77F7A55A-4BCE-4A8D-8F81-44748DB5D22D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418263" y="4705350"/>
            <a:ext cx="212725" cy="185738"/>
          </a:xfrm>
          <a:prstGeom prst="hexagon">
            <a:avLst>
              <a:gd name="adj" fmla="val 24682"/>
              <a:gd name="vf" fmla="val 115470"/>
            </a:avLst>
          </a:prstGeom>
          <a:solidFill>
            <a:srgbClr val="D4DC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4104" name="六边形 14">
            <a:extLst>
              <a:ext uri="{FF2B5EF4-FFF2-40B4-BE49-F238E27FC236}">
                <a16:creationId xmlns:a16="http://schemas.microsoft.com/office/drawing/2014/main" xmlns="" id="{56F390F8-0F1A-47F9-BC17-7F558B526EEE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86363" y="1057275"/>
            <a:ext cx="215900" cy="185738"/>
          </a:xfrm>
          <a:prstGeom prst="hexagon">
            <a:avLst>
              <a:gd name="adj" fmla="val 25051"/>
              <a:gd name="vf" fmla="val 115470"/>
            </a:avLst>
          </a:prstGeom>
          <a:solidFill>
            <a:srgbClr val="A8B9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17" name="六边形 16">
            <a:extLst>
              <a:ext uri="{FF2B5EF4-FFF2-40B4-BE49-F238E27FC236}">
                <a16:creationId xmlns:a16="http://schemas.microsoft.com/office/drawing/2014/main" xmlns="" id="{609C0745-A75E-4BBE-AF85-F72E5F2CD263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419100" y="3438525"/>
            <a:ext cx="1992313" cy="1557338"/>
          </a:xfrm>
          <a:prstGeom prst="hexagon">
            <a:avLst/>
          </a:prstGeom>
          <a:solidFill>
            <a:srgbClr val="00B050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计算字符串的长度</a:t>
            </a:r>
            <a:endParaRPr lang="en-US" altLang="zh-C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  <a:sym typeface="Arial" panose="020B0604020202020204" pitchFamily="34" charset="0"/>
            </a:endParaRPr>
          </a:p>
        </p:txBody>
      </p:sp>
      <p:sp>
        <p:nvSpPr>
          <p:cNvPr id="4106" name="六边形 18">
            <a:extLst>
              <a:ext uri="{FF2B5EF4-FFF2-40B4-BE49-F238E27FC236}">
                <a16:creationId xmlns:a16="http://schemas.microsoft.com/office/drawing/2014/main" xmlns="" id="{07C3B9AC-DDE7-4F8D-9E97-DE3F207F632B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014663" y="1641475"/>
            <a:ext cx="298450" cy="257175"/>
          </a:xfrm>
          <a:prstGeom prst="hexagon">
            <a:avLst>
              <a:gd name="adj" fmla="val 25010"/>
              <a:gd name="vf" fmla="val 115470"/>
            </a:avLst>
          </a:prstGeom>
          <a:solidFill>
            <a:srgbClr val="D4DC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4107" name="六边形 19">
            <a:extLst>
              <a:ext uri="{FF2B5EF4-FFF2-40B4-BE49-F238E27FC236}">
                <a16:creationId xmlns:a16="http://schemas.microsoft.com/office/drawing/2014/main" xmlns="" id="{84D0DBCA-32B6-44A9-9967-5FF9F63BCB7F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391400" y="4440238"/>
            <a:ext cx="298450" cy="257175"/>
          </a:xfrm>
          <a:prstGeom prst="hexagon">
            <a:avLst>
              <a:gd name="adj" fmla="val 25010"/>
              <a:gd name="vf" fmla="val 115470"/>
            </a:avLst>
          </a:prstGeom>
          <a:solidFill>
            <a:srgbClr val="FFFF00">
              <a:alpha val="7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22" name="六边形 21">
            <a:extLst>
              <a:ext uri="{FF2B5EF4-FFF2-40B4-BE49-F238E27FC236}">
                <a16:creationId xmlns:a16="http://schemas.microsoft.com/office/drawing/2014/main" xmlns="" id="{BBFEA336-3205-4F7A-A3DE-D7B1D3D1725D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2376488" y="838200"/>
            <a:ext cx="1990725" cy="1558925"/>
          </a:xfrm>
          <a:prstGeom prst="hexagon">
            <a:avLst/>
          </a:prstGeom>
          <a:solidFill>
            <a:srgbClr val="00B0F0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截取字符串</a:t>
            </a:r>
          </a:p>
        </p:txBody>
      </p:sp>
      <p:sp>
        <p:nvSpPr>
          <p:cNvPr id="4109" name="六边形 23">
            <a:extLst>
              <a:ext uri="{FF2B5EF4-FFF2-40B4-BE49-F238E27FC236}">
                <a16:creationId xmlns:a16="http://schemas.microsoft.com/office/drawing/2014/main" xmlns="" id="{B4800FAF-394B-4660-8A4B-10CAFB563BED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237538" y="4271963"/>
            <a:ext cx="723900" cy="619125"/>
          </a:xfrm>
          <a:prstGeom prst="hexagon">
            <a:avLst>
              <a:gd name="adj" fmla="val 25046"/>
              <a:gd name="vf" fmla="val 115470"/>
            </a:avLst>
          </a:prstGeom>
          <a:solidFill>
            <a:srgbClr val="92D050">
              <a:alpha val="6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xmlns="" id="{48C7D31B-E884-4EC9-979B-B59DB1FDA7DE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419100" y="1698625"/>
            <a:ext cx="1992313" cy="1557338"/>
          </a:xfrm>
          <a:prstGeom prst="hexagon">
            <a:avLst/>
          </a:prstGeom>
          <a:solidFill>
            <a:srgbClr val="FF8A15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拼接字符串</a:t>
            </a:r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xmlns="" id="{B1724B67-023B-4942-A107-01127A516A2E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4351338" y="1698625"/>
            <a:ext cx="1993900" cy="1558925"/>
          </a:xfrm>
          <a:prstGeom prst="hexagon">
            <a:avLst/>
          </a:prstGeom>
          <a:solidFill>
            <a:srgbClr val="E6AF00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检索字符串</a:t>
            </a:r>
          </a:p>
        </p:txBody>
      </p:sp>
      <p:sp>
        <p:nvSpPr>
          <p:cNvPr id="28" name="六边形 27">
            <a:extLst>
              <a:ext uri="{FF2B5EF4-FFF2-40B4-BE49-F238E27FC236}">
                <a16:creationId xmlns:a16="http://schemas.microsoft.com/office/drawing/2014/main" xmlns="" id="{017B0A72-6BC1-4B0C-879A-945A8CEAFDC7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4351338" y="3438525"/>
            <a:ext cx="1993900" cy="1557338"/>
          </a:xfrm>
          <a:prstGeom prst="hexagon">
            <a:avLst/>
          </a:prstGeom>
          <a:solidFill>
            <a:srgbClr val="C00000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字母的大小写转换</a:t>
            </a:r>
          </a:p>
        </p:txBody>
      </p:sp>
      <p:sp>
        <p:nvSpPr>
          <p:cNvPr id="4113" name="六边形 13">
            <a:extLst>
              <a:ext uri="{FF2B5EF4-FFF2-40B4-BE49-F238E27FC236}">
                <a16:creationId xmlns:a16="http://schemas.microsoft.com/office/drawing/2014/main" xmlns="" id="{C7336D64-3502-406C-8970-AE6EA2E4EE29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310563" y="2465388"/>
            <a:ext cx="214312" cy="185737"/>
          </a:xfrm>
          <a:prstGeom prst="hexagon">
            <a:avLst>
              <a:gd name="adj" fmla="val 24866"/>
              <a:gd name="vf" fmla="val 115470"/>
            </a:avLst>
          </a:prstGeom>
          <a:solidFill>
            <a:srgbClr val="D4DC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4114" name="六边形 19">
            <a:extLst>
              <a:ext uri="{FF2B5EF4-FFF2-40B4-BE49-F238E27FC236}">
                <a16:creationId xmlns:a16="http://schemas.microsoft.com/office/drawing/2014/main" xmlns="" id="{37283F07-136D-4E8C-A23C-956C89F4608E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8415338" y="1489075"/>
            <a:ext cx="298450" cy="257175"/>
          </a:xfrm>
          <a:prstGeom prst="hexagon">
            <a:avLst>
              <a:gd name="adj" fmla="val 25010"/>
              <a:gd name="vf" fmla="val 115470"/>
            </a:avLst>
          </a:prstGeom>
          <a:solidFill>
            <a:srgbClr val="FFFF00">
              <a:alpha val="7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46" name="六边形 45">
            <a:extLst>
              <a:ext uri="{FF2B5EF4-FFF2-40B4-BE49-F238E27FC236}">
                <a16:creationId xmlns:a16="http://schemas.microsoft.com/office/drawing/2014/main" xmlns="" id="{9B658358-2288-4E56-B224-543033DF43F9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6335713" y="831850"/>
            <a:ext cx="1993900" cy="1558925"/>
          </a:xfrm>
          <a:prstGeom prst="hexagon">
            <a:avLst/>
          </a:prstGeom>
          <a:solidFill>
            <a:schemeClr val="accent1">
              <a:lumMod val="5000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24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去除字符串中的空格和特殊字符</a:t>
            </a:r>
          </a:p>
        </p:txBody>
      </p:sp>
      <p:sp>
        <p:nvSpPr>
          <p:cNvPr id="49" name="六边形 48">
            <a:extLst>
              <a:ext uri="{FF2B5EF4-FFF2-40B4-BE49-F238E27FC236}">
                <a16:creationId xmlns:a16="http://schemas.microsoft.com/office/drawing/2014/main" xmlns="" id="{2D8ABE14-4B8D-4DC4-875D-837267521089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6335713" y="2657475"/>
            <a:ext cx="1993900" cy="1562100"/>
          </a:xfrm>
          <a:prstGeom prst="hexagon">
            <a:avLst/>
          </a:prstGeom>
          <a:solidFill>
            <a:srgbClr val="5DD5FF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格式化字符串</a:t>
            </a: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xmlns="" id="{344FD45A-2639-40DA-A9AE-EADF7F12D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94" y="19051"/>
            <a:ext cx="8229600" cy="857250"/>
          </a:xfrm>
        </p:spPr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5.1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字符串的常用操作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7128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">
            <a:extLst>
              <a:ext uri="{FF2B5EF4-FFF2-40B4-BE49-F238E27FC236}">
                <a16:creationId xmlns:a16="http://schemas.microsoft.com/office/drawing/2014/main" xmlns="" id="{2341D4A3-0569-4FC7-A641-CFD3177E09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742950"/>
            <a:ext cx="9144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xmlns="" id="{DAE4BCC3-40B4-48FB-8AD2-214467FA6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94" y="19051"/>
            <a:ext cx="8229600" cy="857250"/>
          </a:xfrm>
        </p:spPr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5.1.4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分隔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合并字符串</a:t>
            </a:r>
            <a:endParaRPr lang="zh-CN" altLang="en-US" dirty="0"/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xmlns="" id="{F665C985-8D05-401D-8953-72E803C1A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00064"/>
            <a:ext cx="8534400" cy="188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分隔字符串是把字符串分隔为列表，合并字符串是把列表合并为字符串。</a:t>
            </a:r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分隔字符串</a:t>
            </a:r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 split()</a:t>
            </a:r>
            <a:r>
              <a:rPr lang="zh-CN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方法是把一个字符串按照指定的分隔符切分为字符串列表。该列表元素中，不包括分隔符。语法格式：</a:t>
            </a:r>
            <a:r>
              <a:rPr lang="en-US" altLang="zh-CN" sz="20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  </a:t>
            </a:r>
          </a:p>
        </p:txBody>
      </p:sp>
      <p:sp>
        <p:nvSpPr>
          <p:cNvPr id="7" name="TextBox 17">
            <a:extLst>
              <a:ext uri="{FF2B5EF4-FFF2-40B4-BE49-F238E27FC236}">
                <a16:creationId xmlns:a16="http://schemas.microsoft.com/office/drawing/2014/main" xmlns="" id="{950DD099-5BF5-4EFD-8B47-E1F5677D3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70578"/>
            <a:ext cx="6553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listname</a:t>
            </a:r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= </a:t>
            </a:r>
            <a:r>
              <a:rPr lang="en-US" altLang="zh-CN" sz="2400" b="1" dirty="0" err="1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str.split</a:t>
            </a:r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sep</a:t>
            </a:r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, </a:t>
            </a:r>
            <a:r>
              <a:rPr lang="en-US" altLang="zh-CN" sz="2400" b="1" dirty="0" err="1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maxsplit</a:t>
            </a:r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矩形标注 1">
            <a:extLst>
              <a:ext uri="{FF2B5EF4-FFF2-40B4-BE49-F238E27FC236}">
                <a16:creationId xmlns:a16="http://schemas.microsoft.com/office/drawing/2014/main" xmlns="" id="{16D180E7-A341-451C-B64E-64A5CE723F4C}"/>
              </a:ext>
            </a:extLst>
          </p:cNvPr>
          <p:cNvSpPr/>
          <p:nvPr/>
        </p:nvSpPr>
        <p:spPr>
          <a:xfrm>
            <a:off x="4902994" y="2514138"/>
            <a:ext cx="3810000" cy="748911"/>
          </a:xfrm>
          <a:prstGeom prst="wedgeRectCallout">
            <a:avLst>
              <a:gd name="adj1" fmla="val -59994"/>
              <a:gd name="adj2" fmla="val 86337"/>
            </a:avLst>
          </a:prstGeom>
          <a:solidFill>
            <a:srgbClr val="FFFF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指定分隔符，可包含多个字符，默认为</a:t>
            </a:r>
            <a:r>
              <a:rPr lang="en-US" altLang="zh-CN" sz="1600" b="1" dirty="0">
                <a:solidFill>
                  <a:srgbClr val="FF0000"/>
                </a:solidFill>
              </a:rPr>
              <a:t>None</a:t>
            </a:r>
            <a:r>
              <a:rPr lang="zh-CN" altLang="en-US" sz="1600" b="1" dirty="0">
                <a:solidFill>
                  <a:srgbClr val="FF0000"/>
                </a:solidFill>
              </a:rPr>
              <a:t>，即所有空字符（空格、换行符“</a:t>
            </a:r>
            <a:r>
              <a:rPr lang="en-US" altLang="zh-CN" sz="1600" b="1" dirty="0">
                <a:solidFill>
                  <a:srgbClr val="FF0000"/>
                </a:solidFill>
              </a:rPr>
              <a:t>\n”</a:t>
            </a:r>
            <a:r>
              <a:rPr lang="zh-CN" altLang="en-US" sz="1600" b="1" dirty="0">
                <a:solidFill>
                  <a:srgbClr val="FF0000"/>
                </a:solidFill>
              </a:rPr>
              <a:t>、制表符“</a:t>
            </a:r>
            <a:r>
              <a:rPr lang="en-US" altLang="zh-CN" sz="1600" b="1" dirty="0">
                <a:solidFill>
                  <a:srgbClr val="FF0000"/>
                </a:solidFill>
              </a:rPr>
              <a:t>\t”</a:t>
            </a:r>
            <a:r>
              <a:rPr lang="zh-CN" altLang="en-US" sz="1600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9" name="矩形标注 8">
            <a:extLst>
              <a:ext uri="{FF2B5EF4-FFF2-40B4-BE49-F238E27FC236}">
                <a16:creationId xmlns:a16="http://schemas.microsoft.com/office/drawing/2014/main" xmlns="" id="{0356AC18-5778-436F-8D8E-0C31C60A9EE0}"/>
              </a:ext>
            </a:extLst>
          </p:cNvPr>
          <p:cNvSpPr/>
          <p:nvPr/>
        </p:nvSpPr>
        <p:spPr>
          <a:xfrm>
            <a:off x="3810000" y="4044325"/>
            <a:ext cx="5143498" cy="852903"/>
          </a:xfrm>
          <a:prstGeom prst="wedgeRectCallout">
            <a:avLst>
              <a:gd name="adj1" fmla="val -6757"/>
              <a:gd name="adj2" fmla="val -81174"/>
            </a:avLst>
          </a:prstGeom>
          <a:solidFill>
            <a:srgbClr val="FFFF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 可选参数，指定分割次数，如果不指定或为</a:t>
            </a:r>
            <a:r>
              <a:rPr lang="en-US" altLang="zh-CN" sz="1600" b="1" dirty="0">
                <a:solidFill>
                  <a:srgbClr val="FF0000"/>
                </a:solidFill>
              </a:rPr>
              <a:t>-1</a:t>
            </a:r>
            <a:r>
              <a:rPr lang="zh-CN" altLang="en-US" sz="1600" b="1" dirty="0">
                <a:solidFill>
                  <a:srgbClr val="FF0000"/>
                </a:solidFill>
              </a:rPr>
              <a:t>，则表示分隔次数没有限制，否则返回结果列表的元素个数，个数最多为</a:t>
            </a:r>
            <a:r>
              <a:rPr lang="en-US" altLang="zh-CN" sz="1600" b="1" dirty="0">
                <a:solidFill>
                  <a:srgbClr val="FF0000"/>
                </a:solidFill>
              </a:rPr>
              <a:t>maxsplit+1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矩形标注 8">
            <a:extLst>
              <a:ext uri="{FF2B5EF4-FFF2-40B4-BE49-F238E27FC236}">
                <a16:creationId xmlns:a16="http://schemas.microsoft.com/office/drawing/2014/main" xmlns="" id="{B73D2DD0-59F7-4D90-AEE1-E80BBFD5CCF8}"/>
              </a:ext>
            </a:extLst>
          </p:cNvPr>
          <p:cNvSpPr/>
          <p:nvPr/>
        </p:nvSpPr>
        <p:spPr>
          <a:xfrm>
            <a:off x="1295400" y="4095750"/>
            <a:ext cx="2057400" cy="533400"/>
          </a:xfrm>
          <a:prstGeom prst="wedgeRectCallout">
            <a:avLst>
              <a:gd name="adj1" fmla="val 24084"/>
              <a:gd name="adj2" fmla="val -116647"/>
            </a:avLst>
          </a:prstGeom>
          <a:solidFill>
            <a:srgbClr val="FFFF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要进行分割的字符串</a:t>
            </a:r>
          </a:p>
        </p:txBody>
      </p:sp>
      <p:sp>
        <p:nvSpPr>
          <p:cNvPr id="11" name="矩形标注 8">
            <a:extLst>
              <a:ext uri="{FF2B5EF4-FFF2-40B4-BE49-F238E27FC236}">
                <a16:creationId xmlns:a16="http://schemas.microsoft.com/office/drawing/2014/main" xmlns="" id="{47CEDFF9-E424-40AC-9A18-5C946DCB6B89}"/>
              </a:ext>
            </a:extLst>
          </p:cNvPr>
          <p:cNvSpPr/>
          <p:nvPr/>
        </p:nvSpPr>
        <p:spPr>
          <a:xfrm>
            <a:off x="781051" y="1350346"/>
            <a:ext cx="5143498" cy="852903"/>
          </a:xfrm>
          <a:prstGeom prst="wedgeRectCallout">
            <a:avLst>
              <a:gd name="adj1" fmla="val -12181"/>
              <a:gd name="adj2" fmla="val -52100"/>
            </a:avLst>
          </a:prstGeom>
          <a:solidFill>
            <a:srgbClr val="FFFF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</a:rPr>
              <a:t>在</a:t>
            </a:r>
            <a:r>
              <a:rPr lang="en-US" altLang="zh-CN" sz="2000" b="1" dirty="0">
                <a:solidFill>
                  <a:srgbClr val="FF0000"/>
                </a:solidFill>
              </a:rPr>
              <a:t>split()</a:t>
            </a:r>
            <a:r>
              <a:rPr lang="zh-CN" altLang="en-US" sz="2000" b="1" dirty="0">
                <a:solidFill>
                  <a:srgbClr val="FF0000"/>
                </a:solidFill>
              </a:rPr>
              <a:t>方法中，如果不指定</a:t>
            </a:r>
            <a:r>
              <a:rPr lang="en-US" altLang="zh-CN" sz="2000" b="1" dirty="0" err="1">
                <a:solidFill>
                  <a:srgbClr val="FF0000"/>
                </a:solidFill>
              </a:rPr>
              <a:t>sep</a:t>
            </a:r>
            <a:r>
              <a:rPr lang="zh-CN" altLang="en-US" sz="2000" b="1" dirty="0">
                <a:solidFill>
                  <a:srgbClr val="FF0000"/>
                </a:solidFill>
              </a:rPr>
              <a:t>参数，那么也不能指定</a:t>
            </a:r>
            <a:r>
              <a:rPr lang="en-US" altLang="zh-CN" sz="2000" b="1" dirty="0" err="1">
                <a:solidFill>
                  <a:srgbClr val="FF0000"/>
                </a:solidFill>
              </a:rPr>
              <a:t>maxsplit</a:t>
            </a:r>
            <a:r>
              <a:rPr lang="zh-CN" altLang="en-US" sz="2000" b="1" dirty="0">
                <a:solidFill>
                  <a:srgbClr val="FF0000"/>
                </a:solidFill>
              </a:rPr>
              <a:t>参数</a:t>
            </a:r>
          </a:p>
        </p:txBody>
      </p:sp>
    </p:spTree>
    <p:extLst>
      <p:ext uri="{BB962C8B-B14F-4D97-AF65-F5344CB8AC3E}">
        <p14:creationId xmlns:p14="http://schemas.microsoft.com/office/powerpoint/2010/main" xmlns="" val="24320150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7" grpId="0"/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1">
            <a:extLst>
              <a:ext uri="{FF2B5EF4-FFF2-40B4-BE49-F238E27FC236}">
                <a16:creationId xmlns:a16="http://schemas.microsoft.com/office/drawing/2014/main" xmlns="" id="{9B1ED7F2-26BF-4495-A932-3C435B5510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742950"/>
            <a:ext cx="91440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792D1D80-DB49-45B5-8601-E8E07C7B2C4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3232528"/>
            <a:ext cx="6204269" cy="130181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0C52CDEE-2BA9-43EB-A5D2-758FF03A837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1047750"/>
            <a:ext cx="5825474" cy="214203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">
            <a:extLst>
              <a:ext uri="{FF2B5EF4-FFF2-40B4-BE49-F238E27FC236}">
                <a16:creationId xmlns:a16="http://schemas.microsoft.com/office/drawing/2014/main" xmlns="" id="{2341D4A3-0569-4FC7-A641-CFD3177E09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742950"/>
            <a:ext cx="9144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xmlns="" id="{DAE4BCC3-40B4-48FB-8AD2-214467FA6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94" y="19051"/>
            <a:ext cx="8229600" cy="857250"/>
          </a:xfrm>
        </p:spPr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5.1.4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分隔合并字符串</a:t>
            </a:r>
            <a:endParaRPr lang="zh-CN" altLang="en-US" dirty="0"/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xmlns="" id="{F665C985-8D05-401D-8953-72E803C1A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00064"/>
            <a:ext cx="8534400" cy="96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课堂练习：输出被</a:t>
            </a:r>
            <a:r>
              <a:rPr lang="en-US" altLang="zh-CN" sz="20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@</a:t>
            </a:r>
            <a:r>
              <a:rPr lang="zh-CN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的好友名称</a:t>
            </a:r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str1 = '@</a:t>
            </a:r>
            <a:r>
              <a:rPr lang="zh-CN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扎克伯格 </a:t>
            </a:r>
            <a:r>
              <a:rPr lang="en-US" altLang="zh-CN" sz="20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@</a:t>
            </a:r>
            <a:r>
              <a:rPr lang="zh-CN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屠呦呦 </a:t>
            </a:r>
            <a:r>
              <a:rPr lang="en-US" altLang="zh-CN" sz="20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@</a:t>
            </a:r>
            <a:r>
              <a:rPr lang="zh-CN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马云</a:t>
            </a:r>
            <a:r>
              <a:rPr lang="en-US" altLang="zh-CN" sz="20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@</a:t>
            </a:r>
            <a:r>
              <a:rPr lang="zh-CN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马化腾</a:t>
            </a:r>
            <a:r>
              <a:rPr lang="en-US" altLang="zh-CN" sz="20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' </a:t>
            </a:r>
          </a:p>
        </p:txBody>
      </p:sp>
    </p:spTree>
    <p:extLst>
      <p:ext uri="{BB962C8B-B14F-4D97-AF65-F5344CB8AC3E}">
        <p14:creationId xmlns:p14="http://schemas.microsoft.com/office/powerpoint/2010/main" xmlns="" val="290261827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1">
            <a:extLst>
              <a:ext uri="{FF2B5EF4-FFF2-40B4-BE49-F238E27FC236}">
                <a16:creationId xmlns:a16="http://schemas.microsoft.com/office/drawing/2014/main" xmlns="" id="{B9507D25-E29B-43C5-A926-A5739ED1FC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742950"/>
            <a:ext cx="91440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7">
            <a:extLst>
              <a:ext uri="{FF2B5EF4-FFF2-40B4-BE49-F238E27FC236}">
                <a16:creationId xmlns:a16="http://schemas.microsoft.com/office/drawing/2014/main" xmlns="" id="{4C56EA4D-5E98-42D4-9921-472B5A044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83037"/>
            <a:ext cx="65532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strnew</a:t>
            </a:r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= </a:t>
            </a:r>
            <a:r>
              <a:rPr lang="en-US" altLang="zh-CN" sz="2400" b="1" dirty="0" err="1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string.join</a:t>
            </a:r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iterable</a:t>
            </a:r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" name="矩形标注 1">
            <a:extLst>
              <a:ext uri="{FF2B5EF4-FFF2-40B4-BE49-F238E27FC236}">
                <a16:creationId xmlns:a16="http://schemas.microsoft.com/office/drawing/2014/main" xmlns="" id="{3F6CA230-95FD-40F6-96F4-A5AF0D958B59}"/>
              </a:ext>
            </a:extLst>
          </p:cNvPr>
          <p:cNvSpPr/>
          <p:nvPr/>
        </p:nvSpPr>
        <p:spPr>
          <a:xfrm>
            <a:off x="1879169" y="2228525"/>
            <a:ext cx="1752600" cy="533400"/>
          </a:xfrm>
          <a:prstGeom prst="wedgeRectCallout">
            <a:avLst>
              <a:gd name="adj1" fmla="val -3819"/>
              <a:gd name="adj2" fmla="val -94885"/>
            </a:avLst>
          </a:prstGeom>
          <a:solidFill>
            <a:srgbClr val="FFFF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1600" b="1">
                <a:solidFill>
                  <a:srgbClr val="FF0000"/>
                </a:solidFill>
              </a:rPr>
              <a:t>合并时的分隔符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矩形标注 8">
            <a:extLst>
              <a:ext uri="{FF2B5EF4-FFF2-40B4-BE49-F238E27FC236}">
                <a16:creationId xmlns:a16="http://schemas.microsoft.com/office/drawing/2014/main" xmlns="" id="{FACC98C5-31C4-43CD-9FCC-749952518054}"/>
              </a:ext>
            </a:extLst>
          </p:cNvPr>
          <p:cNvSpPr/>
          <p:nvPr/>
        </p:nvSpPr>
        <p:spPr>
          <a:xfrm>
            <a:off x="3886200" y="2228525"/>
            <a:ext cx="2286000" cy="533400"/>
          </a:xfrm>
          <a:prstGeom prst="wedgeRectCallout">
            <a:avLst>
              <a:gd name="adj1" fmla="val -29515"/>
              <a:gd name="adj2" fmla="val -107930"/>
            </a:avLst>
          </a:prstGeom>
          <a:solidFill>
            <a:srgbClr val="FFFF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 可迭代对象，将被合并为一个新的字符串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xmlns="" id="{871FDE23-E2EA-4E56-A86B-291400AC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94" y="19051"/>
            <a:ext cx="8229600" cy="857250"/>
          </a:xfrm>
        </p:spPr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5.1.4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分隔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合并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字符串</a:t>
            </a:r>
            <a:endParaRPr lang="zh-CN" altLang="en-US" dirty="0"/>
          </a:p>
        </p:txBody>
      </p:sp>
      <p:sp>
        <p:nvSpPr>
          <p:cNvPr id="7" name="TextBox 17">
            <a:extLst>
              <a:ext uri="{FF2B5EF4-FFF2-40B4-BE49-F238E27FC236}">
                <a16:creationId xmlns:a16="http://schemas.microsoft.com/office/drawing/2014/main" xmlns="" id="{C136C757-F97D-4686-95E5-A1CA284F7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00064"/>
            <a:ext cx="8534400" cy="50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将多个字符串采用固定的分隔符连接在一起。语法格式：</a:t>
            </a:r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</p:txBody>
      </p:sp>
      <p:sp>
        <p:nvSpPr>
          <p:cNvPr id="10" name="矩形标注 1">
            <a:extLst>
              <a:ext uri="{FF2B5EF4-FFF2-40B4-BE49-F238E27FC236}">
                <a16:creationId xmlns:a16="http://schemas.microsoft.com/office/drawing/2014/main" xmlns="" id="{18BF7CE2-C90D-43D5-9752-A61A3152C1C4}"/>
              </a:ext>
            </a:extLst>
          </p:cNvPr>
          <p:cNvSpPr/>
          <p:nvPr/>
        </p:nvSpPr>
        <p:spPr>
          <a:xfrm>
            <a:off x="505350" y="2199889"/>
            <a:ext cx="1295400" cy="533400"/>
          </a:xfrm>
          <a:prstGeom prst="wedgeRectCallout">
            <a:avLst>
              <a:gd name="adj1" fmla="val 6350"/>
              <a:gd name="adj2" fmla="val -94885"/>
            </a:avLst>
          </a:prstGeom>
          <a:solidFill>
            <a:srgbClr val="FFFF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合并后的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ctr"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新字符串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280F53B0-CE3E-4F98-B398-6BACA878BCEE}"/>
              </a:ext>
            </a:extLst>
          </p:cNvPr>
          <p:cNvSpPr/>
          <p:nvPr/>
        </p:nvSpPr>
        <p:spPr>
          <a:xfrm>
            <a:off x="234492" y="2754499"/>
            <a:ext cx="8604708" cy="1709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b="1" dirty="0" err="1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list_friend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= ‘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扎克伯格 屠呦呦 马云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马化腾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’   #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好友列表</a:t>
            </a: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b="1" dirty="0" err="1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str_friend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= ‘ @’.join(</a:t>
            </a:r>
            <a:r>
              <a:rPr lang="en-US" altLang="zh-CN" b="1" dirty="0" err="1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list_friend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)  #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用空格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+@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符号进行连接</a:t>
            </a: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at=‘@’+</a:t>
            </a:r>
            <a:r>
              <a:rPr lang="en-US" altLang="zh-CN" b="1" dirty="0" err="1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str_friend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#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使用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join()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方法时，第一个元素前不加分隔符，需单独加上</a:t>
            </a:r>
            <a:endParaRPr lang="en-US" altLang="zh-CN" b="1" dirty="0">
              <a:solidFill>
                <a:schemeClr val="bg1"/>
              </a:solidFill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print(‘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您要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@</a:t>
            </a:r>
            <a:r>
              <a:rPr lang="zh-CN" altLang="en-US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的好友：</a:t>
            </a:r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’,at)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六边形 14">
            <a:extLst>
              <a:ext uri="{FF2B5EF4-FFF2-40B4-BE49-F238E27FC236}">
                <a16:creationId xmlns:a16="http://schemas.microsoft.com/office/drawing/2014/main" xmlns="" id="{92F9BEEA-8CE0-455E-A92F-AE09CFFA719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95800" y="3190875"/>
            <a:ext cx="215900" cy="185738"/>
          </a:xfrm>
          <a:prstGeom prst="hexagon">
            <a:avLst>
              <a:gd name="adj" fmla="val 25051"/>
              <a:gd name="vf" fmla="val 115470"/>
            </a:avLst>
          </a:prstGeom>
          <a:solidFill>
            <a:srgbClr val="A8B9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4099" name="六边形 7">
            <a:extLst>
              <a:ext uri="{FF2B5EF4-FFF2-40B4-BE49-F238E27FC236}">
                <a16:creationId xmlns:a16="http://schemas.microsoft.com/office/drawing/2014/main" xmlns="" id="{3C188AE5-7D29-4C9E-B354-33238DCBA08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31925" y="960438"/>
            <a:ext cx="439738" cy="379412"/>
          </a:xfrm>
          <a:prstGeom prst="hexagon">
            <a:avLst>
              <a:gd name="adj" fmla="val 24977"/>
              <a:gd name="vf" fmla="val 115470"/>
            </a:avLst>
          </a:prstGeom>
          <a:solidFill>
            <a:srgbClr val="FF66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4100" name="六边形 8">
            <a:extLst>
              <a:ext uri="{FF2B5EF4-FFF2-40B4-BE49-F238E27FC236}">
                <a16:creationId xmlns:a16="http://schemas.microsoft.com/office/drawing/2014/main" xmlns="" id="{74E51FF4-DD8A-4177-A233-9368E7D039D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35313" y="4483100"/>
            <a:ext cx="565150" cy="487363"/>
          </a:xfrm>
          <a:prstGeom prst="hexagon">
            <a:avLst>
              <a:gd name="adj" fmla="val 24991"/>
              <a:gd name="vf" fmla="val 115470"/>
            </a:avLst>
          </a:prstGeom>
          <a:solidFill>
            <a:srgbClr val="FF000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xmlns="" id="{91FB4038-AB6B-4CCC-9C9F-59CFA6630875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2374900" y="2657475"/>
            <a:ext cx="1993900" cy="1558925"/>
          </a:xfrm>
          <a:prstGeom prst="hexagon">
            <a:avLst/>
          </a:prstGeom>
          <a:solidFill>
            <a:srgbClr val="7030A0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分割、合并字符串</a:t>
            </a:r>
          </a:p>
        </p:txBody>
      </p:sp>
      <p:sp>
        <p:nvSpPr>
          <p:cNvPr id="4102" name="六边形 12">
            <a:extLst>
              <a:ext uri="{FF2B5EF4-FFF2-40B4-BE49-F238E27FC236}">
                <a16:creationId xmlns:a16="http://schemas.microsoft.com/office/drawing/2014/main" xmlns="" id="{5C73CCB5-140C-4A6E-B6A7-8FCFCE03C357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36638" y="4225925"/>
            <a:ext cx="298450" cy="257175"/>
          </a:xfrm>
          <a:prstGeom prst="hexagon">
            <a:avLst>
              <a:gd name="adj" fmla="val 25010"/>
              <a:gd name="vf" fmla="val 115470"/>
            </a:avLst>
          </a:prstGeom>
          <a:solidFill>
            <a:srgbClr val="A8B9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4103" name="六边形 13">
            <a:extLst>
              <a:ext uri="{FF2B5EF4-FFF2-40B4-BE49-F238E27FC236}">
                <a16:creationId xmlns:a16="http://schemas.microsoft.com/office/drawing/2014/main" xmlns="" id="{77F7A55A-4BCE-4A8D-8F81-44748DB5D22D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418263" y="4705350"/>
            <a:ext cx="212725" cy="185738"/>
          </a:xfrm>
          <a:prstGeom prst="hexagon">
            <a:avLst>
              <a:gd name="adj" fmla="val 24682"/>
              <a:gd name="vf" fmla="val 115470"/>
            </a:avLst>
          </a:prstGeom>
          <a:solidFill>
            <a:srgbClr val="D4DC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4104" name="六边形 14">
            <a:extLst>
              <a:ext uri="{FF2B5EF4-FFF2-40B4-BE49-F238E27FC236}">
                <a16:creationId xmlns:a16="http://schemas.microsoft.com/office/drawing/2014/main" xmlns="" id="{56F390F8-0F1A-47F9-BC17-7F558B526EEE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86363" y="1057275"/>
            <a:ext cx="215900" cy="185738"/>
          </a:xfrm>
          <a:prstGeom prst="hexagon">
            <a:avLst>
              <a:gd name="adj" fmla="val 25051"/>
              <a:gd name="vf" fmla="val 115470"/>
            </a:avLst>
          </a:prstGeom>
          <a:solidFill>
            <a:srgbClr val="A8B9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17" name="六边形 16">
            <a:extLst>
              <a:ext uri="{FF2B5EF4-FFF2-40B4-BE49-F238E27FC236}">
                <a16:creationId xmlns:a16="http://schemas.microsoft.com/office/drawing/2014/main" xmlns="" id="{609C0745-A75E-4BBE-AF85-F72E5F2CD263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419100" y="3438525"/>
            <a:ext cx="1992313" cy="1557338"/>
          </a:xfrm>
          <a:prstGeom prst="hexagon">
            <a:avLst/>
          </a:prstGeom>
          <a:solidFill>
            <a:srgbClr val="00B050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计算字符串的长度</a:t>
            </a:r>
            <a:endParaRPr lang="en-US" altLang="zh-C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  <a:sym typeface="Arial" panose="020B0604020202020204" pitchFamily="34" charset="0"/>
            </a:endParaRPr>
          </a:p>
        </p:txBody>
      </p:sp>
      <p:sp>
        <p:nvSpPr>
          <p:cNvPr id="4106" name="六边形 18">
            <a:extLst>
              <a:ext uri="{FF2B5EF4-FFF2-40B4-BE49-F238E27FC236}">
                <a16:creationId xmlns:a16="http://schemas.microsoft.com/office/drawing/2014/main" xmlns="" id="{07C3B9AC-DDE7-4F8D-9E97-DE3F207F632B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014663" y="1641475"/>
            <a:ext cx="298450" cy="257175"/>
          </a:xfrm>
          <a:prstGeom prst="hexagon">
            <a:avLst>
              <a:gd name="adj" fmla="val 25010"/>
              <a:gd name="vf" fmla="val 115470"/>
            </a:avLst>
          </a:prstGeom>
          <a:solidFill>
            <a:srgbClr val="D4DC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4107" name="六边形 19">
            <a:extLst>
              <a:ext uri="{FF2B5EF4-FFF2-40B4-BE49-F238E27FC236}">
                <a16:creationId xmlns:a16="http://schemas.microsoft.com/office/drawing/2014/main" xmlns="" id="{84D0DBCA-32B6-44A9-9967-5FF9F63BCB7F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391400" y="4440238"/>
            <a:ext cx="298450" cy="257175"/>
          </a:xfrm>
          <a:prstGeom prst="hexagon">
            <a:avLst>
              <a:gd name="adj" fmla="val 25010"/>
              <a:gd name="vf" fmla="val 115470"/>
            </a:avLst>
          </a:prstGeom>
          <a:solidFill>
            <a:srgbClr val="FFFF00">
              <a:alpha val="7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22" name="六边形 21">
            <a:extLst>
              <a:ext uri="{FF2B5EF4-FFF2-40B4-BE49-F238E27FC236}">
                <a16:creationId xmlns:a16="http://schemas.microsoft.com/office/drawing/2014/main" xmlns="" id="{BBFEA336-3205-4F7A-A3DE-D7B1D3D1725D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2376488" y="838200"/>
            <a:ext cx="1990725" cy="1558925"/>
          </a:xfrm>
          <a:prstGeom prst="hexagon">
            <a:avLst/>
          </a:prstGeom>
          <a:solidFill>
            <a:srgbClr val="00B0F0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截取字符串</a:t>
            </a:r>
          </a:p>
        </p:txBody>
      </p:sp>
      <p:sp>
        <p:nvSpPr>
          <p:cNvPr id="4109" name="六边形 23">
            <a:extLst>
              <a:ext uri="{FF2B5EF4-FFF2-40B4-BE49-F238E27FC236}">
                <a16:creationId xmlns:a16="http://schemas.microsoft.com/office/drawing/2014/main" xmlns="" id="{B4800FAF-394B-4660-8A4B-10CAFB563BED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237538" y="4271963"/>
            <a:ext cx="723900" cy="619125"/>
          </a:xfrm>
          <a:prstGeom prst="hexagon">
            <a:avLst>
              <a:gd name="adj" fmla="val 25046"/>
              <a:gd name="vf" fmla="val 115470"/>
            </a:avLst>
          </a:prstGeom>
          <a:solidFill>
            <a:srgbClr val="92D050">
              <a:alpha val="6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xmlns="" id="{48C7D31B-E884-4EC9-979B-B59DB1FDA7DE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419100" y="1698625"/>
            <a:ext cx="1992313" cy="1557338"/>
          </a:xfrm>
          <a:prstGeom prst="hexagon">
            <a:avLst/>
          </a:prstGeom>
          <a:solidFill>
            <a:srgbClr val="FF8A15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拼接字符串</a:t>
            </a:r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xmlns="" id="{B1724B67-023B-4942-A107-01127A516A2E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4351338" y="1698625"/>
            <a:ext cx="1993900" cy="1558925"/>
          </a:xfrm>
          <a:prstGeom prst="hexagon">
            <a:avLst/>
          </a:prstGeom>
          <a:solidFill>
            <a:srgbClr val="E6AF00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检索字符串</a:t>
            </a:r>
          </a:p>
        </p:txBody>
      </p:sp>
      <p:sp>
        <p:nvSpPr>
          <p:cNvPr id="28" name="六边形 27">
            <a:extLst>
              <a:ext uri="{FF2B5EF4-FFF2-40B4-BE49-F238E27FC236}">
                <a16:creationId xmlns:a16="http://schemas.microsoft.com/office/drawing/2014/main" xmlns="" id="{017B0A72-6BC1-4B0C-879A-945A8CEAFDC7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4351338" y="3438525"/>
            <a:ext cx="1993900" cy="1557338"/>
          </a:xfrm>
          <a:prstGeom prst="hexagon">
            <a:avLst/>
          </a:prstGeom>
          <a:solidFill>
            <a:srgbClr val="C00000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字母的大小写转换</a:t>
            </a:r>
          </a:p>
        </p:txBody>
      </p:sp>
      <p:sp>
        <p:nvSpPr>
          <p:cNvPr id="4113" name="六边形 13">
            <a:extLst>
              <a:ext uri="{FF2B5EF4-FFF2-40B4-BE49-F238E27FC236}">
                <a16:creationId xmlns:a16="http://schemas.microsoft.com/office/drawing/2014/main" xmlns="" id="{C7336D64-3502-406C-8970-AE6EA2E4EE29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310563" y="2465388"/>
            <a:ext cx="214312" cy="185737"/>
          </a:xfrm>
          <a:prstGeom prst="hexagon">
            <a:avLst>
              <a:gd name="adj" fmla="val 24866"/>
              <a:gd name="vf" fmla="val 115470"/>
            </a:avLst>
          </a:prstGeom>
          <a:solidFill>
            <a:srgbClr val="D4DC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4114" name="六边形 19">
            <a:extLst>
              <a:ext uri="{FF2B5EF4-FFF2-40B4-BE49-F238E27FC236}">
                <a16:creationId xmlns:a16="http://schemas.microsoft.com/office/drawing/2014/main" xmlns="" id="{37283F07-136D-4E8C-A23C-956C89F4608E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8415338" y="1489075"/>
            <a:ext cx="298450" cy="257175"/>
          </a:xfrm>
          <a:prstGeom prst="hexagon">
            <a:avLst>
              <a:gd name="adj" fmla="val 25010"/>
              <a:gd name="vf" fmla="val 115470"/>
            </a:avLst>
          </a:prstGeom>
          <a:solidFill>
            <a:srgbClr val="FFFF00">
              <a:alpha val="7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46" name="六边形 45">
            <a:extLst>
              <a:ext uri="{FF2B5EF4-FFF2-40B4-BE49-F238E27FC236}">
                <a16:creationId xmlns:a16="http://schemas.microsoft.com/office/drawing/2014/main" xmlns="" id="{9B658358-2288-4E56-B224-543033DF43F9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6335713" y="831850"/>
            <a:ext cx="1993900" cy="1558925"/>
          </a:xfrm>
          <a:prstGeom prst="hexagon">
            <a:avLst/>
          </a:prstGeom>
          <a:solidFill>
            <a:schemeClr val="accent1">
              <a:lumMod val="5000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24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去除字符串中的空格和特殊字符</a:t>
            </a:r>
          </a:p>
        </p:txBody>
      </p:sp>
      <p:sp>
        <p:nvSpPr>
          <p:cNvPr id="49" name="六边形 48">
            <a:extLst>
              <a:ext uri="{FF2B5EF4-FFF2-40B4-BE49-F238E27FC236}">
                <a16:creationId xmlns:a16="http://schemas.microsoft.com/office/drawing/2014/main" xmlns="" id="{2D8ABE14-4B8D-4DC4-875D-837267521089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6335713" y="2657475"/>
            <a:ext cx="1993900" cy="1562100"/>
          </a:xfrm>
          <a:prstGeom prst="hexagon">
            <a:avLst/>
          </a:prstGeom>
          <a:solidFill>
            <a:srgbClr val="5DD5FF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格式化字符串</a:t>
            </a: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xmlns="" id="{344FD45A-2639-40DA-A9AE-EADF7F12D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94" y="19051"/>
            <a:ext cx="8229600" cy="857250"/>
          </a:xfrm>
        </p:spPr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5.1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字符串的常用操作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81526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1">
            <a:extLst>
              <a:ext uri="{FF2B5EF4-FFF2-40B4-BE49-F238E27FC236}">
                <a16:creationId xmlns:a16="http://schemas.microsoft.com/office/drawing/2014/main" xmlns="" id="{025022D7-3436-455D-8CB4-0A75443C17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742950"/>
            <a:ext cx="91440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7">
            <a:extLst>
              <a:ext uri="{FF2B5EF4-FFF2-40B4-BE49-F238E27FC236}">
                <a16:creationId xmlns:a16="http://schemas.microsoft.com/office/drawing/2014/main" xmlns="" id="{A453692A-6110-45B0-AE8F-FBECDEE9B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998209"/>
            <a:ext cx="65532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str.count</a:t>
            </a:r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(sub[, start[, end]])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xmlns="" id="{487CA612-E98D-405D-9E40-5487239C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94" y="19051"/>
            <a:ext cx="8229600" cy="857250"/>
          </a:xfrm>
        </p:spPr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5.1.5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检索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字符串</a:t>
            </a:r>
            <a:endParaRPr lang="zh-CN" altLang="en-US" dirty="0"/>
          </a:p>
        </p:txBody>
      </p:sp>
      <p:sp>
        <p:nvSpPr>
          <p:cNvPr id="5" name="TextBox 17">
            <a:extLst>
              <a:ext uri="{FF2B5EF4-FFF2-40B4-BE49-F238E27FC236}">
                <a16:creationId xmlns:a16="http://schemas.microsoft.com/office/drawing/2014/main" xmlns="" id="{F46A028E-2D32-4832-A218-DF89174F5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94" y="1009351"/>
            <a:ext cx="8534400" cy="14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en-US" altLang="zh-CN" sz="20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count()</a:t>
            </a:r>
            <a:r>
              <a:rPr lang="zh-CN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方法</a:t>
            </a:r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 </a:t>
            </a:r>
            <a:r>
              <a:rPr lang="zh-CN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检索指定字符串在另一个字符串中出现的次数，如果检索的字符串不存在，则返回</a:t>
            </a:r>
            <a:r>
              <a:rPr lang="en-US" altLang="zh-CN" sz="20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0</a:t>
            </a:r>
            <a:r>
              <a:rPr lang="zh-CN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，否则返回出现的次数。语法格式：</a:t>
            </a:r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矩形标注 1">
            <a:extLst>
              <a:ext uri="{FF2B5EF4-FFF2-40B4-BE49-F238E27FC236}">
                <a16:creationId xmlns:a16="http://schemas.microsoft.com/office/drawing/2014/main" xmlns="" id="{4E3579CA-82DF-406C-829A-ABABB469BB91}"/>
              </a:ext>
            </a:extLst>
          </p:cNvPr>
          <p:cNvSpPr/>
          <p:nvPr/>
        </p:nvSpPr>
        <p:spPr>
          <a:xfrm>
            <a:off x="762000" y="3740243"/>
            <a:ext cx="1143000" cy="533400"/>
          </a:xfrm>
          <a:prstGeom prst="wedgeRectCallout">
            <a:avLst>
              <a:gd name="adj1" fmla="val -1786"/>
              <a:gd name="adj2" fmla="val -91980"/>
            </a:avLst>
          </a:prstGeom>
          <a:solidFill>
            <a:srgbClr val="FFFF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原字符串</a:t>
            </a:r>
          </a:p>
        </p:txBody>
      </p:sp>
      <p:sp>
        <p:nvSpPr>
          <p:cNvPr id="7" name="矩形标注 1">
            <a:extLst>
              <a:ext uri="{FF2B5EF4-FFF2-40B4-BE49-F238E27FC236}">
                <a16:creationId xmlns:a16="http://schemas.microsoft.com/office/drawing/2014/main" xmlns="" id="{1B5039E9-F8A0-4FC6-8632-B60E449AD37C}"/>
              </a:ext>
            </a:extLst>
          </p:cNvPr>
          <p:cNvSpPr/>
          <p:nvPr/>
        </p:nvSpPr>
        <p:spPr>
          <a:xfrm>
            <a:off x="2362200" y="2579656"/>
            <a:ext cx="1143000" cy="533400"/>
          </a:xfrm>
          <a:prstGeom prst="wedgeRectCallout">
            <a:avLst>
              <a:gd name="adj1" fmla="val -2464"/>
              <a:gd name="adj2" fmla="val 73638"/>
            </a:avLst>
          </a:prstGeom>
          <a:solidFill>
            <a:srgbClr val="FFFF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要检索的子字符串</a:t>
            </a:r>
          </a:p>
        </p:txBody>
      </p:sp>
      <p:sp>
        <p:nvSpPr>
          <p:cNvPr id="9" name="矩形标注 1">
            <a:extLst>
              <a:ext uri="{FF2B5EF4-FFF2-40B4-BE49-F238E27FC236}">
                <a16:creationId xmlns:a16="http://schemas.microsoft.com/office/drawing/2014/main" xmlns="" id="{828FBD84-9CAE-4C19-9E45-FF7D0E634E24}"/>
              </a:ext>
            </a:extLst>
          </p:cNvPr>
          <p:cNvSpPr/>
          <p:nvPr/>
        </p:nvSpPr>
        <p:spPr>
          <a:xfrm>
            <a:off x="2927242" y="3879851"/>
            <a:ext cx="3595608" cy="533400"/>
          </a:xfrm>
          <a:prstGeom prst="wedgeRectCallout">
            <a:avLst>
              <a:gd name="adj1" fmla="val -14933"/>
              <a:gd name="adj2" fmla="val -122488"/>
            </a:avLst>
          </a:prstGeom>
          <a:solidFill>
            <a:srgbClr val="FFFF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可选参数，检索范围起始位置的索引，如果不指定，则从头开始检索</a:t>
            </a:r>
          </a:p>
        </p:txBody>
      </p:sp>
      <p:sp>
        <p:nvSpPr>
          <p:cNvPr id="10" name="矩形标注 1">
            <a:extLst>
              <a:ext uri="{FF2B5EF4-FFF2-40B4-BE49-F238E27FC236}">
                <a16:creationId xmlns:a16="http://schemas.microsoft.com/office/drawing/2014/main" xmlns="" id="{2CFB056B-C6B3-44FB-AD77-F495F2452EA2}"/>
              </a:ext>
            </a:extLst>
          </p:cNvPr>
          <p:cNvSpPr/>
          <p:nvPr/>
        </p:nvSpPr>
        <p:spPr>
          <a:xfrm>
            <a:off x="4911669" y="2555342"/>
            <a:ext cx="3595608" cy="533400"/>
          </a:xfrm>
          <a:prstGeom prst="wedgeRectCallout">
            <a:avLst>
              <a:gd name="adj1" fmla="val -39286"/>
              <a:gd name="adj2" fmla="val 75091"/>
            </a:avLst>
          </a:prstGeom>
          <a:solidFill>
            <a:srgbClr val="FFFF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可选参数，检索范围结束位置的索引，如果不指定，则一直检索到结尾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/>
      <p:bldP spid="7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1">
            <a:extLst>
              <a:ext uri="{FF2B5EF4-FFF2-40B4-BE49-F238E27FC236}">
                <a16:creationId xmlns:a16="http://schemas.microsoft.com/office/drawing/2014/main" xmlns="" id="{025022D7-3436-455D-8CB4-0A75443C17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742950"/>
            <a:ext cx="91440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xmlns="" id="{487CA612-E98D-405D-9E40-5487239C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94" y="19051"/>
            <a:ext cx="8229600" cy="857250"/>
          </a:xfrm>
        </p:spPr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5.1.5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检索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字符串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2EA35E29-9EFF-4815-9EB2-BE88241C442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1276350"/>
            <a:ext cx="718920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545325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1">
            <a:extLst>
              <a:ext uri="{FF2B5EF4-FFF2-40B4-BE49-F238E27FC236}">
                <a16:creationId xmlns:a16="http://schemas.microsoft.com/office/drawing/2014/main" xmlns="" id="{025022D7-3436-455D-8CB4-0A75443C17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742950"/>
            <a:ext cx="91440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7">
            <a:extLst>
              <a:ext uri="{FF2B5EF4-FFF2-40B4-BE49-F238E27FC236}">
                <a16:creationId xmlns:a16="http://schemas.microsoft.com/office/drawing/2014/main" xmlns="" id="{A453692A-6110-45B0-AE8F-FBECDEE9B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998209"/>
            <a:ext cx="65532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str.find</a:t>
            </a:r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(sub[, start[, end]])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xmlns="" id="{487CA612-E98D-405D-9E40-5487239C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94" y="19051"/>
            <a:ext cx="8229600" cy="857250"/>
          </a:xfrm>
        </p:spPr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5.1.5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检索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字符串</a:t>
            </a:r>
            <a:endParaRPr lang="zh-CN" altLang="en-US" dirty="0"/>
          </a:p>
        </p:txBody>
      </p:sp>
      <p:sp>
        <p:nvSpPr>
          <p:cNvPr id="5" name="TextBox 17">
            <a:extLst>
              <a:ext uri="{FF2B5EF4-FFF2-40B4-BE49-F238E27FC236}">
                <a16:creationId xmlns:a16="http://schemas.microsoft.com/office/drawing/2014/main" xmlns="" id="{F46A028E-2D32-4832-A218-DF89174F5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94" y="1009351"/>
            <a:ext cx="8534400" cy="142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2. find()</a:t>
            </a:r>
            <a:r>
              <a:rPr lang="zh-CN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方法</a:t>
            </a:r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 </a:t>
            </a:r>
            <a:r>
              <a:rPr lang="zh-CN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用于检索是否包含指定的子字符串。如果检索的字符串不存在，则返回</a:t>
            </a:r>
            <a:r>
              <a:rPr lang="en-US" altLang="zh-CN" sz="20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-1</a:t>
            </a:r>
            <a:r>
              <a:rPr lang="zh-CN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，否则返回首次出现该字符串时的索引。语法格式：</a:t>
            </a:r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矩形标注 1">
            <a:extLst>
              <a:ext uri="{FF2B5EF4-FFF2-40B4-BE49-F238E27FC236}">
                <a16:creationId xmlns:a16="http://schemas.microsoft.com/office/drawing/2014/main" xmlns="" id="{4E3579CA-82DF-406C-829A-ABABB469BB91}"/>
              </a:ext>
            </a:extLst>
          </p:cNvPr>
          <p:cNvSpPr/>
          <p:nvPr/>
        </p:nvSpPr>
        <p:spPr>
          <a:xfrm>
            <a:off x="762000" y="3740243"/>
            <a:ext cx="1143000" cy="533400"/>
          </a:xfrm>
          <a:prstGeom prst="wedgeRectCallout">
            <a:avLst>
              <a:gd name="adj1" fmla="val -1786"/>
              <a:gd name="adj2" fmla="val -91980"/>
            </a:avLst>
          </a:prstGeom>
          <a:solidFill>
            <a:srgbClr val="FFFF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原字符串</a:t>
            </a:r>
          </a:p>
        </p:txBody>
      </p:sp>
      <p:sp>
        <p:nvSpPr>
          <p:cNvPr id="7" name="矩形标注 1">
            <a:extLst>
              <a:ext uri="{FF2B5EF4-FFF2-40B4-BE49-F238E27FC236}">
                <a16:creationId xmlns:a16="http://schemas.microsoft.com/office/drawing/2014/main" xmlns="" id="{1B5039E9-F8A0-4FC6-8632-B60E449AD37C}"/>
              </a:ext>
            </a:extLst>
          </p:cNvPr>
          <p:cNvSpPr/>
          <p:nvPr/>
        </p:nvSpPr>
        <p:spPr>
          <a:xfrm>
            <a:off x="2362200" y="2579656"/>
            <a:ext cx="1143000" cy="533400"/>
          </a:xfrm>
          <a:prstGeom prst="wedgeRectCallout">
            <a:avLst>
              <a:gd name="adj1" fmla="val -2464"/>
              <a:gd name="adj2" fmla="val 73638"/>
            </a:avLst>
          </a:prstGeom>
          <a:solidFill>
            <a:srgbClr val="FFFF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要检索的子字符串</a:t>
            </a:r>
          </a:p>
        </p:txBody>
      </p:sp>
      <p:sp>
        <p:nvSpPr>
          <p:cNvPr id="9" name="矩形标注 1">
            <a:extLst>
              <a:ext uri="{FF2B5EF4-FFF2-40B4-BE49-F238E27FC236}">
                <a16:creationId xmlns:a16="http://schemas.microsoft.com/office/drawing/2014/main" xmlns="" id="{828FBD84-9CAE-4C19-9E45-FF7D0E634E24}"/>
              </a:ext>
            </a:extLst>
          </p:cNvPr>
          <p:cNvSpPr/>
          <p:nvPr/>
        </p:nvSpPr>
        <p:spPr>
          <a:xfrm>
            <a:off x="2927242" y="3879851"/>
            <a:ext cx="3595608" cy="533400"/>
          </a:xfrm>
          <a:prstGeom prst="wedgeRectCallout">
            <a:avLst>
              <a:gd name="adj1" fmla="val -14933"/>
              <a:gd name="adj2" fmla="val -122488"/>
            </a:avLst>
          </a:prstGeom>
          <a:solidFill>
            <a:srgbClr val="FFFF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可选参数，检索范围起始位置的索引，如果不指定，则从头开始检索</a:t>
            </a:r>
          </a:p>
        </p:txBody>
      </p:sp>
      <p:sp>
        <p:nvSpPr>
          <p:cNvPr id="10" name="矩形标注 1">
            <a:extLst>
              <a:ext uri="{FF2B5EF4-FFF2-40B4-BE49-F238E27FC236}">
                <a16:creationId xmlns:a16="http://schemas.microsoft.com/office/drawing/2014/main" xmlns="" id="{2CFB056B-C6B3-44FB-AD77-F495F2452EA2}"/>
              </a:ext>
            </a:extLst>
          </p:cNvPr>
          <p:cNvSpPr/>
          <p:nvPr/>
        </p:nvSpPr>
        <p:spPr>
          <a:xfrm>
            <a:off x="4911669" y="2555342"/>
            <a:ext cx="3595608" cy="533400"/>
          </a:xfrm>
          <a:prstGeom prst="wedgeRectCallout">
            <a:avLst>
              <a:gd name="adj1" fmla="val -39286"/>
              <a:gd name="adj2" fmla="val 75091"/>
            </a:avLst>
          </a:prstGeom>
          <a:solidFill>
            <a:srgbClr val="FFFF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可选参数，检索范围结束位置的索引，如果不指定，则一直检索到结尾</a:t>
            </a:r>
          </a:p>
        </p:txBody>
      </p:sp>
    </p:spTree>
    <p:extLst>
      <p:ext uri="{BB962C8B-B14F-4D97-AF65-F5344CB8AC3E}">
        <p14:creationId xmlns:p14="http://schemas.microsoft.com/office/powerpoint/2010/main" xmlns="" val="22842534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/>
      <p:bldP spid="7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六边形 14">
            <a:extLst>
              <a:ext uri="{FF2B5EF4-FFF2-40B4-BE49-F238E27FC236}">
                <a16:creationId xmlns:a16="http://schemas.microsoft.com/office/drawing/2014/main" xmlns="" id="{92F9BEEA-8CE0-455E-A92F-AE09CFFA719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95800" y="3190875"/>
            <a:ext cx="215900" cy="185738"/>
          </a:xfrm>
          <a:prstGeom prst="hexagon">
            <a:avLst>
              <a:gd name="adj" fmla="val 25051"/>
              <a:gd name="vf" fmla="val 115470"/>
            </a:avLst>
          </a:prstGeom>
          <a:solidFill>
            <a:srgbClr val="A8B9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4099" name="六边形 7">
            <a:extLst>
              <a:ext uri="{FF2B5EF4-FFF2-40B4-BE49-F238E27FC236}">
                <a16:creationId xmlns:a16="http://schemas.microsoft.com/office/drawing/2014/main" xmlns="" id="{3C188AE5-7D29-4C9E-B354-33238DCBA08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31925" y="960438"/>
            <a:ext cx="439738" cy="379412"/>
          </a:xfrm>
          <a:prstGeom prst="hexagon">
            <a:avLst>
              <a:gd name="adj" fmla="val 24977"/>
              <a:gd name="vf" fmla="val 115470"/>
            </a:avLst>
          </a:prstGeom>
          <a:solidFill>
            <a:srgbClr val="FF66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4100" name="六边形 8">
            <a:extLst>
              <a:ext uri="{FF2B5EF4-FFF2-40B4-BE49-F238E27FC236}">
                <a16:creationId xmlns:a16="http://schemas.microsoft.com/office/drawing/2014/main" xmlns="" id="{74E51FF4-DD8A-4177-A233-9368E7D039D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35313" y="4483100"/>
            <a:ext cx="565150" cy="487363"/>
          </a:xfrm>
          <a:prstGeom prst="hexagon">
            <a:avLst>
              <a:gd name="adj" fmla="val 24991"/>
              <a:gd name="vf" fmla="val 115470"/>
            </a:avLst>
          </a:prstGeom>
          <a:solidFill>
            <a:srgbClr val="FF000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xmlns="" id="{91FB4038-AB6B-4CCC-9C9F-59CFA6630875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2374900" y="2657475"/>
            <a:ext cx="1993900" cy="1558925"/>
          </a:xfrm>
          <a:prstGeom prst="hexagon">
            <a:avLst/>
          </a:prstGeom>
          <a:solidFill>
            <a:srgbClr val="7030A0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分割、合并字符串</a:t>
            </a:r>
          </a:p>
        </p:txBody>
      </p:sp>
      <p:sp>
        <p:nvSpPr>
          <p:cNvPr id="4102" name="六边形 12">
            <a:extLst>
              <a:ext uri="{FF2B5EF4-FFF2-40B4-BE49-F238E27FC236}">
                <a16:creationId xmlns:a16="http://schemas.microsoft.com/office/drawing/2014/main" xmlns="" id="{5C73CCB5-140C-4A6E-B6A7-8FCFCE03C357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36638" y="4225925"/>
            <a:ext cx="298450" cy="257175"/>
          </a:xfrm>
          <a:prstGeom prst="hexagon">
            <a:avLst>
              <a:gd name="adj" fmla="val 25010"/>
              <a:gd name="vf" fmla="val 115470"/>
            </a:avLst>
          </a:prstGeom>
          <a:solidFill>
            <a:srgbClr val="A8B9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4103" name="六边形 13">
            <a:extLst>
              <a:ext uri="{FF2B5EF4-FFF2-40B4-BE49-F238E27FC236}">
                <a16:creationId xmlns:a16="http://schemas.microsoft.com/office/drawing/2014/main" xmlns="" id="{77F7A55A-4BCE-4A8D-8F81-44748DB5D22D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418263" y="4705350"/>
            <a:ext cx="212725" cy="185738"/>
          </a:xfrm>
          <a:prstGeom prst="hexagon">
            <a:avLst>
              <a:gd name="adj" fmla="val 24682"/>
              <a:gd name="vf" fmla="val 115470"/>
            </a:avLst>
          </a:prstGeom>
          <a:solidFill>
            <a:srgbClr val="D4DC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4104" name="六边形 14">
            <a:extLst>
              <a:ext uri="{FF2B5EF4-FFF2-40B4-BE49-F238E27FC236}">
                <a16:creationId xmlns:a16="http://schemas.microsoft.com/office/drawing/2014/main" xmlns="" id="{56F390F8-0F1A-47F9-BC17-7F558B526EEE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86363" y="1057275"/>
            <a:ext cx="215900" cy="185738"/>
          </a:xfrm>
          <a:prstGeom prst="hexagon">
            <a:avLst>
              <a:gd name="adj" fmla="val 25051"/>
              <a:gd name="vf" fmla="val 115470"/>
            </a:avLst>
          </a:prstGeom>
          <a:solidFill>
            <a:srgbClr val="A8B9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17" name="六边形 16">
            <a:extLst>
              <a:ext uri="{FF2B5EF4-FFF2-40B4-BE49-F238E27FC236}">
                <a16:creationId xmlns:a16="http://schemas.microsoft.com/office/drawing/2014/main" xmlns="" id="{609C0745-A75E-4BBE-AF85-F72E5F2CD263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419100" y="3438525"/>
            <a:ext cx="1992313" cy="1557338"/>
          </a:xfrm>
          <a:prstGeom prst="hexagon">
            <a:avLst/>
          </a:prstGeom>
          <a:solidFill>
            <a:srgbClr val="00B050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计算字符串的长度</a:t>
            </a:r>
            <a:endParaRPr lang="en-US" altLang="zh-C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  <a:sym typeface="Arial" panose="020B0604020202020204" pitchFamily="34" charset="0"/>
            </a:endParaRPr>
          </a:p>
        </p:txBody>
      </p:sp>
      <p:sp>
        <p:nvSpPr>
          <p:cNvPr id="4106" name="六边形 18">
            <a:extLst>
              <a:ext uri="{FF2B5EF4-FFF2-40B4-BE49-F238E27FC236}">
                <a16:creationId xmlns:a16="http://schemas.microsoft.com/office/drawing/2014/main" xmlns="" id="{07C3B9AC-DDE7-4F8D-9E97-DE3F207F632B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014663" y="1641475"/>
            <a:ext cx="298450" cy="257175"/>
          </a:xfrm>
          <a:prstGeom prst="hexagon">
            <a:avLst>
              <a:gd name="adj" fmla="val 25010"/>
              <a:gd name="vf" fmla="val 115470"/>
            </a:avLst>
          </a:prstGeom>
          <a:solidFill>
            <a:srgbClr val="D4DC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4107" name="六边形 19">
            <a:extLst>
              <a:ext uri="{FF2B5EF4-FFF2-40B4-BE49-F238E27FC236}">
                <a16:creationId xmlns:a16="http://schemas.microsoft.com/office/drawing/2014/main" xmlns="" id="{84D0DBCA-32B6-44A9-9967-5FF9F63BCB7F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391400" y="4440238"/>
            <a:ext cx="298450" cy="257175"/>
          </a:xfrm>
          <a:prstGeom prst="hexagon">
            <a:avLst>
              <a:gd name="adj" fmla="val 25010"/>
              <a:gd name="vf" fmla="val 115470"/>
            </a:avLst>
          </a:prstGeom>
          <a:solidFill>
            <a:srgbClr val="FFFF00">
              <a:alpha val="7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22" name="六边形 21">
            <a:extLst>
              <a:ext uri="{FF2B5EF4-FFF2-40B4-BE49-F238E27FC236}">
                <a16:creationId xmlns:a16="http://schemas.microsoft.com/office/drawing/2014/main" xmlns="" id="{BBFEA336-3205-4F7A-A3DE-D7B1D3D1725D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2376488" y="838200"/>
            <a:ext cx="1990725" cy="1558925"/>
          </a:xfrm>
          <a:prstGeom prst="hexagon">
            <a:avLst/>
          </a:prstGeom>
          <a:solidFill>
            <a:srgbClr val="00B0F0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截取字符串</a:t>
            </a:r>
          </a:p>
        </p:txBody>
      </p:sp>
      <p:sp>
        <p:nvSpPr>
          <p:cNvPr id="4109" name="六边形 23">
            <a:extLst>
              <a:ext uri="{FF2B5EF4-FFF2-40B4-BE49-F238E27FC236}">
                <a16:creationId xmlns:a16="http://schemas.microsoft.com/office/drawing/2014/main" xmlns="" id="{B4800FAF-394B-4660-8A4B-10CAFB563BED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237538" y="4271963"/>
            <a:ext cx="723900" cy="619125"/>
          </a:xfrm>
          <a:prstGeom prst="hexagon">
            <a:avLst>
              <a:gd name="adj" fmla="val 25046"/>
              <a:gd name="vf" fmla="val 115470"/>
            </a:avLst>
          </a:prstGeom>
          <a:solidFill>
            <a:srgbClr val="92D050">
              <a:alpha val="6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xmlns="" id="{48C7D31B-E884-4EC9-979B-B59DB1FDA7DE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419100" y="1698625"/>
            <a:ext cx="1992313" cy="1557338"/>
          </a:xfrm>
          <a:prstGeom prst="hexagon">
            <a:avLst/>
          </a:prstGeom>
          <a:solidFill>
            <a:srgbClr val="FF8A15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拼接字符串</a:t>
            </a:r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xmlns="" id="{B1724B67-023B-4942-A107-01127A516A2E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4351338" y="1698625"/>
            <a:ext cx="1993900" cy="1558925"/>
          </a:xfrm>
          <a:prstGeom prst="hexagon">
            <a:avLst/>
          </a:prstGeom>
          <a:solidFill>
            <a:srgbClr val="E6AF00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检索字符串</a:t>
            </a:r>
          </a:p>
        </p:txBody>
      </p:sp>
      <p:sp>
        <p:nvSpPr>
          <p:cNvPr id="28" name="六边形 27">
            <a:extLst>
              <a:ext uri="{FF2B5EF4-FFF2-40B4-BE49-F238E27FC236}">
                <a16:creationId xmlns:a16="http://schemas.microsoft.com/office/drawing/2014/main" xmlns="" id="{017B0A72-6BC1-4B0C-879A-945A8CEAFDC7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4351338" y="3438525"/>
            <a:ext cx="1993900" cy="1557338"/>
          </a:xfrm>
          <a:prstGeom prst="hexagon">
            <a:avLst/>
          </a:prstGeom>
          <a:solidFill>
            <a:srgbClr val="C00000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字母的大小写转换</a:t>
            </a:r>
          </a:p>
        </p:txBody>
      </p:sp>
      <p:sp>
        <p:nvSpPr>
          <p:cNvPr id="4113" name="六边形 13">
            <a:extLst>
              <a:ext uri="{FF2B5EF4-FFF2-40B4-BE49-F238E27FC236}">
                <a16:creationId xmlns:a16="http://schemas.microsoft.com/office/drawing/2014/main" xmlns="" id="{C7336D64-3502-406C-8970-AE6EA2E4EE29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310563" y="2465388"/>
            <a:ext cx="214312" cy="185737"/>
          </a:xfrm>
          <a:prstGeom prst="hexagon">
            <a:avLst>
              <a:gd name="adj" fmla="val 24866"/>
              <a:gd name="vf" fmla="val 115470"/>
            </a:avLst>
          </a:prstGeom>
          <a:solidFill>
            <a:srgbClr val="D4DC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4114" name="六边形 19">
            <a:extLst>
              <a:ext uri="{FF2B5EF4-FFF2-40B4-BE49-F238E27FC236}">
                <a16:creationId xmlns:a16="http://schemas.microsoft.com/office/drawing/2014/main" xmlns="" id="{37283F07-136D-4E8C-A23C-956C89F4608E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8415338" y="1489075"/>
            <a:ext cx="298450" cy="257175"/>
          </a:xfrm>
          <a:prstGeom prst="hexagon">
            <a:avLst>
              <a:gd name="adj" fmla="val 25010"/>
              <a:gd name="vf" fmla="val 115470"/>
            </a:avLst>
          </a:prstGeom>
          <a:solidFill>
            <a:srgbClr val="FFFF00">
              <a:alpha val="7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46" name="六边形 45">
            <a:extLst>
              <a:ext uri="{FF2B5EF4-FFF2-40B4-BE49-F238E27FC236}">
                <a16:creationId xmlns:a16="http://schemas.microsoft.com/office/drawing/2014/main" xmlns="" id="{9B658358-2288-4E56-B224-543033DF43F9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6335713" y="831850"/>
            <a:ext cx="1993900" cy="1558925"/>
          </a:xfrm>
          <a:prstGeom prst="hexagon">
            <a:avLst/>
          </a:prstGeom>
          <a:solidFill>
            <a:schemeClr val="accent1">
              <a:lumMod val="5000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24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去除字符串中的空格和特殊字符</a:t>
            </a:r>
          </a:p>
        </p:txBody>
      </p:sp>
      <p:sp>
        <p:nvSpPr>
          <p:cNvPr id="49" name="六边形 48">
            <a:extLst>
              <a:ext uri="{FF2B5EF4-FFF2-40B4-BE49-F238E27FC236}">
                <a16:creationId xmlns:a16="http://schemas.microsoft.com/office/drawing/2014/main" xmlns="" id="{2D8ABE14-4B8D-4DC4-875D-837267521089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6335713" y="2657475"/>
            <a:ext cx="1993900" cy="1562100"/>
          </a:xfrm>
          <a:prstGeom prst="hexagon">
            <a:avLst/>
          </a:prstGeom>
          <a:solidFill>
            <a:srgbClr val="5DD5FF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格式化字符串</a:t>
            </a: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xmlns="" id="{344FD45A-2639-40DA-A9AE-EADF7F12D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94" y="19051"/>
            <a:ext cx="8229600" cy="857250"/>
          </a:xfrm>
        </p:spPr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5.1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字符串的常用操作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0.34531 0.1518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57" y="759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2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7" grpId="0" animBg="1"/>
      <p:bldP spid="17" grpId="1" animBg="1"/>
      <p:bldP spid="22" grpId="0" animBg="1"/>
      <p:bldP spid="22" grpId="1" animBg="1"/>
      <p:bldP spid="5" grpId="0" animBg="1"/>
      <p:bldP spid="5" grpId="1" animBg="1"/>
      <p:bldP spid="25" grpId="0" animBg="1"/>
      <p:bldP spid="25" grpId="1" animBg="1"/>
      <p:bldP spid="28" grpId="0" animBg="1"/>
      <p:bldP spid="28" grpId="1" animBg="1"/>
      <p:bldP spid="46" grpId="0" animBg="1"/>
      <p:bldP spid="46" grpId="1" animBg="1"/>
      <p:bldP spid="49" grpId="0" animBg="1"/>
      <p:bldP spid="49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1">
            <a:extLst>
              <a:ext uri="{FF2B5EF4-FFF2-40B4-BE49-F238E27FC236}">
                <a16:creationId xmlns:a16="http://schemas.microsoft.com/office/drawing/2014/main" xmlns="" id="{025022D7-3436-455D-8CB4-0A75443C17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742950"/>
            <a:ext cx="91440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xmlns="" id="{487CA612-E98D-405D-9E40-5487239C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94" y="19051"/>
            <a:ext cx="8229600" cy="857250"/>
          </a:xfrm>
        </p:spPr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5.1.5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检索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字符串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8186A868-525E-4874-91E8-62B4480BA7D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021" y="1104900"/>
            <a:ext cx="7897286" cy="990600"/>
          </a:xfrm>
          <a:prstGeom prst="rect">
            <a:avLst/>
          </a:prstGeom>
        </p:spPr>
      </p:pic>
      <p:sp>
        <p:nvSpPr>
          <p:cNvPr id="6" name="TextBox 17">
            <a:extLst>
              <a:ext uri="{FF2B5EF4-FFF2-40B4-BE49-F238E27FC236}">
                <a16:creationId xmlns:a16="http://schemas.microsoft.com/office/drawing/2014/main" xmlns="" id="{C8DFA433-F135-47E8-8CF6-D0E054284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489" y="3369445"/>
            <a:ext cx="8534400" cy="50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如果只要想要判断指定的字符串是否存在，可以使用</a:t>
            </a:r>
            <a:r>
              <a:rPr lang="en-US" altLang="zh-CN" sz="20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in</a:t>
            </a:r>
            <a:r>
              <a:rPr lang="zh-CN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关键字实现。</a:t>
            </a:r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E64DBC21-1F0F-48D8-BEFB-F0C0FB2BE71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021" y="3962383"/>
            <a:ext cx="2438400" cy="6010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7AF5806C-7094-4481-9F20-3D947100440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023" y="2046098"/>
            <a:ext cx="7898400" cy="6423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B22E0CE1-763D-46A4-9D1C-7A226D982816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4021" y="2687187"/>
            <a:ext cx="7898400" cy="60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562429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1">
            <a:extLst>
              <a:ext uri="{FF2B5EF4-FFF2-40B4-BE49-F238E27FC236}">
                <a16:creationId xmlns:a16="http://schemas.microsoft.com/office/drawing/2014/main" xmlns="" id="{025022D7-3436-455D-8CB4-0A75443C17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742950"/>
            <a:ext cx="91440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7">
            <a:extLst>
              <a:ext uri="{FF2B5EF4-FFF2-40B4-BE49-F238E27FC236}">
                <a16:creationId xmlns:a16="http://schemas.microsoft.com/office/drawing/2014/main" xmlns="" id="{A453692A-6110-45B0-AE8F-FBECDEE9B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998209"/>
            <a:ext cx="65532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str.startswith</a:t>
            </a:r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(prefix[, start[, end]])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xmlns="" id="{487CA612-E98D-405D-9E40-5487239C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94" y="19051"/>
            <a:ext cx="8229600" cy="857250"/>
          </a:xfrm>
        </p:spPr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5.1.5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检索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字符串</a:t>
            </a:r>
            <a:endParaRPr lang="zh-CN" altLang="en-US" dirty="0"/>
          </a:p>
        </p:txBody>
      </p:sp>
      <p:sp>
        <p:nvSpPr>
          <p:cNvPr id="5" name="TextBox 17">
            <a:extLst>
              <a:ext uri="{FF2B5EF4-FFF2-40B4-BE49-F238E27FC236}">
                <a16:creationId xmlns:a16="http://schemas.microsoft.com/office/drawing/2014/main" xmlns="" id="{F46A028E-2D32-4832-A218-DF89174F5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94" y="1009351"/>
            <a:ext cx="8534400" cy="142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3. </a:t>
            </a:r>
            <a:r>
              <a:rPr lang="en-US" altLang="zh-CN" sz="2000" b="1" dirty="0" err="1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startswith</a:t>
            </a:r>
            <a:r>
              <a:rPr lang="en-US" altLang="zh-CN" sz="20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()</a:t>
            </a:r>
            <a:r>
              <a:rPr lang="zh-CN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方法</a:t>
            </a:r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 </a:t>
            </a:r>
            <a:r>
              <a:rPr lang="zh-CN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用于检索字符串是否以指定子字符串开头，是则返回</a:t>
            </a:r>
            <a:r>
              <a:rPr lang="en-US" altLang="zh-CN" sz="20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True</a:t>
            </a:r>
            <a:r>
              <a:rPr lang="zh-CN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，否则返回</a:t>
            </a:r>
            <a:r>
              <a:rPr lang="en-US" altLang="zh-CN" sz="20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False</a:t>
            </a:r>
            <a:r>
              <a:rPr lang="zh-CN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。语法格式：</a:t>
            </a:r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矩形标注 1">
            <a:extLst>
              <a:ext uri="{FF2B5EF4-FFF2-40B4-BE49-F238E27FC236}">
                <a16:creationId xmlns:a16="http://schemas.microsoft.com/office/drawing/2014/main" xmlns="" id="{4E3579CA-82DF-406C-829A-ABABB469BB91}"/>
              </a:ext>
            </a:extLst>
          </p:cNvPr>
          <p:cNvSpPr/>
          <p:nvPr/>
        </p:nvSpPr>
        <p:spPr>
          <a:xfrm>
            <a:off x="762000" y="3740243"/>
            <a:ext cx="1143000" cy="533400"/>
          </a:xfrm>
          <a:prstGeom prst="wedgeRectCallout">
            <a:avLst>
              <a:gd name="adj1" fmla="val -1786"/>
              <a:gd name="adj2" fmla="val -91980"/>
            </a:avLst>
          </a:prstGeom>
          <a:solidFill>
            <a:srgbClr val="FFFF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原字符串</a:t>
            </a:r>
          </a:p>
        </p:txBody>
      </p:sp>
      <p:sp>
        <p:nvSpPr>
          <p:cNvPr id="7" name="矩形标注 1">
            <a:extLst>
              <a:ext uri="{FF2B5EF4-FFF2-40B4-BE49-F238E27FC236}">
                <a16:creationId xmlns:a16="http://schemas.microsoft.com/office/drawing/2014/main" xmlns="" id="{1B5039E9-F8A0-4FC6-8632-B60E449AD37C}"/>
              </a:ext>
            </a:extLst>
          </p:cNvPr>
          <p:cNvSpPr/>
          <p:nvPr/>
        </p:nvSpPr>
        <p:spPr>
          <a:xfrm>
            <a:off x="3429000" y="2569266"/>
            <a:ext cx="1143000" cy="533400"/>
          </a:xfrm>
          <a:prstGeom prst="wedgeRectCallout">
            <a:avLst>
              <a:gd name="adj1" fmla="val -5854"/>
              <a:gd name="adj2" fmla="val 88166"/>
            </a:avLst>
          </a:prstGeom>
          <a:solidFill>
            <a:srgbClr val="FFFF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要检索的子字符串</a:t>
            </a:r>
          </a:p>
        </p:txBody>
      </p:sp>
      <p:sp>
        <p:nvSpPr>
          <p:cNvPr id="9" name="矩形标注 1">
            <a:extLst>
              <a:ext uri="{FF2B5EF4-FFF2-40B4-BE49-F238E27FC236}">
                <a16:creationId xmlns:a16="http://schemas.microsoft.com/office/drawing/2014/main" xmlns="" id="{828FBD84-9CAE-4C19-9E45-FF7D0E634E24}"/>
              </a:ext>
            </a:extLst>
          </p:cNvPr>
          <p:cNvSpPr/>
          <p:nvPr/>
        </p:nvSpPr>
        <p:spPr>
          <a:xfrm>
            <a:off x="4000500" y="3880877"/>
            <a:ext cx="3595608" cy="533400"/>
          </a:xfrm>
          <a:prstGeom prst="wedgeRectCallout">
            <a:avLst>
              <a:gd name="adj1" fmla="val -14933"/>
              <a:gd name="adj2" fmla="val -122488"/>
            </a:avLst>
          </a:prstGeom>
          <a:solidFill>
            <a:srgbClr val="FFFF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可选参数，检索范围起始位置的索引，如果不指定，则从头开始检索</a:t>
            </a:r>
          </a:p>
        </p:txBody>
      </p:sp>
      <p:sp>
        <p:nvSpPr>
          <p:cNvPr id="10" name="矩形标注 1">
            <a:extLst>
              <a:ext uri="{FF2B5EF4-FFF2-40B4-BE49-F238E27FC236}">
                <a16:creationId xmlns:a16="http://schemas.microsoft.com/office/drawing/2014/main" xmlns="" id="{2CFB056B-C6B3-44FB-AD77-F495F2452EA2}"/>
              </a:ext>
            </a:extLst>
          </p:cNvPr>
          <p:cNvSpPr/>
          <p:nvPr/>
        </p:nvSpPr>
        <p:spPr>
          <a:xfrm>
            <a:off x="5198388" y="2436817"/>
            <a:ext cx="3595608" cy="533400"/>
          </a:xfrm>
          <a:prstGeom prst="wedgeRectCallout">
            <a:avLst>
              <a:gd name="adj1" fmla="val -9329"/>
              <a:gd name="adj2" fmla="val 101241"/>
            </a:avLst>
          </a:prstGeom>
          <a:solidFill>
            <a:srgbClr val="FFFF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可选参数，检索范围结束位置的索引，如果不指定，则一直检索到结尾</a:t>
            </a:r>
          </a:p>
        </p:txBody>
      </p:sp>
    </p:spTree>
    <p:extLst>
      <p:ext uri="{BB962C8B-B14F-4D97-AF65-F5344CB8AC3E}">
        <p14:creationId xmlns:p14="http://schemas.microsoft.com/office/powerpoint/2010/main" xmlns="" val="2512889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/>
      <p:bldP spid="7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1">
            <a:extLst>
              <a:ext uri="{FF2B5EF4-FFF2-40B4-BE49-F238E27FC236}">
                <a16:creationId xmlns:a16="http://schemas.microsoft.com/office/drawing/2014/main" xmlns="" id="{025022D7-3436-455D-8CB4-0A75443C17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742950"/>
            <a:ext cx="91440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xmlns="" id="{487CA612-E98D-405D-9E40-5487239C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94" y="19051"/>
            <a:ext cx="8229600" cy="857250"/>
          </a:xfrm>
        </p:spPr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5.1.5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检索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字符串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392EDC4-97D9-4D95-BDD7-DBCBED18E3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7489" y="1184534"/>
            <a:ext cx="8461711" cy="645533"/>
          </a:xfrm>
          <a:prstGeom prst="rect">
            <a:avLst/>
          </a:prstGeom>
        </p:spPr>
      </p:pic>
      <p:sp>
        <p:nvSpPr>
          <p:cNvPr id="11" name="TextBox 17">
            <a:extLst>
              <a:ext uri="{FF2B5EF4-FFF2-40B4-BE49-F238E27FC236}">
                <a16:creationId xmlns:a16="http://schemas.microsoft.com/office/drawing/2014/main" xmlns="" id="{9674859E-DF58-4EA7-963B-4313D042E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94" y="1844612"/>
            <a:ext cx="65532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str.endswith</a:t>
            </a:r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(suffix[, start[, end]])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DE2EB601-B252-44BD-B42C-169302605DB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3394" y="2553966"/>
            <a:ext cx="8387930" cy="14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3346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六边形 14">
            <a:extLst>
              <a:ext uri="{FF2B5EF4-FFF2-40B4-BE49-F238E27FC236}">
                <a16:creationId xmlns:a16="http://schemas.microsoft.com/office/drawing/2014/main" xmlns="" id="{92F9BEEA-8CE0-455E-A92F-AE09CFFA719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95800" y="3190875"/>
            <a:ext cx="215900" cy="185738"/>
          </a:xfrm>
          <a:prstGeom prst="hexagon">
            <a:avLst>
              <a:gd name="adj" fmla="val 25051"/>
              <a:gd name="vf" fmla="val 115470"/>
            </a:avLst>
          </a:prstGeom>
          <a:solidFill>
            <a:srgbClr val="A8B9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4099" name="六边形 7">
            <a:extLst>
              <a:ext uri="{FF2B5EF4-FFF2-40B4-BE49-F238E27FC236}">
                <a16:creationId xmlns:a16="http://schemas.microsoft.com/office/drawing/2014/main" xmlns="" id="{3C188AE5-7D29-4C9E-B354-33238DCBA08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31925" y="960438"/>
            <a:ext cx="439738" cy="379412"/>
          </a:xfrm>
          <a:prstGeom prst="hexagon">
            <a:avLst>
              <a:gd name="adj" fmla="val 24977"/>
              <a:gd name="vf" fmla="val 115470"/>
            </a:avLst>
          </a:prstGeom>
          <a:solidFill>
            <a:srgbClr val="FF66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4100" name="六边形 8">
            <a:extLst>
              <a:ext uri="{FF2B5EF4-FFF2-40B4-BE49-F238E27FC236}">
                <a16:creationId xmlns:a16="http://schemas.microsoft.com/office/drawing/2014/main" xmlns="" id="{74E51FF4-DD8A-4177-A233-9368E7D039D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35313" y="4483100"/>
            <a:ext cx="565150" cy="487363"/>
          </a:xfrm>
          <a:prstGeom prst="hexagon">
            <a:avLst>
              <a:gd name="adj" fmla="val 24991"/>
              <a:gd name="vf" fmla="val 115470"/>
            </a:avLst>
          </a:prstGeom>
          <a:solidFill>
            <a:srgbClr val="FF000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xmlns="" id="{91FB4038-AB6B-4CCC-9C9F-59CFA6630875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2374900" y="2657475"/>
            <a:ext cx="1993900" cy="1558925"/>
          </a:xfrm>
          <a:prstGeom prst="hexagon">
            <a:avLst/>
          </a:prstGeom>
          <a:solidFill>
            <a:srgbClr val="7030A0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分割、合并字符串</a:t>
            </a:r>
          </a:p>
        </p:txBody>
      </p:sp>
      <p:sp>
        <p:nvSpPr>
          <p:cNvPr id="4102" name="六边形 12">
            <a:extLst>
              <a:ext uri="{FF2B5EF4-FFF2-40B4-BE49-F238E27FC236}">
                <a16:creationId xmlns:a16="http://schemas.microsoft.com/office/drawing/2014/main" xmlns="" id="{5C73CCB5-140C-4A6E-B6A7-8FCFCE03C357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36638" y="4225925"/>
            <a:ext cx="298450" cy="257175"/>
          </a:xfrm>
          <a:prstGeom prst="hexagon">
            <a:avLst>
              <a:gd name="adj" fmla="val 25010"/>
              <a:gd name="vf" fmla="val 115470"/>
            </a:avLst>
          </a:prstGeom>
          <a:solidFill>
            <a:srgbClr val="A8B9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4103" name="六边形 13">
            <a:extLst>
              <a:ext uri="{FF2B5EF4-FFF2-40B4-BE49-F238E27FC236}">
                <a16:creationId xmlns:a16="http://schemas.microsoft.com/office/drawing/2014/main" xmlns="" id="{77F7A55A-4BCE-4A8D-8F81-44748DB5D22D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418263" y="4705350"/>
            <a:ext cx="212725" cy="185738"/>
          </a:xfrm>
          <a:prstGeom prst="hexagon">
            <a:avLst>
              <a:gd name="adj" fmla="val 24682"/>
              <a:gd name="vf" fmla="val 115470"/>
            </a:avLst>
          </a:prstGeom>
          <a:solidFill>
            <a:srgbClr val="D4DC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4104" name="六边形 14">
            <a:extLst>
              <a:ext uri="{FF2B5EF4-FFF2-40B4-BE49-F238E27FC236}">
                <a16:creationId xmlns:a16="http://schemas.microsoft.com/office/drawing/2014/main" xmlns="" id="{56F390F8-0F1A-47F9-BC17-7F558B526EEE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86363" y="1057275"/>
            <a:ext cx="215900" cy="185738"/>
          </a:xfrm>
          <a:prstGeom prst="hexagon">
            <a:avLst>
              <a:gd name="adj" fmla="val 25051"/>
              <a:gd name="vf" fmla="val 115470"/>
            </a:avLst>
          </a:prstGeom>
          <a:solidFill>
            <a:srgbClr val="A8B9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17" name="六边形 16">
            <a:extLst>
              <a:ext uri="{FF2B5EF4-FFF2-40B4-BE49-F238E27FC236}">
                <a16:creationId xmlns:a16="http://schemas.microsoft.com/office/drawing/2014/main" xmlns="" id="{609C0745-A75E-4BBE-AF85-F72E5F2CD263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419100" y="3438525"/>
            <a:ext cx="1992313" cy="1557338"/>
          </a:xfrm>
          <a:prstGeom prst="hexagon">
            <a:avLst/>
          </a:prstGeom>
          <a:solidFill>
            <a:srgbClr val="00B050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计算字符串的长度</a:t>
            </a:r>
            <a:endParaRPr lang="en-US" altLang="zh-C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  <a:sym typeface="Arial" panose="020B0604020202020204" pitchFamily="34" charset="0"/>
            </a:endParaRPr>
          </a:p>
        </p:txBody>
      </p:sp>
      <p:sp>
        <p:nvSpPr>
          <p:cNvPr id="4106" name="六边形 18">
            <a:extLst>
              <a:ext uri="{FF2B5EF4-FFF2-40B4-BE49-F238E27FC236}">
                <a16:creationId xmlns:a16="http://schemas.microsoft.com/office/drawing/2014/main" xmlns="" id="{07C3B9AC-DDE7-4F8D-9E97-DE3F207F632B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014663" y="1641475"/>
            <a:ext cx="298450" cy="257175"/>
          </a:xfrm>
          <a:prstGeom prst="hexagon">
            <a:avLst>
              <a:gd name="adj" fmla="val 25010"/>
              <a:gd name="vf" fmla="val 115470"/>
            </a:avLst>
          </a:prstGeom>
          <a:solidFill>
            <a:srgbClr val="D4DC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4107" name="六边形 19">
            <a:extLst>
              <a:ext uri="{FF2B5EF4-FFF2-40B4-BE49-F238E27FC236}">
                <a16:creationId xmlns:a16="http://schemas.microsoft.com/office/drawing/2014/main" xmlns="" id="{84D0DBCA-32B6-44A9-9967-5FF9F63BCB7F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391400" y="4440238"/>
            <a:ext cx="298450" cy="257175"/>
          </a:xfrm>
          <a:prstGeom prst="hexagon">
            <a:avLst>
              <a:gd name="adj" fmla="val 25010"/>
              <a:gd name="vf" fmla="val 115470"/>
            </a:avLst>
          </a:prstGeom>
          <a:solidFill>
            <a:srgbClr val="FFFF00">
              <a:alpha val="7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22" name="六边形 21">
            <a:extLst>
              <a:ext uri="{FF2B5EF4-FFF2-40B4-BE49-F238E27FC236}">
                <a16:creationId xmlns:a16="http://schemas.microsoft.com/office/drawing/2014/main" xmlns="" id="{BBFEA336-3205-4F7A-A3DE-D7B1D3D1725D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2376488" y="838200"/>
            <a:ext cx="1990725" cy="1558925"/>
          </a:xfrm>
          <a:prstGeom prst="hexagon">
            <a:avLst/>
          </a:prstGeom>
          <a:solidFill>
            <a:srgbClr val="00B0F0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截取字符串</a:t>
            </a:r>
          </a:p>
        </p:txBody>
      </p:sp>
      <p:sp>
        <p:nvSpPr>
          <p:cNvPr id="4109" name="六边形 23">
            <a:extLst>
              <a:ext uri="{FF2B5EF4-FFF2-40B4-BE49-F238E27FC236}">
                <a16:creationId xmlns:a16="http://schemas.microsoft.com/office/drawing/2014/main" xmlns="" id="{B4800FAF-394B-4660-8A4B-10CAFB563BED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237538" y="4271963"/>
            <a:ext cx="723900" cy="619125"/>
          </a:xfrm>
          <a:prstGeom prst="hexagon">
            <a:avLst>
              <a:gd name="adj" fmla="val 25046"/>
              <a:gd name="vf" fmla="val 115470"/>
            </a:avLst>
          </a:prstGeom>
          <a:solidFill>
            <a:srgbClr val="92D050">
              <a:alpha val="6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xmlns="" id="{48C7D31B-E884-4EC9-979B-B59DB1FDA7DE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419100" y="1698625"/>
            <a:ext cx="1992313" cy="1557338"/>
          </a:xfrm>
          <a:prstGeom prst="hexagon">
            <a:avLst/>
          </a:prstGeom>
          <a:solidFill>
            <a:srgbClr val="FF8A15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拼接字符串</a:t>
            </a:r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xmlns="" id="{B1724B67-023B-4942-A107-01127A516A2E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4351338" y="1698625"/>
            <a:ext cx="1993900" cy="1558925"/>
          </a:xfrm>
          <a:prstGeom prst="hexagon">
            <a:avLst/>
          </a:prstGeom>
          <a:solidFill>
            <a:srgbClr val="E6AF00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检索字符串</a:t>
            </a:r>
          </a:p>
        </p:txBody>
      </p:sp>
      <p:sp>
        <p:nvSpPr>
          <p:cNvPr id="28" name="六边形 27">
            <a:extLst>
              <a:ext uri="{FF2B5EF4-FFF2-40B4-BE49-F238E27FC236}">
                <a16:creationId xmlns:a16="http://schemas.microsoft.com/office/drawing/2014/main" xmlns="" id="{017B0A72-6BC1-4B0C-879A-945A8CEAFDC7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4351338" y="3438525"/>
            <a:ext cx="1993900" cy="1557338"/>
          </a:xfrm>
          <a:prstGeom prst="hexagon">
            <a:avLst/>
          </a:prstGeom>
          <a:solidFill>
            <a:srgbClr val="C00000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字母的大小写转换</a:t>
            </a:r>
          </a:p>
        </p:txBody>
      </p:sp>
      <p:sp>
        <p:nvSpPr>
          <p:cNvPr id="4113" name="六边形 13">
            <a:extLst>
              <a:ext uri="{FF2B5EF4-FFF2-40B4-BE49-F238E27FC236}">
                <a16:creationId xmlns:a16="http://schemas.microsoft.com/office/drawing/2014/main" xmlns="" id="{C7336D64-3502-406C-8970-AE6EA2E4EE29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310563" y="2465388"/>
            <a:ext cx="214312" cy="185737"/>
          </a:xfrm>
          <a:prstGeom prst="hexagon">
            <a:avLst>
              <a:gd name="adj" fmla="val 24866"/>
              <a:gd name="vf" fmla="val 115470"/>
            </a:avLst>
          </a:prstGeom>
          <a:solidFill>
            <a:srgbClr val="D4DC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4114" name="六边形 19">
            <a:extLst>
              <a:ext uri="{FF2B5EF4-FFF2-40B4-BE49-F238E27FC236}">
                <a16:creationId xmlns:a16="http://schemas.microsoft.com/office/drawing/2014/main" xmlns="" id="{37283F07-136D-4E8C-A23C-956C89F4608E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8415338" y="1489075"/>
            <a:ext cx="298450" cy="257175"/>
          </a:xfrm>
          <a:prstGeom prst="hexagon">
            <a:avLst>
              <a:gd name="adj" fmla="val 25010"/>
              <a:gd name="vf" fmla="val 115470"/>
            </a:avLst>
          </a:prstGeom>
          <a:solidFill>
            <a:srgbClr val="FFFF00">
              <a:alpha val="7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46" name="六边形 45">
            <a:extLst>
              <a:ext uri="{FF2B5EF4-FFF2-40B4-BE49-F238E27FC236}">
                <a16:creationId xmlns:a16="http://schemas.microsoft.com/office/drawing/2014/main" xmlns="" id="{9B658358-2288-4E56-B224-543033DF43F9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6335713" y="831850"/>
            <a:ext cx="1993900" cy="1558925"/>
          </a:xfrm>
          <a:prstGeom prst="hexagon">
            <a:avLst/>
          </a:prstGeom>
          <a:solidFill>
            <a:schemeClr val="accent1">
              <a:lumMod val="5000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24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去除字符串中的空格和特殊字符</a:t>
            </a:r>
          </a:p>
        </p:txBody>
      </p:sp>
      <p:sp>
        <p:nvSpPr>
          <p:cNvPr id="49" name="六边形 48">
            <a:extLst>
              <a:ext uri="{FF2B5EF4-FFF2-40B4-BE49-F238E27FC236}">
                <a16:creationId xmlns:a16="http://schemas.microsoft.com/office/drawing/2014/main" xmlns="" id="{2D8ABE14-4B8D-4DC4-875D-837267521089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6335713" y="2657475"/>
            <a:ext cx="1993900" cy="1562100"/>
          </a:xfrm>
          <a:prstGeom prst="hexagon">
            <a:avLst/>
          </a:prstGeom>
          <a:solidFill>
            <a:srgbClr val="5DD5FF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格式化字符串</a:t>
            </a: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xmlns="" id="{344FD45A-2639-40DA-A9AE-EADF7F12D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94" y="19051"/>
            <a:ext cx="8229600" cy="857250"/>
          </a:xfrm>
        </p:spPr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5.1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字符串的常用操作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25290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1">
            <a:extLst>
              <a:ext uri="{FF2B5EF4-FFF2-40B4-BE49-F238E27FC236}">
                <a16:creationId xmlns:a16="http://schemas.microsoft.com/office/drawing/2014/main" xmlns="" id="{025022D7-3436-455D-8CB4-0A75443C17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742950"/>
            <a:ext cx="91440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xmlns="" id="{487CA612-E98D-405D-9E40-5487239C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94" y="19051"/>
            <a:ext cx="8229600" cy="857250"/>
          </a:xfrm>
        </p:spPr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5.1.6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字母的大小写转换</a:t>
            </a:r>
            <a:endParaRPr lang="zh-CN" altLang="en-US" dirty="0"/>
          </a:p>
        </p:txBody>
      </p:sp>
      <p:sp>
        <p:nvSpPr>
          <p:cNvPr id="11" name="TextBox 17">
            <a:extLst>
              <a:ext uri="{FF2B5EF4-FFF2-40B4-BE49-F238E27FC236}">
                <a16:creationId xmlns:a16="http://schemas.microsoft.com/office/drawing/2014/main" xmlns="" id="{9674859E-DF58-4EA7-963B-4313D042E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12825"/>
            <a:ext cx="8387930" cy="5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str.lower</a:t>
            </a:r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()  </a:t>
            </a:r>
            <a:r>
              <a:rPr lang="zh-CN" alt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将字符串中的大写字母转换为小写字母</a:t>
            </a:r>
            <a:endParaRPr lang="en-US" altLang="zh-CN" sz="2400" b="1" dirty="0">
              <a:solidFill>
                <a:schemeClr val="bg1"/>
              </a:solidFill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</p:txBody>
      </p:sp>
      <p:sp>
        <p:nvSpPr>
          <p:cNvPr id="7" name="TextBox 17">
            <a:extLst>
              <a:ext uri="{FF2B5EF4-FFF2-40B4-BE49-F238E27FC236}">
                <a16:creationId xmlns:a16="http://schemas.microsoft.com/office/drawing/2014/main" xmlns="" id="{C9625E77-674A-4F65-A30A-11C7A3FA0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00200"/>
            <a:ext cx="8387930" cy="5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str.upper</a:t>
            </a:r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()  </a:t>
            </a:r>
            <a:r>
              <a:rPr lang="zh-CN" alt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将字符串中的小写字母转换为大写字母</a:t>
            </a:r>
            <a:endParaRPr lang="en-US" altLang="zh-CN" sz="2400" b="1" dirty="0">
              <a:solidFill>
                <a:schemeClr val="bg1"/>
              </a:solidFill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82E5C2FF-353B-4249-A51D-7D400CF2C85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2322462"/>
            <a:ext cx="3670415" cy="198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4752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1">
            <a:extLst>
              <a:ext uri="{FF2B5EF4-FFF2-40B4-BE49-F238E27FC236}">
                <a16:creationId xmlns:a16="http://schemas.microsoft.com/office/drawing/2014/main" xmlns="" id="{025022D7-3436-455D-8CB4-0A75443C17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742950"/>
            <a:ext cx="91440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xmlns="" id="{487CA612-E98D-405D-9E40-5487239C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94" y="19051"/>
            <a:ext cx="8229600" cy="857250"/>
          </a:xfrm>
        </p:spPr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5.1.6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字母的大小写转换</a:t>
            </a:r>
            <a:endParaRPr lang="zh-CN" altLang="en-US" dirty="0"/>
          </a:p>
        </p:txBody>
      </p:sp>
      <p:sp>
        <p:nvSpPr>
          <p:cNvPr id="11" name="TextBox 17">
            <a:extLst>
              <a:ext uri="{FF2B5EF4-FFF2-40B4-BE49-F238E27FC236}">
                <a16:creationId xmlns:a16="http://schemas.microsoft.com/office/drawing/2014/main" xmlns="" id="{9674859E-DF58-4EA7-963B-4313D042E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929" y="938885"/>
            <a:ext cx="8616530" cy="1055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课堂练习：不区分大小写验证会员名是否唯一</a:t>
            </a:r>
            <a:endParaRPr lang="en-US" altLang="zh-CN" sz="2400" b="1" dirty="0">
              <a:solidFill>
                <a:schemeClr val="bg1"/>
              </a:solidFill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（假设已经注册的会员名称保存在一个字符串中，以“</a:t>
            </a:r>
            <a:r>
              <a:rPr lang="en-US" altLang="zh-CN" sz="20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|</a:t>
            </a:r>
            <a:r>
              <a:rPr lang="zh-CN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”进行分隔）</a:t>
            </a:r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</p:txBody>
      </p:sp>
      <p:sp>
        <p:nvSpPr>
          <p:cNvPr id="8" name="TextBox 17">
            <a:extLst>
              <a:ext uri="{FF2B5EF4-FFF2-40B4-BE49-F238E27FC236}">
                <a16:creationId xmlns:a16="http://schemas.microsoft.com/office/drawing/2014/main" xmlns="" id="{3E20C3AC-BE92-46A5-83BB-1C90CF6E8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94" y="1984806"/>
            <a:ext cx="8616530" cy="2642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username1='|Liming|lixiaoming|liming100|LM99|'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username2=username1.lower()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regname1=input('</a:t>
            </a:r>
            <a:r>
              <a:rPr lang="zh-CN" altLang="en-US" sz="14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输入要注册的会员名称：</a:t>
            </a:r>
            <a:r>
              <a:rPr lang="en-US" altLang="zh-CN" sz="14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')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regname2='|'+regname1.lower()+'|'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if regname2 in username2: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  print('</a:t>
            </a:r>
            <a:r>
              <a:rPr lang="zh-CN" altLang="en-US" sz="14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会员名</a:t>
            </a:r>
            <a:r>
              <a:rPr lang="en-US" altLang="zh-CN" sz="14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',regname1,'</a:t>
            </a:r>
            <a:r>
              <a:rPr lang="zh-CN" altLang="en-US" sz="14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已经存在！</a:t>
            </a:r>
            <a:r>
              <a:rPr lang="en-US" altLang="zh-CN" sz="14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')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else: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   print('</a:t>
            </a:r>
            <a:r>
              <a:rPr lang="zh-CN" altLang="en-US" sz="14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会员名</a:t>
            </a:r>
            <a:r>
              <a:rPr lang="en-US" altLang="zh-CN" sz="14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',regname1,'</a:t>
            </a:r>
            <a:r>
              <a:rPr lang="zh-CN" altLang="en-US" sz="14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可以注册！</a:t>
            </a:r>
            <a:r>
              <a:rPr lang="en-US" altLang="zh-CN" sz="14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')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66052C5-ADB8-41DA-A8DF-1C3380CBDAB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2388306"/>
            <a:ext cx="3378994" cy="6537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13AC71C6-0E97-4808-BB32-2EC6067A731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8200" y="3033936"/>
            <a:ext cx="3380400" cy="62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99194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六边形 14">
            <a:extLst>
              <a:ext uri="{FF2B5EF4-FFF2-40B4-BE49-F238E27FC236}">
                <a16:creationId xmlns:a16="http://schemas.microsoft.com/office/drawing/2014/main" xmlns="" id="{92F9BEEA-8CE0-455E-A92F-AE09CFFA719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95800" y="3190875"/>
            <a:ext cx="215900" cy="185738"/>
          </a:xfrm>
          <a:prstGeom prst="hexagon">
            <a:avLst>
              <a:gd name="adj" fmla="val 25051"/>
              <a:gd name="vf" fmla="val 115470"/>
            </a:avLst>
          </a:prstGeom>
          <a:solidFill>
            <a:srgbClr val="A8B9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4099" name="六边形 7">
            <a:extLst>
              <a:ext uri="{FF2B5EF4-FFF2-40B4-BE49-F238E27FC236}">
                <a16:creationId xmlns:a16="http://schemas.microsoft.com/office/drawing/2014/main" xmlns="" id="{3C188AE5-7D29-4C9E-B354-33238DCBA08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31925" y="960438"/>
            <a:ext cx="439738" cy="379412"/>
          </a:xfrm>
          <a:prstGeom prst="hexagon">
            <a:avLst>
              <a:gd name="adj" fmla="val 24977"/>
              <a:gd name="vf" fmla="val 115470"/>
            </a:avLst>
          </a:prstGeom>
          <a:solidFill>
            <a:srgbClr val="FF66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4100" name="六边形 8">
            <a:extLst>
              <a:ext uri="{FF2B5EF4-FFF2-40B4-BE49-F238E27FC236}">
                <a16:creationId xmlns:a16="http://schemas.microsoft.com/office/drawing/2014/main" xmlns="" id="{74E51FF4-DD8A-4177-A233-9368E7D039D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35313" y="4483100"/>
            <a:ext cx="565150" cy="487363"/>
          </a:xfrm>
          <a:prstGeom prst="hexagon">
            <a:avLst>
              <a:gd name="adj" fmla="val 24991"/>
              <a:gd name="vf" fmla="val 115470"/>
            </a:avLst>
          </a:prstGeom>
          <a:solidFill>
            <a:srgbClr val="FF000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xmlns="" id="{91FB4038-AB6B-4CCC-9C9F-59CFA6630875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2374900" y="2657475"/>
            <a:ext cx="1993900" cy="1558925"/>
          </a:xfrm>
          <a:prstGeom prst="hexagon">
            <a:avLst/>
          </a:prstGeom>
          <a:solidFill>
            <a:srgbClr val="7030A0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分割、合并字符串</a:t>
            </a:r>
          </a:p>
        </p:txBody>
      </p:sp>
      <p:sp>
        <p:nvSpPr>
          <p:cNvPr id="4102" name="六边形 12">
            <a:extLst>
              <a:ext uri="{FF2B5EF4-FFF2-40B4-BE49-F238E27FC236}">
                <a16:creationId xmlns:a16="http://schemas.microsoft.com/office/drawing/2014/main" xmlns="" id="{5C73CCB5-140C-4A6E-B6A7-8FCFCE03C357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36638" y="4225925"/>
            <a:ext cx="298450" cy="257175"/>
          </a:xfrm>
          <a:prstGeom prst="hexagon">
            <a:avLst>
              <a:gd name="adj" fmla="val 25010"/>
              <a:gd name="vf" fmla="val 115470"/>
            </a:avLst>
          </a:prstGeom>
          <a:solidFill>
            <a:srgbClr val="A8B9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4103" name="六边形 13">
            <a:extLst>
              <a:ext uri="{FF2B5EF4-FFF2-40B4-BE49-F238E27FC236}">
                <a16:creationId xmlns:a16="http://schemas.microsoft.com/office/drawing/2014/main" xmlns="" id="{77F7A55A-4BCE-4A8D-8F81-44748DB5D22D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418263" y="4705350"/>
            <a:ext cx="212725" cy="185738"/>
          </a:xfrm>
          <a:prstGeom prst="hexagon">
            <a:avLst>
              <a:gd name="adj" fmla="val 24682"/>
              <a:gd name="vf" fmla="val 115470"/>
            </a:avLst>
          </a:prstGeom>
          <a:solidFill>
            <a:srgbClr val="D4DC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4104" name="六边形 14">
            <a:extLst>
              <a:ext uri="{FF2B5EF4-FFF2-40B4-BE49-F238E27FC236}">
                <a16:creationId xmlns:a16="http://schemas.microsoft.com/office/drawing/2014/main" xmlns="" id="{56F390F8-0F1A-47F9-BC17-7F558B526EEE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86363" y="1057275"/>
            <a:ext cx="215900" cy="185738"/>
          </a:xfrm>
          <a:prstGeom prst="hexagon">
            <a:avLst>
              <a:gd name="adj" fmla="val 25051"/>
              <a:gd name="vf" fmla="val 115470"/>
            </a:avLst>
          </a:prstGeom>
          <a:solidFill>
            <a:srgbClr val="A8B9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17" name="六边形 16">
            <a:extLst>
              <a:ext uri="{FF2B5EF4-FFF2-40B4-BE49-F238E27FC236}">
                <a16:creationId xmlns:a16="http://schemas.microsoft.com/office/drawing/2014/main" xmlns="" id="{609C0745-A75E-4BBE-AF85-F72E5F2CD263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419100" y="3438525"/>
            <a:ext cx="1992313" cy="1557338"/>
          </a:xfrm>
          <a:prstGeom prst="hexagon">
            <a:avLst/>
          </a:prstGeom>
          <a:solidFill>
            <a:srgbClr val="00B050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计算字符串的长度</a:t>
            </a:r>
            <a:endParaRPr lang="en-US" altLang="zh-C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  <a:sym typeface="Arial" panose="020B0604020202020204" pitchFamily="34" charset="0"/>
            </a:endParaRPr>
          </a:p>
        </p:txBody>
      </p:sp>
      <p:sp>
        <p:nvSpPr>
          <p:cNvPr id="4106" name="六边形 18">
            <a:extLst>
              <a:ext uri="{FF2B5EF4-FFF2-40B4-BE49-F238E27FC236}">
                <a16:creationId xmlns:a16="http://schemas.microsoft.com/office/drawing/2014/main" xmlns="" id="{07C3B9AC-DDE7-4F8D-9E97-DE3F207F632B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014663" y="1641475"/>
            <a:ext cx="298450" cy="257175"/>
          </a:xfrm>
          <a:prstGeom prst="hexagon">
            <a:avLst>
              <a:gd name="adj" fmla="val 25010"/>
              <a:gd name="vf" fmla="val 115470"/>
            </a:avLst>
          </a:prstGeom>
          <a:solidFill>
            <a:srgbClr val="D4DC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4107" name="六边形 19">
            <a:extLst>
              <a:ext uri="{FF2B5EF4-FFF2-40B4-BE49-F238E27FC236}">
                <a16:creationId xmlns:a16="http://schemas.microsoft.com/office/drawing/2014/main" xmlns="" id="{84D0DBCA-32B6-44A9-9967-5FF9F63BCB7F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391400" y="4440238"/>
            <a:ext cx="298450" cy="257175"/>
          </a:xfrm>
          <a:prstGeom prst="hexagon">
            <a:avLst>
              <a:gd name="adj" fmla="val 25010"/>
              <a:gd name="vf" fmla="val 115470"/>
            </a:avLst>
          </a:prstGeom>
          <a:solidFill>
            <a:srgbClr val="FFFF00">
              <a:alpha val="7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22" name="六边形 21">
            <a:extLst>
              <a:ext uri="{FF2B5EF4-FFF2-40B4-BE49-F238E27FC236}">
                <a16:creationId xmlns:a16="http://schemas.microsoft.com/office/drawing/2014/main" xmlns="" id="{BBFEA336-3205-4F7A-A3DE-D7B1D3D1725D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2376488" y="838200"/>
            <a:ext cx="1990725" cy="1558925"/>
          </a:xfrm>
          <a:prstGeom prst="hexagon">
            <a:avLst/>
          </a:prstGeom>
          <a:solidFill>
            <a:srgbClr val="00B0F0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截取字符串</a:t>
            </a:r>
          </a:p>
        </p:txBody>
      </p:sp>
      <p:sp>
        <p:nvSpPr>
          <p:cNvPr id="4109" name="六边形 23">
            <a:extLst>
              <a:ext uri="{FF2B5EF4-FFF2-40B4-BE49-F238E27FC236}">
                <a16:creationId xmlns:a16="http://schemas.microsoft.com/office/drawing/2014/main" xmlns="" id="{B4800FAF-394B-4660-8A4B-10CAFB563BED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237538" y="4271963"/>
            <a:ext cx="723900" cy="619125"/>
          </a:xfrm>
          <a:prstGeom prst="hexagon">
            <a:avLst>
              <a:gd name="adj" fmla="val 25046"/>
              <a:gd name="vf" fmla="val 115470"/>
            </a:avLst>
          </a:prstGeom>
          <a:solidFill>
            <a:srgbClr val="92D050">
              <a:alpha val="6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xmlns="" id="{48C7D31B-E884-4EC9-979B-B59DB1FDA7DE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419100" y="1698625"/>
            <a:ext cx="1992313" cy="1557338"/>
          </a:xfrm>
          <a:prstGeom prst="hexagon">
            <a:avLst/>
          </a:prstGeom>
          <a:solidFill>
            <a:srgbClr val="FF8A15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拼接字符串</a:t>
            </a:r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xmlns="" id="{B1724B67-023B-4942-A107-01127A516A2E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4351338" y="1698625"/>
            <a:ext cx="1993900" cy="1558925"/>
          </a:xfrm>
          <a:prstGeom prst="hexagon">
            <a:avLst/>
          </a:prstGeom>
          <a:solidFill>
            <a:srgbClr val="E6AF00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检索字符串</a:t>
            </a:r>
          </a:p>
        </p:txBody>
      </p:sp>
      <p:sp>
        <p:nvSpPr>
          <p:cNvPr id="28" name="六边形 27">
            <a:extLst>
              <a:ext uri="{FF2B5EF4-FFF2-40B4-BE49-F238E27FC236}">
                <a16:creationId xmlns:a16="http://schemas.microsoft.com/office/drawing/2014/main" xmlns="" id="{017B0A72-6BC1-4B0C-879A-945A8CEAFDC7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4351338" y="3438525"/>
            <a:ext cx="1993900" cy="1557338"/>
          </a:xfrm>
          <a:prstGeom prst="hexagon">
            <a:avLst/>
          </a:prstGeom>
          <a:solidFill>
            <a:srgbClr val="C00000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字母的大小写转换</a:t>
            </a:r>
          </a:p>
        </p:txBody>
      </p:sp>
      <p:sp>
        <p:nvSpPr>
          <p:cNvPr id="4113" name="六边形 13">
            <a:extLst>
              <a:ext uri="{FF2B5EF4-FFF2-40B4-BE49-F238E27FC236}">
                <a16:creationId xmlns:a16="http://schemas.microsoft.com/office/drawing/2014/main" xmlns="" id="{C7336D64-3502-406C-8970-AE6EA2E4EE29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310563" y="2465388"/>
            <a:ext cx="214312" cy="185737"/>
          </a:xfrm>
          <a:prstGeom prst="hexagon">
            <a:avLst>
              <a:gd name="adj" fmla="val 24866"/>
              <a:gd name="vf" fmla="val 115470"/>
            </a:avLst>
          </a:prstGeom>
          <a:solidFill>
            <a:srgbClr val="D4DC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4114" name="六边形 19">
            <a:extLst>
              <a:ext uri="{FF2B5EF4-FFF2-40B4-BE49-F238E27FC236}">
                <a16:creationId xmlns:a16="http://schemas.microsoft.com/office/drawing/2014/main" xmlns="" id="{37283F07-136D-4E8C-A23C-956C89F4608E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8415338" y="1489075"/>
            <a:ext cx="298450" cy="257175"/>
          </a:xfrm>
          <a:prstGeom prst="hexagon">
            <a:avLst>
              <a:gd name="adj" fmla="val 25010"/>
              <a:gd name="vf" fmla="val 115470"/>
            </a:avLst>
          </a:prstGeom>
          <a:solidFill>
            <a:srgbClr val="FFFF00">
              <a:alpha val="7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46" name="六边形 45">
            <a:extLst>
              <a:ext uri="{FF2B5EF4-FFF2-40B4-BE49-F238E27FC236}">
                <a16:creationId xmlns:a16="http://schemas.microsoft.com/office/drawing/2014/main" xmlns="" id="{9B658358-2288-4E56-B224-543033DF43F9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6335713" y="831850"/>
            <a:ext cx="1993900" cy="1558925"/>
          </a:xfrm>
          <a:prstGeom prst="hexagon">
            <a:avLst/>
          </a:prstGeom>
          <a:solidFill>
            <a:schemeClr val="accent1">
              <a:lumMod val="5000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2400" b="1" spc="-1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去除字符串中的空格和特殊字符</a:t>
            </a:r>
          </a:p>
        </p:txBody>
      </p:sp>
      <p:sp>
        <p:nvSpPr>
          <p:cNvPr id="49" name="六边形 48">
            <a:extLst>
              <a:ext uri="{FF2B5EF4-FFF2-40B4-BE49-F238E27FC236}">
                <a16:creationId xmlns:a16="http://schemas.microsoft.com/office/drawing/2014/main" xmlns="" id="{2D8ABE14-4B8D-4DC4-875D-837267521089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6335713" y="2657475"/>
            <a:ext cx="1993900" cy="1562100"/>
          </a:xfrm>
          <a:prstGeom prst="hexagon">
            <a:avLst/>
          </a:prstGeom>
          <a:solidFill>
            <a:srgbClr val="5DD5FF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格式化字符串</a:t>
            </a: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xmlns="" id="{344FD45A-2639-40DA-A9AE-EADF7F12D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94" y="19051"/>
            <a:ext cx="8229600" cy="857250"/>
          </a:xfrm>
        </p:spPr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5.1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字符串的常用操作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15158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1">
            <a:extLst>
              <a:ext uri="{FF2B5EF4-FFF2-40B4-BE49-F238E27FC236}">
                <a16:creationId xmlns:a16="http://schemas.microsoft.com/office/drawing/2014/main" xmlns="" id="{025022D7-3436-455D-8CB4-0A75443C17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94" y="723899"/>
            <a:ext cx="91440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xmlns="" id="{487CA612-E98D-405D-9E40-5487239C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94" y="19051"/>
            <a:ext cx="8229600" cy="857250"/>
          </a:xfrm>
        </p:spPr>
        <p:txBody>
          <a:bodyPr/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5.1.7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去除字符串中的空格和特殊字符</a:t>
            </a:r>
            <a:endParaRPr lang="zh-CN" altLang="en-US" sz="3200" dirty="0"/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xmlns="" id="{EF026AEE-7BC3-4847-B501-4ECF1A9A6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809" y="1950047"/>
            <a:ext cx="65532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str.strip</a:t>
            </a:r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([chars])</a:t>
            </a:r>
          </a:p>
        </p:txBody>
      </p:sp>
      <p:sp>
        <p:nvSpPr>
          <p:cNvPr id="10" name="矩形标注 3">
            <a:extLst>
              <a:ext uri="{FF2B5EF4-FFF2-40B4-BE49-F238E27FC236}">
                <a16:creationId xmlns:a16="http://schemas.microsoft.com/office/drawing/2014/main" xmlns="" id="{69282E58-E0C2-4D38-B5C6-E03FEFC68303}"/>
              </a:ext>
            </a:extLst>
          </p:cNvPr>
          <p:cNvSpPr/>
          <p:nvPr/>
        </p:nvSpPr>
        <p:spPr>
          <a:xfrm>
            <a:off x="1600200" y="2656654"/>
            <a:ext cx="4876800" cy="403225"/>
          </a:xfrm>
          <a:prstGeom prst="wedgeRectCallout">
            <a:avLst>
              <a:gd name="adj1" fmla="val -16799"/>
              <a:gd name="adj2" fmla="val -98538"/>
            </a:avLst>
          </a:prstGeom>
          <a:solidFill>
            <a:srgbClr val="FFFF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可选参数，用于指定要去除的字符，可以指定多个。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38DF18B8-CDF1-46B4-A7F5-2E690EE0FFDF}"/>
              </a:ext>
            </a:extLst>
          </p:cNvPr>
          <p:cNvSpPr/>
          <p:nvPr/>
        </p:nvSpPr>
        <p:spPr>
          <a:xfrm>
            <a:off x="765228" y="1569558"/>
            <a:ext cx="64737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特殊字符指空格、制表符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\t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、回车符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\r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、换行符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\n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699C0038-E424-4A66-B363-3B021F177FB6}"/>
              </a:ext>
            </a:extLst>
          </p:cNvPr>
          <p:cNvSpPr/>
          <p:nvPr/>
        </p:nvSpPr>
        <p:spPr>
          <a:xfrm>
            <a:off x="847511" y="3229511"/>
            <a:ext cx="73058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如果设置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chars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为“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@.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”，则去除左右两侧包含的“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”或“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en-US" altLang="zh-CN" sz="2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如果不指定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chars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参数，默认将去除空格、制表符“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\t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”、回车符回车符“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\r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”、换行符“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\n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”等</a:t>
            </a:r>
            <a:endParaRPr lang="en-US" altLang="zh-CN" sz="2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763AE03A-4AF2-4E0B-A6AF-0711A4D18F45}"/>
              </a:ext>
            </a:extLst>
          </p:cNvPr>
          <p:cNvSpPr/>
          <p:nvPr/>
        </p:nvSpPr>
        <p:spPr>
          <a:xfrm>
            <a:off x="813931" y="1056735"/>
            <a:ext cx="73058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去掉字符串左右两侧的空格和特殊字符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35056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1">
            <a:extLst>
              <a:ext uri="{FF2B5EF4-FFF2-40B4-BE49-F238E27FC236}">
                <a16:creationId xmlns:a16="http://schemas.microsoft.com/office/drawing/2014/main" xmlns="" id="{025022D7-3436-455D-8CB4-0A75443C17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94" y="723899"/>
            <a:ext cx="91440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xmlns="" id="{487CA612-E98D-405D-9E40-5487239C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94" y="19051"/>
            <a:ext cx="8229600" cy="857250"/>
          </a:xfrm>
        </p:spPr>
        <p:txBody>
          <a:bodyPr/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5.1.7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去除字符串中的空格和特殊字符</a:t>
            </a:r>
            <a:endParaRPr lang="zh-CN" altLang="en-US" sz="3200" dirty="0"/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xmlns="" id="{EF026AEE-7BC3-4847-B501-4ECF1A9A6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809" y="1374775"/>
            <a:ext cx="65532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str.lstrip</a:t>
            </a:r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([chars])</a:t>
            </a:r>
          </a:p>
        </p:txBody>
      </p:sp>
      <p:sp>
        <p:nvSpPr>
          <p:cNvPr id="10" name="矩形标注 3">
            <a:extLst>
              <a:ext uri="{FF2B5EF4-FFF2-40B4-BE49-F238E27FC236}">
                <a16:creationId xmlns:a16="http://schemas.microsoft.com/office/drawing/2014/main" xmlns="" id="{69282E58-E0C2-4D38-B5C6-E03FEFC68303}"/>
              </a:ext>
            </a:extLst>
          </p:cNvPr>
          <p:cNvSpPr/>
          <p:nvPr/>
        </p:nvSpPr>
        <p:spPr>
          <a:xfrm>
            <a:off x="1600200" y="2244725"/>
            <a:ext cx="4876800" cy="403225"/>
          </a:xfrm>
          <a:prstGeom prst="wedgeRectCallout">
            <a:avLst>
              <a:gd name="adj1" fmla="val -16799"/>
              <a:gd name="adj2" fmla="val -98538"/>
            </a:avLst>
          </a:prstGeom>
          <a:solidFill>
            <a:srgbClr val="FFFF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可选参数，用于指定要去除的字符，可以指定多个。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699C0038-E424-4A66-B363-3B021F177FB6}"/>
              </a:ext>
            </a:extLst>
          </p:cNvPr>
          <p:cNvSpPr/>
          <p:nvPr/>
        </p:nvSpPr>
        <p:spPr>
          <a:xfrm>
            <a:off x="847511" y="2820957"/>
            <a:ext cx="73058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如果设置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chars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为“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@.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”，则去除左侧包含的“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”或“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en-US" altLang="zh-CN" sz="2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如果不指定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chars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参数，默认将去除空格、制表符“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\t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”、回车符回车符“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\r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”、换行符“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\n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”等</a:t>
            </a:r>
            <a:endParaRPr lang="en-US" altLang="zh-CN" sz="2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5256050-52A2-4825-B2DA-2E4CB29E6704}"/>
              </a:ext>
            </a:extLst>
          </p:cNvPr>
          <p:cNvSpPr/>
          <p:nvPr/>
        </p:nvSpPr>
        <p:spPr>
          <a:xfrm>
            <a:off x="818735" y="991621"/>
            <a:ext cx="73058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去掉字符串左侧的空格和特殊字符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7269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1">
            <a:extLst>
              <a:ext uri="{FF2B5EF4-FFF2-40B4-BE49-F238E27FC236}">
                <a16:creationId xmlns:a16="http://schemas.microsoft.com/office/drawing/2014/main" xmlns="" id="{025022D7-3436-455D-8CB4-0A75443C17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94" y="723899"/>
            <a:ext cx="91440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xmlns="" id="{487CA612-E98D-405D-9E40-5487239C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94" y="19051"/>
            <a:ext cx="8229600" cy="857250"/>
          </a:xfrm>
        </p:spPr>
        <p:txBody>
          <a:bodyPr/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5.1.7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去除字符串中的空格和特殊字符</a:t>
            </a:r>
            <a:endParaRPr lang="zh-CN" altLang="en-US" sz="3200" dirty="0"/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xmlns="" id="{EF026AEE-7BC3-4847-B501-4ECF1A9A6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809" y="1374775"/>
            <a:ext cx="65532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str.rstrip</a:t>
            </a:r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([chars])</a:t>
            </a:r>
          </a:p>
        </p:txBody>
      </p:sp>
      <p:sp>
        <p:nvSpPr>
          <p:cNvPr id="10" name="矩形标注 3">
            <a:extLst>
              <a:ext uri="{FF2B5EF4-FFF2-40B4-BE49-F238E27FC236}">
                <a16:creationId xmlns:a16="http://schemas.microsoft.com/office/drawing/2014/main" xmlns="" id="{69282E58-E0C2-4D38-B5C6-E03FEFC68303}"/>
              </a:ext>
            </a:extLst>
          </p:cNvPr>
          <p:cNvSpPr/>
          <p:nvPr/>
        </p:nvSpPr>
        <p:spPr>
          <a:xfrm>
            <a:off x="1600200" y="2244725"/>
            <a:ext cx="4876800" cy="403225"/>
          </a:xfrm>
          <a:prstGeom prst="wedgeRectCallout">
            <a:avLst>
              <a:gd name="adj1" fmla="val -16799"/>
              <a:gd name="adj2" fmla="val -98538"/>
            </a:avLst>
          </a:prstGeom>
          <a:solidFill>
            <a:srgbClr val="FFFF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可选参数，用于指定要去除的字符，可以指定多个。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699C0038-E424-4A66-B363-3B021F177FB6}"/>
              </a:ext>
            </a:extLst>
          </p:cNvPr>
          <p:cNvSpPr/>
          <p:nvPr/>
        </p:nvSpPr>
        <p:spPr>
          <a:xfrm>
            <a:off x="847511" y="2820957"/>
            <a:ext cx="73058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如果设置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chars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为“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@.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”，则去除右侧包含的“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”或“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en-US" altLang="zh-CN" sz="2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如果不指定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chars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参数，默认将去除空格、制表符“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\t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”、回车符回车符“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\r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”、换行符“</a:t>
            </a:r>
            <a:r>
              <a:rPr lang="en-US" altLang="zh-CN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\n</a:t>
            </a:r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”等</a:t>
            </a:r>
            <a:endParaRPr lang="en-US" altLang="zh-CN" sz="2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5256050-52A2-4825-B2DA-2E4CB29E6704}"/>
              </a:ext>
            </a:extLst>
          </p:cNvPr>
          <p:cNvSpPr/>
          <p:nvPr/>
        </p:nvSpPr>
        <p:spPr>
          <a:xfrm>
            <a:off x="818735" y="991621"/>
            <a:ext cx="73058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去掉字符串右侧的空格和特殊字符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39826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56D5492-CA58-48D0-B9BD-17CF984C8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5.1.1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拼接字符串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9F22B8C-7E6C-4BA4-948D-4180FCEA3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216" y="874712"/>
            <a:ext cx="8229600" cy="3394075"/>
          </a:xfrm>
        </p:spPr>
        <p:txBody>
          <a:bodyPr/>
          <a:lstStyle/>
          <a:p>
            <a:r>
              <a:rPr lang="zh-CN" altLang="en-US" dirty="0"/>
              <a:t>使用“</a:t>
            </a:r>
            <a:r>
              <a:rPr lang="en-US" altLang="zh-CN" dirty="0"/>
              <a:t>+</a:t>
            </a:r>
            <a:r>
              <a:rPr lang="zh-CN" altLang="en-US" dirty="0"/>
              <a:t>”运算符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3E9D21A-4DF9-4B67-BF19-3E513311FCA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131" y="1504950"/>
            <a:ext cx="78581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93909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六边形 14">
            <a:extLst>
              <a:ext uri="{FF2B5EF4-FFF2-40B4-BE49-F238E27FC236}">
                <a16:creationId xmlns:a16="http://schemas.microsoft.com/office/drawing/2014/main" xmlns="" id="{92F9BEEA-8CE0-455E-A92F-AE09CFFA719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95800" y="3190875"/>
            <a:ext cx="215900" cy="185738"/>
          </a:xfrm>
          <a:prstGeom prst="hexagon">
            <a:avLst>
              <a:gd name="adj" fmla="val 25051"/>
              <a:gd name="vf" fmla="val 115470"/>
            </a:avLst>
          </a:prstGeom>
          <a:solidFill>
            <a:srgbClr val="A8B9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4099" name="六边形 7">
            <a:extLst>
              <a:ext uri="{FF2B5EF4-FFF2-40B4-BE49-F238E27FC236}">
                <a16:creationId xmlns:a16="http://schemas.microsoft.com/office/drawing/2014/main" xmlns="" id="{3C188AE5-7D29-4C9E-B354-33238DCBA08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31925" y="960438"/>
            <a:ext cx="439738" cy="379412"/>
          </a:xfrm>
          <a:prstGeom prst="hexagon">
            <a:avLst>
              <a:gd name="adj" fmla="val 24977"/>
              <a:gd name="vf" fmla="val 115470"/>
            </a:avLst>
          </a:prstGeom>
          <a:solidFill>
            <a:srgbClr val="FF66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4100" name="六边形 8">
            <a:extLst>
              <a:ext uri="{FF2B5EF4-FFF2-40B4-BE49-F238E27FC236}">
                <a16:creationId xmlns:a16="http://schemas.microsoft.com/office/drawing/2014/main" xmlns="" id="{74E51FF4-DD8A-4177-A233-9368E7D039D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35313" y="4483100"/>
            <a:ext cx="565150" cy="487363"/>
          </a:xfrm>
          <a:prstGeom prst="hexagon">
            <a:avLst>
              <a:gd name="adj" fmla="val 24991"/>
              <a:gd name="vf" fmla="val 115470"/>
            </a:avLst>
          </a:prstGeom>
          <a:solidFill>
            <a:srgbClr val="FF000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xmlns="" id="{91FB4038-AB6B-4CCC-9C9F-59CFA6630875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2374900" y="2657475"/>
            <a:ext cx="1993900" cy="1558925"/>
          </a:xfrm>
          <a:prstGeom prst="hexagon">
            <a:avLst/>
          </a:prstGeom>
          <a:solidFill>
            <a:srgbClr val="7030A0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分割、合并字符串</a:t>
            </a:r>
          </a:p>
        </p:txBody>
      </p:sp>
      <p:sp>
        <p:nvSpPr>
          <p:cNvPr id="4102" name="六边形 12">
            <a:extLst>
              <a:ext uri="{FF2B5EF4-FFF2-40B4-BE49-F238E27FC236}">
                <a16:creationId xmlns:a16="http://schemas.microsoft.com/office/drawing/2014/main" xmlns="" id="{5C73CCB5-140C-4A6E-B6A7-8FCFCE03C357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36638" y="4225925"/>
            <a:ext cx="298450" cy="257175"/>
          </a:xfrm>
          <a:prstGeom prst="hexagon">
            <a:avLst>
              <a:gd name="adj" fmla="val 25010"/>
              <a:gd name="vf" fmla="val 115470"/>
            </a:avLst>
          </a:prstGeom>
          <a:solidFill>
            <a:srgbClr val="A8B9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4103" name="六边形 13">
            <a:extLst>
              <a:ext uri="{FF2B5EF4-FFF2-40B4-BE49-F238E27FC236}">
                <a16:creationId xmlns:a16="http://schemas.microsoft.com/office/drawing/2014/main" xmlns="" id="{77F7A55A-4BCE-4A8D-8F81-44748DB5D22D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418263" y="4705350"/>
            <a:ext cx="212725" cy="185738"/>
          </a:xfrm>
          <a:prstGeom prst="hexagon">
            <a:avLst>
              <a:gd name="adj" fmla="val 24682"/>
              <a:gd name="vf" fmla="val 115470"/>
            </a:avLst>
          </a:prstGeom>
          <a:solidFill>
            <a:srgbClr val="D4DC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4104" name="六边形 14">
            <a:extLst>
              <a:ext uri="{FF2B5EF4-FFF2-40B4-BE49-F238E27FC236}">
                <a16:creationId xmlns:a16="http://schemas.microsoft.com/office/drawing/2014/main" xmlns="" id="{56F390F8-0F1A-47F9-BC17-7F558B526EEE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86363" y="1057275"/>
            <a:ext cx="215900" cy="185738"/>
          </a:xfrm>
          <a:prstGeom prst="hexagon">
            <a:avLst>
              <a:gd name="adj" fmla="val 25051"/>
              <a:gd name="vf" fmla="val 115470"/>
            </a:avLst>
          </a:prstGeom>
          <a:solidFill>
            <a:srgbClr val="A8B9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17" name="六边形 16">
            <a:extLst>
              <a:ext uri="{FF2B5EF4-FFF2-40B4-BE49-F238E27FC236}">
                <a16:creationId xmlns:a16="http://schemas.microsoft.com/office/drawing/2014/main" xmlns="" id="{609C0745-A75E-4BBE-AF85-F72E5F2CD263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419100" y="3438525"/>
            <a:ext cx="1992313" cy="1557338"/>
          </a:xfrm>
          <a:prstGeom prst="hexagon">
            <a:avLst/>
          </a:prstGeom>
          <a:solidFill>
            <a:srgbClr val="00B050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计算字符串的长度</a:t>
            </a:r>
            <a:endParaRPr lang="en-US" altLang="zh-C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  <a:sym typeface="Arial" panose="020B0604020202020204" pitchFamily="34" charset="0"/>
            </a:endParaRPr>
          </a:p>
        </p:txBody>
      </p:sp>
      <p:sp>
        <p:nvSpPr>
          <p:cNvPr id="4106" name="六边形 18">
            <a:extLst>
              <a:ext uri="{FF2B5EF4-FFF2-40B4-BE49-F238E27FC236}">
                <a16:creationId xmlns:a16="http://schemas.microsoft.com/office/drawing/2014/main" xmlns="" id="{07C3B9AC-DDE7-4F8D-9E97-DE3F207F632B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014663" y="1641475"/>
            <a:ext cx="298450" cy="257175"/>
          </a:xfrm>
          <a:prstGeom prst="hexagon">
            <a:avLst>
              <a:gd name="adj" fmla="val 25010"/>
              <a:gd name="vf" fmla="val 115470"/>
            </a:avLst>
          </a:prstGeom>
          <a:solidFill>
            <a:srgbClr val="D4DC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4107" name="六边形 19">
            <a:extLst>
              <a:ext uri="{FF2B5EF4-FFF2-40B4-BE49-F238E27FC236}">
                <a16:creationId xmlns:a16="http://schemas.microsoft.com/office/drawing/2014/main" xmlns="" id="{84D0DBCA-32B6-44A9-9967-5FF9F63BCB7F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391400" y="4440238"/>
            <a:ext cx="298450" cy="257175"/>
          </a:xfrm>
          <a:prstGeom prst="hexagon">
            <a:avLst>
              <a:gd name="adj" fmla="val 25010"/>
              <a:gd name="vf" fmla="val 115470"/>
            </a:avLst>
          </a:prstGeom>
          <a:solidFill>
            <a:srgbClr val="FFFF00">
              <a:alpha val="7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22" name="六边形 21">
            <a:extLst>
              <a:ext uri="{FF2B5EF4-FFF2-40B4-BE49-F238E27FC236}">
                <a16:creationId xmlns:a16="http://schemas.microsoft.com/office/drawing/2014/main" xmlns="" id="{BBFEA336-3205-4F7A-A3DE-D7B1D3D1725D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2376488" y="838200"/>
            <a:ext cx="1990725" cy="1558925"/>
          </a:xfrm>
          <a:prstGeom prst="hexagon">
            <a:avLst/>
          </a:prstGeom>
          <a:solidFill>
            <a:srgbClr val="00B0F0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截取字符串</a:t>
            </a:r>
          </a:p>
        </p:txBody>
      </p:sp>
      <p:sp>
        <p:nvSpPr>
          <p:cNvPr id="4109" name="六边形 23">
            <a:extLst>
              <a:ext uri="{FF2B5EF4-FFF2-40B4-BE49-F238E27FC236}">
                <a16:creationId xmlns:a16="http://schemas.microsoft.com/office/drawing/2014/main" xmlns="" id="{B4800FAF-394B-4660-8A4B-10CAFB563BED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237538" y="4271963"/>
            <a:ext cx="723900" cy="619125"/>
          </a:xfrm>
          <a:prstGeom prst="hexagon">
            <a:avLst>
              <a:gd name="adj" fmla="val 25046"/>
              <a:gd name="vf" fmla="val 115470"/>
            </a:avLst>
          </a:prstGeom>
          <a:solidFill>
            <a:srgbClr val="92D050">
              <a:alpha val="6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xmlns="" id="{48C7D31B-E884-4EC9-979B-B59DB1FDA7DE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419100" y="1698625"/>
            <a:ext cx="1992313" cy="1557338"/>
          </a:xfrm>
          <a:prstGeom prst="hexagon">
            <a:avLst/>
          </a:prstGeom>
          <a:solidFill>
            <a:srgbClr val="FF8A15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拼接字符串</a:t>
            </a:r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xmlns="" id="{B1724B67-023B-4942-A107-01127A516A2E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4351338" y="1698625"/>
            <a:ext cx="1993900" cy="1558925"/>
          </a:xfrm>
          <a:prstGeom prst="hexagon">
            <a:avLst/>
          </a:prstGeom>
          <a:solidFill>
            <a:srgbClr val="E6AF00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检索字符串</a:t>
            </a:r>
          </a:p>
        </p:txBody>
      </p:sp>
      <p:sp>
        <p:nvSpPr>
          <p:cNvPr id="28" name="六边形 27">
            <a:extLst>
              <a:ext uri="{FF2B5EF4-FFF2-40B4-BE49-F238E27FC236}">
                <a16:creationId xmlns:a16="http://schemas.microsoft.com/office/drawing/2014/main" xmlns="" id="{017B0A72-6BC1-4B0C-879A-945A8CEAFDC7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4351338" y="3438525"/>
            <a:ext cx="1993900" cy="1557338"/>
          </a:xfrm>
          <a:prstGeom prst="hexagon">
            <a:avLst/>
          </a:prstGeom>
          <a:solidFill>
            <a:srgbClr val="C00000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字母的大小写转换</a:t>
            </a:r>
          </a:p>
        </p:txBody>
      </p:sp>
      <p:sp>
        <p:nvSpPr>
          <p:cNvPr id="4113" name="六边形 13">
            <a:extLst>
              <a:ext uri="{FF2B5EF4-FFF2-40B4-BE49-F238E27FC236}">
                <a16:creationId xmlns:a16="http://schemas.microsoft.com/office/drawing/2014/main" xmlns="" id="{C7336D64-3502-406C-8970-AE6EA2E4EE29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310563" y="2465388"/>
            <a:ext cx="214312" cy="185737"/>
          </a:xfrm>
          <a:prstGeom prst="hexagon">
            <a:avLst>
              <a:gd name="adj" fmla="val 24866"/>
              <a:gd name="vf" fmla="val 115470"/>
            </a:avLst>
          </a:prstGeom>
          <a:solidFill>
            <a:srgbClr val="D4DCF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4114" name="六边形 19">
            <a:extLst>
              <a:ext uri="{FF2B5EF4-FFF2-40B4-BE49-F238E27FC236}">
                <a16:creationId xmlns:a16="http://schemas.microsoft.com/office/drawing/2014/main" xmlns="" id="{37283F07-136D-4E8C-A23C-956C89F4608E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8415338" y="1489075"/>
            <a:ext cx="298450" cy="257175"/>
          </a:xfrm>
          <a:prstGeom prst="hexagon">
            <a:avLst>
              <a:gd name="adj" fmla="val 25010"/>
              <a:gd name="vf" fmla="val 115470"/>
            </a:avLst>
          </a:prstGeom>
          <a:solidFill>
            <a:srgbClr val="FFFF00">
              <a:alpha val="7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sym typeface="Arial" panose="020B0604020202020204" pitchFamily="34" charset="0"/>
            </a:endParaRPr>
          </a:p>
        </p:txBody>
      </p:sp>
      <p:sp>
        <p:nvSpPr>
          <p:cNvPr id="46" name="六边形 45">
            <a:extLst>
              <a:ext uri="{FF2B5EF4-FFF2-40B4-BE49-F238E27FC236}">
                <a16:creationId xmlns:a16="http://schemas.microsoft.com/office/drawing/2014/main" xmlns="" id="{9B658358-2288-4E56-B224-543033DF43F9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6335713" y="831850"/>
            <a:ext cx="1993900" cy="1558925"/>
          </a:xfrm>
          <a:prstGeom prst="hexagon">
            <a:avLst/>
          </a:prstGeom>
          <a:solidFill>
            <a:schemeClr val="accent1">
              <a:lumMod val="5000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24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去除字符串中的空格和特殊字符</a:t>
            </a:r>
          </a:p>
        </p:txBody>
      </p:sp>
      <p:sp>
        <p:nvSpPr>
          <p:cNvPr id="49" name="六边形 48">
            <a:extLst>
              <a:ext uri="{FF2B5EF4-FFF2-40B4-BE49-F238E27FC236}">
                <a16:creationId xmlns:a16="http://schemas.microsoft.com/office/drawing/2014/main" xmlns="" id="{2D8ABE14-4B8D-4DC4-875D-837267521089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6335713" y="2657475"/>
            <a:ext cx="1993900" cy="1562100"/>
          </a:xfrm>
          <a:prstGeom prst="hexagon">
            <a:avLst/>
          </a:prstGeom>
          <a:solidFill>
            <a:srgbClr val="5DD5FF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 eaLnBrk="1" hangingPunct="1">
              <a:defRPr/>
            </a:pPr>
            <a:r>
              <a:rPr lang="zh-CN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格式化字符串</a:t>
            </a: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xmlns="" id="{344FD45A-2639-40DA-A9AE-EADF7F12D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94" y="19051"/>
            <a:ext cx="8229600" cy="857250"/>
          </a:xfrm>
        </p:spPr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5.1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字符串的常用操作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0078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1">
            <a:extLst>
              <a:ext uri="{FF2B5EF4-FFF2-40B4-BE49-F238E27FC236}">
                <a16:creationId xmlns:a16="http://schemas.microsoft.com/office/drawing/2014/main" xmlns="" id="{025022D7-3436-455D-8CB4-0A75443C17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742950"/>
            <a:ext cx="91440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xmlns="" id="{487CA612-E98D-405D-9E40-5487239C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94" y="19051"/>
            <a:ext cx="8229600" cy="857250"/>
          </a:xfrm>
        </p:spPr>
        <p:txBody>
          <a:bodyPr/>
          <a:lstStyle/>
          <a:p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5.1.8 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格式化字符串</a:t>
            </a:r>
            <a:endParaRPr lang="zh-CN" altLang="en-US" sz="3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5256050-52A2-4825-B2DA-2E4CB29E6704}"/>
              </a:ext>
            </a:extLst>
          </p:cNvPr>
          <p:cNvSpPr/>
          <p:nvPr/>
        </p:nvSpPr>
        <p:spPr>
          <a:xfrm>
            <a:off x="381000" y="991621"/>
            <a:ext cx="85343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使用“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%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”操作符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Box 17">
            <a:extLst>
              <a:ext uri="{FF2B5EF4-FFF2-40B4-BE49-F238E27FC236}">
                <a16:creationId xmlns:a16="http://schemas.microsoft.com/office/drawing/2014/main" xmlns="" id="{6F56B952-E46C-4B9F-9BB7-C60FF07A9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411" y="2494794"/>
            <a:ext cx="6553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zh-CN" sz="24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'%[-][+][0][m][.n]</a:t>
            </a:r>
            <a:r>
              <a:rPr lang="zh-CN" altLang="pt-BR" sz="24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格式化字符</a:t>
            </a:r>
            <a:r>
              <a:rPr lang="pt-BR" altLang="zh-CN" sz="24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'%exp</a:t>
            </a:r>
            <a:endParaRPr lang="en-US" altLang="zh-CN" sz="2400" b="1" dirty="0">
              <a:solidFill>
                <a:schemeClr val="bg1"/>
              </a:solidFill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</p:txBody>
      </p:sp>
      <p:sp>
        <p:nvSpPr>
          <p:cNvPr id="12" name="矩形标注 3">
            <a:extLst>
              <a:ext uri="{FF2B5EF4-FFF2-40B4-BE49-F238E27FC236}">
                <a16:creationId xmlns:a16="http://schemas.microsoft.com/office/drawing/2014/main" xmlns="" id="{673CD1CB-AEBF-421C-A955-0BB7E02ADE97}"/>
              </a:ext>
            </a:extLst>
          </p:cNvPr>
          <p:cNvSpPr/>
          <p:nvPr/>
        </p:nvSpPr>
        <p:spPr>
          <a:xfrm>
            <a:off x="4628477" y="3335356"/>
            <a:ext cx="1790700" cy="981075"/>
          </a:xfrm>
          <a:prstGeom prst="wedgeRectCallout">
            <a:avLst>
              <a:gd name="adj1" fmla="val -30667"/>
              <a:gd name="adj2" fmla="val -80745"/>
            </a:avLst>
          </a:prstGeom>
          <a:solidFill>
            <a:srgbClr val="FFFF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用于指定类型：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altLang="zh-CN" sz="1600" b="1" dirty="0">
                <a:solidFill>
                  <a:srgbClr val="FF0000"/>
                </a:solidFill>
              </a:rPr>
              <a:t>s</a:t>
            </a:r>
            <a:r>
              <a:rPr lang="zh-CN" altLang="en-US" sz="1600" b="1" dirty="0">
                <a:solidFill>
                  <a:srgbClr val="FF0000"/>
                </a:solidFill>
              </a:rPr>
              <a:t>：字符串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altLang="zh-CN" sz="1600" b="1" dirty="0">
                <a:solidFill>
                  <a:srgbClr val="FF0000"/>
                </a:solidFill>
              </a:rPr>
              <a:t>d</a:t>
            </a:r>
            <a:r>
              <a:rPr lang="zh-CN" altLang="en-US" sz="1600" b="1" dirty="0">
                <a:solidFill>
                  <a:srgbClr val="FF0000"/>
                </a:solidFill>
              </a:rPr>
              <a:t>：十进制整数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altLang="zh-CN" sz="1600" b="1" dirty="0">
                <a:solidFill>
                  <a:srgbClr val="FF0000"/>
                </a:solidFill>
              </a:rPr>
              <a:t>f</a:t>
            </a:r>
            <a:r>
              <a:rPr lang="zh-CN" altLang="en-US" sz="1600" b="1" dirty="0">
                <a:solidFill>
                  <a:srgbClr val="FF0000"/>
                </a:solidFill>
              </a:rPr>
              <a:t>：浮点数</a:t>
            </a:r>
          </a:p>
        </p:txBody>
      </p:sp>
      <p:sp>
        <p:nvSpPr>
          <p:cNvPr id="13" name="矩形标注 3">
            <a:extLst>
              <a:ext uri="{FF2B5EF4-FFF2-40B4-BE49-F238E27FC236}">
                <a16:creationId xmlns:a16="http://schemas.microsoft.com/office/drawing/2014/main" xmlns="" id="{8FDC44D7-5D39-48BE-AF28-B7817AFD27B1}"/>
              </a:ext>
            </a:extLst>
          </p:cNvPr>
          <p:cNvSpPr/>
          <p:nvPr/>
        </p:nvSpPr>
        <p:spPr>
          <a:xfrm>
            <a:off x="317897" y="3305811"/>
            <a:ext cx="1282303" cy="1247139"/>
          </a:xfrm>
          <a:prstGeom prst="wedgeRectCallout">
            <a:avLst>
              <a:gd name="adj1" fmla="val 60836"/>
              <a:gd name="adj2" fmla="val -74499"/>
            </a:avLst>
          </a:prstGeom>
          <a:solidFill>
            <a:srgbClr val="FFFF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可选参数，指定左对齐，正数前无符号，负数前加负号</a:t>
            </a:r>
          </a:p>
        </p:txBody>
      </p:sp>
      <p:sp>
        <p:nvSpPr>
          <p:cNvPr id="14" name="矩形标注 3">
            <a:extLst>
              <a:ext uri="{FF2B5EF4-FFF2-40B4-BE49-F238E27FC236}">
                <a16:creationId xmlns:a16="http://schemas.microsoft.com/office/drawing/2014/main" xmlns="" id="{3FE1D123-1B28-49AD-9212-64714F085ADE}"/>
              </a:ext>
            </a:extLst>
          </p:cNvPr>
          <p:cNvSpPr/>
          <p:nvPr/>
        </p:nvSpPr>
        <p:spPr>
          <a:xfrm>
            <a:off x="1684499" y="3335356"/>
            <a:ext cx="1338020" cy="1217594"/>
          </a:xfrm>
          <a:prstGeom prst="wedgeRectCallout">
            <a:avLst>
              <a:gd name="adj1" fmla="val -553"/>
              <a:gd name="adj2" fmla="val -74929"/>
            </a:avLst>
          </a:prstGeom>
          <a:solidFill>
            <a:srgbClr val="FFFF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可选参数，指定右对齐，正数前加正号，负数前加负号</a:t>
            </a:r>
          </a:p>
        </p:txBody>
      </p:sp>
      <p:sp>
        <p:nvSpPr>
          <p:cNvPr id="15" name="矩形标注 3">
            <a:extLst>
              <a:ext uri="{FF2B5EF4-FFF2-40B4-BE49-F238E27FC236}">
                <a16:creationId xmlns:a16="http://schemas.microsoft.com/office/drawing/2014/main" xmlns="" id="{08F95741-B993-4331-9A10-D13B5FC07BD9}"/>
              </a:ext>
            </a:extLst>
          </p:cNvPr>
          <p:cNvSpPr/>
          <p:nvPr/>
        </p:nvSpPr>
        <p:spPr>
          <a:xfrm>
            <a:off x="1472339" y="1534026"/>
            <a:ext cx="2608881" cy="980709"/>
          </a:xfrm>
          <a:prstGeom prst="wedgeRectCallout">
            <a:avLst>
              <a:gd name="adj1" fmla="val 1282"/>
              <a:gd name="adj2" fmla="val 65107"/>
            </a:avLst>
          </a:prstGeom>
          <a:solidFill>
            <a:srgbClr val="FFFF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可选参数，表示右对齐，正数前无符号，负数前加负号，用</a:t>
            </a:r>
            <a:r>
              <a:rPr lang="en-US" altLang="zh-CN" sz="1600" b="1" dirty="0">
                <a:solidFill>
                  <a:srgbClr val="FF0000"/>
                </a:solidFill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</a:rPr>
              <a:t>填充空白处，一般与</a:t>
            </a:r>
            <a:r>
              <a:rPr lang="en-US" altLang="zh-CN" sz="1600" b="1" dirty="0">
                <a:solidFill>
                  <a:srgbClr val="FF0000"/>
                </a:solidFill>
              </a:rPr>
              <a:t>m</a:t>
            </a:r>
            <a:r>
              <a:rPr lang="zh-CN" altLang="en-US" sz="1600" b="1" dirty="0">
                <a:solidFill>
                  <a:srgbClr val="FF0000"/>
                </a:solidFill>
              </a:rPr>
              <a:t>参数一起使用</a:t>
            </a:r>
          </a:p>
        </p:txBody>
      </p:sp>
      <p:sp>
        <p:nvSpPr>
          <p:cNvPr id="16" name="矩形标注 3">
            <a:extLst>
              <a:ext uri="{FF2B5EF4-FFF2-40B4-BE49-F238E27FC236}">
                <a16:creationId xmlns:a16="http://schemas.microsoft.com/office/drawing/2014/main" xmlns="" id="{BEB2335D-97B9-45B1-BACC-4229FA402DC6}"/>
              </a:ext>
            </a:extLst>
          </p:cNvPr>
          <p:cNvSpPr/>
          <p:nvPr/>
        </p:nvSpPr>
        <p:spPr>
          <a:xfrm>
            <a:off x="3102943" y="3473182"/>
            <a:ext cx="1025526" cy="830043"/>
          </a:xfrm>
          <a:prstGeom prst="wedgeRectCallout">
            <a:avLst>
              <a:gd name="adj1" fmla="val -27670"/>
              <a:gd name="adj2" fmla="val -101424"/>
            </a:avLst>
          </a:prstGeom>
          <a:solidFill>
            <a:srgbClr val="FFFF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可选参数，表示占用宽度</a:t>
            </a:r>
          </a:p>
        </p:txBody>
      </p:sp>
      <p:sp>
        <p:nvSpPr>
          <p:cNvPr id="17" name="矩形标注 3">
            <a:extLst>
              <a:ext uri="{FF2B5EF4-FFF2-40B4-BE49-F238E27FC236}">
                <a16:creationId xmlns:a16="http://schemas.microsoft.com/office/drawing/2014/main" xmlns="" id="{729F1248-4EA3-4348-AA59-A603F55DB921}"/>
              </a:ext>
            </a:extLst>
          </p:cNvPr>
          <p:cNvSpPr/>
          <p:nvPr/>
        </p:nvSpPr>
        <p:spPr>
          <a:xfrm>
            <a:off x="4419600" y="1685268"/>
            <a:ext cx="1447800" cy="830043"/>
          </a:xfrm>
          <a:prstGeom prst="wedgeRectCallout">
            <a:avLst>
              <a:gd name="adj1" fmla="val -82075"/>
              <a:gd name="adj2" fmla="val 69422"/>
            </a:avLst>
          </a:prstGeom>
          <a:solidFill>
            <a:srgbClr val="FFFF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可选参数，表示小数点后保留的位数</a:t>
            </a:r>
          </a:p>
        </p:txBody>
      </p:sp>
    </p:spTree>
    <p:extLst>
      <p:ext uri="{BB962C8B-B14F-4D97-AF65-F5344CB8AC3E}">
        <p14:creationId xmlns:p14="http://schemas.microsoft.com/office/powerpoint/2010/main" xmlns="" val="32060513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B949EB8-FC01-4D31-BD1B-DBCD9B7DB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5DFA09D-1E8C-4341-A94E-75B019E18D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287" y="1043080"/>
            <a:ext cx="8353425" cy="15586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9EE8407-C79B-4D60-A914-FDC40785209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336" y="2768465"/>
            <a:ext cx="8596312" cy="5591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E443C17-779E-4387-8668-28161ACC918B}"/>
              </a:ext>
            </a:extLst>
          </p:cNvPr>
          <p:cNvSpPr/>
          <p:nvPr/>
        </p:nvSpPr>
        <p:spPr>
          <a:xfrm>
            <a:off x="609600" y="363855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（这种方法了解，从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Python2.6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版本开始，使用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format()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7933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1">
            <a:extLst>
              <a:ext uri="{FF2B5EF4-FFF2-40B4-BE49-F238E27FC236}">
                <a16:creationId xmlns:a16="http://schemas.microsoft.com/office/drawing/2014/main" xmlns="" id="{025022D7-3436-455D-8CB4-0A75443C17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748104"/>
            <a:ext cx="91440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xmlns="" id="{487CA612-E98D-405D-9E40-5487239C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94" y="19051"/>
            <a:ext cx="8229600" cy="857250"/>
          </a:xfrm>
        </p:spPr>
        <p:txBody>
          <a:bodyPr/>
          <a:lstStyle/>
          <a:p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5.1.8 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格式化字符串</a:t>
            </a:r>
            <a:endParaRPr lang="zh-CN" altLang="en-US" sz="3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5256050-52A2-4825-B2DA-2E4CB29E6704}"/>
              </a:ext>
            </a:extLst>
          </p:cNvPr>
          <p:cNvSpPr/>
          <p:nvPr/>
        </p:nvSpPr>
        <p:spPr>
          <a:xfrm>
            <a:off x="381001" y="991621"/>
            <a:ext cx="7743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使用字符串对象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format()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8980021-A748-427B-90FF-147EB2C0D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625" y="1323254"/>
            <a:ext cx="6553200" cy="58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zh-CN" sz="24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str.format(args)</a:t>
            </a:r>
            <a:endParaRPr lang="en-US" altLang="zh-CN" sz="2400" b="1" dirty="0">
              <a:solidFill>
                <a:schemeClr val="bg1"/>
              </a:solidFill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8303B30A-284E-48E1-BFEA-04D467EDD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2619728"/>
            <a:ext cx="693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{[index][:[[fill]align][sign][#][width][.precision][type]]}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xmlns="" id="{991623A0-8C9B-4743-94A1-97FCED4E4255}"/>
              </a:ext>
            </a:extLst>
          </p:cNvPr>
          <p:cNvCxnSpPr>
            <a:cxnSpLocks/>
          </p:cNvCxnSpPr>
          <p:nvPr/>
        </p:nvCxnSpPr>
        <p:spPr>
          <a:xfrm>
            <a:off x="2614049" y="1846474"/>
            <a:ext cx="0" cy="789225"/>
          </a:xfrm>
          <a:prstGeom prst="straightConnector1">
            <a:avLst/>
          </a:prstGeom>
          <a:ln w="28575">
            <a:solidFill>
              <a:srgbClr val="FF8A1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标注 3">
            <a:extLst>
              <a:ext uri="{FF2B5EF4-FFF2-40B4-BE49-F238E27FC236}">
                <a16:creationId xmlns:a16="http://schemas.microsoft.com/office/drawing/2014/main" xmlns="" id="{2199999F-8B70-4010-8D65-F5CC6BA1E0F3}"/>
              </a:ext>
            </a:extLst>
          </p:cNvPr>
          <p:cNvSpPr/>
          <p:nvPr/>
        </p:nvSpPr>
        <p:spPr>
          <a:xfrm>
            <a:off x="381001" y="3534411"/>
            <a:ext cx="1600199" cy="1247139"/>
          </a:xfrm>
          <a:prstGeom prst="wedgeRectCallout">
            <a:avLst>
              <a:gd name="adj1" fmla="val 8945"/>
              <a:gd name="adj2" fmla="val -90033"/>
            </a:avLst>
          </a:prstGeom>
          <a:solidFill>
            <a:srgbClr val="FFFF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可选参数，要设置格式对象在参数列表中的索引位置，索引值从</a:t>
            </a:r>
            <a:r>
              <a:rPr lang="en-US" altLang="zh-CN" sz="1600" b="1" dirty="0">
                <a:solidFill>
                  <a:srgbClr val="FF0000"/>
                </a:solidFill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</a:rPr>
              <a:t>开始</a:t>
            </a:r>
          </a:p>
        </p:txBody>
      </p:sp>
      <p:sp>
        <p:nvSpPr>
          <p:cNvPr id="22" name="矩形标注 3">
            <a:extLst>
              <a:ext uri="{FF2B5EF4-FFF2-40B4-BE49-F238E27FC236}">
                <a16:creationId xmlns:a16="http://schemas.microsoft.com/office/drawing/2014/main" xmlns="" id="{08297866-888D-4931-936E-A5C302828B55}"/>
              </a:ext>
            </a:extLst>
          </p:cNvPr>
          <p:cNvSpPr/>
          <p:nvPr/>
        </p:nvSpPr>
        <p:spPr>
          <a:xfrm>
            <a:off x="392625" y="2085197"/>
            <a:ext cx="2019300" cy="523221"/>
          </a:xfrm>
          <a:prstGeom prst="wedgeRectCallout">
            <a:avLst>
              <a:gd name="adj1" fmla="val 39198"/>
              <a:gd name="adj2" fmla="val 72847"/>
            </a:avLst>
          </a:prstGeom>
          <a:solidFill>
            <a:srgbClr val="FFFF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可选参数，指定空白处可填充的字符</a:t>
            </a:r>
          </a:p>
        </p:txBody>
      </p:sp>
      <p:sp>
        <p:nvSpPr>
          <p:cNvPr id="23" name="矩形标注 3">
            <a:extLst>
              <a:ext uri="{FF2B5EF4-FFF2-40B4-BE49-F238E27FC236}">
                <a16:creationId xmlns:a16="http://schemas.microsoft.com/office/drawing/2014/main" xmlns="" id="{A5B6E73B-E169-4C2C-AA87-0D96DF029A22}"/>
              </a:ext>
            </a:extLst>
          </p:cNvPr>
          <p:cNvSpPr/>
          <p:nvPr/>
        </p:nvSpPr>
        <p:spPr>
          <a:xfrm>
            <a:off x="2133600" y="3283895"/>
            <a:ext cx="3962400" cy="1620302"/>
          </a:xfrm>
          <a:prstGeom prst="wedgeRectCallout">
            <a:avLst>
              <a:gd name="adj1" fmla="val -35449"/>
              <a:gd name="adj2" fmla="val -66120"/>
            </a:avLst>
          </a:prstGeom>
          <a:solidFill>
            <a:srgbClr val="FFFF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可选参数，指定对齐方式：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altLang="zh-CN" sz="1600" b="1" dirty="0">
                <a:solidFill>
                  <a:srgbClr val="FF0000"/>
                </a:solidFill>
              </a:rPr>
              <a:t>&lt; </a:t>
            </a:r>
            <a:r>
              <a:rPr lang="zh-CN" altLang="en-US" sz="1600" b="1" dirty="0">
                <a:solidFill>
                  <a:srgbClr val="FF0000"/>
                </a:solidFill>
              </a:rPr>
              <a:t>内容左对齐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altLang="zh-CN" sz="1600" b="1" dirty="0">
                <a:solidFill>
                  <a:srgbClr val="FF0000"/>
                </a:solidFill>
              </a:rPr>
              <a:t>&gt; </a:t>
            </a:r>
            <a:r>
              <a:rPr lang="zh-CN" altLang="en-US" sz="1600" b="1" dirty="0">
                <a:solidFill>
                  <a:srgbClr val="FF0000"/>
                </a:solidFill>
              </a:rPr>
              <a:t>内容右对齐</a:t>
            </a:r>
          </a:p>
          <a:p>
            <a:pPr eaLnBrk="1" hangingPunct="1">
              <a:defRPr/>
            </a:pPr>
            <a:r>
              <a:rPr lang="en-US" altLang="zh-CN" sz="1600" b="1" dirty="0">
                <a:solidFill>
                  <a:srgbClr val="FF0000"/>
                </a:solidFill>
              </a:rPr>
              <a:t>=</a:t>
            </a:r>
            <a:r>
              <a:rPr lang="zh-CN" altLang="en-US" sz="1600" b="1" dirty="0">
                <a:solidFill>
                  <a:srgbClr val="FF0000"/>
                </a:solidFill>
              </a:rPr>
              <a:t>内容右对齐 符号放填充内容最左侧，只对数字类型有效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altLang="zh-CN" sz="1600" b="1" dirty="0">
                <a:solidFill>
                  <a:srgbClr val="FF0000"/>
                </a:solidFill>
              </a:rPr>
              <a:t>^ </a:t>
            </a:r>
            <a:r>
              <a:rPr lang="zh-CN" altLang="en-US" sz="1600" b="1" dirty="0">
                <a:solidFill>
                  <a:srgbClr val="FF0000"/>
                </a:solidFill>
              </a:rPr>
              <a:t>内容居中，需配合</a:t>
            </a:r>
            <a:r>
              <a:rPr lang="en-US" altLang="zh-CN" sz="1600" b="1" dirty="0">
                <a:solidFill>
                  <a:srgbClr val="FF0000"/>
                </a:solidFill>
              </a:rPr>
              <a:t>width</a:t>
            </a:r>
            <a:r>
              <a:rPr lang="zh-CN" altLang="en-US" sz="1600" b="1" dirty="0">
                <a:solidFill>
                  <a:srgbClr val="FF0000"/>
                </a:solidFill>
              </a:rPr>
              <a:t>使用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11" name="矩形标注 3">
            <a:extLst>
              <a:ext uri="{FF2B5EF4-FFF2-40B4-BE49-F238E27FC236}">
                <a16:creationId xmlns:a16="http://schemas.microsoft.com/office/drawing/2014/main" xmlns="" id="{229395B5-A03B-45E0-BE43-CA67F482E46A}"/>
              </a:ext>
            </a:extLst>
          </p:cNvPr>
          <p:cNvSpPr/>
          <p:nvPr/>
        </p:nvSpPr>
        <p:spPr>
          <a:xfrm>
            <a:off x="2047693" y="646193"/>
            <a:ext cx="2924981" cy="1022662"/>
          </a:xfrm>
          <a:prstGeom prst="wedgeRectCallout">
            <a:avLst>
              <a:gd name="adj1" fmla="val -7057"/>
              <a:gd name="adj2" fmla="val 156306"/>
            </a:avLst>
          </a:prstGeom>
          <a:solidFill>
            <a:srgbClr val="FFFF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可选参数，指定有无符号数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altLang="zh-CN" sz="1600" b="1" dirty="0">
                <a:solidFill>
                  <a:srgbClr val="FF0000"/>
                </a:solidFill>
              </a:rPr>
              <a:t>+   </a:t>
            </a:r>
            <a:r>
              <a:rPr lang="zh-CN" altLang="en-US" sz="1600" b="1" dirty="0">
                <a:solidFill>
                  <a:srgbClr val="FF0000"/>
                </a:solidFill>
              </a:rPr>
              <a:t>正数加正号，负数加负号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285750" indent="-285750" eaLnBrk="1" hangingPunct="1">
              <a:buFontTx/>
              <a:buChar char="-"/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正数不变，负数加负号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空格 正数加空格，负数加负号</a:t>
            </a:r>
          </a:p>
        </p:txBody>
      </p:sp>
      <p:sp>
        <p:nvSpPr>
          <p:cNvPr id="13" name="矩形标注 3">
            <a:extLst>
              <a:ext uri="{FF2B5EF4-FFF2-40B4-BE49-F238E27FC236}">
                <a16:creationId xmlns:a16="http://schemas.microsoft.com/office/drawing/2014/main" xmlns="" id="{A2E72F1A-AAD0-4DCE-BEF7-C306C890570D}"/>
              </a:ext>
            </a:extLst>
          </p:cNvPr>
          <p:cNvSpPr/>
          <p:nvPr/>
        </p:nvSpPr>
        <p:spPr>
          <a:xfrm>
            <a:off x="3270405" y="1571589"/>
            <a:ext cx="2291669" cy="1022662"/>
          </a:xfrm>
          <a:prstGeom prst="wedgeRectCallout">
            <a:avLst>
              <a:gd name="adj1" fmla="val -14148"/>
              <a:gd name="adj2" fmla="val 64619"/>
            </a:avLst>
          </a:prstGeom>
          <a:solidFill>
            <a:srgbClr val="FFFF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可选参数，对二进制数、八进制数和十六进制数，加上</a:t>
            </a:r>
            <a:r>
              <a:rPr lang="en-US" altLang="zh-CN" sz="1600" b="1" dirty="0">
                <a:solidFill>
                  <a:srgbClr val="FF0000"/>
                </a:solidFill>
              </a:rPr>
              <a:t>#</a:t>
            </a:r>
            <a:r>
              <a:rPr lang="zh-CN" altLang="en-US" sz="1600" b="1" dirty="0">
                <a:solidFill>
                  <a:srgbClr val="FF0000"/>
                </a:solidFill>
              </a:rPr>
              <a:t>会显示</a:t>
            </a:r>
            <a:r>
              <a:rPr lang="en-US" altLang="zh-CN" sz="1600" b="1" dirty="0">
                <a:solidFill>
                  <a:srgbClr val="FF0000"/>
                </a:solidFill>
              </a:rPr>
              <a:t>0b/0o/0x</a:t>
            </a:r>
            <a:r>
              <a:rPr lang="zh-CN" altLang="en-US" sz="1600" b="1" dirty="0">
                <a:solidFill>
                  <a:srgbClr val="FF0000"/>
                </a:solidFill>
              </a:rPr>
              <a:t>前缀，否则不显示前缀</a:t>
            </a:r>
          </a:p>
        </p:txBody>
      </p:sp>
      <p:sp>
        <p:nvSpPr>
          <p:cNvPr id="14" name="矩形标注 3">
            <a:extLst>
              <a:ext uri="{FF2B5EF4-FFF2-40B4-BE49-F238E27FC236}">
                <a16:creationId xmlns:a16="http://schemas.microsoft.com/office/drawing/2014/main" xmlns="" id="{67DA77D7-CD6D-45D9-9885-745CA723A768}"/>
              </a:ext>
            </a:extLst>
          </p:cNvPr>
          <p:cNvSpPr/>
          <p:nvPr/>
        </p:nvSpPr>
        <p:spPr>
          <a:xfrm>
            <a:off x="5558785" y="1113907"/>
            <a:ext cx="1680215" cy="596120"/>
          </a:xfrm>
          <a:prstGeom prst="wedgeRectCallout">
            <a:avLst>
              <a:gd name="adj1" fmla="val -78395"/>
              <a:gd name="adj2" fmla="val 227934"/>
            </a:avLst>
          </a:prstGeom>
          <a:solidFill>
            <a:srgbClr val="FFFF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可选参数，用于指定所占宽度</a:t>
            </a:r>
          </a:p>
        </p:txBody>
      </p:sp>
      <p:sp>
        <p:nvSpPr>
          <p:cNvPr id="15" name="矩形标注 3">
            <a:extLst>
              <a:ext uri="{FF2B5EF4-FFF2-40B4-BE49-F238E27FC236}">
                <a16:creationId xmlns:a16="http://schemas.microsoft.com/office/drawing/2014/main" xmlns="" id="{F62535A0-326C-4BBB-B1DE-9EAB7E79EC06}"/>
              </a:ext>
            </a:extLst>
          </p:cNvPr>
          <p:cNvSpPr/>
          <p:nvPr/>
        </p:nvSpPr>
        <p:spPr>
          <a:xfrm>
            <a:off x="6096000" y="1910274"/>
            <a:ext cx="1976805" cy="596120"/>
          </a:xfrm>
          <a:prstGeom prst="wedgeRectCallout">
            <a:avLst>
              <a:gd name="adj1" fmla="val -66243"/>
              <a:gd name="adj2" fmla="val 86242"/>
            </a:avLst>
          </a:prstGeom>
          <a:solidFill>
            <a:srgbClr val="FFFF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可选参数，用于指定保留的小数位数</a:t>
            </a:r>
          </a:p>
        </p:txBody>
      </p:sp>
      <p:sp>
        <p:nvSpPr>
          <p:cNvPr id="16" name="矩形标注 3">
            <a:extLst>
              <a:ext uri="{FF2B5EF4-FFF2-40B4-BE49-F238E27FC236}">
                <a16:creationId xmlns:a16="http://schemas.microsoft.com/office/drawing/2014/main" xmlns="" id="{487CCEBF-4E73-4324-9A62-3A8268EFCD1C}"/>
              </a:ext>
            </a:extLst>
          </p:cNvPr>
          <p:cNvSpPr/>
          <p:nvPr/>
        </p:nvSpPr>
        <p:spPr>
          <a:xfrm>
            <a:off x="6605766" y="3236351"/>
            <a:ext cx="1976805" cy="596120"/>
          </a:xfrm>
          <a:prstGeom prst="wedgeRectCallout">
            <a:avLst>
              <a:gd name="adj1" fmla="val -32139"/>
              <a:gd name="adj2" fmla="val -84049"/>
            </a:avLst>
          </a:prstGeom>
          <a:solidFill>
            <a:srgbClr val="FFFF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可选参数，用于指定类型</a:t>
            </a:r>
          </a:p>
        </p:txBody>
      </p:sp>
    </p:spTree>
    <p:extLst>
      <p:ext uri="{BB962C8B-B14F-4D97-AF65-F5344CB8AC3E}">
        <p14:creationId xmlns:p14="http://schemas.microsoft.com/office/powerpoint/2010/main" xmlns="" val="1975344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 animBg="1"/>
      <p:bldP spid="22" grpId="0" animBg="1"/>
      <p:bldP spid="23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487CA612-E98D-405D-9E40-5487239C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94" y="19051"/>
            <a:ext cx="8229600" cy="857250"/>
          </a:xfrm>
        </p:spPr>
        <p:txBody>
          <a:bodyPr/>
          <a:lstStyle/>
          <a:p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5.1.8 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格式化字符串</a:t>
            </a:r>
            <a:endParaRPr lang="zh-CN" altLang="en-US" sz="3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5256050-52A2-4825-B2DA-2E4CB29E6704}"/>
              </a:ext>
            </a:extLst>
          </p:cNvPr>
          <p:cNvSpPr/>
          <p:nvPr/>
        </p:nvSpPr>
        <p:spPr>
          <a:xfrm>
            <a:off x="228600" y="715238"/>
            <a:ext cx="7743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format()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方法中常用的格式化字符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xmlns="" id="{0875B53C-6E6D-44B2-881F-1B6221233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29925895"/>
              </p:ext>
            </p:extLst>
          </p:nvPr>
        </p:nvGraphicFramePr>
        <p:xfrm>
          <a:off x="254794" y="1204615"/>
          <a:ext cx="8458200" cy="3845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05227">
                  <a:extLst>
                    <a:ext uri="{9D8B030D-6E8A-4147-A177-3AD203B41FA5}">
                      <a16:colId xmlns:a16="http://schemas.microsoft.com/office/drawing/2014/main" xmlns="" val="2605269537"/>
                    </a:ext>
                  </a:extLst>
                </a:gridCol>
                <a:gridCol w="3285481">
                  <a:extLst>
                    <a:ext uri="{9D8B030D-6E8A-4147-A177-3AD203B41FA5}">
                      <a16:colId xmlns:a16="http://schemas.microsoft.com/office/drawing/2014/main" xmlns="" val="2238717825"/>
                    </a:ext>
                  </a:extLst>
                </a:gridCol>
                <a:gridCol w="1481492">
                  <a:extLst>
                    <a:ext uri="{9D8B030D-6E8A-4147-A177-3AD203B41FA5}">
                      <a16:colId xmlns:a16="http://schemas.microsoft.com/office/drawing/2014/main" xmlns="" val="239001217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xmlns="" val="197751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格式化字符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格式化字符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660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对字符串类型格式化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将十进制整数转换成二进制再格式化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1419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十进制整数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将十进制整数转换成八进制再格式化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06481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将十进制整数转换成</a:t>
                      </a:r>
                      <a:r>
                        <a:rPr lang="en-US" altLang="zh-CN" dirty="0"/>
                        <a:t>Unicode</a:t>
                      </a:r>
                      <a:r>
                        <a:rPr lang="zh-CN" altLang="en-US" dirty="0"/>
                        <a:t>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将十进制整数转换成十六进制再格式化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13390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转换为科学计数法再格式化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转换为浮点数（默认小数点后保留</a:t>
                      </a:r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位）再格式化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858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自动在</a:t>
                      </a:r>
                      <a:r>
                        <a:rPr lang="en-US" altLang="zh-CN" dirty="0"/>
                        <a:t>e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f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E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/>
                        <a:t>F</a:t>
                      </a:r>
                      <a:r>
                        <a:rPr lang="zh-CN" altLang="en-US" dirty="0"/>
                        <a:t>中切换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显示百分比（默认小数点后保留</a:t>
                      </a:r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位）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41019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9893003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163D764-4D19-459D-92DB-D7BE927E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239E9460-D460-485A-934C-9C750A65937F}"/>
              </a:ext>
            </a:extLst>
          </p:cNvPr>
          <p:cNvSpPr/>
          <p:nvPr/>
        </p:nvSpPr>
        <p:spPr>
          <a:xfrm>
            <a:off x="228600" y="1047750"/>
            <a:ext cx="8610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temp = '</a:t>
            </a:r>
            <a:r>
              <a:rPr lang="zh-CN" altLang="en-US" dirty="0"/>
              <a:t>编号</a:t>
            </a:r>
            <a:r>
              <a:rPr lang="en-US" altLang="zh-CN" dirty="0"/>
              <a:t>: {:0&gt;9s} \t </a:t>
            </a:r>
            <a:r>
              <a:rPr lang="zh-CN" altLang="en-US" dirty="0"/>
              <a:t>学校名称：</a:t>
            </a:r>
            <a:r>
              <a:rPr lang="en-US" altLang="zh-CN" dirty="0"/>
              <a:t>{:s} \t </a:t>
            </a:r>
            <a:r>
              <a:rPr lang="zh-CN" altLang="en-US" dirty="0"/>
              <a:t>官网：  </a:t>
            </a:r>
            <a:r>
              <a:rPr lang="en-US" altLang="zh-CN" dirty="0"/>
              <a:t>http://www. {:s}.</a:t>
            </a:r>
            <a:r>
              <a:rPr lang="en-US" altLang="zh-CN" dirty="0" err="1"/>
              <a:t>cn</a:t>
            </a:r>
            <a:r>
              <a:rPr lang="en-US" altLang="zh-CN" dirty="0"/>
              <a:t>'  #</a:t>
            </a:r>
            <a:r>
              <a:rPr lang="zh-CN" altLang="en-US" dirty="0"/>
              <a:t>定义模板</a:t>
            </a:r>
          </a:p>
          <a:p>
            <a:r>
              <a:rPr lang="en-US" altLang="zh-CN" dirty="0"/>
              <a:t>context1 = </a:t>
            </a:r>
            <a:r>
              <a:rPr lang="en-US" altLang="zh-CN" dirty="0" err="1"/>
              <a:t>temp.format</a:t>
            </a:r>
            <a:r>
              <a:rPr lang="en-US" altLang="zh-CN" dirty="0"/>
              <a:t>('7','</a:t>
            </a:r>
            <a:r>
              <a:rPr lang="zh-CN" altLang="en-US" dirty="0"/>
              <a:t>西安交通大学</a:t>
            </a:r>
            <a:r>
              <a:rPr lang="en-US" altLang="zh-CN" dirty="0"/>
              <a:t>','</a:t>
            </a:r>
            <a:r>
              <a:rPr lang="en-US" altLang="zh-CN" dirty="0" err="1"/>
              <a:t>xjtu</a:t>
            </a:r>
            <a:r>
              <a:rPr lang="en-US" altLang="zh-CN" dirty="0"/>
              <a:t>')          #</a:t>
            </a:r>
            <a:r>
              <a:rPr lang="zh-CN" altLang="en-US" dirty="0"/>
              <a:t>转换内容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context2 = </a:t>
            </a:r>
            <a:r>
              <a:rPr lang="en-US" altLang="zh-CN" dirty="0" err="1"/>
              <a:t>temp.format</a:t>
            </a:r>
            <a:r>
              <a:rPr lang="en-US" altLang="zh-CN" dirty="0"/>
              <a:t>('8','</a:t>
            </a:r>
            <a:r>
              <a:rPr lang="zh-CN" altLang="en-US" dirty="0"/>
              <a:t>西安交通大学城市学院</a:t>
            </a:r>
            <a:r>
              <a:rPr lang="en-US" altLang="zh-CN" dirty="0"/>
              <a:t>','</a:t>
            </a:r>
            <a:r>
              <a:rPr lang="en-US" altLang="zh-CN" dirty="0" err="1"/>
              <a:t>xjtucc</a:t>
            </a:r>
            <a:r>
              <a:rPr lang="en-US" altLang="zh-CN" dirty="0"/>
              <a:t>')   #</a:t>
            </a:r>
            <a:r>
              <a:rPr lang="zh-CN" altLang="en-US" dirty="0"/>
              <a:t>转换内容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print(context1) </a:t>
            </a:r>
          </a:p>
          <a:p>
            <a:r>
              <a:rPr lang="en-US" altLang="zh-CN" dirty="0"/>
              <a:t>print(context2)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205062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487CA612-E98D-405D-9E40-5487239C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94" y="19051"/>
            <a:ext cx="8229600" cy="857250"/>
          </a:xfrm>
        </p:spPr>
        <p:txBody>
          <a:bodyPr/>
          <a:lstStyle/>
          <a:p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5.1.8 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格式化字符串</a:t>
            </a:r>
            <a:endParaRPr lang="zh-CN" altLang="en-US" sz="3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5256050-52A2-4825-B2DA-2E4CB29E6704}"/>
              </a:ext>
            </a:extLst>
          </p:cNvPr>
          <p:cNvSpPr/>
          <p:nvPr/>
        </p:nvSpPr>
        <p:spPr>
          <a:xfrm>
            <a:off x="347461" y="876301"/>
            <a:ext cx="7743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例：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5EC6E929-D0A3-467E-8D5F-C1B1AD3B94C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5883" y="3579908"/>
            <a:ext cx="5231263" cy="13745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B28F4FC1-35BE-46A6-802A-A3F70DC6E4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9720" y="865000"/>
            <a:ext cx="7799006" cy="24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791516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E64A83F-2C08-4C6A-BBFD-161EAC847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149228C1-DA59-4D5C-B5A5-F933D9BDD650}"/>
              </a:ext>
            </a:extLst>
          </p:cNvPr>
          <p:cNvSpPr txBox="1">
            <a:spLocks/>
          </p:cNvSpPr>
          <p:nvPr/>
        </p:nvSpPr>
        <p:spPr bwMode="auto">
          <a:xfrm>
            <a:off x="457200" y="874713"/>
            <a:ext cx="822960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CN" kern="0" dirty="0"/>
              <a:t> </a:t>
            </a:r>
            <a:r>
              <a:rPr lang="zh-CN" altLang="en-US" kern="0" dirty="0"/>
              <a:t>模拟实时天气预报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9A939775-1F0C-488F-A742-7E4B89A6727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504950"/>
            <a:ext cx="7206712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77286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23A4C6-7B76-4764-8854-CE6B6A73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94817A4-B5B8-4F7F-A253-914605BEB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3940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模拟微信抢红包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9361F9B6-6D54-4950-B0A0-D45A42E7A07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799" y="1531293"/>
            <a:ext cx="3294781" cy="325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7693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56D5492-CA58-48D0-B9BD-17CF984C8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5.1.2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计算字符串的长度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9F22B8C-7E6C-4BA4-948D-4180FCEA3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810" y="874713"/>
            <a:ext cx="8932190" cy="1895928"/>
          </a:xfrm>
        </p:spPr>
        <p:txBody>
          <a:bodyPr/>
          <a:lstStyle/>
          <a:p>
            <a:r>
              <a:rPr lang="zh-CN" altLang="en-US" sz="2400" dirty="0"/>
              <a:t>不同字符所占用的字节数不同。在</a:t>
            </a:r>
            <a:r>
              <a:rPr lang="en-US" altLang="zh-CN" sz="2400" dirty="0"/>
              <a:t>Python</a:t>
            </a:r>
            <a:r>
              <a:rPr lang="zh-CN" altLang="en-US" sz="2400" dirty="0"/>
              <a:t>中，数字、英文、小数点、下划线和空格占一个字节；一个汉字可能会占</a:t>
            </a:r>
            <a:r>
              <a:rPr lang="en-US" altLang="zh-CN" sz="2400" dirty="0"/>
              <a:t>2~4</a:t>
            </a:r>
            <a:r>
              <a:rPr lang="zh-CN" altLang="en-US" sz="2400" dirty="0"/>
              <a:t>个字节，占几个字节取决于采用的编码。汉字在</a:t>
            </a:r>
            <a:r>
              <a:rPr lang="en-US" altLang="zh-CN" sz="2400" dirty="0">
                <a:solidFill>
                  <a:srgbClr val="FF0000"/>
                </a:solidFill>
              </a:rPr>
              <a:t>GBK</a:t>
            </a:r>
            <a:r>
              <a:rPr lang="en-US" altLang="zh-CN" sz="2400" dirty="0"/>
              <a:t>/GB2312</a:t>
            </a:r>
            <a:r>
              <a:rPr lang="zh-CN" altLang="en-US" sz="2400" dirty="0"/>
              <a:t>编码中</a:t>
            </a:r>
            <a:r>
              <a:rPr lang="zh-CN" altLang="en-US" sz="2400" dirty="0">
                <a:solidFill>
                  <a:srgbClr val="FF0000"/>
                </a:solidFill>
              </a:rPr>
              <a:t>占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rgbClr val="FF0000"/>
                </a:solidFill>
              </a:rPr>
              <a:t>个字节</a:t>
            </a:r>
            <a:r>
              <a:rPr lang="zh-CN" altLang="en-US" sz="2400" dirty="0"/>
              <a:t>，在</a:t>
            </a:r>
            <a:r>
              <a:rPr lang="en-US" altLang="zh-CN" sz="2400" dirty="0">
                <a:solidFill>
                  <a:srgbClr val="FF0000"/>
                </a:solidFill>
              </a:rPr>
              <a:t>UTF-8/</a:t>
            </a:r>
            <a:r>
              <a:rPr lang="en-US" altLang="zh-CN" sz="2400" dirty="0" err="1">
                <a:solidFill>
                  <a:srgbClr val="FF0000"/>
                </a:solidFill>
              </a:rPr>
              <a:t>unicode</a:t>
            </a:r>
            <a:r>
              <a:rPr lang="zh-CN" altLang="en-US" sz="2400" dirty="0"/>
              <a:t>编码中一般占用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>
                <a:solidFill>
                  <a:srgbClr val="FF0000"/>
                </a:solidFill>
              </a:rPr>
              <a:t>个字节</a:t>
            </a:r>
            <a:r>
              <a:rPr lang="zh-CN" altLang="en-US" sz="2400" dirty="0"/>
              <a:t>（或</a:t>
            </a:r>
            <a:r>
              <a:rPr lang="en-US" altLang="zh-CN" sz="2400" dirty="0"/>
              <a:t>4</a:t>
            </a:r>
            <a:r>
              <a:rPr lang="zh-CN" altLang="en-US" sz="2400" dirty="0"/>
              <a:t>个字节）。</a:t>
            </a: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xmlns="" id="{366F8802-F6EB-4346-ACCA-A4DA988680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15942077"/>
              </p:ext>
            </p:extLst>
          </p:nvPr>
        </p:nvGraphicFramePr>
        <p:xfrm>
          <a:off x="609600" y="295275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xmlns="" val="137751749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380785800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27413154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287548989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335207677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91624984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288508727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54039831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137262948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421149955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287517519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238541973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424843033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106707073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138245063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81958428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43200549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284188384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90664037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381580241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16329383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389402831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325960019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156937219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134844937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340219715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309295603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241239118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317123144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xmlns="" val="3122941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9148078"/>
                  </a:ext>
                </a:extLst>
              </a:tr>
            </a:tbl>
          </a:graphicData>
        </a:graphic>
      </p:graphicFrame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74C1226D-C313-4C14-A663-D324E7143A5F}"/>
              </a:ext>
            </a:extLst>
          </p:cNvPr>
          <p:cNvSpPr txBox="1">
            <a:spLocks/>
          </p:cNvSpPr>
          <p:nvPr/>
        </p:nvSpPr>
        <p:spPr bwMode="auto">
          <a:xfrm>
            <a:off x="898902" y="2961703"/>
            <a:ext cx="304800" cy="37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000" kern="0" dirty="0"/>
              <a:t>人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FECC3969-758B-43FC-A628-9FAC84612D10}"/>
              </a:ext>
            </a:extLst>
          </p:cNvPr>
          <p:cNvGrpSpPr/>
          <p:nvPr/>
        </p:nvGrpSpPr>
        <p:grpSpPr>
          <a:xfrm>
            <a:off x="646410" y="3295005"/>
            <a:ext cx="756000" cy="601191"/>
            <a:chOff x="646410" y="3295005"/>
            <a:chExt cx="756000" cy="601191"/>
          </a:xfrm>
        </p:grpSpPr>
        <p:sp>
          <p:nvSpPr>
            <p:cNvPr id="4" name="左大括号 3">
              <a:extLst>
                <a:ext uri="{FF2B5EF4-FFF2-40B4-BE49-F238E27FC236}">
                  <a16:creationId xmlns:a16="http://schemas.microsoft.com/office/drawing/2014/main" xmlns="" id="{1B948090-F648-497C-97F1-4D75A985065D}"/>
                </a:ext>
              </a:extLst>
            </p:cNvPr>
            <p:cNvSpPr/>
            <p:nvPr/>
          </p:nvSpPr>
          <p:spPr>
            <a:xfrm rot="16200000">
              <a:off x="910110" y="3031305"/>
              <a:ext cx="228600" cy="756000"/>
            </a:xfrm>
            <a:prstGeom prst="leftBrac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内容占位符 2">
              <a:extLst>
                <a:ext uri="{FF2B5EF4-FFF2-40B4-BE49-F238E27FC236}">
                  <a16:creationId xmlns:a16="http://schemas.microsoft.com/office/drawing/2014/main" xmlns="" id="{C8956A80-C673-4160-89CB-540BF22DA5A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44106" y="3525356"/>
              <a:ext cx="304800" cy="370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en-US" altLang="zh-CN" sz="2000" kern="0" dirty="0">
                  <a:solidFill>
                    <a:srgbClr val="FF0000"/>
                  </a:solidFill>
                </a:rPr>
                <a:t>3</a:t>
              </a:r>
              <a:endParaRPr lang="zh-CN" altLang="en-US" sz="2000" kern="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83F50646-CEB1-484C-A4F5-4D4E1DB72178}"/>
              </a:ext>
            </a:extLst>
          </p:cNvPr>
          <p:cNvSpPr txBox="1">
            <a:spLocks/>
          </p:cNvSpPr>
          <p:nvPr/>
        </p:nvSpPr>
        <p:spPr bwMode="auto">
          <a:xfrm>
            <a:off x="1714959" y="2968248"/>
            <a:ext cx="304800" cy="37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000" kern="0" dirty="0"/>
              <a:t>生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FF3F3353-EE45-44D5-A3C8-04EEAF79BDDA}"/>
              </a:ext>
            </a:extLst>
          </p:cNvPr>
          <p:cNvGrpSpPr/>
          <p:nvPr/>
        </p:nvGrpSpPr>
        <p:grpSpPr>
          <a:xfrm>
            <a:off x="1455551" y="3310209"/>
            <a:ext cx="756000" cy="601191"/>
            <a:chOff x="646410" y="3295005"/>
            <a:chExt cx="756000" cy="601191"/>
          </a:xfrm>
        </p:grpSpPr>
        <p:sp>
          <p:nvSpPr>
            <p:cNvPr id="13" name="左大括号 12">
              <a:extLst>
                <a:ext uri="{FF2B5EF4-FFF2-40B4-BE49-F238E27FC236}">
                  <a16:creationId xmlns:a16="http://schemas.microsoft.com/office/drawing/2014/main" xmlns="" id="{AAD5DFDE-6715-4B3D-A9D0-47C61EB20117}"/>
                </a:ext>
              </a:extLst>
            </p:cNvPr>
            <p:cNvSpPr/>
            <p:nvPr/>
          </p:nvSpPr>
          <p:spPr>
            <a:xfrm rot="16200000">
              <a:off x="910110" y="3031305"/>
              <a:ext cx="228600" cy="756000"/>
            </a:xfrm>
            <a:prstGeom prst="leftBrac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内容占位符 2">
              <a:extLst>
                <a:ext uri="{FF2B5EF4-FFF2-40B4-BE49-F238E27FC236}">
                  <a16:creationId xmlns:a16="http://schemas.microsoft.com/office/drawing/2014/main" xmlns="" id="{D46FC7FB-F78C-496D-856C-919134906EF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44106" y="3525356"/>
              <a:ext cx="304800" cy="370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en-US" altLang="zh-CN" sz="2000" kern="0" dirty="0">
                  <a:solidFill>
                    <a:srgbClr val="FF0000"/>
                  </a:solidFill>
                </a:rPr>
                <a:t>3</a:t>
              </a:r>
              <a:endParaRPr lang="zh-CN" altLang="en-US" sz="2000" kern="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A8E39EFF-39D1-4938-8CFE-E7157E8F7E25}"/>
              </a:ext>
            </a:extLst>
          </p:cNvPr>
          <p:cNvGrpSpPr/>
          <p:nvPr/>
        </p:nvGrpSpPr>
        <p:grpSpPr>
          <a:xfrm>
            <a:off x="2281251" y="3300343"/>
            <a:ext cx="756000" cy="601191"/>
            <a:chOff x="646410" y="3295005"/>
            <a:chExt cx="756000" cy="601191"/>
          </a:xfrm>
        </p:grpSpPr>
        <p:sp>
          <p:nvSpPr>
            <p:cNvPr id="16" name="左大括号 15">
              <a:extLst>
                <a:ext uri="{FF2B5EF4-FFF2-40B4-BE49-F238E27FC236}">
                  <a16:creationId xmlns:a16="http://schemas.microsoft.com/office/drawing/2014/main" xmlns="" id="{DF0CB8EB-54F9-4524-9A26-C30F26035365}"/>
                </a:ext>
              </a:extLst>
            </p:cNvPr>
            <p:cNvSpPr/>
            <p:nvPr/>
          </p:nvSpPr>
          <p:spPr>
            <a:xfrm rot="16200000">
              <a:off x="910110" y="3031305"/>
              <a:ext cx="228600" cy="756000"/>
            </a:xfrm>
            <a:prstGeom prst="leftBrac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内容占位符 2">
              <a:extLst>
                <a:ext uri="{FF2B5EF4-FFF2-40B4-BE49-F238E27FC236}">
                  <a16:creationId xmlns:a16="http://schemas.microsoft.com/office/drawing/2014/main" xmlns="" id="{1E688E31-14DD-4E00-B299-AAC9A5CCBA4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44106" y="3525356"/>
              <a:ext cx="304800" cy="370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en-US" altLang="zh-CN" sz="2000" kern="0" dirty="0">
                  <a:solidFill>
                    <a:srgbClr val="FF0000"/>
                  </a:solidFill>
                </a:rPr>
                <a:t>3</a:t>
              </a:r>
              <a:endParaRPr lang="zh-CN" altLang="en-US" sz="2000" kern="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B765545F-BF80-453D-A2AD-A76F4B091CB4}"/>
              </a:ext>
            </a:extLst>
          </p:cNvPr>
          <p:cNvGrpSpPr/>
          <p:nvPr/>
        </p:nvGrpSpPr>
        <p:grpSpPr>
          <a:xfrm>
            <a:off x="3094494" y="3301958"/>
            <a:ext cx="756000" cy="601191"/>
            <a:chOff x="646410" y="3295005"/>
            <a:chExt cx="756000" cy="601191"/>
          </a:xfrm>
        </p:grpSpPr>
        <p:sp>
          <p:nvSpPr>
            <p:cNvPr id="19" name="左大括号 18">
              <a:extLst>
                <a:ext uri="{FF2B5EF4-FFF2-40B4-BE49-F238E27FC236}">
                  <a16:creationId xmlns:a16="http://schemas.microsoft.com/office/drawing/2014/main" xmlns="" id="{ECCABE49-8A23-4BC9-AC37-0BD633FA4130}"/>
                </a:ext>
              </a:extLst>
            </p:cNvPr>
            <p:cNvSpPr/>
            <p:nvPr/>
          </p:nvSpPr>
          <p:spPr>
            <a:xfrm rot="16200000">
              <a:off x="910110" y="3031305"/>
              <a:ext cx="228600" cy="756000"/>
            </a:xfrm>
            <a:prstGeom prst="leftBrac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内容占位符 2">
              <a:extLst>
                <a:ext uri="{FF2B5EF4-FFF2-40B4-BE49-F238E27FC236}">
                  <a16:creationId xmlns:a16="http://schemas.microsoft.com/office/drawing/2014/main" xmlns="" id="{51F30E5F-1ADE-44F4-BBB7-70BEC41A715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44106" y="3525356"/>
              <a:ext cx="304800" cy="370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en-US" altLang="zh-CN" sz="2000" kern="0" dirty="0">
                  <a:solidFill>
                    <a:srgbClr val="FF0000"/>
                  </a:solidFill>
                </a:rPr>
                <a:t>3</a:t>
              </a:r>
              <a:endParaRPr lang="zh-CN" altLang="en-US" sz="2000" kern="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0901405B-0972-45B2-A1B3-CD12BEDEAAA8}"/>
              </a:ext>
            </a:extLst>
          </p:cNvPr>
          <p:cNvGrpSpPr/>
          <p:nvPr/>
        </p:nvGrpSpPr>
        <p:grpSpPr>
          <a:xfrm>
            <a:off x="3927720" y="3302460"/>
            <a:ext cx="756000" cy="601191"/>
            <a:chOff x="646410" y="3295005"/>
            <a:chExt cx="756000" cy="601191"/>
          </a:xfrm>
        </p:grpSpPr>
        <p:sp>
          <p:nvSpPr>
            <p:cNvPr id="23" name="左大括号 22">
              <a:extLst>
                <a:ext uri="{FF2B5EF4-FFF2-40B4-BE49-F238E27FC236}">
                  <a16:creationId xmlns:a16="http://schemas.microsoft.com/office/drawing/2014/main" xmlns="" id="{B9B02C87-1CD3-4162-822E-36E22D0A7C04}"/>
                </a:ext>
              </a:extLst>
            </p:cNvPr>
            <p:cNvSpPr/>
            <p:nvPr/>
          </p:nvSpPr>
          <p:spPr>
            <a:xfrm rot="16200000">
              <a:off x="910110" y="3031305"/>
              <a:ext cx="228600" cy="756000"/>
            </a:xfrm>
            <a:prstGeom prst="leftBrac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内容占位符 2">
              <a:extLst>
                <a:ext uri="{FF2B5EF4-FFF2-40B4-BE49-F238E27FC236}">
                  <a16:creationId xmlns:a16="http://schemas.microsoft.com/office/drawing/2014/main" xmlns="" id="{9DE55F4E-CB23-4A31-9D68-13DAFFFBBF0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44106" y="3525356"/>
              <a:ext cx="304800" cy="370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en-US" altLang="zh-CN" sz="2000" kern="0" dirty="0">
                  <a:solidFill>
                    <a:srgbClr val="FF0000"/>
                  </a:solidFill>
                </a:rPr>
                <a:t>3</a:t>
              </a:r>
              <a:endParaRPr lang="zh-CN" altLang="en-US" sz="2000" kern="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xmlns="" id="{C39E19CE-84E0-4FC0-B347-2DEF9A5CE0C7}"/>
              </a:ext>
            </a:extLst>
          </p:cNvPr>
          <p:cNvGrpSpPr/>
          <p:nvPr/>
        </p:nvGrpSpPr>
        <p:grpSpPr>
          <a:xfrm>
            <a:off x="4744610" y="3317664"/>
            <a:ext cx="756000" cy="601191"/>
            <a:chOff x="646410" y="3295005"/>
            <a:chExt cx="756000" cy="601191"/>
          </a:xfrm>
        </p:grpSpPr>
        <p:sp>
          <p:nvSpPr>
            <p:cNvPr id="26" name="左大括号 25">
              <a:extLst>
                <a:ext uri="{FF2B5EF4-FFF2-40B4-BE49-F238E27FC236}">
                  <a16:creationId xmlns:a16="http://schemas.microsoft.com/office/drawing/2014/main" xmlns="" id="{3966D5E1-84DC-4844-933D-7B7B131A2A3F}"/>
                </a:ext>
              </a:extLst>
            </p:cNvPr>
            <p:cNvSpPr/>
            <p:nvPr/>
          </p:nvSpPr>
          <p:spPr>
            <a:xfrm rot="16200000">
              <a:off x="910110" y="3031305"/>
              <a:ext cx="228600" cy="756000"/>
            </a:xfrm>
            <a:prstGeom prst="leftBrac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内容占位符 2">
              <a:extLst>
                <a:ext uri="{FF2B5EF4-FFF2-40B4-BE49-F238E27FC236}">
                  <a16:creationId xmlns:a16="http://schemas.microsoft.com/office/drawing/2014/main" xmlns="" id="{05838497-1EBD-468C-9F25-94589F3E3C9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44106" y="3525356"/>
              <a:ext cx="304800" cy="370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en-US" altLang="zh-CN" sz="2000" kern="0" dirty="0">
                  <a:solidFill>
                    <a:srgbClr val="FF0000"/>
                  </a:solidFill>
                </a:rPr>
                <a:t>3</a:t>
              </a:r>
              <a:endParaRPr lang="zh-CN" altLang="en-US" sz="2000" kern="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C5A1595B-DF25-4172-AC28-B221202E9572}"/>
              </a:ext>
            </a:extLst>
          </p:cNvPr>
          <p:cNvGrpSpPr/>
          <p:nvPr/>
        </p:nvGrpSpPr>
        <p:grpSpPr>
          <a:xfrm>
            <a:off x="5570310" y="3307798"/>
            <a:ext cx="756000" cy="601191"/>
            <a:chOff x="646410" y="3295005"/>
            <a:chExt cx="756000" cy="601191"/>
          </a:xfrm>
        </p:grpSpPr>
        <p:sp>
          <p:nvSpPr>
            <p:cNvPr id="29" name="左大括号 28">
              <a:extLst>
                <a:ext uri="{FF2B5EF4-FFF2-40B4-BE49-F238E27FC236}">
                  <a16:creationId xmlns:a16="http://schemas.microsoft.com/office/drawing/2014/main" xmlns="" id="{822BE58E-165E-46E9-A07E-4DAF8E7235D9}"/>
                </a:ext>
              </a:extLst>
            </p:cNvPr>
            <p:cNvSpPr/>
            <p:nvPr/>
          </p:nvSpPr>
          <p:spPr>
            <a:xfrm rot="16200000">
              <a:off x="910110" y="3031305"/>
              <a:ext cx="228600" cy="756000"/>
            </a:xfrm>
            <a:prstGeom prst="leftBrac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内容占位符 2">
              <a:extLst>
                <a:ext uri="{FF2B5EF4-FFF2-40B4-BE49-F238E27FC236}">
                  <a16:creationId xmlns:a16="http://schemas.microsoft.com/office/drawing/2014/main" xmlns="" id="{4A398521-CF86-40D7-B417-516C68606DA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44106" y="3525356"/>
              <a:ext cx="304800" cy="370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en-US" altLang="zh-CN" sz="2000" kern="0" dirty="0">
                  <a:solidFill>
                    <a:srgbClr val="FF0000"/>
                  </a:solidFill>
                </a:rPr>
                <a:t>3</a:t>
              </a:r>
              <a:endParaRPr lang="zh-CN" altLang="en-US" sz="2000" kern="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D1DD85FE-75E9-4E8E-8B45-10CC65252F3A}"/>
              </a:ext>
            </a:extLst>
          </p:cNvPr>
          <p:cNvGrpSpPr/>
          <p:nvPr/>
        </p:nvGrpSpPr>
        <p:grpSpPr>
          <a:xfrm>
            <a:off x="6414549" y="3309413"/>
            <a:ext cx="216000" cy="601191"/>
            <a:chOff x="716151" y="3295005"/>
            <a:chExt cx="756000" cy="601191"/>
          </a:xfrm>
        </p:grpSpPr>
        <p:sp>
          <p:nvSpPr>
            <p:cNvPr id="32" name="左大括号 31">
              <a:extLst>
                <a:ext uri="{FF2B5EF4-FFF2-40B4-BE49-F238E27FC236}">
                  <a16:creationId xmlns:a16="http://schemas.microsoft.com/office/drawing/2014/main" xmlns="" id="{6A5C2EC7-2F8C-465C-878B-49388374C6A5}"/>
                </a:ext>
              </a:extLst>
            </p:cNvPr>
            <p:cNvSpPr/>
            <p:nvPr/>
          </p:nvSpPr>
          <p:spPr>
            <a:xfrm rot="16200000">
              <a:off x="979851" y="3031305"/>
              <a:ext cx="228600" cy="756000"/>
            </a:xfrm>
            <a:prstGeom prst="leftBrac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内容占位符 2">
              <a:extLst>
                <a:ext uri="{FF2B5EF4-FFF2-40B4-BE49-F238E27FC236}">
                  <a16:creationId xmlns:a16="http://schemas.microsoft.com/office/drawing/2014/main" xmlns="" id="{517DB10C-0C8E-4778-91AB-F58B1307A98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44106" y="3525356"/>
              <a:ext cx="304800" cy="370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en-US" altLang="zh-CN" sz="2000" kern="0" dirty="0">
                  <a:solidFill>
                    <a:srgbClr val="FF0000"/>
                  </a:solidFill>
                </a:rPr>
                <a:t>1</a:t>
              </a:r>
              <a:endParaRPr lang="zh-CN" altLang="en-US" sz="2000" kern="0" dirty="0">
                <a:solidFill>
                  <a:srgbClr val="FF0000"/>
                </a:solidFill>
              </a:endParaRPr>
            </a:p>
          </p:txBody>
        </p:sp>
      </p:grpSp>
      <p:sp>
        <p:nvSpPr>
          <p:cNvPr id="34" name="内容占位符 2">
            <a:extLst>
              <a:ext uri="{FF2B5EF4-FFF2-40B4-BE49-F238E27FC236}">
                <a16:creationId xmlns:a16="http://schemas.microsoft.com/office/drawing/2014/main" xmlns="" id="{735E68E7-FAF4-44C8-932B-361A1A67EEC3}"/>
              </a:ext>
            </a:extLst>
          </p:cNvPr>
          <p:cNvSpPr txBox="1">
            <a:spLocks/>
          </p:cNvSpPr>
          <p:nvPr/>
        </p:nvSpPr>
        <p:spPr bwMode="auto">
          <a:xfrm>
            <a:off x="2520320" y="2973559"/>
            <a:ext cx="304800" cy="37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000" kern="0" dirty="0"/>
              <a:t>苦</a:t>
            </a:r>
          </a:p>
        </p:txBody>
      </p:sp>
      <p:sp>
        <p:nvSpPr>
          <p:cNvPr id="35" name="内容占位符 2">
            <a:extLst>
              <a:ext uri="{FF2B5EF4-FFF2-40B4-BE49-F238E27FC236}">
                <a16:creationId xmlns:a16="http://schemas.microsoft.com/office/drawing/2014/main" xmlns="" id="{24D24DD2-3D52-4B95-A85E-0C794056F0D9}"/>
              </a:ext>
            </a:extLst>
          </p:cNvPr>
          <p:cNvSpPr txBox="1">
            <a:spLocks/>
          </p:cNvSpPr>
          <p:nvPr/>
        </p:nvSpPr>
        <p:spPr bwMode="auto">
          <a:xfrm flipH="1">
            <a:off x="3391545" y="2975174"/>
            <a:ext cx="361210" cy="37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000" kern="0" dirty="0"/>
              <a:t>短</a:t>
            </a:r>
          </a:p>
        </p:txBody>
      </p:sp>
      <p:sp>
        <p:nvSpPr>
          <p:cNvPr id="36" name="内容占位符 2">
            <a:extLst>
              <a:ext uri="{FF2B5EF4-FFF2-40B4-BE49-F238E27FC236}">
                <a16:creationId xmlns:a16="http://schemas.microsoft.com/office/drawing/2014/main" xmlns="" id="{AD0C2CF3-0AAE-4DC6-8726-61B1C1488E64}"/>
              </a:ext>
            </a:extLst>
          </p:cNvPr>
          <p:cNvSpPr txBox="1">
            <a:spLocks/>
          </p:cNvSpPr>
          <p:nvPr/>
        </p:nvSpPr>
        <p:spPr bwMode="auto">
          <a:xfrm>
            <a:off x="4209312" y="2952750"/>
            <a:ext cx="304800" cy="37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000" kern="0" dirty="0"/>
              <a:t>，</a:t>
            </a:r>
          </a:p>
        </p:txBody>
      </p:sp>
      <p:sp>
        <p:nvSpPr>
          <p:cNvPr id="37" name="内容占位符 2">
            <a:extLst>
              <a:ext uri="{FF2B5EF4-FFF2-40B4-BE49-F238E27FC236}">
                <a16:creationId xmlns:a16="http://schemas.microsoft.com/office/drawing/2014/main" xmlns="" id="{B6B65156-7E7E-4B2C-8121-F6180E87A094}"/>
              </a:ext>
            </a:extLst>
          </p:cNvPr>
          <p:cNvSpPr txBox="1">
            <a:spLocks/>
          </p:cNvSpPr>
          <p:nvPr/>
        </p:nvSpPr>
        <p:spPr bwMode="auto">
          <a:xfrm>
            <a:off x="5006505" y="2974246"/>
            <a:ext cx="304800" cy="37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000" kern="0" dirty="0"/>
              <a:t>我</a:t>
            </a:r>
          </a:p>
        </p:txBody>
      </p:sp>
      <p:sp>
        <p:nvSpPr>
          <p:cNvPr id="38" name="内容占位符 2">
            <a:extLst>
              <a:ext uri="{FF2B5EF4-FFF2-40B4-BE49-F238E27FC236}">
                <a16:creationId xmlns:a16="http://schemas.microsoft.com/office/drawing/2014/main" xmlns="" id="{CCDE10B9-0600-4A50-B819-E3D49ADDA5A9}"/>
              </a:ext>
            </a:extLst>
          </p:cNvPr>
          <p:cNvSpPr txBox="1">
            <a:spLocks/>
          </p:cNvSpPr>
          <p:nvPr/>
        </p:nvSpPr>
        <p:spPr bwMode="auto">
          <a:xfrm>
            <a:off x="5836478" y="2983721"/>
            <a:ext cx="304800" cy="37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000" kern="0" dirty="0"/>
              <a:t>用</a:t>
            </a:r>
          </a:p>
        </p:txBody>
      </p:sp>
      <p:sp>
        <p:nvSpPr>
          <p:cNvPr id="39" name="内容占位符 2">
            <a:extLst>
              <a:ext uri="{FF2B5EF4-FFF2-40B4-BE49-F238E27FC236}">
                <a16:creationId xmlns:a16="http://schemas.microsoft.com/office/drawing/2014/main" xmlns="" id="{BCCE24FD-5563-4C30-82DF-32244D12FB7E}"/>
              </a:ext>
            </a:extLst>
          </p:cNvPr>
          <p:cNvSpPr txBox="1">
            <a:spLocks/>
          </p:cNvSpPr>
          <p:nvPr/>
        </p:nvSpPr>
        <p:spPr bwMode="auto">
          <a:xfrm>
            <a:off x="6371855" y="2982629"/>
            <a:ext cx="1911577" cy="37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kern="0" dirty="0"/>
              <a:t>P  y</a:t>
            </a:r>
            <a:r>
              <a:rPr lang="zh-CN" altLang="en-US" sz="2000" kern="0" dirty="0"/>
              <a:t>   </a:t>
            </a:r>
            <a:r>
              <a:rPr lang="en-US" altLang="zh-CN" sz="2000" kern="0" dirty="0"/>
              <a:t>t   h  o  n !</a:t>
            </a:r>
            <a:endParaRPr lang="zh-CN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xmlns="" val="4727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>
            <a:extLst>
              <a:ext uri="{FF2B5EF4-FFF2-40B4-BE49-F238E27FC236}">
                <a16:creationId xmlns:a16="http://schemas.microsoft.com/office/drawing/2014/main" xmlns="" id="{CDDB7D33-75A7-4EFC-9C68-E920660C8F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742950"/>
            <a:ext cx="91440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7">
            <a:extLst>
              <a:ext uri="{FF2B5EF4-FFF2-40B4-BE49-F238E27FC236}">
                <a16:creationId xmlns:a16="http://schemas.microsoft.com/office/drawing/2014/main" xmlns="" id="{A068D14E-9020-4ACE-BBEF-28D18508E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48064"/>
            <a:ext cx="6400800" cy="66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 err="1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len</a:t>
            </a:r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(string)  </a:t>
            </a:r>
            <a:r>
              <a:rPr lang="zh-CN" altLang="en-US" sz="28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计算字符串长度</a:t>
            </a:r>
            <a:endParaRPr lang="en-US" altLang="zh-CN" sz="2800" b="1" dirty="0">
              <a:solidFill>
                <a:schemeClr val="bg1"/>
              </a:solidFill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1D64C0D1-D446-4B87-8191-74F64B00B68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050" y="1540866"/>
            <a:ext cx="4171950" cy="962025"/>
          </a:xfrm>
          <a:prstGeom prst="rect">
            <a:avLst/>
          </a:prstGeom>
        </p:spPr>
      </p:pic>
      <p:sp>
        <p:nvSpPr>
          <p:cNvPr id="5" name="TextBox 17">
            <a:extLst>
              <a:ext uri="{FF2B5EF4-FFF2-40B4-BE49-F238E27FC236}">
                <a16:creationId xmlns:a16="http://schemas.microsoft.com/office/drawing/2014/main" xmlns="" id="{FDA79F38-B3DB-4581-A30D-1754190A3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54" y="2557866"/>
            <a:ext cx="8420746" cy="131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默认情况下，通过</a:t>
            </a:r>
            <a:r>
              <a:rPr lang="en-US" altLang="zh-CN" sz="2800" b="1" dirty="0" err="1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len</a:t>
            </a:r>
            <a:r>
              <a:rPr lang="en-US" altLang="zh-CN" sz="28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()</a:t>
            </a:r>
            <a:r>
              <a:rPr lang="zh-CN" altLang="en-US" sz="28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函数计算字符串长度时，不区分英文、数字和汉字，所有字符都按一个字符计算。</a:t>
            </a:r>
            <a:endParaRPr lang="en-US" altLang="zh-CN" sz="2800" b="1" dirty="0">
              <a:solidFill>
                <a:schemeClr val="bg1"/>
              </a:solidFill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>
            <a:extLst>
              <a:ext uri="{FF2B5EF4-FFF2-40B4-BE49-F238E27FC236}">
                <a16:creationId xmlns:a16="http://schemas.microsoft.com/office/drawing/2014/main" xmlns="" id="{CDDB7D33-75A7-4EFC-9C68-E920660C8F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742950"/>
            <a:ext cx="91440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7">
            <a:extLst>
              <a:ext uri="{FF2B5EF4-FFF2-40B4-BE49-F238E27FC236}">
                <a16:creationId xmlns:a16="http://schemas.microsoft.com/office/drawing/2014/main" xmlns="" id="{A068D14E-9020-4ACE-BBEF-28D18508E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83746"/>
            <a:ext cx="8534400" cy="96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在实际开发时，需要获取字符串实际所占的字节数。可通过</a:t>
            </a:r>
            <a:r>
              <a:rPr lang="en-US" altLang="zh-CN" sz="20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encode()</a:t>
            </a:r>
            <a:r>
              <a:rPr lang="zh-CN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方法进行编码后再获取。</a:t>
            </a:r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B6349A92-B53F-4C55-8850-6B2AE8747B3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2189742"/>
            <a:ext cx="6324600" cy="1185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E99C7612-C5BA-427F-8DA6-763C0E7FFEA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t="29666"/>
          <a:stretch/>
        </p:blipFill>
        <p:spPr>
          <a:xfrm>
            <a:off x="463659" y="3562350"/>
            <a:ext cx="7232542" cy="86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434997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">
            <a:extLst>
              <a:ext uri="{FF2B5EF4-FFF2-40B4-BE49-F238E27FC236}">
                <a16:creationId xmlns:a16="http://schemas.microsoft.com/office/drawing/2014/main" xmlns="" id="{2341D4A3-0569-4FC7-A641-CFD3177E09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742950"/>
            <a:ext cx="9144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7">
            <a:extLst>
              <a:ext uri="{FF2B5EF4-FFF2-40B4-BE49-F238E27FC236}">
                <a16:creationId xmlns:a16="http://schemas.microsoft.com/office/drawing/2014/main" xmlns="" id="{956AD791-7F43-4953-94ED-2A40636E3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152650"/>
            <a:ext cx="47244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string[start : end : step]</a:t>
            </a:r>
          </a:p>
        </p:txBody>
      </p:sp>
      <p:sp>
        <p:nvSpPr>
          <p:cNvPr id="2" name="矩形标注 1">
            <a:extLst>
              <a:ext uri="{FF2B5EF4-FFF2-40B4-BE49-F238E27FC236}">
                <a16:creationId xmlns:a16="http://schemas.microsoft.com/office/drawing/2014/main" xmlns="" id="{66646D5D-28F5-49AD-A05E-924A6EAF1C77}"/>
              </a:ext>
            </a:extLst>
          </p:cNvPr>
          <p:cNvSpPr/>
          <p:nvPr/>
        </p:nvSpPr>
        <p:spPr>
          <a:xfrm>
            <a:off x="1343026" y="1571739"/>
            <a:ext cx="3076575" cy="533400"/>
          </a:xfrm>
          <a:prstGeom prst="wedgeRectCallout">
            <a:avLst>
              <a:gd name="adj1" fmla="val -5226"/>
              <a:gd name="adj2" fmla="val 103571"/>
            </a:avLst>
          </a:prstGeom>
          <a:solidFill>
            <a:srgbClr val="FFFF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 起始值索引（包括），默认为</a:t>
            </a:r>
            <a:r>
              <a:rPr lang="en-US" altLang="zh-CN" sz="1600" b="1" dirty="0">
                <a:solidFill>
                  <a:srgbClr val="FF0000"/>
                </a:solidFill>
              </a:rPr>
              <a:t>0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矩形标注 8">
            <a:extLst>
              <a:ext uri="{FF2B5EF4-FFF2-40B4-BE49-F238E27FC236}">
                <a16:creationId xmlns:a16="http://schemas.microsoft.com/office/drawing/2014/main" xmlns="" id="{593223BE-3776-4DCF-AAB7-DBA1C698C4AA}"/>
              </a:ext>
            </a:extLst>
          </p:cNvPr>
          <p:cNvSpPr/>
          <p:nvPr/>
        </p:nvSpPr>
        <p:spPr>
          <a:xfrm>
            <a:off x="2743200" y="3095626"/>
            <a:ext cx="3886200" cy="533400"/>
          </a:xfrm>
          <a:prstGeom prst="wedgeRectCallout">
            <a:avLst>
              <a:gd name="adj1" fmla="val -21672"/>
              <a:gd name="adj2" fmla="val -132396"/>
            </a:avLst>
          </a:prstGeom>
          <a:solidFill>
            <a:srgbClr val="FFFF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 结束值（不包括），默认为字符串长度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xmlns="" id="{DAE4BCC3-40B4-48FB-8AD2-214467FA6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94" y="19051"/>
            <a:ext cx="8229600" cy="857250"/>
          </a:xfrm>
        </p:spPr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5.1.3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截取字符串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17E0DEF4-FC0D-463C-949B-04F0CC21A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71324"/>
            <a:ext cx="8932190" cy="189592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字符串也属于序列，可采用切片方法截取字符串</a:t>
            </a:r>
          </a:p>
        </p:txBody>
      </p:sp>
      <p:sp>
        <p:nvSpPr>
          <p:cNvPr id="10" name="矩形标注 1">
            <a:extLst>
              <a:ext uri="{FF2B5EF4-FFF2-40B4-BE49-F238E27FC236}">
                <a16:creationId xmlns:a16="http://schemas.microsoft.com/office/drawing/2014/main" xmlns="" id="{18EEA5D4-674D-4151-9BBE-FDB2C49A4765}"/>
              </a:ext>
            </a:extLst>
          </p:cNvPr>
          <p:cNvSpPr/>
          <p:nvPr/>
        </p:nvSpPr>
        <p:spPr>
          <a:xfrm>
            <a:off x="4668623" y="1571739"/>
            <a:ext cx="3076575" cy="533400"/>
          </a:xfrm>
          <a:prstGeom prst="wedgeRectCallout">
            <a:avLst>
              <a:gd name="adj1" fmla="val -35736"/>
              <a:gd name="adj2" fmla="val 100537"/>
            </a:avLst>
          </a:prstGeom>
          <a:solidFill>
            <a:srgbClr val="FFFFCC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 步长，默认为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">
            <a:extLst>
              <a:ext uri="{FF2B5EF4-FFF2-40B4-BE49-F238E27FC236}">
                <a16:creationId xmlns:a16="http://schemas.microsoft.com/office/drawing/2014/main" xmlns="" id="{2341D4A3-0569-4FC7-A641-CFD3177E09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742950"/>
            <a:ext cx="9144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xmlns="" id="{DAE4BCC3-40B4-48FB-8AD2-214467FA6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94" y="19051"/>
            <a:ext cx="8229600" cy="857250"/>
          </a:xfrm>
        </p:spPr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5.1.3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截取字符串</a:t>
            </a:r>
            <a:endParaRPr lang="zh-CN" altLang="en-US" dirty="0"/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xmlns="" id="{42A48075-648B-4EB9-99EE-16FC5EDD18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379920484"/>
              </p:ext>
            </p:extLst>
          </p:nvPr>
        </p:nvGraphicFramePr>
        <p:xfrm>
          <a:off x="2357790" y="1123950"/>
          <a:ext cx="46526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29">
                  <a:extLst>
                    <a:ext uri="{9D8B030D-6E8A-4147-A177-3AD203B41FA5}">
                      <a16:colId xmlns:a16="http://schemas.microsoft.com/office/drawing/2014/main" xmlns="" val="1377517495"/>
                    </a:ext>
                  </a:extLst>
                </a:gridCol>
                <a:gridCol w="332329">
                  <a:extLst>
                    <a:ext uri="{9D8B030D-6E8A-4147-A177-3AD203B41FA5}">
                      <a16:colId xmlns:a16="http://schemas.microsoft.com/office/drawing/2014/main" xmlns="" val="3807858003"/>
                    </a:ext>
                  </a:extLst>
                </a:gridCol>
                <a:gridCol w="332329">
                  <a:extLst>
                    <a:ext uri="{9D8B030D-6E8A-4147-A177-3AD203B41FA5}">
                      <a16:colId xmlns:a16="http://schemas.microsoft.com/office/drawing/2014/main" xmlns="" val="274131545"/>
                    </a:ext>
                  </a:extLst>
                </a:gridCol>
                <a:gridCol w="332329">
                  <a:extLst>
                    <a:ext uri="{9D8B030D-6E8A-4147-A177-3AD203B41FA5}">
                      <a16:colId xmlns:a16="http://schemas.microsoft.com/office/drawing/2014/main" xmlns="" val="2875489899"/>
                    </a:ext>
                  </a:extLst>
                </a:gridCol>
                <a:gridCol w="332329">
                  <a:extLst>
                    <a:ext uri="{9D8B030D-6E8A-4147-A177-3AD203B41FA5}">
                      <a16:colId xmlns:a16="http://schemas.microsoft.com/office/drawing/2014/main" xmlns="" val="3352076774"/>
                    </a:ext>
                  </a:extLst>
                </a:gridCol>
                <a:gridCol w="332329">
                  <a:extLst>
                    <a:ext uri="{9D8B030D-6E8A-4147-A177-3AD203B41FA5}">
                      <a16:colId xmlns:a16="http://schemas.microsoft.com/office/drawing/2014/main" xmlns="" val="916249846"/>
                    </a:ext>
                  </a:extLst>
                </a:gridCol>
                <a:gridCol w="332329">
                  <a:extLst>
                    <a:ext uri="{9D8B030D-6E8A-4147-A177-3AD203B41FA5}">
                      <a16:colId xmlns:a16="http://schemas.microsoft.com/office/drawing/2014/main" xmlns="" val="2885087274"/>
                    </a:ext>
                  </a:extLst>
                </a:gridCol>
                <a:gridCol w="332329">
                  <a:extLst>
                    <a:ext uri="{9D8B030D-6E8A-4147-A177-3AD203B41FA5}">
                      <a16:colId xmlns:a16="http://schemas.microsoft.com/office/drawing/2014/main" xmlns="" val="540398315"/>
                    </a:ext>
                  </a:extLst>
                </a:gridCol>
                <a:gridCol w="332329">
                  <a:extLst>
                    <a:ext uri="{9D8B030D-6E8A-4147-A177-3AD203B41FA5}">
                      <a16:colId xmlns:a16="http://schemas.microsoft.com/office/drawing/2014/main" xmlns="" val="1372629480"/>
                    </a:ext>
                  </a:extLst>
                </a:gridCol>
                <a:gridCol w="332329">
                  <a:extLst>
                    <a:ext uri="{9D8B030D-6E8A-4147-A177-3AD203B41FA5}">
                      <a16:colId xmlns:a16="http://schemas.microsoft.com/office/drawing/2014/main" xmlns="" val="4211499556"/>
                    </a:ext>
                  </a:extLst>
                </a:gridCol>
                <a:gridCol w="332329">
                  <a:extLst>
                    <a:ext uri="{9D8B030D-6E8A-4147-A177-3AD203B41FA5}">
                      <a16:colId xmlns:a16="http://schemas.microsoft.com/office/drawing/2014/main" xmlns="" val="2875175197"/>
                    </a:ext>
                  </a:extLst>
                </a:gridCol>
                <a:gridCol w="332329">
                  <a:extLst>
                    <a:ext uri="{9D8B030D-6E8A-4147-A177-3AD203B41FA5}">
                      <a16:colId xmlns:a16="http://schemas.microsoft.com/office/drawing/2014/main" xmlns="" val="2385419737"/>
                    </a:ext>
                  </a:extLst>
                </a:gridCol>
                <a:gridCol w="332329">
                  <a:extLst>
                    <a:ext uri="{9D8B030D-6E8A-4147-A177-3AD203B41FA5}">
                      <a16:colId xmlns:a16="http://schemas.microsoft.com/office/drawing/2014/main" xmlns="" val="4248430336"/>
                    </a:ext>
                  </a:extLst>
                </a:gridCol>
                <a:gridCol w="332329">
                  <a:extLst>
                    <a:ext uri="{9D8B030D-6E8A-4147-A177-3AD203B41FA5}">
                      <a16:colId xmlns:a16="http://schemas.microsoft.com/office/drawing/2014/main" xmlns="" val="1067070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9148078"/>
                  </a:ext>
                </a:extLst>
              </a:tr>
            </a:tbl>
          </a:graphicData>
        </a:graphic>
      </p:graphicFrame>
      <p:sp>
        <p:nvSpPr>
          <p:cNvPr id="12" name="内容占位符 2">
            <a:extLst>
              <a:ext uri="{FF2B5EF4-FFF2-40B4-BE49-F238E27FC236}">
                <a16:creationId xmlns:a16="http://schemas.microsoft.com/office/drawing/2014/main" xmlns="" id="{FCEC00F3-5EA6-4D7E-B89D-210E4CE9F702}"/>
              </a:ext>
            </a:extLst>
          </p:cNvPr>
          <p:cNvSpPr txBox="1">
            <a:spLocks/>
          </p:cNvSpPr>
          <p:nvPr/>
        </p:nvSpPr>
        <p:spPr bwMode="auto">
          <a:xfrm>
            <a:off x="2379645" y="1146374"/>
            <a:ext cx="304800" cy="37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000" kern="0" dirty="0"/>
              <a:t>人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xmlns="" id="{1D3E0543-B034-43BD-AACA-60B5FEBD6351}"/>
              </a:ext>
            </a:extLst>
          </p:cNvPr>
          <p:cNvSpPr txBox="1">
            <a:spLocks/>
          </p:cNvSpPr>
          <p:nvPr/>
        </p:nvSpPr>
        <p:spPr bwMode="auto">
          <a:xfrm>
            <a:off x="2743200" y="1162695"/>
            <a:ext cx="304800" cy="37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000" kern="0" dirty="0"/>
              <a:t>生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xmlns="" id="{7B07EA0E-E9B9-46F7-BADC-24758BBDB041}"/>
              </a:ext>
            </a:extLst>
          </p:cNvPr>
          <p:cNvSpPr txBox="1">
            <a:spLocks/>
          </p:cNvSpPr>
          <p:nvPr/>
        </p:nvSpPr>
        <p:spPr bwMode="auto">
          <a:xfrm>
            <a:off x="3045856" y="1170444"/>
            <a:ext cx="304800" cy="37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000" kern="0" dirty="0"/>
              <a:t>苦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xmlns="" id="{B4DB0E90-24E3-4C51-AF08-1E8F8F284CAC}"/>
              </a:ext>
            </a:extLst>
          </p:cNvPr>
          <p:cNvSpPr txBox="1">
            <a:spLocks/>
          </p:cNvSpPr>
          <p:nvPr/>
        </p:nvSpPr>
        <p:spPr bwMode="auto">
          <a:xfrm flipH="1">
            <a:off x="3370379" y="1162695"/>
            <a:ext cx="361210" cy="37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000" kern="0" dirty="0"/>
              <a:t>短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xmlns="" id="{C408DF1C-34D0-4ADE-8FFE-E1CDC0AEBC91}"/>
              </a:ext>
            </a:extLst>
          </p:cNvPr>
          <p:cNvSpPr txBox="1">
            <a:spLocks/>
          </p:cNvSpPr>
          <p:nvPr/>
        </p:nvSpPr>
        <p:spPr bwMode="auto">
          <a:xfrm>
            <a:off x="3731655" y="1186430"/>
            <a:ext cx="304800" cy="37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000" kern="0" dirty="0"/>
              <a:t>，</a:t>
            </a: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xmlns="" id="{0AFD0101-5B00-421A-8A2F-587A99BAB541}"/>
              </a:ext>
            </a:extLst>
          </p:cNvPr>
          <p:cNvSpPr txBox="1">
            <a:spLocks/>
          </p:cNvSpPr>
          <p:nvPr/>
        </p:nvSpPr>
        <p:spPr bwMode="auto">
          <a:xfrm>
            <a:off x="4044011" y="1169621"/>
            <a:ext cx="304800" cy="37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000" kern="0" dirty="0"/>
              <a:t>我</a:t>
            </a: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xmlns="" id="{9BB32BB7-693B-4EA6-9778-6F5104B7FB79}"/>
              </a:ext>
            </a:extLst>
          </p:cNvPr>
          <p:cNvSpPr txBox="1">
            <a:spLocks/>
          </p:cNvSpPr>
          <p:nvPr/>
        </p:nvSpPr>
        <p:spPr bwMode="auto">
          <a:xfrm>
            <a:off x="4389659" y="1177635"/>
            <a:ext cx="304800" cy="37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000" kern="0" dirty="0"/>
              <a:t>用</a:t>
            </a: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xmlns="" id="{7CA7A9F1-44D5-4090-A3B9-19D1C56615C6}"/>
              </a:ext>
            </a:extLst>
          </p:cNvPr>
          <p:cNvSpPr txBox="1">
            <a:spLocks/>
          </p:cNvSpPr>
          <p:nvPr/>
        </p:nvSpPr>
        <p:spPr bwMode="auto">
          <a:xfrm>
            <a:off x="4792851" y="1153829"/>
            <a:ext cx="2217545" cy="37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kern="0" dirty="0"/>
              <a:t>P  y</a:t>
            </a:r>
            <a:r>
              <a:rPr lang="zh-CN" altLang="en-US" sz="2000" kern="0" dirty="0"/>
              <a:t>   </a:t>
            </a:r>
            <a:r>
              <a:rPr lang="en-US" altLang="zh-CN" sz="2000" kern="0" dirty="0"/>
              <a:t>t    h  o   n   !</a:t>
            </a:r>
            <a:endParaRPr lang="zh-CN" altLang="en-US" sz="2000" kern="0" dirty="0"/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xmlns="" id="{690A73FB-FB21-4282-A630-1A54DA92D6D5}"/>
              </a:ext>
            </a:extLst>
          </p:cNvPr>
          <p:cNvSpPr txBox="1">
            <a:spLocks/>
          </p:cNvSpPr>
          <p:nvPr/>
        </p:nvSpPr>
        <p:spPr bwMode="auto">
          <a:xfrm>
            <a:off x="2362201" y="1504950"/>
            <a:ext cx="4800599" cy="37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kern="0" dirty="0">
                <a:solidFill>
                  <a:schemeClr val="bg1"/>
                </a:solidFill>
              </a:rPr>
              <a:t>0   1   2   3   4   5   6   7   8  9 10 11 12 13</a:t>
            </a:r>
            <a:endParaRPr lang="zh-CN" altLang="en-US" sz="2000" kern="0" dirty="0">
              <a:solidFill>
                <a:schemeClr val="bg1"/>
              </a:solidFill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E4C3F317-01A2-466C-B4D3-FAC9F05793E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1861703"/>
            <a:ext cx="7247983" cy="230705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D0677421-AB32-4049-B0AE-7584CDA692A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46533" y="1875790"/>
            <a:ext cx="3503688" cy="152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207365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">
            <a:extLst>
              <a:ext uri="{FF2B5EF4-FFF2-40B4-BE49-F238E27FC236}">
                <a16:creationId xmlns:a16="http://schemas.microsoft.com/office/drawing/2014/main" xmlns="" id="{2341D4A3-0569-4FC7-A641-CFD3177E09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742950"/>
            <a:ext cx="9144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xmlns="" id="{DAE4BCC3-40B4-48FB-8AD2-214467FA6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94" y="19051"/>
            <a:ext cx="8229600" cy="857250"/>
          </a:xfrm>
        </p:spPr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5.1.3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截取字符串</a:t>
            </a:r>
            <a:endParaRPr lang="zh-CN" altLang="en-US" dirty="0"/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xmlns="" id="{F665C985-8D05-401D-8953-72E803C1A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83746"/>
            <a:ext cx="8534400" cy="50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在字符串截取时，如果指定的索引不存在，会抛出异常。</a:t>
            </a:r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DB6F0B3E-ADE5-411B-A028-0A62AAE8072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2435" y="1487282"/>
            <a:ext cx="4536765" cy="1468262"/>
          </a:xfrm>
          <a:prstGeom prst="rect">
            <a:avLst/>
          </a:prstGeom>
        </p:spPr>
      </p:pic>
      <p:sp>
        <p:nvSpPr>
          <p:cNvPr id="24" name="TextBox 17">
            <a:extLst>
              <a:ext uri="{FF2B5EF4-FFF2-40B4-BE49-F238E27FC236}">
                <a16:creationId xmlns:a16="http://schemas.microsoft.com/office/drawing/2014/main" xmlns="" id="{4E0DE553-42C2-4BA6-A8BC-0C399B521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994" y="3001484"/>
            <a:ext cx="8534400" cy="50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可采用</a:t>
            </a:r>
            <a:r>
              <a:rPr lang="en-US" altLang="zh-CN" sz="20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try…except</a:t>
            </a:r>
            <a:r>
              <a:rPr lang="zh-CN" altLang="en-US" sz="2000" b="1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语句捕获异常。</a:t>
            </a:r>
            <a:endParaRPr lang="en-US" altLang="zh-CN" sz="2000" b="1" dirty="0">
              <a:solidFill>
                <a:schemeClr val="bg1"/>
              </a:solidFill>
              <a:latin typeface="Consolas" panose="020B0609020204030204" pitchFamily="49" charset="0"/>
              <a:ea typeface="Verdana" panose="020B0604030504040204" pitchFamily="34" charset="0"/>
              <a:cs typeface="Consolas" panose="020B060902020403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7F3EB06-2B45-4E26-966E-1C9EE32EC09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2435" y="3513099"/>
            <a:ext cx="2938024" cy="134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16619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7"/>
  <p:tag name="KSO_WM_UNIT_ID" val="diagram160020_4*m_i*1_7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0"/>
  <p:tag name="KSO_WM_UNIT_ID" val="diagram160020_4*m_i*1_10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5"/>
  <p:tag name="KSO_WM_UNIT_ID" val="diagram160020_4*m_i*1_5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6"/>
  <p:tag name="KSO_WM_UNIT_ID" val="diagram160020_4*m_i*1_6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7"/>
  <p:tag name="KSO_WM_UNIT_ID" val="diagram160020_4*m_i*1_7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2_1"/>
  <p:tag name="KSO_WM_UNIT_ID" val="diagram160020_4*m_h_f*1_2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9"/>
  <p:tag name="KSO_WM_UNIT_ID" val="diagram160020_4*m_i*1_9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0"/>
  <p:tag name="KSO_WM_UNIT_ID" val="diagram160020_4*m_i*1_10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3_1"/>
  <p:tag name="KSO_WM_UNIT_ID" val="diagram160020_4*m_h_f*1_3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2"/>
  <p:tag name="KSO_WM_UNIT_ID" val="diagram160020_4*m_i*1_1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1_1"/>
  <p:tag name="KSO_WM_UNIT_ID" val="diagram160020_4*m_h_f*1_1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4_1"/>
  <p:tag name="KSO_WM_UNIT_ID" val="diagram160020_4*m_h_f*1_4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3_1"/>
  <p:tag name="KSO_WM_UNIT_ID" val="diagram160020_4*m_h_f*1_3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4_1"/>
  <p:tag name="KSO_WM_UNIT_ID" val="diagram160020_4*m_h_f*1_4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6"/>
  <p:tag name="KSO_WM_UNIT_ID" val="diagram160020_4*m_i*1_6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0"/>
  <p:tag name="KSO_WM_UNIT_ID" val="diagram160020_4*m_i*1_10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4_1"/>
  <p:tag name="KSO_WM_UNIT_ID" val="diagram160020_4*m_h_f*1_4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4_1"/>
  <p:tag name="KSO_WM_UNIT_ID" val="diagram160020_4*m_h_f*1_4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2"/>
  <p:tag name="KSO_WM_UNIT_ID" val="diagram160020_4*m_i*1_1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1_1"/>
  <p:tag name="KSO_WM_UNIT_ID" val="diagram160020_4*m_h_f*1_1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4_1"/>
  <p:tag name="KSO_WM_UNIT_ID" val="diagram160020_4*m_h_f*1_4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4_1"/>
  <p:tag name="KSO_WM_UNIT_ID" val="diagram160020_4*m_h_f*1_4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6"/>
  <p:tag name="KSO_WM_UNIT_ID" val="diagram160020_4*m_i*1_6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0"/>
  <p:tag name="KSO_WM_UNIT_ID" val="diagram160020_4*m_i*1_10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4_1"/>
  <p:tag name="KSO_WM_UNIT_ID" val="diagram160020_4*m_h_f*1_4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4_1"/>
  <p:tag name="KSO_WM_UNIT_ID" val="diagram160020_4*m_h_f*1_4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2"/>
  <p:tag name="KSO_WM_UNIT_ID" val="diagram160020_4*m_i*1_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7"/>
  <p:tag name="KSO_WM_UNIT_ID" val="diagram160020_4*m_i*1_7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2"/>
  <p:tag name="KSO_WM_UNIT_ID" val="diagram160020_4*m_i*1_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3"/>
  <p:tag name="KSO_WM_UNIT_ID" val="diagram160020_4*m_i*1_3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4_1"/>
  <p:tag name="KSO_WM_UNIT_ID" val="diagram160020_4*m_h_f*1_4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5"/>
  <p:tag name="KSO_WM_UNIT_ID" val="diagram160020_4*m_i*1_5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6"/>
  <p:tag name="KSO_WM_UNIT_ID" val="diagram160020_4*m_i*1_6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7"/>
  <p:tag name="KSO_WM_UNIT_ID" val="diagram160020_4*m_i*1_7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2_1"/>
  <p:tag name="KSO_WM_UNIT_ID" val="diagram160020_4*m_h_f*1_2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9"/>
  <p:tag name="KSO_WM_UNIT_ID" val="diagram160020_4*m_i*1_9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0"/>
  <p:tag name="KSO_WM_UNIT_ID" val="diagram160020_4*m_i*1_10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3"/>
  <p:tag name="KSO_WM_UNIT_ID" val="diagram160020_4*m_i*1_3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3_1"/>
  <p:tag name="KSO_WM_UNIT_ID" val="diagram160020_4*m_h_f*1_3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2"/>
  <p:tag name="KSO_WM_UNIT_ID" val="diagram160020_4*m_i*1_1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1_1"/>
  <p:tag name="KSO_WM_UNIT_ID" val="diagram160020_4*m_h_f*1_1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4_1"/>
  <p:tag name="KSO_WM_UNIT_ID" val="diagram160020_4*m_h_f*1_4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4_1"/>
  <p:tag name="KSO_WM_UNIT_ID" val="diagram160020_4*m_h_f*1_4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6"/>
  <p:tag name="KSO_WM_UNIT_ID" val="diagram160020_4*m_i*1_6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0"/>
  <p:tag name="KSO_WM_UNIT_ID" val="diagram160020_4*m_i*1_10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4_1"/>
  <p:tag name="KSO_WM_UNIT_ID" val="diagram160020_4*m_h_f*1_4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4_1"/>
  <p:tag name="KSO_WM_UNIT_ID" val="diagram160020_4*m_h_f*1_4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7"/>
  <p:tag name="KSO_WM_UNIT_ID" val="diagram160020_4*m_i*1_7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4_1"/>
  <p:tag name="KSO_WM_UNIT_ID" val="diagram160020_4*m_h_f*1_4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2"/>
  <p:tag name="KSO_WM_UNIT_ID" val="diagram160020_4*m_i*1_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3"/>
  <p:tag name="KSO_WM_UNIT_ID" val="diagram160020_4*m_i*1_3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4_1"/>
  <p:tag name="KSO_WM_UNIT_ID" val="diagram160020_4*m_h_f*1_4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5"/>
  <p:tag name="KSO_WM_UNIT_ID" val="diagram160020_4*m_i*1_5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6"/>
  <p:tag name="KSO_WM_UNIT_ID" val="diagram160020_4*m_i*1_6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7"/>
  <p:tag name="KSO_WM_UNIT_ID" val="diagram160020_4*m_i*1_7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2_1"/>
  <p:tag name="KSO_WM_UNIT_ID" val="diagram160020_4*m_h_f*1_2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9"/>
  <p:tag name="KSO_WM_UNIT_ID" val="diagram160020_4*m_i*1_9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0"/>
  <p:tag name="KSO_WM_UNIT_ID" val="diagram160020_4*m_i*1_10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3_1"/>
  <p:tag name="KSO_WM_UNIT_ID" val="diagram160020_4*m_h_f*1_3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5"/>
  <p:tag name="KSO_WM_UNIT_ID" val="diagram160020_4*m_i*1_5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2"/>
  <p:tag name="KSO_WM_UNIT_ID" val="diagram160020_4*m_i*1_1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1_1"/>
  <p:tag name="KSO_WM_UNIT_ID" val="diagram160020_4*m_h_f*1_1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4_1"/>
  <p:tag name="KSO_WM_UNIT_ID" val="diagram160020_4*m_h_f*1_4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4_1"/>
  <p:tag name="KSO_WM_UNIT_ID" val="diagram160020_4*m_h_f*1_4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6"/>
  <p:tag name="KSO_WM_UNIT_ID" val="diagram160020_4*m_i*1_6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0"/>
  <p:tag name="KSO_WM_UNIT_ID" val="diagram160020_4*m_i*1_10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4_1"/>
  <p:tag name="KSO_WM_UNIT_ID" val="diagram160020_4*m_h_f*1_4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4_1"/>
  <p:tag name="KSO_WM_UNIT_ID" val="diagram160020_4*m_h_f*1_4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7"/>
  <p:tag name="KSO_WM_UNIT_ID" val="diagram160020_4*m_i*1_7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2"/>
  <p:tag name="KSO_WM_UNIT_ID" val="diagram160020_4*m_i*1_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6"/>
  <p:tag name="KSO_WM_UNIT_ID" val="diagram160020_4*m_i*1_6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3"/>
  <p:tag name="KSO_WM_UNIT_ID" val="diagram160020_4*m_i*1_3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4_1"/>
  <p:tag name="KSO_WM_UNIT_ID" val="diagram160020_4*m_h_f*1_4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5"/>
  <p:tag name="KSO_WM_UNIT_ID" val="diagram160020_4*m_i*1_5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6"/>
  <p:tag name="KSO_WM_UNIT_ID" val="diagram160020_4*m_i*1_6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7"/>
  <p:tag name="KSO_WM_UNIT_ID" val="diagram160020_4*m_i*1_7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2_1"/>
  <p:tag name="KSO_WM_UNIT_ID" val="diagram160020_4*m_h_f*1_2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9"/>
  <p:tag name="KSO_WM_UNIT_ID" val="diagram160020_4*m_i*1_9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0"/>
  <p:tag name="KSO_WM_UNIT_ID" val="diagram160020_4*m_i*1_10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3_1"/>
  <p:tag name="KSO_WM_UNIT_ID" val="diagram160020_4*m_h_f*1_3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2"/>
  <p:tag name="KSO_WM_UNIT_ID" val="diagram160020_4*m_i*1_1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7"/>
  <p:tag name="KSO_WM_UNIT_ID" val="diagram160020_4*m_i*1_7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1_1"/>
  <p:tag name="KSO_WM_UNIT_ID" val="diagram160020_4*m_h_f*1_1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4_1"/>
  <p:tag name="KSO_WM_UNIT_ID" val="diagram160020_4*m_h_f*1_4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4_1"/>
  <p:tag name="KSO_WM_UNIT_ID" val="diagram160020_4*m_h_f*1_4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6"/>
  <p:tag name="KSO_WM_UNIT_ID" val="diagram160020_4*m_i*1_6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0"/>
  <p:tag name="KSO_WM_UNIT_ID" val="diagram160020_4*m_i*1_10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4_1"/>
  <p:tag name="KSO_WM_UNIT_ID" val="diagram160020_4*m_h_f*1_4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4_1"/>
  <p:tag name="KSO_WM_UNIT_ID" val="diagram160020_4*m_h_f*1_4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7"/>
  <p:tag name="KSO_WM_UNIT_ID" val="diagram160020_4*m_i*1_7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2"/>
  <p:tag name="KSO_WM_UNIT_ID" val="diagram160020_4*m_i*1_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3"/>
  <p:tag name="KSO_WM_UNIT_ID" val="diagram160020_4*m_i*1_3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2_1"/>
  <p:tag name="KSO_WM_UNIT_ID" val="diagram160020_4*m_h_f*1_2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4_1"/>
  <p:tag name="KSO_WM_UNIT_ID" val="diagram160020_4*m_h_f*1_4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5"/>
  <p:tag name="KSO_WM_UNIT_ID" val="diagram160020_4*m_i*1_5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6"/>
  <p:tag name="KSO_WM_UNIT_ID" val="diagram160020_4*m_i*1_6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7"/>
  <p:tag name="KSO_WM_UNIT_ID" val="diagram160020_4*m_i*1_7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2_1"/>
  <p:tag name="KSO_WM_UNIT_ID" val="diagram160020_4*m_h_f*1_2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9"/>
  <p:tag name="KSO_WM_UNIT_ID" val="diagram160020_4*m_i*1_9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0"/>
  <p:tag name="KSO_WM_UNIT_ID" val="diagram160020_4*m_i*1_10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3_1"/>
  <p:tag name="KSO_WM_UNIT_ID" val="diagram160020_4*m_h_f*1_3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2"/>
  <p:tag name="KSO_WM_UNIT_ID" val="diagram160020_4*m_i*1_1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1_1"/>
  <p:tag name="KSO_WM_UNIT_ID" val="diagram160020_4*m_h_f*1_1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9"/>
  <p:tag name="KSO_WM_UNIT_ID" val="diagram160020_4*m_i*1_9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4_1"/>
  <p:tag name="KSO_WM_UNIT_ID" val="diagram160020_4*m_h_f*1_4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4_1"/>
  <p:tag name="KSO_WM_UNIT_ID" val="diagram160020_4*m_h_f*1_4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6"/>
  <p:tag name="KSO_WM_UNIT_ID" val="diagram160020_4*m_i*1_6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10"/>
  <p:tag name="KSO_WM_UNIT_ID" val="diagram160020_4*m_i*1_10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4_1"/>
  <p:tag name="KSO_WM_UNIT_ID" val="diagram160020_4*m_h_f*1_4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4_1"/>
  <p:tag name="KSO_WM_UNIT_ID" val="diagram160020_4*m_h_f*1_4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7"/>
  <p:tag name="KSO_WM_UNIT_ID" val="diagram160020_4*m_i*1_7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2"/>
  <p:tag name="KSO_WM_UNIT_ID" val="diagram160020_4*m_i*1_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i"/>
  <p:tag name="KSO_WM_UNIT_INDEX" val="1_3"/>
  <p:tag name="KSO_WM_UNIT_ID" val="diagram160020_4*m_i*1_3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20"/>
  <p:tag name="KSO_WM_UNIT_TYPE" val="m_h_f"/>
  <p:tag name="KSO_WM_UNIT_INDEX" val="1_4_1"/>
  <p:tag name="KSO_WM_UNIT_ID" val="diagram160020_4*m_h_f*1_4_1"/>
  <p:tag name="KSO_WM_UNIT_CLEAR" val="1"/>
  <p:tag name="KSO_WM_UNIT_LAYERLEVEL" val="1_1_1"/>
  <p:tag name="KSO_WM_UNIT_VALUE" val="4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32445</TotalTime>
  <Words>3078</Words>
  <Application>Microsoft Office PowerPoint</Application>
  <PresentationFormat>全屏显示(16:9)</PresentationFormat>
  <Paragraphs>256</Paragraphs>
  <Slides>38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默认设计模板</vt:lpstr>
      <vt:lpstr>幻灯片 1</vt:lpstr>
      <vt:lpstr>5.1 字符串的常用操作</vt:lpstr>
      <vt:lpstr>5.1.1 拼接字符串</vt:lpstr>
      <vt:lpstr>5.1.2 计算字符串的长度</vt:lpstr>
      <vt:lpstr>幻灯片 5</vt:lpstr>
      <vt:lpstr>幻灯片 6</vt:lpstr>
      <vt:lpstr>5.1.3 截取字符串</vt:lpstr>
      <vt:lpstr>5.1.3 截取字符串</vt:lpstr>
      <vt:lpstr>5.1.3 截取字符串</vt:lpstr>
      <vt:lpstr>5.1.3 截取字符串</vt:lpstr>
      <vt:lpstr>5.1 字符串的常用操作</vt:lpstr>
      <vt:lpstr>5.1.4 分隔合并字符串</vt:lpstr>
      <vt:lpstr>幻灯片 13</vt:lpstr>
      <vt:lpstr>5.1.4 分隔合并字符串</vt:lpstr>
      <vt:lpstr>5.1.4 分隔合并字符串</vt:lpstr>
      <vt:lpstr>5.1 字符串的常用操作</vt:lpstr>
      <vt:lpstr>5.1.5 检索字符串</vt:lpstr>
      <vt:lpstr>5.1.5 检索字符串</vt:lpstr>
      <vt:lpstr>5.1.5 检索字符串</vt:lpstr>
      <vt:lpstr>5.1.5 检索字符串</vt:lpstr>
      <vt:lpstr>5.1.5 检索字符串</vt:lpstr>
      <vt:lpstr>5.1.5 检索字符串</vt:lpstr>
      <vt:lpstr>5.1 字符串的常用操作</vt:lpstr>
      <vt:lpstr>5.1.6 字母的大小写转换</vt:lpstr>
      <vt:lpstr>5.1.6 字母的大小写转换</vt:lpstr>
      <vt:lpstr>5.1 字符串的常用操作</vt:lpstr>
      <vt:lpstr>5.1.7 去除字符串中的空格和特殊字符</vt:lpstr>
      <vt:lpstr>5.1.7 去除字符串中的空格和特殊字符</vt:lpstr>
      <vt:lpstr>5.1.7 去除字符串中的空格和特殊字符</vt:lpstr>
      <vt:lpstr>5.1 字符串的常用操作</vt:lpstr>
      <vt:lpstr>5.1.8 格式化字符串</vt:lpstr>
      <vt:lpstr>幻灯片 32</vt:lpstr>
      <vt:lpstr>5.1.8 格式化字符串</vt:lpstr>
      <vt:lpstr>5.1.8 格式化字符串</vt:lpstr>
      <vt:lpstr>幻灯片 35</vt:lpstr>
      <vt:lpstr>5.1.8 格式化字符串</vt:lpstr>
      <vt:lpstr>课堂练习</vt:lpstr>
      <vt:lpstr>实战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2119</cp:revision>
  <cp:lastPrinted>1601-01-01T00:00:00Z</cp:lastPrinted>
  <dcterms:created xsi:type="dcterms:W3CDTF">2014-11-20T08:27:06Z</dcterms:created>
  <dcterms:modified xsi:type="dcterms:W3CDTF">2019-12-04T02:16:00Z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