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sldIdLst>
    <p:sldId id="258" r:id="rId2"/>
    <p:sldId id="282" r:id="rId3"/>
    <p:sldId id="281" r:id="rId4"/>
    <p:sldId id="283" r:id="rId5"/>
    <p:sldId id="280" r:id="rId6"/>
    <p:sldId id="276" r:id="rId7"/>
    <p:sldId id="284" r:id="rId8"/>
    <p:sldId id="279" r:id="rId9"/>
    <p:sldId id="285" r:id="rId10"/>
    <p:sldId id="278" r:id="rId11"/>
    <p:sldId id="28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71" d="100"/>
          <a:sy n="71" d="100"/>
        </p:scale>
        <p:origin x="444" y="5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nl-NL" smtClean="0"/>
              <a:t>Klik om de stijl te bewerken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smtClean="0"/>
              <a:t>Klik om de ondertitelstijl van het model te bewerken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25/09/2018</a:t>
            </a:fld>
            <a:endParaRPr lang="nl-B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11" name="Afbeelding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157016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25/09/2018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297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nl-NL" smtClean="0"/>
              <a:t>Klik om de stijl te bewerken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25/09/2018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714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25/09/2018</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25/09/2018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44391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nl-NL" smtClean="0"/>
              <a:t>Klik om de stijl te bewerken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6D69ACB7-8DA7-4AF8-A474-46A1998EDF52}" type="datetimeFigureOut">
              <a:rPr lang="nl-BE" smtClean="0"/>
              <a:pPr/>
              <a:t>25/09/2018</a:t>
            </a:fld>
            <a:endParaRPr lang="nl-BE" dirty="0"/>
          </a:p>
        </p:txBody>
      </p:sp>
      <p:sp>
        <p:nvSpPr>
          <p:cNvPr id="5" name="Footer Placeholder 4"/>
          <p:cNvSpPr>
            <a:spLocks noGrp="1"/>
          </p:cNvSpPr>
          <p:nvPr>
            <p:ph type="ftr" sz="quarter" idx="11"/>
          </p:nvPr>
        </p:nvSpPr>
        <p:spPr/>
        <p:txBody>
          <a:bodyPr/>
          <a:lstStyle/>
          <a:p>
            <a:endParaRPr lang="nl-BE" dirty="0"/>
          </a:p>
        </p:txBody>
      </p:sp>
      <p:sp>
        <p:nvSpPr>
          <p:cNvPr id="6" name="Slide Number Placeholder 5"/>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6551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6D69ACB7-8DA7-4AF8-A474-46A1998EDF52}" type="datetimeFigureOut">
              <a:rPr lang="nl-BE" smtClean="0"/>
              <a:t>25/09/2018</a:t>
            </a:fld>
            <a:endParaRPr lang="nl-BE" dirty="0"/>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67425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smtClean="0"/>
              <a:t>Klik om de stijl te bewerken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6D69ACB7-8DA7-4AF8-A474-46A1998EDF52}" type="datetimeFigureOut">
              <a:rPr lang="nl-BE" smtClean="0"/>
              <a:t>25/09/2018</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C5EEABA0-D78B-4F9C-9026-5872651F022D}" type="slidenum">
              <a:rPr lang="nl-BE" smtClean="0"/>
              <a:t>‹nr.›</a:t>
            </a:fld>
            <a:endParaRPr lang="nl-BE"/>
          </a:p>
        </p:txBody>
      </p:sp>
      <p:pic>
        <p:nvPicPr>
          <p:cNvPr id="11" name="Afbeelding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1896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6D69ACB7-8DA7-4AF8-A474-46A1998EDF52}" type="datetimeFigureOut">
              <a:rPr lang="nl-BE" smtClean="0"/>
              <a:t>25/09/2018</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6348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9ACB7-8DA7-4AF8-A474-46A1998EDF52}" type="datetimeFigureOut">
              <a:rPr lang="nl-BE" smtClean="0"/>
              <a:t>25/09/2018</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0141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nl-NL" smtClean="0"/>
              <a:t>Klik om de stijl te bewerken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nl-NL" smtClean="0"/>
              <a:t>Tekststijl van het model bewerken</a:t>
            </a:r>
          </a:p>
        </p:txBody>
      </p:sp>
      <p:sp>
        <p:nvSpPr>
          <p:cNvPr id="5" name="Date Placeholder 4"/>
          <p:cNvSpPr>
            <a:spLocks noGrp="1"/>
          </p:cNvSpPr>
          <p:nvPr>
            <p:ph type="dt" sz="half" idx="10"/>
          </p:nvPr>
        </p:nvSpPr>
        <p:spPr/>
        <p:txBody>
          <a:bodyPr/>
          <a:lstStyle/>
          <a:p>
            <a:fld id="{6D69ACB7-8DA7-4AF8-A474-46A1998EDF52}" type="datetimeFigureOut">
              <a:rPr lang="nl-BE" smtClean="0"/>
              <a:t>25/09/2018</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9583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25/09/2018</a:t>
            </a:fld>
            <a:endParaRPr lang="nl-B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nl-B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6382232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nl-NL" smtClean="0"/>
              <a:t>Klik om de stijl te bewerken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D69ACB7-8DA7-4AF8-A474-46A1998EDF52}" type="datetimeFigureOut">
              <a:rPr lang="nl-BE" smtClean="0"/>
              <a:pPr/>
              <a:t>25/09/2018</a:t>
            </a:fld>
            <a:endParaRPr lang="nl-BE"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nl-BE"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7561383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1" r:id="rId12"/>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file:///\\servernaam\fileserv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smtClean="0"/>
              <a:t>Windows </a:t>
            </a:r>
            <a:r>
              <a:rPr lang="nl-BE" smtClean="0"/>
              <a:t>2016 </a:t>
            </a:r>
            <a:r>
              <a:rPr lang="nl-BE" dirty="0" smtClean="0"/>
              <a:t>Server	</a:t>
            </a:r>
            <a:endParaRPr lang="nl-BE" dirty="0"/>
          </a:p>
        </p:txBody>
      </p:sp>
      <p:sp>
        <p:nvSpPr>
          <p:cNvPr id="3" name="Ondertitel 2"/>
          <p:cNvSpPr>
            <a:spLocks noGrp="1"/>
          </p:cNvSpPr>
          <p:nvPr>
            <p:ph type="subTitle" idx="1"/>
          </p:nvPr>
        </p:nvSpPr>
        <p:spPr/>
        <p:txBody>
          <a:bodyPr/>
          <a:lstStyle/>
          <a:p>
            <a:r>
              <a:rPr lang="nl-BE" dirty="0" smtClean="0"/>
              <a:t>Essentials </a:t>
            </a:r>
            <a:r>
              <a:rPr lang="nl-BE" smtClean="0"/>
              <a:t>LES 3</a:t>
            </a:r>
            <a:endParaRPr lang="nl-BE" dirty="0"/>
          </a:p>
        </p:txBody>
      </p:sp>
    </p:spTree>
    <p:extLst>
      <p:ext uri="{BB962C8B-B14F-4D97-AF65-F5344CB8AC3E}">
        <p14:creationId xmlns:p14="http://schemas.microsoft.com/office/powerpoint/2010/main" val="3502910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Connecteren op fileserver via </a:t>
            </a:r>
            <a:r>
              <a:rPr lang="nl-BE" dirty="0" err="1" smtClean="0"/>
              <a:t>client</a:t>
            </a:r>
            <a:r>
              <a:rPr lang="nl-BE" dirty="0" smtClean="0"/>
              <a:t> manueel</a:t>
            </a:r>
            <a:endParaRPr lang="nl-BE" dirty="0"/>
          </a:p>
        </p:txBody>
      </p:sp>
      <p:sp>
        <p:nvSpPr>
          <p:cNvPr id="3" name="Tijdelijke aanduiding voor inhoud 2"/>
          <p:cNvSpPr>
            <a:spLocks noGrp="1"/>
          </p:cNvSpPr>
          <p:nvPr>
            <p:ph idx="1"/>
          </p:nvPr>
        </p:nvSpPr>
        <p:spPr/>
        <p:txBody>
          <a:bodyPr/>
          <a:lstStyle/>
          <a:p>
            <a:r>
              <a:rPr lang="nl-BE" dirty="0" smtClean="0"/>
              <a:t>Ga nu naar je </a:t>
            </a:r>
            <a:r>
              <a:rPr lang="nl-BE" dirty="0" err="1" smtClean="0"/>
              <a:t>client</a:t>
            </a:r>
            <a:r>
              <a:rPr lang="nl-BE" dirty="0" smtClean="0"/>
              <a:t> en typ </a:t>
            </a:r>
            <a:r>
              <a:rPr lang="nl-BE" dirty="0" smtClean="0">
                <a:hlinkClick r:id="rId2" action="ppaction://hlinkfile"/>
              </a:rPr>
              <a:t>\\servernaam\fileserver</a:t>
            </a:r>
            <a:r>
              <a:rPr lang="nl-BE" dirty="0" smtClean="0"/>
              <a:t> om aan je fileserver te geraken. Test de security door te controleren wat je machtigingen zijn per folder.</a:t>
            </a:r>
            <a:endParaRPr lang="nl-BE" dirty="0"/>
          </a:p>
        </p:txBody>
      </p:sp>
      <p:pic>
        <p:nvPicPr>
          <p:cNvPr id="4" name="Afbeelding 3"/>
          <p:cNvPicPr>
            <a:picLocks noChangeAspect="1"/>
          </p:cNvPicPr>
          <p:nvPr/>
        </p:nvPicPr>
        <p:blipFill>
          <a:blip r:embed="rId3"/>
          <a:stretch>
            <a:fillRect/>
          </a:stretch>
        </p:blipFill>
        <p:spPr>
          <a:xfrm>
            <a:off x="4866452" y="2982639"/>
            <a:ext cx="5210175" cy="2343150"/>
          </a:xfrm>
          <a:prstGeom prst="rect">
            <a:avLst/>
          </a:prstGeom>
        </p:spPr>
      </p:pic>
    </p:spTree>
    <p:extLst>
      <p:ext uri="{BB962C8B-B14F-4D97-AF65-F5344CB8AC3E}">
        <p14:creationId xmlns:p14="http://schemas.microsoft.com/office/powerpoint/2010/main" val="190672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Mounten</a:t>
            </a:r>
            <a:r>
              <a:rPr lang="nl-BE" dirty="0" smtClean="0"/>
              <a:t> van fileserver via user</a:t>
            </a:r>
            <a:endParaRPr lang="nl-BE" dirty="0"/>
          </a:p>
        </p:txBody>
      </p:sp>
      <p:sp>
        <p:nvSpPr>
          <p:cNvPr id="3" name="Tijdelijke aanduiding voor inhoud 2"/>
          <p:cNvSpPr>
            <a:spLocks noGrp="1"/>
          </p:cNvSpPr>
          <p:nvPr>
            <p:ph idx="1"/>
          </p:nvPr>
        </p:nvSpPr>
        <p:spPr/>
        <p:txBody>
          <a:bodyPr/>
          <a:lstStyle/>
          <a:p>
            <a:r>
              <a:rPr lang="nl-BE" dirty="0" smtClean="0"/>
              <a:t>Ga naar de user op Active Directory Gebruikers en Computers</a:t>
            </a:r>
          </a:p>
          <a:p>
            <a:r>
              <a:rPr lang="nl-BE" dirty="0" smtClean="0"/>
              <a:t>Dubbelklik op de gebruiker en selecteer profiel. Hier kan je per gebruiker een verbinding maken met een drive letter op een netwerk share.</a:t>
            </a:r>
          </a:p>
          <a:p>
            <a:r>
              <a:rPr lang="nl-BE" dirty="0" smtClean="0"/>
              <a:t>Vul de netwerk locatie van je fileserver in. Test dit nu door in te loggen met een gebruiker en naar zijn drives te kijken.</a:t>
            </a:r>
          </a:p>
          <a:p>
            <a:endParaRPr lang="nl-BE" dirty="0"/>
          </a:p>
        </p:txBody>
      </p:sp>
      <p:pic>
        <p:nvPicPr>
          <p:cNvPr id="4" name="Tijdelijke aanduiding voor inhoud 4"/>
          <p:cNvPicPr>
            <a:picLocks noChangeAspect="1"/>
          </p:cNvPicPr>
          <p:nvPr/>
        </p:nvPicPr>
        <p:blipFill>
          <a:blip r:embed="rId2"/>
          <a:stretch>
            <a:fillRect/>
          </a:stretch>
        </p:blipFill>
        <p:spPr>
          <a:xfrm>
            <a:off x="1320516" y="3995350"/>
            <a:ext cx="3819043" cy="2750100"/>
          </a:xfrm>
          <a:prstGeom prst="rect">
            <a:avLst/>
          </a:prstGeom>
        </p:spPr>
      </p:pic>
      <p:pic>
        <p:nvPicPr>
          <p:cNvPr id="5" name="Afbeelding 4"/>
          <p:cNvPicPr>
            <a:picLocks noChangeAspect="1"/>
          </p:cNvPicPr>
          <p:nvPr/>
        </p:nvPicPr>
        <p:blipFill>
          <a:blip r:embed="rId3"/>
          <a:stretch>
            <a:fillRect/>
          </a:stretch>
        </p:blipFill>
        <p:spPr>
          <a:xfrm>
            <a:off x="5677760" y="3995350"/>
            <a:ext cx="5214419" cy="2484945"/>
          </a:xfrm>
          <a:prstGeom prst="rect">
            <a:avLst/>
          </a:prstGeom>
        </p:spPr>
      </p:pic>
    </p:spTree>
    <p:extLst>
      <p:ext uri="{BB962C8B-B14F-4D97-AF65-F5344CB8AC3E}">
        <p14:creationId xmlns:p14="http://schemas.microsoft.com/office/powerpoint/2010/main" val="646537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AGDLP	</a:t>
            </a:r>
            <a:endParaRPr lang="nl-BE" dirty="0"/>
          </a:p>
        </p:txBody>
      </p:sp>
      <p:sp>
        <p:nvSpPr>
          <p:cNvPr id="3" name="Tijdelijke aanduiding voor inhoud 2"/>
          <p:cNvSpPr>
            <a:spLocks noGrp="1"/>
          </p:cNvSpPr>
          <p:nvPr>
            <p:ph idx="1"/>
          </p:nvPr>
        </p:nvSpPr>
        <p:spPr/>
        <p:txBody>
          <a:bodyPr/>
          <a:lstStyle/>
          <a:p>
            <a:r>
              <a:rPr lang="nl-BE" dirty="0" smtClean="0"/>
              <a:t>Accounts in Global </a:t>
            </a:r>
            <a:r>
              <a:rPr lang="nl-BE" dirty="0" err="1" smtClean="0"/>
              <a:t>Groups</a:t>
            </a:r>
            <a:r>
              <a:rPr lang="nl-BE" dirty="0" smtClean="0"/>
              <a:t>, Global </a:t>
            </a:r>
            <a:r>
              <a:rPr lang="nl-BE" dirty="0" err="1" smtClean="0"/>
              <a:t>Groups</a:t>
            </a:r>
            <a:r>
              <a:rPr lang="nl-BE" dirty="0" smtClean="0"/>
              <a:t> in Domain </a:t>
            </a:r>
            <a:r>
              <a:rPr lang="nl-BE" dirty="0" err="1" smtClean="0"/>
              <a:t>Local</a:t>
            </a:r>
            <a:r>
              <a:rPr lang="nl-BE" dirty="0" smtClean="0"/>
              <a:t> </a:t>
            </a:r>
            <a:r>
              <a:rPr lang="nl-BE" dirty="0" err="1" smtClean="0"/>
              <a:t>Groups</a:t>
            </a:r>
            <a:r>
              <a:rPr lang="nl-BE" dirty="0" smtClean="0"/>
              <a:t>, Permissies toepassen met Domain </a:t>
            </a:r>
            <a:r>
              <a:rPr lang="nl-BE" dirty="0" err="1" smtClean="0"/>
              <a:t>Local</a:t>
            </a:r>
            <a:r>
              <a:rPr lang="nl-BE" dirty="0" smtClean="0"/>
              <a:t> </a:t>
            </a:r>
            <a:r>
              <a:rPr lang="nl-BE" dirty="0" err="1" smtClean="0"/>
              <a:t>Groups</a:t>
            </a:r>
            <a:endParaRPr lang="nl-BE" dirty="0" smtClean="0"/>
          </a:p>
          <a:p>
            <a:r>
              <a:rPr lang="nl-BE" dirty="0" smtClean="0"/>
              <a:t>Global </a:t>
            </a:r>
            <a:r>
              <a:rPr lang="nl-BE" dirty="0" err="1" smtClean="0"/>
              <a:t>groups</a:t>
            </a:r>
            <a:r>
              <a:rPr lang="nl-BE" dirty="0" smtClean="0"/>
              <a:t> zijn zichtbaar in de ganse </a:t>
            </a:r>
            <a:r>
              <a:rPr lang="nl-BE" dirty="0" err="1" smtClean="0"/>
              <a:t>Forest</a:t>
            </a:r>
            <a:r>
              <a:rPr lang="nl-BE" dirty="0" smtClean="0"/>
              <a:t>, kunnen dus gebruikt worden voor alle doeleinden binnen een </a:t>
            </a:r>
            <a:r>
              <a:rPr lang="nl-BE" dirty="0" err="1" smtClean="0"/>
              <a:t>Forest</a:t>
            </a:r>
            <a:r>
              <a:rPr lang="nl-BE" dirty="0" smtClean="0"/>
              <a:t>. Accounts worden aan deze groep toegevoegd per afdeling/organisatie/verzameling</a:t>
            </a:r>
          </a:p>
          <a:p>
            <a:endParaRPr lang="nl-BE" dirty="0"/>
          </a:p>
          <a:p>
            <a:r>
              <a:rPr lang="nl-BE" dirty="0" smtClean="0"/>
              <a:t>Domain </a:t>
            </a:r>
            <a:r>
              <a:rPr lang="nl-BE" dirty="0" err="1" smtClean="0"/>
              <a:t>Local</a:t>
            </a:r>
            <a:r>
              <a:rPr lang="nl-BE" dirty="0" smtClean="0"/>
              <a:t> </a:t>
            </a:r>
            <a:r>
              <a:rPr lang="nl-BE" dirty="0" err="1" smtClean="0"/>
              <a:t>groups</a:t>
            </a:r>
            <a:r>
              <a:rPr lang="nl-BE" dirty="0" smtClean="0"/>
              <a:t> zijn enkel zichtbaar binnen het domein. DL </a:t>
            </a:r>
            <a:r>
              <a:rPr lang="nl-BE" dirty="0" err="1" smtClean="0"/>
              <a:t>groups</a:t>
            </a:r>
            <a:r>
              <a:rPr lang="nl-BE" dirty="0" smtClean="0"/>
              <a:t> worden gebruikt voor </a:t>
            </a:r>
            <a:r>
              <a:rPr lang="nl-BE" dirty="0" err="1" smtClean="0"/>
              <a:t>permissions</a:t>
            </a:r>
            <a:r>
              <a:rPr lang="nl-BE" dirty="0" smtClean="0"/>
              <a:t> op fileservers en andere security onderdelen binnen het domein. DL </a:t>
            </a:r>
            <a:r>
              <a:rPr lang="nl-BE" dirty="0" err="1" smtClean="0"/>
              <a:t>groups</a:t>
            </a:r>
            <a:r>
              <a:rPr lang="nl-BE" dirty="0" smtClean="0"/>
              <a:t> zijn niet bruikbaar buiten het eigen domein.</a:t>
            </a:r>
            <a:endParaRPr lang="nl-BE" dirty="0"/>
          </a:p>
        </p:txBody>
      </p:sp>
    </p:spTree>
    <p:extLst>
      <p:ext uri="{BB962C8B-B14F-4D97-AF65-F5344CB8AC3E}">
        <p14:creationId xmlns:p14="http://schemas.microsoft.com/office/powerpoint/2010/main" val="196707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7778" y="249131"/>
            <a:ext cx="10772775" cy="1658198"/>
          </a:xfrm>
        </p:spPr>
        <p:txBody>
          <a:bodyPr/>
          <a:lstStyle/>
          <a:p>
            <a:r>
              <a:rPr lang="nl-BE" dirty="0" smtClean="0"/>
              <a:t>Aanmaken Global/domain </a:t>
            </a:r>
            <a:r>
              <a:rPr lang="nl-BE" dirty="0" err="1" smtClean="0"/>
              <a:t>local</a:t>
            </a:r>
            <a:r>
              <a:rPr lang="nl-BE" dirty="0" smtClean="0"/>
              <a:t> </a:t>
            </a:r>
            <a:r>
              <a:rPr lang="nl-BE" dirty="0" err="1" smtClean="0"/>
              <a:t>group</a:t>
            </a:r>
            <a:r>
              <a:rPr lang="nl-BE" dirty="0" smtClean="0"/>
              <a:t> via AGDLP</a:t>
            </a:r>
            <a:endParaRPr lang="nl-BE" dirty="0"/>
          </a:p>
        </p:txBody>
      </p:sp>
      <p:sp>
        <p:nvSpPr>
          <p:cNvPr id="3" name="Tijdelijke aanduiding voor inhoud 2"/>
          <p:cNvSpPr>
            <a:spLocks noGrp="1"/>
          </p:cNvSpPr>
          <p:nvPr>
            <p:ph idx="1"/>
          </p:nvPr>
        </p:nvSpPr>
        <p:spPr>
          <a:xfrm>
            <a:off x="624104" y="1691312"/>
            <a:ext cx="11026449" cy="3332634"/>
          </a:xfrm>
        </p:spPr>
        <p:txBody>
          <a:bodyPr/>
          <a:lstStyle/>
          <a:p>
            <a:r>
              <a:rPr lang="nl-BE" dirty="0" smtClean="0"/>
              <a:t>Global </a:t>
            </a:r>
            <a:r>
              <a:rPr lang="nl-BE" dirty="0" err="1" smtClean="0"/>
              <a:t>group</a:t>
            </a:r>
            <a:r>
              <a:rPr lang="nl-BE" dirty="0" smtClean="0"/>
              <a:t>: maak een nieuwe groep aan binnen een OU met users, selecteer Globaal Beveiliging. Noem de groep met extensie  _GL. Voeg hier de users van de afdeling in toe.</a:t>
            </a:r>
          </a:p>
          <a:p>
            <a:r>
              <a:rPr lang="nl-BE" dirty="0" smtClean="0"/>
              <a:t>Domain </a:t>
            </a:r>
            <a:r>
              <a:rPr lang="nl-BE" dirty="0" err="1" smtClean="0"/>
              <a:t>local</a:t>
            </a:r>
            <a:r>
              <a:rPr lang="nl-BE" dirty="0" smtClean="0"/>
              <a:t> </a:t>
            </a:r>
            <a:r>
              <a:rPr lang="nl-BE" dirty="0" err="1" smtClean="0"/>
              <a:t>group</a:t>
            </a:r>
            <a:r>
              <a:rPr lang="nl-BE" dirty="0" smtClean="0"/>
              <a:t>: maak een nieuwe groep aan, selecteer </a:t>
            </a:r>
            <a:r>
              <a:rPr lang="nl-BE" dirty="0" err="1" smtClean="0"/>
              <a:t>Domeingebonden</a:t>
            </a:r>
            <a:r>
              <a:rPr lang="nl-BE" dirty="0" smtClean="0"/>
              <a:t> (domain </a:t>
            </a:r>
            <a:r>
              <a:rPr lang="nl-BE" dirty="0" err="1" smtClean="0"/>
              <a:t>local</a:t>
            </a:r>
            <a:r>
              <a:rPr lang="nl-BE" dirty="0" smtClean="0"/>
              <a:t>). Voeg hier nu de </a:t>
            </a:r>
            <a:r>
              <a:rPr lang="nl-BE" dirty="0" err="1" smtClean="0"/>
              <a:t>global</a:t>
            </a:r>
            <a:r>
              <a:rPr lang="nl-BE" dirty="0" smtClean="0"/>
              <a:t> </a:t>
            </a:r>
            <a:r>
              <a:rPr lang="nl-BE" dirty="0" err="1" smtClean="0"/>
              <a:t>group</a:t>
            </a:r>
            <a:r>
              <a:rPr lang="nl-BE" dirty="0" smtClean="0"/>
              <a:t> aan die je hebt aangemaakt. </a:t>
            </a:r>
          </a:p>
          <a:p>
            <a:r>
              <a:rPr lang="nl-BE" dirty="0" smtClean="0"/>
              <a:t>Je zou nu 2 groepen moeten  hebben per OU (</a:t>
            </a:r>
            <a:r>
              <a:rPr lang="nl-BE" dirty="0" err="1" smtClean="0"/>
              <a:t>IT_gl</a:t>
            </a:r>
            <a:r>
              <a:rPr lang="nl-BE" dirty="0" smtClean="0"/>
              <a:t> met als leden de users en </a:t>
            </a:r>
            <a:r>
              <a:rPr lang="nl-BE" dirty="0" err="1" smtClean="0"/>
              <a:t>IT_dl</a:t>
            </a:r>
            <a:r>
              <a:rPr lang="nl-BE" dirty="0" smtClean="0"/>
              <a:t> met als lid enkel de </a:t>
            </a:r>
            <a:r>
              <a:rPr lang="nl-BE" dirty="0" err="1" smtClean="0"/>
              <a:t>it_gl</a:t>
            </a:r>
            <a:r>
              <a:rPr lang="nl-BE" dirty="0" smtClean="0"/>
              <a:t>). Doe dit nu voor elke afdeling</a:t>
            </a:r>
            <a:endParaRPr lang="nl-BE" dirty="0"/>
          </a:p>
        </p:txBody>
      </p:sp>
      <p:pic>
        <p:nvPicPr>
          <p:cNvPr id="4" name="Afbeelding 3"/>
          <p:cNvPicPr>
            <a:picLocks noChangeAspect="1"/>
          </p:cNvPicPr>
          <p:nvPr/>
        </p:nvPicPr>
        <p:blipFill>
          <a:blip r:embed="rId2"/>
          <a:stretch>
            <a:fillRect/>
          </a:stretch>
        </p:blipFill>
        <p:spPr>
          <a:xfrm>
            <a:off x="7893580" y="3802360"/>
            <a:ext cx="2597778" cy="2904503"/>
          </a:xfrm>
          <a:prstGeom prst="rect">
            <a:avLst/>
          </a:prstGeom>
        </p:spPr>
      </p:pic>
      <p:pic>
        <p:nvPicPr>
          <p:cNvPr id="5" name="Afbeelding 4"/>
          <p:cNvPicPr>
            <a:picLocks noChangeAspect="1"/>
          </p:cNvPicPr>
          <p:nvPr/>
        </p:nvPicPr>
        <p:blipFill>
          <a:blip r:embed="rId3"/>
          <a:stretch>
            <a:fillRect/>
          </a:stretch>
        </p:blipFill>
        <p:spPr>
          <a:xfrm>
            <a:off x="728329" y="4496043"/>
            <a:ext cx="3023388" cy="2124160"/>
          </a:xfrm>
          <a:prstGeom prst="rect">
            <a:avLst/>
          </a:prstGeom>
        </p:spPr>
      </p:pic>
      <p:pic>
        <p:nvPicPr>
          <p:cNvPr id="6" name="Afbeelding 5"/>
          <p:cNvPicPr>
            <a:picLocks noChangeAspect="1"/>
          </p:cNvPicPr>
          <p:nvPr/>
        </p:nvPicPr>
        <p:blipFill>
          <a:blip r:embed="rId4"/>
          <a:stretch>
            <a:fillRect/>
          </a:stretch>
        </p:blipFill>
        <p:spPr>
          <a:xfrm>
            <a:off x="4197064" y="4056993"/>
            <a:ext cx="3251169" cy="2801007"/>
          </a:xfrm>
          <a:prstGeom prst="rect">
            <a:avLst/>
          </a:prstGeom>
        </p:spPr>
      </p:pic>
    </p:spTree>
    <p:extLst>
      <p:ext uri="{BB962C8B-B14F-4D97-AF65-F5344CB8AC3E}">
        <p14:creationId xmlns:p14="http://schemas.microsoft.com/office/powerpoint/2010/main" val="166949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Fileserver</a:t>
            </a:r>
            <a:endParaRPr lang="nl-BE" dirty="0"/>
          </a:p>
        </p:txBody>
      </p:sp>
      <p:sp>
        <p:nvSpPr>
          <p:cNvPr id="3" name="Tijdelijke aanduiding voor inhoud 2"/>
          <p:cNvSpPr>
            <a:spLocks noGrp="1"/>
          </p:cNvSpPr>
          <p:nvPr>
            <p:ph idx="1"/>
          </p:nvPr>
        </p:nvSpPr>
        <p:spPr/>
        <p:txBody>
          <a:bodyPr/>
          <a:lstStyle/>
          <a:p>
            <a:r>
              <a:rPr lang="nl-BE" dirty="0" smtClean="0"/>
              <a:t>Een fileserver is een folder die toegankelijk is voor users via het netwerk. De fileserver is meestal beveiligd en enkel toegankelijk voor specifieke user </a:t>
            </a:r>
            <a:r>
              <a:rPr lang="nl-BE" dirty="0" err="1" smtClean="0"/>
              <a:t>groups</a:t>
            </a:r>
            <a:r>
              <a:rPr lang="nl-BE" dirty="0" smtClean="0"/>
              <a:t>.</a:t>
            </a:r>
          </a:p>
          <a:p>
            <a:endParaRPr lang="nl-BE" dirty="0"/>
          </a:p>
          <a:p>
            <a:r>
              <a:rPr lang="nl-BE" dirty="0" smtClean="0"/>
              <a:t>Een fileserver kan zowel op de server staan alsook op een andere locatie.</a:t>
            </a:r>
          </a:p>
          <a:p>
            <a:r>
              <a:rPr lang="nl-BE" dirty="0" smtClean="0"/>
              <a:t>Standaard zal een fileserver volledig toegankelijk zijn via de share, maar is de permissie beperkt via het tabblad “beveiliging” (security). De meest beperkende factor bij zowel “delen” (</a:t>
            </a:r>
            <a:r>
              <a:rPr lang="nl-BE" dirty="0" err="1" smtClean="0"/>
              <a:t>sharing</a:t>
            </a:r>
            <a:r>
              <a:rPr lang="nl-BE" dirty="0" smtClean="0"/>
              <a:t>) als bij “beveiliging” (security) bepaalt de user rechten in die folder. Ook al zetten we de ganse map volledig open (volledige toegang), via “beveiliging” kunnen we alle users nog beperken per folder/bestand.</a:t>
            </a:r>
            <a:endParaRPr lang="nl-BE" dirty="0"/>
          </a:p>
          <a:p>
            <a:endParaRPr lang="nl-BE" dirty="0"/>
          </a:p>
        </p:txBody>
      </p:sp>
    </p:spTree>
    <p:extLst>
      <p:ext uri="{BB962C8B-B14F-4D97-AF65-F5344CB8AC3E}">
        <p14:creationId xmlns:p14="http://schemas.microsoft.com/office/powerpoint/2010/main" val="3477962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Aanmaken fileserver</a:t>
            </a:r>
            <a:endParaRPr lang="nl-BE" dirty="0"/>
          </a:p>
        </p:txBody>
      </p:sp>
      <p:sp>
        <p:nvSpPr>
          <p:cNvPr id="3" name="Tijdelijke aanduiding voor inhoud 2"/>
          <p:cNvSpPr>
            <a:spLocks noGrp="1"/>
          </p:cNvSpPr>
          <p:nvPr>
            <p:ph idx="1"/>
          </p:nvPr>
        </p:nvSpPr>
        <p:spPr/>
        <p:txBody>
          <a:bodyPr/>
          <a:lstStyle/>
          <a:p>
            <a:r>
              <a:rPr lang="nl-BE" dirty="0" smtClean="0"/>
              <a:t>Maak een nieuwe map, genoemd Fileserver in de root van je server. Maak in deze map nieuwe mappen per afdeling (Accountancy, IT, Marketing en Sales).</a:t>
            </a:r>
          </a:p>
          <a:p>
            <a:r>
              <a:rPr lang="nl-BE" dirty="0" smtClean="0"/>
              <a:t>Klik rechtermuis op de map Fileserver en selecteer “Geavanceerd delen”. Deel nu de fileserver voor iedereen met Volledig beheer (Full control)</a:t>
            </a:r>
            <a:endParaRPr lang="nl-BE" dirty="0"/>
          </a:p>
        </p:txBody>
      </p:sp>
      <p:pic>
        <p:nvPicPr>
          <p:cNvPr id="4" name="Afbeelding 3"/>
          <p:cNvPicPr>
            <a:picLocks noChangeAspect="1"/>
          </p:cNvPicPr>
          <p:nvPr/>
        </p:nvPicPr>
        <p:blipFill>
          <a:blip r:embed="rId2"/>
          <a:stretch>
            <a:fillRect/>
          </a:stretch>
        </p:blipFill>
        <p:spPr>
          <a:xfrm>
            <a:off x="1107774" y="4203410"/>
            <a:ext cx="4287883" cy="1856164"/>
          </a:xfrm>
          <a:prstGeom prst="rect">
            <a:avLst/>
          </a:prstGeom>
        </p:spPr>
      </p:pic>
      <p:pic>
        <p:nvPicPr>
          <p:cNvPr id="5" name="Afbeelding 4"/>
          <p:cNvPicPr>
            <a:picLocks noChangeAspect="1"/>
          </p:cNvPicPr>
          <p:nvPr/>
        </p:nvPicPr>
        <p:blipFill>
          <a:blip r:embed="rId3"/>
          <a:stretch>
            <a:fillRect/>
          </a:stretch>
        </p:blipFill>
        <p:spPr>
          <a:xfrm>
            <a:off x="6369491" y="3520964"/>
            <a:ext cx="5385501" cy="3221055"/>
          </a:xfrm>
          <a:prstGeom prst="rect">
            <a:avLst/>
          </a:prstGeom>
        </p:spPr>
      </p:pic>
    </p:spTree>
    <p:extLst>
      <p:ext uri="{BB962C8B-B14F-4D97-AF65-F5344CB8AC3E}">
        <p14:creationId xmlns:p14="http://schemas.microsoft.com/office/powerpoint/2010/main" val="1931781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Aanmaken fileserver / rechten per afdeling</a:t>
            </a:r>
            <a:endParaRPr lang="nl-BE" dirty="0"/>
          </a:p>
        </p:txBody>
      </p:sp>
      <p:sp>
        <p:nvSpPr>
          <p:cNvPr id="3" name="Tijdelijke aanduiding voor inhoud 2"/>
          <p:cNvSpPr>
            <a:spLocks noGrp="1"/>
          </p:cNvSpPr>
          <p:nvPr>
            <p:ph idx="1"/>
          </p:nvPr>
        </p:nvSpPr>
        <p:spPr/>
        <p:txBody>
          <a:bodyPr/>
          <a:lstStyle/>
          <a:p>
            <a:r>
              <a:rPr lang="nl-BE" dirty="0" smtClean="0"/>
              <a:t>We gaan nu per afdeling de beveiliging aanpassen.</a:t>
            </a:r>
          </a:p>
          <a:p>
            <a:r>
              <a:rPr lang="nl-BE" dirty="0" smtClean="0"/>
              <a:t>Selecteer de map Accountancy. Doe rechtermuisknop en ga naar beveiliging. Klik geavanceerd en overname uitschakelen / </a:t>
            </a:r>
            <a:r>
              <a:rPr lang="nl-BE" dirty="0" err="1" smtClean="0"/>
              <a:t>inheritance</a:t>
            </a:r>
            <a:r>
              <a:rPr lang="nl-BE" dirty="0" smtClean="0"/>
              <a:t> (waarvoor dient dit?)</a:t>
            </a:r>
          </a:p>
          <a:p>
            <a:r>
              <a:rPr lang="nl-BE" dirty="0" smtClean="0"/>
              <a:t>Verwijder de reeds bestaande security</a:t>
            </a:r>
            <a:endParaRPr lang="nl-BE" dirty="0"/>
          </a:p>
        </p:txBody>
      </p:sp>
      <p:pic>
        <p:nvPicPr>
          <p:cNvPr id="6" name="Afbeelding 5"/>
          <p:cNvPicPr>
            <a:picLocks noChangeAspect="1"/>
          </p:cNvPicPr>
          <p:nvPr/>
        </p:nvPicPr>
        <p:blipFill>
          <a:blip r:embed="rId2"/>
          <a:stretch>
            <a:fillRect/>
          </a:stretch>
        </p:blipFill>
        <p:spPr>
          <a:xfrm>
            <a:off x="4239170" y="4045824"/>
            <a:ext cx="3027415" cy="2542763"/>
          </a:xfrm>
          <a:prstGeom prst="rect">
            <a:avLst/>
          </a:prstGeom>
        </p:spPr>
      </p:pic>
      <p:pic>
        <p:nvPicPr>
          <p:cNvPr id="7" name="Afbeelding 6"/>
          <p:cNvPicPr>
            <a:picLocks noChangeAspect="1"/>
          </p:cNvPicPr>
          <p:nvPr/>
        </p:nvPicPr>
        <p:blipFill>
          <a:blip r:embed="rId3"/>
          <a:stretch>
            <a:fillRect/>
          </a:stretch>
        </p:blipFill>
        <p:spPr>
          <a:xfrm>
            <a:off x="1077665" y="3815255"/>
            <a:ext cx="2101180" cy="2773332"/>
          </a:xfrm>
          <a:prstGeom prst="rect">
            <a:avLst/>
          </a:prstGeom>
        </p:spPr>
      </p:pic>
    </p:spTree>
    <p:extLst>
      <p:ext uri="{BB962C8B-B14F-4D97-AF65-F5344CB8AC3E}">
        <p14:creationId xmlns:p14="http://schemas.microsoft.com/office/powerpoint/2010/main" val="1472046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Security fileserver</a:t>
            </a:r>
            <a:endParaRPr lang="nl-BE" dirty="0"/>
          </a:p>
        </p:txBody>
      </p:sp>
      <p:sp>
        <p:nvSpPr>
          <p:cNvPr id="3" name="Tijdelijke aanduiding voor inhoud 2"/>
          <p:cNvSpPr>
            <a:spLocks noGrp="1"/>
          </p:cNvSpPr>
          <p:nvPr>
            <p:ph idx="1"/>
          </p:nvPr>
        </p:nvSpPr>
        <p:spPr/>
        <p:txBody>
          <a:bodyPr/>
          <a:lstStyle/>
          <a:p>
            <a:r>
              <a:rPr lang="nl-BE" dirty="0" smtClean="0"/>
              <a:t>Klik nu op toevoegen en voeg de administrator opnieuw toe en geef deze volledig beheer. Welke mogelijkheden heeft de administrator nu?</a:t>
            </a:r>
          </a:p>
          <a:p>
            <a:endParaRPr lang="nl-BE" dirty="0"/>
          </a:p>
        </p:txBody>
      </p:sp>
      <p:pic>
        <p:nvPicPr>
          <p:cNvPr id="4" name="Afbeelding 3"/>
          <p:cNvPicPr>
            <a:picLocks noChangeAspect="1"/>
          </p:cNvPicPr>
          <p:nvPr/>
        </p:nvPicPr>
        <p:blipFill>
          <a:blip r:embed="rId2"/>
          <a:stretch>
            <a:fillRect/>
          </a:stretch>
        </p:blipFill>
        <p:spPr>
          <a:xfrm>
            <a:off x="676656" y="2811467"/>
            <a:ext cx="3657600" cy="3514725"/>
          </a:xfrm>
          <a:prstGeom prst="rect">
            <a:avLst/>
          </a:prstGeom>
        </p:spPr>
      </p:pic>
      <p:pic>
        <p:nvPicPr>
          <p:cNvPr id="5" name="Afbeelding 4"/>
          <p:cNvPicPr>
            <a:picLocks noChangeAspect="1"/>
          </p:cNvPicPr>
          <p:nvPr/>
        </p:nvPicPr>
        <p:blipFill>
          <a:blip r:embed="rId3"/>
          <a:stretch>
            <a:fillRect/>
          </a:stretch>
        </p:blipFill>
        <p:spPr>
          <a:xfrm>
            <a:off x="5229128" y="2724356"/>
            <a:ext cx="4335286" cy="4133644"/>
          </a:xfrm>
          <a:prstGeom prst="rect">
            <a:avLst/>
          </a:prstGeom>
        </p:spPr>
      </p:pic>
    </p:spTree>
    <p:extLst>
      <p:ext uri="{BB962C8B-B14F-4D97-AF65-F5344CB8AC3E}">
        <p14:creationId xmlns:p14="http://schemas.microsoft.com/office/powerpoint/2010/main" val="399504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Security fileserver</a:t>
            </a:r>
            <a:endParaRPr lang="nl-BE" dirty="0"/>
          </a:p>
        </p:txBody>
      </p:sp>
      <p:sp>
        <p:nvSpPr>
          <p:cNvPr id="3" name="Tijdelijke aanduiding voor inhoud 2"/>
          <p:cNvSpPr>
            <a:spLocks noGrp="1"/>
          </p:cNvSpPr>
          <p:nvPr>
            <p:ph idx="1"/>
          </p:nvPr>
        </p:nvSpPr>
        <p:spPr/>
        <p:txBody>
          <a:bodyPr/>
          <a:lstStyle/>
          <a:p>
            <a:r>
              <a:rPr lang="nl-BE" dirty="0" smtClean="0"/>
              <a:t>Voeg nu de </a:t>
            </a:r>
            <a:r>
              <a:rPr lang="nl-BE" dirty="0" err="1" smtClean="0"/>
              <a:t>accountancy_dl</a:t>
            </a:r>
            <a:r>
              <a:rPr lang="nl-BE" dirty="0" smtClean="0"/>
              <a:t> groep toe (waarom niet de </a:t>
            </a:r>
            <a:r>
              <a:rPr lang="nl-BE" dirty="0" err="1" smtClean="0"/>
              <a:t>global</a:t>
            </a:r>
            <a:r>
              <a:rPr lang="nl-BE" dirty="0" smtClean="0"/>
              <a:t> </a:t>
            </a:r>
            <a:r>
              <a:rPr lang="nl-BE" dirty="0" err="1" smtClean="0"/>
              <a:t>group</a:t>
            </a:r>
            <a:r>
              <a:rPr lang="nl-BE" dirty="0" smtClean="0"/>
              <a:t>?) en geef deze de juiste rechten zodat hij ook kan schrijven, maar de rechten van de folder niet kan aanpassen (doe dit via geavanceerde machtigingen weergeven).</a:t>
            </a:r>
          </a:p>
          <a:p>
            <a:r>
              <a:rPr lang="nl-BE" dirty="0" smtClean="0"/>
              <a:t>Welke rechten heb je toegepast (kijk niet naar screenshot, niet alle machtigingen staan goed). </a:t>
            </a:r>
            <a:endParaRPr lang="nl-BE" dirty="0"/>
          </a:p>
        </p:txBody>
      </p:sp>
      <p:pic>
        <p:nvPicPr>
          <p:cNvPr id="5" name="Afbeelding 4"/>
          <p:cNvPicPr>
            <a:picLocks noChangeAspect="1"/>
          </p:cNvPicPr>
          <p:nvPr/>
        </p:nvPicPr>
        <p:blipFill>
          <a:blip r:embed="rId2"/>
          <a:stretch>
            <a:fillRect/>
          </a:stretch>
        </p:blipFill>
        <p:spPr>
          <a:xfrm>
            <a:off x="4624715" y="3632862"/>
            <a:ext cx="5184222" cy="2279374"/>
          </a:xfrm>
          <a:prstGeom prst="rect">
            <a:avLst/>
          </a:prstGeom>
        </p:spPr>
      </p:pic>
      <p:pic>
        <p:nvPicPr>
          <p:cNvPr id="6" name="Afbeelding 5"/>
          <p:cNvPicPr>
            <a:picLocks noChangeAspect="1"/>
          </p:cNvPicPr>
          <p:nvPr/>
        </p:nvPicPr>
        <p:blipFill>
          <a:blip r:embed="rId3"/>
          <a:stretch>
            <a:fillRect/>
          </a:stretch>
        </p:blipFill>
        <p:spPr>
          <a:xfrm>
            <a:off x="676657" y="3827622"/>
            <a:ext cx="3297408" cy="2487724"/>
          </a:xfrm>
          <a:prstGeom prst="rect">
            <a:avLst/>
          </a:prstGeom>
        </p:spPr>
      </p:pic>
    </p:spTree>
    <p:extLst>
      <p:ext uri="{BB962C8B-B14F-4D97-AF65-F5344CB8AC3E}">
        <p14:creationId xmlns:p14="http://schemas.microsoft.com/office/powerpoint/2010/main" val="835498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Security fileserver</a:t>
            </a:r>
            <a:endParaRPr lang="nl-BE" dirty="0"/>
          </a:p>
        </p:txBody>
      </p:sp>
      <p:sp>
        <p:nvSpPr>
          <p:cNvPr id="3" name="Tijdelijke aanduiding voor inhoud 2"/>
          <p:cNvSpPr>
            <a:spLocks noGrp="1"/>
          </p:cNvSpPr>
          <p:nvPr>
            <p:ph idx="1"/>
          </p:nvPr>
        </p:nvSpPr>
        <p:spPr/>
        <p:txBody>
          <a:bodyPr/>
          <a:lstStyle/>
          <a:p>
            <a:r>
              <a:rPr lang="nl-BE" dirty="0" smtClean="0"/>
              <a:t>Nu staat achter je DL groep speciaal (let op dat je niet volledig beheer hebt ingesteld).</a:t>
            </a:r>
          </a:p>
          <a:p>
            <a:r>
              <a:rPr lang="nl-BE" dirty="0" smtClean="0"/>
              <a:t>Doe dit nu voor elke afdeling.</a:t>
            </a:r>
          </a:p>
          <a:p>
            <a:r>
              <a:rPr lang="nl-BE" dirty="0" smtClean="0"/>
              <a:t>Zorg nu ook voor de correcte instelling van de root folder van fileserver. </a:t>
            </a:r>
          </a:p>
          <a:p>
            <a:r>
              <a:rPr lang="nl-BE" dirty="0" smtClean="0"/>
              <a:t>Als resultaat zou je als gebruiker enkel in je eigen afdeling mogen, daar schrijfrechten hebben maar de beveiliging niet mogen aanpassen. Je kan ook geen bestanden of folders </a:t>
            </a:r>
            <a:r>
              <a:rPr lang="nl-BE" dirty="0" err="1"/>
              <a:t>c</a:t>
            </a:r>
            <a:r>
              <a:rPr lang="nl-BE" dirty="0" err="1" smtClean="0"/>
              <a:t>reeren</a:t>
            </a:r>
            <a:r>
              <a:rPr lang="nl-BE" dirty="0" smtClean="0"/>
              <a:t> in de map fileserver</a:t>
            </a:r>
            <a:endParaRPr lang="nl-BE" dirty="0"/>
          </a:p>
        </p:txBody>
      </p:sp>
      <p:pic>
        <p:nvPicPr>
          <p:cNvPr id="4" name="Afbeelding 3"/>
          <p:cNvPicPr>
            <a:picLocks noChangeAspect="1"/>
          </p:cNvPicPr>
          <p:nvPr/>
        </p:nvPicPr>
        <p:blipFill>
          <a:blip r:embed="rId2"/>
          <a:stretch>
            <a:fillRect/>
          </a:stretch>
        </p:blipFill>
        <p:spPr>
          <a:xfrm>
            <a:off x="6249044" y="4227257"/>
            <a:ext cx="3303762" cy="2252371"/>
          </a:xfrm>
          <a:prstGeom prst="rect">
            <a:avLst/>
          </a:prstGeom>
        </p:spPr>
      </p:pic>
    </p:spTree>
    <p:extLst>
      <p:ext uri="{BB962C8B-B14F-4D97-AF65-F5344CB8AC3E}">
        <p14:creationId xmlns:p14="http://schemas.microsoft.com/office/powerpoint/2010/main" val="2025040477"/>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745</TotalTime>
  <Words>676</Words>
  <Application>Microsoft Office PowerPoint</Application>
  <PresentationFormat>Breedbeeld</PresentationFormat>
  <Paragraphs>39</Paragraphs>
  <Slides>11</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11</vt:i4>
      </vt:variant>
    </vt:vector>
  </HeadingPairs>
  <TitlesOfParts>
    <vt:vector size="14" baseType="lpstr">
      <vt:lpstr>Arial</vt:lpstr>
      <vt:lpstr>Calibri Light</vt:lpstr>
      <vt:lpstr>Metropolitan</vt:lpstr>
      <vt:lpstr>Windows 2016 Server </vt:lpstr>
      <vt:lpstr>AGDLP </vt:lpstr>
      <vt:lpstr>Aanmaken Global/domain local group via AGDLP</vt:lpstr>
      <vt:lpstr>Fileserver</vt:lpstr>
      <vt:lpstr>Aanmaken fileserver</vt:lpstr>
      <vt:lpstr>Aanmaken fileserver / rechten per afdeling</vt:lpstr>
      <vt:lpstr>Security fileserver</vt:lpstr>
      <vt:lpstr>Security fileserver</vt:lpstr>
      <vt:lpstr>Security fileserver</vt:lpstr>
      <vt:lpstr>Connecteren op fileserver via client manueel</vt:lpstr>
      <vt:lpstr>Mounten van fileserver via user</vt:lpstr>
    </vt:vector>
  </TitlesOfParts>
  <Company>XIOS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David Parren</cp:lastModifiedBy>
  <cp:revision>36</cp:revision>
  <dcterms:created xsi:type="dcterms:W3CDTF">2016-06-13T13:38:04Z</dcterms:created>
  <dcterms:modified xsi:type="dcterms:W3CDTF">2018-09-25T10:14:22Z</dcterms:modified>
</cp:coreProperties>
</file>