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6/14/2025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6607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6/14/2025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0245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6/14/2025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4566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6/14/2025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7359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6/14/2025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418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6/14/2025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145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6/14/2025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5437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6/14/2025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096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6/14/2025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9848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6/14/2025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1060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6/14/2025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7647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6/14/2025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47029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bstract red geometric pattern">
            <a:extLst>
              <a:ext uri="{FF2B5EF4-FFF2-40B4-BE49-F238E27FC236}">
                <a16:creationId xmlns:a16="http://schemas.microsoft.com/office/drawing/2014/main" id="{0079E28C-8B0E-1D49-97F4-CA2FB18D11E8}"/>
              </a:ext>
            </a:extLst>
          </p:cNvPr>
          <p:cNvPicPr>
            <a:picLocks noChangeAspect="1"/>
          </p:cNvPicPr>
          <p:nvPr/>
        </p:nvPicPr>
        <p:blipFill>
          <a:blip r:embed="rId2"/>
          <a:srcRect t="2619" b="13112"/>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5291C5F7-6F93-670B-7226-96FAB5E31D68}"/>
              </a:ext>
            </a:extLst>
          </p:cNvPr>
          <p:cNvSpPr>
            <a:spLocks noGrp="1"/>
          </p:cNvSpPr>
          <p:nvPr>
            <p:ph type="ctrTitle"/>
          </p:nvPr>
        </p:nvSpPr>
        <p:spPr>
          <a:xfrm>
            <a:off x="5923549" y="2188564"/>
            <a:ext cx="5775960" cy="1963712"/>
          </a:xfrm>
        </p:spPr>
        <p:txBody>
          <a:bodyPr anchor="ctr">
            <a:normAutofit/>
          </a:bodyPr>
          <a:lstStyle/>
          <a:p>
            <a:r>
              <a:rPr lang="en-US" sz="3600" dirty="0">
                <a:solidFill>
                  <a:schemeClr val="bg1"/>
                </a:solidFill>
              </a:rPr>
              <a:t>Kickstarter Board Game Campaigns</a:t>
            </a:r>
          </a:p>
        </p:txBody>
      </p:sp>
      <p:sp>
        <p:nvSpPr>
          <p:cNvPr id="5" name="TextBox 4">
            <a:extLst>
              <a:ext uri="{FF2B5EF4-FFF2-40B4-BE49-F238E27FC236}">
                <a16:creationId xmlns:a16="http://schemas.microsoft.com/office/drawing/2014/main" id="{E64B45A5-AE93-C409-4838-85530965B578}"/>
              </a:ext>
            </a:extLst>
          </p:cNvPr>
          <p:cNvSpPr txBox="1"/>
          <p:nvPr/>
        </p:nvSpPr>
        <p:spPr>
          <a:xfrm>
            <a:off x="6645450" y="4946754"/>
            <a:ext cx="4332157" cy="1323439"/>
          </a:xfrm>
          <a:prstGeom prst="rect">
            <a:avLst/>
          </a:prstGeom>
          <a:noFill/>
        </p:spPr>
        <p:txBody>
          <a:bodyPr wrap="square" rtlCol="0">
            <a:spAutoFit/>
          </a:bodyPr>
          <a:lstStyle/>
          <a:p>
            <a:r>
              <a:rPr lang="en-US" sz="2000" dirty="0">
                <a:solidFill>
                  <a:schemeClr val="bg1"/>
                </a:solidFill>
              </a:rPr>
              <a:t>Presented By:</a:t>
            </a:r>
          </a:p>
          <a:p>
            <a:r>
              <a:rPr lang="en-US" sz="2000" dirty="0">
                <a:solidFill>
                  <a:schemeClr val="bg1"/>
                </a:solidFill>
              </a:rPr>
              <a:t>Husain Mohamed Fardan</a:t>
            </a:r>
          </a:p>
          <a:p>
            <a:r>
              <a:rPr lang="en-US" sz="2000" dirty="0">
                <a:solidFill>
                  <a:schemeClr val="bg1"/>
                </a:solidFill>
              </a:rPr>
              <a:t>Talal Al-Jowder</a:t>
            </a:r>
          </a:p>
          <a:p>
            <a:r>
              <a:rPr lang="en-US" sz="2000" dirty="0">
                <a:solidFill>
                  <a:schemeClr val="bg1"/>
                </a:solidFill>
              </a:rPr>
              <a:t>Ammar</a:t>
            </a:r>
          </a:p>
        </p:txBody>
      </p:sp>
    </p:spTree>
    <p:extLst>
      <p:ext uri="{BB962C8B-B14F-4D97-AF65-F5344CB8AC3E}">
        <p14:creationId xmlns:p14="http://schemas.microsoft.com/office/powerpoint/2010/main" val="35282514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9917-4226-2FDB-EC40-18E4D6C9417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C430C8-F37D-A7F6-7AE2-89B28BE9DE97}"/>
              </a:ext>
            </a:extLst>
          </p:cNvPr>
          <p:cNvSpPr>
            <a:spLocks noGrp="1"/>
          </p:cNvSpPr>
          <p:nvPr>
            <p:ph idx="1"/>
          </p:nvPr>
        </p:nvSpPr>
        <p:spPr/>
        <p:txBody>
          <a:bodyPr>
            <a:normAutofit/>
          </a:bodyPr>
          <a:lstStyle/>
          <a:p>
            <a:r>
              <a:rPr lang="en-US" sz="2200" dirty="0"/>
              <a:t>Kickstarter offers board game creators a valuable platform — but success depends on more than just a good idea. By examining actual campaign data, this project uncovered key factors that impact success. Campaigns are more likely to succeed when they have a modest funding target, are launched during strategic months, and are timed within a 36-50 day window. Understanding these patterns empowers creators to launch smarter campaigns — increasing their chances of bringing their ideas to life.</a:t>
            </a:r>
          </a:p>
        </p:txBody>
      </p:sp>
    </p:spTree>
    <p:extLst>
      <p:ext uri="{BB962C8B-B14F-4D97-AF65-F5344CB8AC3E}">
        <p14:creationId xmlns:p14="http://schemas.microsoft.com/office/powerpoint/2010/main" val="292281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2BFC-6D1A-F58E-EF75-B53D5EEB8895}"/>
              </a:ext>
            </a:extLst>
          </p:cNvPr>
          <p:cNvSpPr>
            <a:spLocks noGrp="1"/>
          </p:cNvSpPr>
          <p:nvPr>
            <p:ph type="title"/>
          </p:nvPr>
        </p:nvSpPr>
        <p:spPr>
          <a:xfrm>
            <a:off x="3540177" y="2815415"/>
            <a:ext cx="5111646" cy="1227170"/>
          </a:xfrm>
        </p:spPr>
        <p:txBody>
          <a:bodyPr>
            <a:noAutofit/>
          </a:bodyPr>
          <a:lstStyle/>
          <a:p>
            <a:r>
              <a:rPr lang="en-US" sz="6600" dirty="0"/>
              <a:t>THANK YOU</a:t>
            </a:r>
          </a:p>
        </p:txBody>
      </p:sp>
    </p:spTree>
    <p:extLst>
      <p:ext uri="{BB962C8B-B14F-4D97-AF65-F5344CB8AC3E}">
        <p14:creationId xmlns:p14="http://schemas.microsoft.com/office/powerpoint/2010/main" val="181578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905A-C21F-F4CE-074D-0DD6035BA3B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8492ED8-C07B-3C24-F417-68B93C648A94}"/>
              </a:ext>
            </a:extLst>
          </p:cNvPr>
          <p:cNvSpPr>
            <a:spLocks noGrp="1"/>
          </p:cNvSpPr>
          <p:nvPr>
            <p:ph idx="1"/>
          </p:nvPr>
        </p:nvSpPr>
        <p:spPr/>
        <p:txBody>
          <a:bodyPr>
            <a:normAutofit/>
          </a:bodyPr>
          <a:lstStyle/>
          <a:p>
            <a:r>
              <a:rPr lang="en-US" sz="2200" dirty="0"/>
              <a:t>Kickstarter is a popular crowdfunding platform where creators pitch ideas and seek public support to fund their projects. In the competitive world of board game development, many creators turn to Kickstarter—but not all succeed. This project analyzes real Kickstarter data to understand what drives success in board game campaigns and to guide creators in launching more effective projects.</a:t>
            </a:r>
          </a:p>
        </p:txBody>
      </p:sp>
    </p:spTree>
    <p:extLst>
      <p:ext uri="{BB962C8B-B14F-4D97-AF65-F5344CB8AC3E}">
        <p14:creationId xmlns:p14="http://schemas.microsoft.com/office/powerpoint/2010/main" val="48331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EC27-11DB-5E2A-E2C4-EA03476AD9F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24C4264-DA27-2FE6-CBEF-530228B95C62}"/>
              </a:ext>
            </a:extLst>
          </p:cNvPr>
          <p:cNvSpPr>
            <a:spLocks noGrp="1"/>
          </p:cNvSpPr>
          <p:nvPr>
            <p:ph idx="1"/>
          </p:nvPr>
        </p:nvSpPr>
        <p:spPr/>
        <p:txBody>
          <a:bodyPr>
            <a:normAutofit/>
          </a:bodyPr>
          <a:lstStyle/>
          <a:p>
            <a:r>
              <a:rPr lang="en-US" sz="2200" dirty="0"/>
              <a:t>Although Kickstarter offers a powerful platform for funding board games, many campaigns fail to reach their funding targets. With limited insights into what contributes to success, creators often set unrealistic funding goals, choose suboptimal launch times, or plan poorly timed campaign durations. This lack of data-driven guidance leads to missed opportunities and unmet creative potential.</a:t>
            </a:r>
          </a:p>
        </p:txBody>
      </p:sp>
    </p:spTree>
    <p:extLst>
      <p:ext uri="{BB962C8B-B14F-4D97-AF65-F5344CB8AC3E}">
        <p14:creationId xmlns:p14="http://schemas.microsoft.com/office/powerpoint/2010/main" val="123011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A8F4-C8F5-7EAE-C1F3-4B3C841D9CFC}"/>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4590DB42-3218-2C0C-4ABF-83EA7E274FDA}"/>
              </a:ext>
            </a:extLst>
          </p:cNvPr>
          <p:cNvSpPr>
            <a:spLocks noGrp="1"/>
          </p:cNvSpPr>
          <p:nvPr>
            <p:ph idx="1"/>
          </p:nvPr>
        </p:nvSpPr>
        <p:spPr/>
        <p:txBody>
          <a:bodyPr>
            <a:normAutofit/>
          </a:bodyPr>
          <a:lstStyle/>
          <a:p>
            <a:r>
              <a:rPr lang="en-US" sz="2200" dirty="0"/>
              <a:t>🧮 Examine how the requested funding amount affects campaign success rates.</a:t>
            </a:r>
          </a:p>
          <a:p>
            <a:r>
              <a:rPr lang="en-US" sz="2200" dirty="0"/>
              <a:t>📆 Identify whether certain months of the year are associated with higher success rates.</a:t>
            </a:r>
          </a:p>
          <a:p>
            <a:r>
              <a:rPr lang="en-US" sz="2200" dirty="0"/>
              <a:t>⏳ Determine the impact of campaign duration on the likelihood of success.</a:t>
            </a:r>
          </a:p>
        </p:txBody>
      </p:sp>
    </p:spTree>
    <p:extLst>
      <p:ext uri="{BB962C8B-B14F-4D97-AF65-F5344CB8AC3E}">
        <p14:creationId xmlns:p14="http://schemas.microsoft.com/office/powerpoint/2010/main" val="158367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graph of blue bars&#10;&#10;AI-generated content may be incorrect.">
            <a:extLst>
              <a:ext uri="{FF2B5EF4-FFF2-40B4-BE49-F238E27FC236}">
                <a16:creationId xmlns:a16="http://schemas.microsoft.com/office/drawing/2014/main" id="{D04A4EA4-B24A-5137-C190-AB9429A02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451" y="526950"/>
            <a:ext cx="10977995" cy="5804099"/>
          </a:xfrm>
        </p:spPr>
      </p:pic>
    </p:spTree>
    <p:extLst>
      <p:ext uri="{BB962C8B-B14F-4D97-AF65-F5344CB8AC3E}">
        <p14:creationId xmlns:p14="http://schemas.microsoft.com/office/powerpoint/2010/main" val="388382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blue bars&#10;&#10;AI-generated content may be incorrect.">
            <a:extLst>
              <a:ext uri="{FF2B5EF4-FFF2-40B4-BE49-F238E27FC236}">
                <a16:creationId xmlns:a16="http://schemas.microsoft.com/office/drawing/2014/main" id="{8B5F2BF0-761F-60C1-1B87-CF13735BD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606" y="569627"/>
            <a:ext cx="10882859" cy="5666282"/>
          </a:xfrm>
        </p:spPr>
      </p:pic>
    </p:spTree>
    <p:extLst>
      <p:ext uri="{BB962C8B-B14F-4D97-AF65-F5344CB8AC3E}">
        <p14:creationId xmlns:p14="http://schemas.microsoft.com/office/powerpoint/2010/main" val="417427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blue rectangular bars&#10;&#10;AI-generated content may be incorrect.">
            <a:extLst>
              <a:ext uri="{FF2B5EF4-FFF2-40B4-BE49-F238E27FC236}">
                <a16:creationId xmlns:a16="http://schemas.microsoft.com/office/drawing/2014/main" id="{6E4BCDBE-FB00-B8E0-F61A-456A4C788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423" y="629587"/>
            <a:ext cx="11290954" cy="5620071"/>
          </a:xfrm>
        </p:spPr>
      </p:pic>
    </p:spTree>
    <p:extLst>
      <p:ext uri="{BB962C8B-B14F-4D97-AF65-F5344CB8AC3E}">
        <p14:creationId xmlns:p14="http://schemas.microsoft.com/office/powerpoint/2010/main" val="36199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BB2F-9257-F002-80C2-C695545F59F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88E1420E-B2FA-C75B-92E1-EA1CBFB891C0}"/>
              </a:ext>
            </a:extLst>
          </p:cNvPr>
          <p:cNvSpPr>
            <a:spLocks noGrp="1"/>
          </p:cNvSpPr>
          <p:nvPr>
            <p:ph idx="1"/>
          </p:nvPr>
        </p:nvSpPr>
        <p:spPr>
          <a:xfrm>
            <a:off x="700635" y="1723869"/>
            <a:ext cx="10691265" cy="4407107"/>
          </a:xfrm>
        </p:spPr>
        <p:txBody>
          <a:bodyPr>
            <a:normAutofit fontScale="92500"/>
          </a:bodyPr>
          <a:lstStyle/>
          <a:p>
            <a:r>
              <a:rPr lang="en-US" sz="2400" dirty="0"/>
              <a:t>📅 Outdated Campaigns: The dataset includes campaigns from earlier years (starting as far back as 2010), which may not reflect current Kickstarter trends or platform changes.</a:t>
            </a:r>
          </a:p>
          <a:p>
            <a:endParaRPr lang="en-US" sz="2400" dirty="0"/>
          </a:p>
          <a:p>
            <a:r>
              <a:rPr lang="en-US" sz="2400" dirty="0"/>
              <a:t>🎯 No Insight Into Campaign Quality: The dataset does not include details about project descriptions, visuals, video quality, or marketing strategy — all of which significantly impact campaign success.</a:t>
            </a:r>
          </a:p>
          <a:p>
            <a:endParaRPr lang="en-US" sz="2400" dirty="0"/>
          </a:p>
          <a:p>
            <a:r>
              <a:rPr lang="en-US" sz="2400" dirty="0"/>
              <a:t>📊 Unbalanced Categories: Some groupings (e.g., campaigns requesting high funding or lasting more than 60 days) have fewer observations, which can skew comparisons.</a:t>
            </a:r>
          </a:p>
        </p:txBody>
      </p:sp>
    </p:spTree>
    <p:extLst>
      <p:ext uri="{BB962C8B-B14F-4D97-AF65-F5344CB8AC3E}">
        <p14:creationId xmlns:p14="http://schemas.microsoft.com/office/powerpoint/2010/main" val="264951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9337-AF45-EC8C-5455-60BDF2124FF1}"/>
              </a:ext>
            </a:extLst>
          </p:cNvPr>
          <p:cNvSpPr>
            <a:spLocks noGrp="1"/>
          </p:cNvSpPr>
          <p:nvPr>
            <p:ph type="title"/>
          </p:nvPr>
        </p:nvSpPr>
        <p:spPr/>
        <p:txBody>
          <a:bodyPr/>
          <a:lstStyle/>
          <a:p>
            <a:r>
              <a:rPr lang="en-US" dirty="0"/>
              <a:t>Recommendations </a:t>
            </a:r>
          </a:p>
        </p:txBody>
      </p:sp>
      <p:sp>
        <p:nvSpPr>
          <p:cNvPr id="3" name="Content Placeholder 2">
            <a:extLst>
              <a:ext uri="{FF2B5EF4-FFF2-40B4-BE49-F238E27FC236}">
                <a16:creationId xmlns:a16="http://schemas.microsoft.com/office/drawing/2014/main" id="{8E3E0B2D-77A6-91D4-C399-8130DDC420F6}"/>
              </a:ext>
            </a:extLst>
          </p:cNvPr>
          <p:cNvSpPr>
            <a:spLocks noGrp="1"/>
          </p:cNvSpPr>
          <p:nvPr>
            <p:ph idx="1"/>
          </p:nvPr>
        </p:nvSpPr>
        <p:spPr/>
        <p:txBody>
          <a:bodyPr>
            <a:normAutofit/>
          </a:bodyPr>
          <a:lstStyle/>
          <a:p>
            <a:r>
              <a:rPr lang="en-US" sz="2200" dirty="0"/>
              <a:t>🎯 Set a Realistic Funding Target: Campaigns asking for less than $5,000 tend to have much higher success rates. Aim for a lean budget when possible.</a:t>
            </a:r>
          </a:p>
          <a:p>
            <a:endParaRPr lang="en-US" sz="2200" dirty="0"/>
          </a:p>
          <a:p>
            <a:r>
              <a:rPr lang="en-US" sz="2200" dirty="0"/>
              <a:t>📆 Choose the Right Launch Month: Launching in September or May August more favorable. Avoid months with lower overall success like June or July.</a:t>
            </a:r>
          </a:p>
          <a:p>
            <a:endParaRPr lang="en-US" sz="2200" dirty="0"/>
          </a:p>
          <a:p>
            <a:r>
              <a:rPr lang="en-US" sz="2200" dirty="0"/>
              <a:t>⏳ Keep the Campaign Duration Reasonable: Campaigns lasting 36–50 days had the highest success rates. Avoid overly short or excessively long durations.</a:t>
            </a:r>
          </a:p>
        </p:txBody>
      </p:sp>
    </p:spTree>
    <p:extLst>
      <p:ext uri="{BB962C8B-B14F-4D97-AF65-F5344CB8AC3E}">
        <p14:creationId xmlns:p14="http://schemas.microsoft.com/office/powerpoint/2010/main" val="80198125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121</TotalTime>
  <Words>449</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Calisto MT</vt:lpstr>
      <vt:lpstr>Univers Condensed</vt:lpstr>
      <vt:lpstr>ChronicleVTI</vt:lpstr>
      <vt:lpstr>Kickstarter Board Game Campaigns</vt:lpstr>
      <vt:lpstr>introduction</vt:lpstr>
      <vt:lpstr>Problem Statement</vt:lpstr>
      <vt:lpstr>Objectives </vt:lpstr>
      <vt:lpstr>PowerPoint Presentation</vt:lpstr>
      <vt:lpstr>PowerPoint Presentation</vt:lpstr>
      <vt:lpstr>PowerPoint Presentation</vt:lpstr>
      <vt:lpstr>Limitations</vt:lpstr>
      <vt:lpstr>Recommendations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ZAINAB MOHAMED F. AHMED</dc:creator>
  <cp:lastModifiedBy>ZAINAB MOHAMED F. AHMED</cp:lastModifiedBy>
  <cp:revision>1</cp:revision>
  <dcterms:created xsi:type="dcterms:W3CDTF">2025-06-14T19:41:58Z</dcterms:created>
  <dcterms:modified xsi:type="dcterms:W3CDTF">2025-06-14T21:43:12Z</dcterms:modified>
</cp:coreProperties>
</file>