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5" r:id="rId4"/>
    <p:sldId id="282" r:id="rId5"/>
    <p:sldId id="284" r:id="rId6"/>
    <p:sldId id="286" r:id="rId7"/>
    <p:sldId id="270" r:id="rId8"/>
    <p:sldId id="279" r:id="rId9"/>
    <p:sldId id="272" r:id="rId10"/>
    <p:sldId id="273" r:id="rId11"/>
    <p:sldId id="274" r:id="rId12"/>
    <p:sldId id="275" r:id="rId13"/>
    <p:sldId id="287" r:id="rId14"/>
    <p:sldId id="288" r:id="rId15"/>
    <p:sldId id="289" r:id="rId16"/>
    <p:sldId id="276" r:id="rId17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75437" autoAdjust="0"/>
  </p:normalViewPr>
  <p:slideViewPr>
    <p:cSldViewPr>
      <p:cViewPr varScale="1">
        <p:scale>
          <a:sx n="78" d="100"/>
          <a:sy n="78" d="100"/>
        </p:scale>
        <p:origin x="2292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63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 von switch/case und elseif als komplexe Kontrollstrukturen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1694483" y="3204567"/>
            <a:ext cx="3127780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dirty="0"/>
              <a:t>if &lt;Expression&gt; </a:t>
            </a:r>
            <a:r>
              <a:rPr lang="de-CH" dirty="0" err="1"/>
              <a:t>then</a:t>
            </a:r>
            <a:endParaRPr lang="de-CH" dirty="0"/>
          </a:p>
          <a:p>
            <a:pPr algn="l"/>
            <a:r>
              <a:rPr lang="de-CH" dirty="0"/>
              <a:t>   &lt;Code&gt;</a:t>
            </a:r>
          </a:p>
          <a:p>
            <a:pPr algn="l"/>
            <a:r>
              <a:rPr lang="de-CH" dirty="0"/>
              <a:t>elseif &lt;Expression&gt; </a:t>
            </a:r>
            <a:r>
              <a:rPr lang="de-CH" dirty="0" err="1"/>
              <a:t>then</a:t>
            </a:r>
            <a:endParaRPr lang="de-CH" dirty="0"/>
          </a:p>
          <a:p>
            <a:pPr algn="l"/>
            <a:r>
              <a:rPr lang="de-CH" dirty="0"/>
              <a:t>   &lt;Code&gt;</a:t>
            </a:r>
          </a:p>
          <a:p>
            <a:pPr algn="l"/>
            <a:r>
              <a:rPr lang="de-CH" dirty="0"/>
              <a:t>else</a:t>
            </a:r>
          </a:p>
          <a:p>
            <a:pPr algn="l"/>
            <a:r>
              <a:rPr lang="de-CH" dirty="0"/>
              <a:t>   &lt;Code&gt;</a:t>
            </a:r>
          </a:p>
          <a:p>
            <a:pPr algn="l"/>
            <a:r>
              <a:rPr lang="de-CH" dirty="0" err="1"/>
              <a:t>endif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5778747" y="3204567"/>
            <a:ext cx="26965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dirty="0"/>
              <a:t>switch &lt;Expression&gt;</a:t>
            </a:r>
          </a:p>
          <a:p>
            <a:pPr algn="l"/>
            <a:r>
              <a:rPr lang="de-CH" dirty="0"/>
              <a:t>   case &lt;</a:t>
            </a:r>
            <a:r>
              <a:rPr lang="de-CH" dirty="0" err="1"/>
              <a:t>Literal</a:t>
            </a:r>
            <a:r>
              <a:rPr lang="de-CH" dirty="0"/>
              <a:t>&gt; </a:t>
            </a:r>
            <a:r>
              <a:rPr lang="de-CH" dirty="0" err="1"/>
              <a:t>then</a:t>
            </a:r>
            <a:endParaRPr lang="de-CH" dirty="0"/>
          </a:p>
          <a:p>
            <a:pPr algn="l"/>
            <a:r>
              <a:rPr lang="de-CH" dirty="0"/>
              <a:t>      &lt;Code&gt;</a:t>
            </a:r>
          </a:p>
          <a:p>
            <a:pPr algn="l"/>
            <a:r>
              <a:rPr lang="de-CH" dirty="0"/>
              <a:t>   case &lt;</a:t>
            </a:r>
            <a:r>
              <a:rPr lang="de-CH" dirty="0" err="1"/>
              <a:t>Literal</a:t>
            </a:r>
            <a:r>
              <a:rPr lang="de-CH" dirty="0"/>
              <a:t>&gt; </a:t>
            </a:r>
            <a:r>
              <a:rPr lang="de-CH" dirty="0" err="1"/>
              <a:t>then</a:t>
            </a:r>
            <a:endParaRPr lang="de-CH" dirty="0"/>
          </a:p>
          <a:p>
            <a:pPr algn="l"/>
            <a:r>
              <a:rPr lang="de-CH" dirty="0"/>
              <a:t>      &lt;Code&gt;</a:t>
            </a:r>
          </a:p>
          <a:p>
            <a:pPr algn="l"/>
            <a:r>
              <a:rPr lang="de-CH" dirty="0"/>
              <a:t>   </a:t>
            </a:r>
            <a:r>
              <a:rPr lang="de-CH" dirty="0" err="1"/>
              <a:t>default</a:t>
            </a:r>
            <a:r>
              <a:rPr lang="de-CH" dirty="0"/>
              <a:t> </a:t>
            </a:r>
            <a:r>
              <a:rPr lang="de-CH" dirty="0" err="1"/>
              <a:t>then</a:t>
            </a:r>
            <a:endParaRPr lang="de-CH" dirty="0"/>
          </a:p>
          <a:p>
            <a:pPr algn="l"/>
            <a:r>
              <a:rPr lang="de-CH" dirty="0"/>
              <a:t>      &lt;Code&gt;</a:t>
            </a:r>
          </a:p>
          <a:p>
            <a:pPr algn="l"/>
            <a:r>
              <a:rPr lang="de-CH" dirty="0"/>
              <a:t>endswitch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89136-81B9-4FC0-A2C1-39893165D497}"/>
              </a:ext>
            </a:extLst>
          </p:cNvPr>
          <p:cNvSpPr txBox="1"/>
          <p:nvPr/>
        </p:nvSpPr>
        <p:spPr>
          <a:xfrm>
            <a:off x="2166920" y="6968190"/>
            <a:ext cx="635956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CH" dirty="0"/>
              <a:t>Tom Ohme, Simon Wächter, </a:t>
            </a:r>
            <a:r>
              <a:rPr lang="de-CH" dirty="0" err="1"/>
              <a:t>cpib</a:t>
            </a:r>
            <a:r>
              <a:rPr lang="de-CH" dirty="0"/>
              <a:t> HS2017 Gruppe 2</a:t>
            </a:r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61378-EBE0-4104-834F-3122A663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51E74-A6EC-4D14-A3A7-D42B0AD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66C1B-E2ED-4F47-A524-14A90F1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A090E-6CAA-4B81-946A-A730AF37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Codegenerierung 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04EF82-B589-4EFB-A5D8-C30634448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9213850" cy="431403"/>
          </a:xfrm>
        </p:spPr>
        <p:txBody>
          <a:bodyPr/>
          <a:lstStyle/>
          <a:p>
            <a:r>
              <a:rPr lang="de-CH" dirty="0"/>
              <a:t>Ursprüngliche Idee: Codegeneration für die Java JVM mittels Jasmin Assembler</a:t>
            </a:r>
          </a:p>
          <a:p>
            <a:endParaRPr lang="de-CH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82A301C-6D16-4837-811C-5F2D0213D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47" y="2872700"/>
            <a:ext cx="906824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.super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/lang/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Ljava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/lang/String;)V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/lang/System/out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Ljava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ldc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"Hello FHNW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cpib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invokevirtual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Ljava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/lang/String;)V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8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61378-EBE0-4104-834F-3122A663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51E74-A6EC-4D14-A3A7-D42B0AD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66C1B-E2ED-4F47-A524-14A90F1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A090E-6CAA-4B81-946A-A730AF37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Codegenerierung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04EF82-B589-4EFB-A5D8-C30634448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Problem: Die gute alte Zeit lässt solche Experimente nicht zu…</a:t>
            </a:r>
          </a:p>
          <a:p>
            <a:r>
              <a:rPr lang="de-CH" dirty="0"/>
              <a:t>Notlösung: Wir haben ja bereits ein AST und könnten daraus wieder Sourcecode generieren.</a:t>
            </a:r>
          </a:p>
          <a:p>
            <a:r>
              <a:rPr lang="de-CH" dirty="0"/>
              <a:t>Umsetzung: Generierung von Java Sourcecode mittels Java Library </a:t>
            </a:r>
            <a:r>
              <a:rPr lang="de-CH" dirty="0" err="1"/>
              <a:t>Javapoet</a:t>
            </a:r>
            <a:r>
              <a:rPr lang="de-CH" dirty="0"/>
              <a:t> + Anschliessender Kompilierung und </a:t>
            </a:r>
            <a:r>
              <a:rPr lang="de-CH" dirty="0" err="1"/>
              <a:t>Packaging</a:t>
            </a:r>
            <a:r>
              <a:rPr lang="de-CH" dirty="0"/>
              <a:t> als ausführbare JAR Datei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Doch: Konzepte sind interessant, also gehen wir darauf ein</a:t>
            </a:r>
          </a:p>
        </p:txBody>
      </p:sp>
    </p:spTree>
    <p:extLst>
      <p:ext uri="{BB962C8B-B14F-4D97-AF65-F5344CB8AC3E}">
        <p14:creationId xmlns:p14="http://schemas.microsoft.com/office/powerpoint/2010/main" val="323383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61378-EBE0-4104-834F-3122A663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51E74-A6EC-4D14-A3A7-D42B0AD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66C1B-E2ED-4F47-A524-14A90F1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A090E-6CAA-4B81-946A-A730AF37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Codegenerierung III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79BF8E-7073-4546-9BAA-1051E0EF5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8628" y="565139"/>
            <a:ext cx="5688632" cy="64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TODO: Operatoren laden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if_icmpne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ELSEIF_&lt;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&gt;_0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; Code für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ELSEIF_&lt;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&gt;_0: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; TODO: Operatoren laden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if_icmpne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ELSEIF_&lt;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; Code für 1.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ELSEIF_&lt;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&gt;_1: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; TODO: Operatoren laden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if_icmpne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; Code für 2.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; Code für 2.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; Code für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69603C-F644-46A8-AF7F-BC931F92C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85" y="2625010"/>
            <a:ext cx="333517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(...)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Code für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(...)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Code für 1.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Code für 2.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Code für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0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61378-EBE0-4104-834F-3122A663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51E74-A6EC-4D14-A3A7-D42B0AD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66C1B-E2ED-4F47-A524-14A90F1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A090E-6CAA-4B81-946A-A730AF37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Codegenerierung IV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4582D22-C0CF-4F93-822E-0B6930B39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81016" y="440675"/>
            <a:ext cx="5906244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TODO: Operator laden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tableswitch 0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CASE_&lt;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&gt;_0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CASE_&lt;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&gt;_1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default: DEFAULT_&lt;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TODO: Operator laden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lookupswitch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1: CASE_&lt;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&gt;_0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2: CASE_&lt;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&gt;_1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default: DEFAULT_&lt;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&gt;_0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; Code für 1. case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goto END_&lt;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&gt;_1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; Code für 2. case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goto END_&lt;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; Code für default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goto END_&lt;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END_&lt;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5DEBD80-EF3F-4D61-8EBA-C7F4C120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8" y="2709192"/>
            <a:ext cx="3714948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(...)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Code für 1.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Code für 2.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Code für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6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61378-EBE0-4104-834F-3122A663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51E74-A6EC-4D14-A3A7-D42B0AD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66C1B-E2ED-4F47-A524-14A90F1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A090E-6CAA-4B81-946A-A730AF37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Codegenerierung V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04EF82-B589-4EFB-A5D8-C30634448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Zwei mögliche </a:t>
            </a:r>
            <a:r>
              <a:rPr lang="de-CH" dirty="0" err="1"/>
              <a:t>switch</a:t>
            </a:r>
            <a:r>
              <a:rPr lang="de-CH" dirty="0"/>
              <a:t> Instruktionen: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err="1"/>
              <a:t>tableswitch</a:t>
            </a:r>
            <a:r>
              <a:rPr lang="de-CH" dirty="0"/>
              <a:t>: Liste mit allen Sprunglabeln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err="1"/>
              <a:t>lookupswitch</a:t>
            </a:r>
            <a:r>
              <a:rPr lang="de-CH" dirty="0"/>
              <a:t>: </a:t>
            </a:r>
            <a:r>
              <a:rPr lang="de-CH" dirty="0" err="1"/>
              <a:t>Hashmap</a:t>
            </a:r>
            <a:r>
              <a:rPr lang="de-CH" dirty="0"/>
              <a:t> mit allen Sprunglabeln samt deren </a:t>
            </a:r>
            <a:r>
              <a:rPr lang="de-CH" dirty="0" err="1"/>
              <a:t>Casewert</a:t>
            </a:r>
            <a:endParaRPr lang="de-CH" dirty="0"/>
          </a:p>
          <a:p>
            <a:r>
              <a:rPr lang="de-CH" dirty="0"/>
              <a:t>Erkenntnisse: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In einem </a:t>
            </a:r>
            <a:r>
              <a:rPr lang="de-CH" dirty="0" err="1"/>
              <a:t>tableswitch</a:t>
            </a:r>
            <a:r>
              <a:rPr lang="de-CH" dirty="0"/>
              <a:t> müssen Zwischenräume mit </a:t>
            </a:r>
            <a:r>
              <a:rPr lang="de-CH" dirty="0" err="1"/>
              <a:t>Fakecases</a:t>
            </a:r>
            <a:r>
              <a:rPr lang="de-CH" dirty="0"/>
              <a:t> aufgefüllt werden: </a:t>
            </a:r>
            <a:r>
              <a:rPr lang="de-CH" dirty="0" err="1">
                <a:sym typeface="Wingdings" panose="05000000000000000000" pitchFamily="2" charset="2"/>
              </a:rPr>
              <a:t>case</a:t>
            </a:r>
            <a:r>
              <a:rPr lang="de-CH" dirty="0">
                <a:sym typeface="Wingdings" panose="05000000000000000000" pitchFamily="2" charset="2"/>
              </a:rPr>
              <a:t> 1 und </a:t>
            </a:r>
            <a:r>
              <a:rPr lang="de-CH" dirty="0" err="1">
                <a:sym typeface="Wingdings" panose="05000000000000000000" pitchFamily="2" charset="2"/>
              </a:rPr>
              <a:t>case</a:t>
            </a:r>
            <a:r>
              <a:rPr lang="de-CH" dirty="0">
                <a:sym typeface="Wingdings" panose="05000000000000000000" pitchFamily="2" charset="2"/>
              </a:rPr>
              <a:t> 100  98 leere </a:t>
            </a:r>
            <a:r>
              <a:rPr lang="de-CH" dirty="0" err="1">
                <a:sym typeface="Wingdings" panose="05000000000000000000" pitchFamily="2" charset="2"/>
              </a:rPr>
              <a:t>Fakecases</a:t>
            </a:r>
            <a:endParaRPr lang="de-CH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CH" dirty="0" err="1">
                <a:sym typeface="Wingdings" panose="05000000000000000000" pitchFamily="2" charset="2"/>
              </a:rPr>
              <a:t>Lookupswitch</a:t>
            </a:r>
            <a:r>
              <a:rPr lang="de-CH" dirty="0">
                <a:sym typeface="Wingdings" panose="05000000000000000000" pitchFamily="2" charset="2"/>
              </a:rPr>
              <a:t> ist langsamer, dafür kürzer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>
                <a:sym typeface="Wingdings" panose="05000000000000000000" pitchFamily="2" charset="2"/>
              </a:rPr>
              <a:t>Compiler entscheidet anhand Algorithmus  FOLGLICH: Darum müssen </a:t>
            </a:r>
            <a:r>
              <a:rPr lang="de-CH" dirty="0" err="1">
                <a:sym typeface="Wingdings" panose="05000000000000000000" pitchFamily="2" charset="2"/>
              </a:rPr>
              <a:t>case</a:t>
            </a:r>
            <a:r>
              <a:rPr lang="de-CH" dirty="0">
                <a:sym typeface="Wingdings" panose="05000000000000000000" pitchFamily="2" charset="2"/>
              </a:rPr>
              <a:t> Werte in Java konstant sein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979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61378-EBE0-4104-834F-3122A663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51E74-A6EC-4D14-A3A7-D42B0AD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66C1B-E2ED-4F47-A524-14A90F1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A090E-6CAA-4B81-946A-A730AF37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Codegenerierung VI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04EF82-B589-4EFB-A5D8-C30634448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Ausblick: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Hätten wir mehr Zeit gehabt, hätten wir die Codegenerierung mittels Jasmin realisiert und solche Algorithmen selber entwickeln und einbauen können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err="1"/>
              <a:t>Ranged</a:t>
            </a:r>
            <a:r>
              <a:rPr lang="de-CH" dirty="0"/>
              <a:t> </a:t>
            </a:r>
            <a:r>
              <a:rPr lang="de-CH" dirty="0" err="1"/>
              <a:t>cases</a:t>
            </a:r>
            <a:endParaRPr lang="de-CH" dirty="0"/>
          </a:p>
          <a:p>
            <a:pPr lvl="1" indent="0">
              <a:buNone/>
            </a:pPr>
            <a:r>
              <a:rPr lang="de-CH" dirty="0"/>
              <a:t>Beispiel: </a:t>
            </a:r>
            <a:r>
              <a:rPr lang="de-CH" dirty="0" err="1"/>
              <a:t>case</a:t>
            </a:r>
            <a:r>
              <a:rPr lang="de-CH" dirty="0"/>
              <a:t> 0 .. 100 oder </a:t>
            </a:r>
            <a:r>
              <a:rPr lang="de-CH" dirty="0" err="1"/>
              <a:t>case</a:t>
            </a:r>
            <a:r>
              <a:rPr lang="de-CH" dirty="0"/>
              <a:t> a .. z </a:t>
            </a:r>
            <a:r>
              <a:rPr lang="de-CH" dirty="0">
                <a:sym typeface="Wingdings" panose="05000000000000000000" pitchFamily="2" charset="2"/>
              </a:rPr>
              <a:t> Wertung nötig</a:t>
            </a:r>
            <a:endParaRPr lang="de-CH" dirty="0"/>
          </a:p>
          <a:p>
            <a:pPr lvl="1" indent="0">
              <a:buNone/>
            </a:pPr>
            <a:r>
              <a:rPr lang="de-CH" dirty="0"/>
              <a:t>Problem: 100, respektive 26 </a:t>
            </a:r>
            <a:r>
              <a:rPr lang="de-CH" dirty="0" err="1"/>
              <a:t>cases</a:t>
            </a:r>
            <a:r>
              <a:rPr lang="de-CH" dirty="0"/>
              <a:t>, 98/24 davon «unnötig» </a:t>
            </a:r>
            <a:r>
              <a:rPr lang="de-CH" dirty="0">
                <a:sym typeface="Wingdings" panose="05000000000000000000" pitchFamily="2" charset="2"/>
              </a:rPr>
              <a:t> Besser syntaktischer Zucker für </a:t>
            </a:r>
            <a:r>
              <a:rPr lang="de-CH" dirty="0" err="1">
                <a:sym typeface="Wingdings" panose="05000000000000000000" pitchFamily="2" charset="2"/>
              </a:rPr>
              <a:t>elseif</a:t>
            </a:r>
            <a:r>
              <a:rPr lang="de-CH" dirty="0">
                <a:sym typeface="Wingdings" panose="05000000000000000000" pitchFamily="2" charset="2"/>
              </a:rPr>
              <a:t> mit grösser/kleiner Expression für die Ranges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555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C7E4-8CF7-47AA-820E-2A5A5002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950D-DFFD-4BF6-A7E3-F3635D3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BE4B-FC84-4FF2-94F6-1F0382D0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91F1A-35C2-4C79-9918-6DDA4576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Liveaufführung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D7C9E4-A779-470F-926D-A2139111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52462" y="3625378"/>
            <a:ext cx="6647620" cy="2166837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12292" name="Picture 4" descr="Bildergebnis für compiler meme">
            <a:extLst>
              <a:ext uri="{FF2B5EF4-FFF2-40B4-BE49-F238E27FC236}">
                <a16:creationId xmlns:a16="http://schemas.microsoft.com/office/drawing/2014/main" id="{6F944EBD-D04D-426F-9FBB-3F197EED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28" y="2124447"/>
            <a:ext cx="6696744" cy="464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Compilerbau Gruppe 2: Tom Ohme, Simon Wächter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Aufgabenstellung &amp; Problematik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Umsetzung &amp; Codebeispiele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Syntax &amp; Grammatik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Beschränkungen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Codegenerierung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Liveaufführung</a:t>
            </a:r>
          </a:p>
        </p:txBody>
      </p:sp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CH" dirty="0"/>
              <a:t>Aufgabenstellung und Problematik 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="1" dirty="0"/>
          </a:p>
          <a:p>
            <a:r>
              <a:rPr lang="de-CH" b="1" dirty="0"/>
              <a:t>Aufgabestellung:</a:t>
            </a:r>
            <a:r>
              <a:rPr lang="de-CH" dirty="0"/>
              <a:t> Schreiben Sie eine «schnelle» Fakultätsfunktion, welche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Die Werte 1 bis 4 statisch ausgibt, sprich 1, 2, 6 und 24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Werte ab 5 rekursiv &amp; dynamisch berechnet, sprich 120, 620 etc.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895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95A9A-A3D0-475B-9D95-C96DD395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A565D-C705-4A90-A983-2BE6C309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EF9E-B669-45EB-B7C1-13F0144F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8D2712-1998-47C8-988E-F5506A97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865237"/>
            <a:ext cx="9213850" cy="361950"/>
          </a:xfrm>
        </p:spPr>
        <p:txBody>
          <a:bodyPr/>
          <a:lstStyle/>
          <a:p>
            <a:r>
              <a:rPr lang="de-CH" dirty="0"/>
              <a:t>Aufgabenstellung und Problematik II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CEE97E0-1B6A-4B4F-8160-4E68D5D70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1980431"/>
            <a:ext cx="9213850" cy="4464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fast_factorial_if(value:int32) returns result:int32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tempresult:int32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value = 1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:= 1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value = 2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:= 2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value = 3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result := 6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if value = 3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result := 24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else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tempresult := fast_factorial_if(value - 1);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result := value * tempresult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endif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endif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endif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endif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endfun;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3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95A9A-A3D0-475B-9D95-C96DD395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A565D-C705-4A90-A983-2BE6C309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EF9E-B669-45EB-B7C1-13F0144F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8D2712-1998-47C8-988E-F5506A97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 und Codebeispiele I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E3A67DC-B35C-4669-B76A-54D2CB157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fast_factorial_elseif(value:int32) returns result:int32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tempresult:int32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value = 1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:= 1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elseif value = 2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:= 2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elseif value = 3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:= 6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elseif value = 4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:= 24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tempresult := fast_factorial_elseif(value - 1);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:=  value * tempresult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endif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endfun;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95A9A-A3D0-475B-9D95-C96DD395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A565D-C705-4A90-A983-2BE6C309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EF9E-B669-45EB-B7C1-13F0144F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8D2712-1998-47C8-988E-F5506A97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 und Codebeispiele II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704F70-54B2-494F-8A04-FA6383755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fast_factorial_switch(value:int32) returns result:int32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tempresult:int32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switch value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1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:= 1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2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:= 2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3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:= 6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4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:= 24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default then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tempresult := fast_factorial_switch(value - 1);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:=  value * tempresult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endswitch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endfun;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2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98228-9C01-4505-84A8-26B60FCC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26587-50E4-4175-BF9F-869B5AF0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5E73-9330-4F63-B7EB-29BE7294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B22925-0600-4088-B72A-7554E014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Syntax und Grammatik 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D73A06-F2EB-43BF-93C7-372E5E42E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C7C6B8-D802-477B-8BE1-EC3036725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48070"/>
              </p:ext>
            </p:extLst>
          </p:nvPr>
        </p:nvGraphicFramePr>
        <p:xfrm>
          <a:off x="1674292" y="2844527"/>
          <a:ext cx="7128934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64467">
                  <a:extLst>
                    <a:ext uri="{9D8B030D-6E8A-4147-A177-3AD203B41FA5}">
                      <a16:colId xmlns:a16="http://schemas.microsoft.com/office/drawing/2014/main" val="1370846067"/>
                    </a:ext>
                  </a:extLst>
                </a:gridCol>
                <a:gridCol w="3564467">
                  <a:extLst>
                    <a:ext uri="{9D8B030D-6E8A-4147-A177-3AD203B41FA5}">
                      <a16:colId xmlns:a16="http://schemas.microsoft.com/office/drawing/2014/main" val="173666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9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switch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case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1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default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endswitch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ENDSWITCH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8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elseif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ELSEIF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2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98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98228-9C01-4505-84A8-26B60FCC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26587-50E4-4175-BF9F-869B5AF0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5E73-9330-4F63-B7EB-29BE7294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B22925-0600-4088-B72A-7554E014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Syntax und Grammatik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D73A06-F2EB-43BF-93C7-372E5E42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9213850" cy="4464050"/>
          </a:xfrm>
        </p:spPr>
        <p:txBody>
          <a:bodyPr/>
          <a:lstStyle/>
          <a:p>
            <a:r>
              <a:rPr lang="de-CH" dirty="0" err="1"/>
              <a:t>cmd</a:t>
            </a:r>
            <a:r>
              <a:rPr lang="de-CH" dirty="0"/>
              <a:t> ::=	SKIP</a:t>
            </a:r>
          </a:p>
          <a:p>
            <a:r>
              <a:rPr lang="de-CH" dirty="0"/>
              <a:t>    | </a:t>
            </a:r>
            <a:r>
              <a:rPr lang="de-CH" dirty="0" err="1"/>
              <a:t>expr</a:t>
            </a:r>
            <a:r>
              <a:rPr lang="de-CH" dirty="0"/>
              <a:t> BECOMES </a:t>
            </a:r>
            <a:r>
              <a:rPr lang="de-CH" dirty="0" err="1"/>
              <a:t>expr</a:t>
            </a:r>
            <a:endParaRPr lang="de-CH" dirty="0"/>
          </a:p>
          <a:p>
            <a:r>
              <a:rPr lang="de-CH" dirty="0"/>
              <a:t>    | IF </a:t>
            </a:r>
            <a:r>
              <a:rPr lang="de-CH" dirty="0" err="1"/>
              <a:t>expr</a:t>
            </a:r>
            <a:r>
              <a:rPr lang="de-CH" dirty="0"/>
              <a:t> THEN </a:t>
            </a:r>
            <a:r>
              <a:rPr lang="de-CH" dirty="0" err="1"/>
              <a:t>cpsCmd</a:t>
            </a: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{ELSEIF </a:t>
            </a:r>
            <a:r>
              <a:rPr lang="de-CH" dirty="0" err="1">
                <a:solidFill>
                  <a:srgbClr val="FF0000"/>
                </a:solidFill>
              </a:rPr>
              <a:t>expr</a:t>
            </a:r>
            <a:r>
              <a:rPr lang="de-CH" dirty="0">
                <a:solidFill>
                  <a:srgbClr val="FF0000"/>
                </a:solidFill>
              </a:rPr>
              <a:t> THEN </a:t>
            </a:r>
            <a:r>
              <a:rPr lang="de-CH" dirty="0" err="1">
                <a:solidFill>
                  <a:srgbClr val="FF0000"/>
                </a:solidFill>
              </a:rPr>
              <a:t>cpsCmd</a:t>
            </a:r>
            <a:r>
              <a:rPr lang="de-CH" dirty="0">
                <a:solidFill>
                  <a:srgbClr val="FF0000"/>
                </a:solidFill>
              </a:rPr>
              <a:t>} [ELSE </a:t>
            </a:r>
            <a:r>
              <a:rPr lang="de-CH" dirty="0" err="1">
                <a:solidFill>
                  <a:srgbClr val="FF0000"/>
                </a:solidFill>
              </a:rPr>
              <a:t>cpsCmd</a:t>
            </a:r>
            <a:r>
              <a:rPr lang="de-CH" dirty="0">
                <a:solidFill>
                  <a:srgbClr val="FF0000"/>
                </a:solidFill>
              </a:rPr>
              <a:t>]</a:t>
            </a:r>
            <a:r>
              <a:rPr lang="de-CH" dirty="0"/>
              <a:t> ENDIF</a:t>
            </a:r>
          </a:p>
          <a:p>
            <a:r>
              <a:rPr lang="de-CH" dirty="0"/>
              <a:t>    </a:t>
            </a:r>
            <a:r>
              <a:rPr lang="de-CH" dirty="0">
                <a:solidFill>
                  <a:srgbClr val="FF0000"/>
                </a:solidFill>
              </a:rPr>
              <a:t>| SWITCH </a:t>
            </a:r>
            <a:r>
              <a:rPr lang="de-CH" dirty="0" err="1">
                <a:solidFill>
                  <a:srgbClr val="FF0000"/>
                </a:solidFill>
              </a:rPr>
              <a:t>expr</a:t>
            </a:r>
            <a:r>
              <a:rPr lang="de-CH" dirty="0">
                <a:solidFill>
                  <a:srgbClr val="FF0000"/>
                </a:solidFill>
              </a:rPr>
              <a:t> CASE LITERAL THEN </a:t>
            </a:r>
            <a:r>
              <a:rPr lang="de-CH" dirty="0" err="1">
                <a:solidFill>
                  <a:srgbClr val="FF0000"/>
                </a:solidFill>
              </a:rPr>
              <a:t>cpsCmd</a:t>
            </a:r>
            <a:r>
              <a:rPr lang="de-CH" dirty="0">
                <a:solidFill>
                  <a:srgbClr val="FF0000"/>
                </a:solidFill>
              </a:rPr>
              <a:t> {CASE LITERAL THEN</a:t>
            </a:r>
            <a:br>
              <a:rPr lang="de-CH" dirty="0">
                <a:solidFill>
                  <a:srgbClr val="FF0000"/>
                </a:solidFill>
              </a:rPr>
            </a:br>
            <a:r>
              <a:rPr lang="de-CH" dirty="0">
                <a:solidFill>
                  <a:srgbClr val="FF0000"/>
                </a:solidFill>
              </a:rPr>
              <a:t>        </a:t>
            </a:r>
            <a:r>
              <a:rPr lang="de-CH" dirty="0" err="1">
                <a:solidFill>
                  <a:srgbClr val="FF0000"/>
                </a:solidFill>
              </a:rPr>
              <a:t>cpsCmd</a:t>
            </a:r>
            <a:r>
              <a:rPr lang="de-CH" dirty="0">
                <a:solidFill>
                  <a:srgbClr val="FF0000"/>
                </a:solidFill>
              </a:rPr>
              <a:t>} [DEFAULT THEN </a:t>
            </a:r>
            <a:r>
              <a:rPr lang="de-CH" dirty="0" err="1">
                <a:solidFill>
                  <a:srgbClr val="FF0000"/>
                </a:solidFill>
              </a:rPr>
              <a:t>cpsCmd</a:t>
            </a:r>
            <a:r>
              <a:rPr lang="de-CH" dirty="0">
                <a:solidFill>
                  <a:srgbClr val="FF0000"/>
                </a:solidFill>
              </a:rPr>
              <a:t>] ENDSWITCH</a:t>
            </a:r>
          </a:p>
          <a:p>
            <a:r>
              <a:rPr lang="de-CH" dirty="0"/>
              <a:t>    | WHILE </a:t>
            </a:r>
            <a:r>
              <a:rPr lang="de-CH" dirty="0" err="1"/>
              <a:t>expr</a:t>
            </a:r>
            <a:r>
              <a:rPr lang="de-CH" dirty="0"/>
              <a:t> DO </a:t>
            </a:r>
            <a:r>
              <a:rPr lang="de-CH" dirty="0" err="1"/>
              <a:t>cpsCmd</a:t>
            </a:r>
            <a:r>
              <a:rPr lang="de-CH" dirty="0"/>
              <a:t> ENDWHILE</a:t>
            </a:r>
          </a:p>
          <a:p>
            <a:r>
              <a:rPr lang="de-CH" dirty="0"/>
              <a:t>    | CALL IDENT </a:t>
            </a:r>
            <a:r>
              <a:rPr lang="de-CH" dirty="0" err="1"/>
              <a:t>exprList</a:t>
            </a:r>
            <a:r>
              <a:rPr lang="de-CH" dirty="0"/>
              <a:t> [</a:t>
            </a:r>
            <a:r>
              <a:rPr lang="de-CH" dirty="0" err="1"/>
              <a:t>globInits</a:t>
            </a:r>
            <a:r>
              <a:rPr lang="de-CH" dirty="0"/>
              <a:t>]</a:t>
            </a:r>
          </a:p>
          <a:p>
            <a:r>
              <a:rPr lang="de-CH" dirty="0"/>
              <a:t>    | DEBUGIN </a:t>
            </a:r>
            <a:r>
              <a:rPr lang="de-CH" dirty="0" err="1"/>
              <a:t>expr</a:t>
            </a:r>
            <a:endParaRPr lang="de-CH" dirty="0"/>
          </a:p>
          <a:p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Änderung: </a:t>
            </a:r>
            <a:r>
              <a:rPr lang="de-CH" dirty="0" err="1">
                <a:solidFill>
                  <a:srgbClr val="FF0000"/>
                </a:solidFill>
              </a:rPr>
              <a:t>else</a:t>
            </a:r>
            <a:r>
              <a:rPr lang="de-CH" dirty="0">
                <a:solidFill>
                  <a:srgbClr val="FF0000"/>
                </a:solidFill>
              </a:rPr>
              <a:t> ist nun optional!</a:t>
            </a:r>
          </a:p>
        </p:txBody>
      </p:sp>
    </p:spTree>
    <p:extLst>
      <p:ext uri="{BB962C8B-B14F-4D97-AF65-F5344CB8AC3E}">
        <p14:creationId xmlns:p14="http://schemas.microsoft.com/office/powerpoint/2010/main" val="179232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9A072-9B35-450E-9367-9650B7B7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05.01.2018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6770C-9AFE-4657-9727-5CA05801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037A3-B24B-4606-87CB-06014757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B81D11-2F80-4F3B-B9F5-174292D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Beschränkungen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94FD34-882A-4007-A953-00E0BEADF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err="1"/>
              <a:t>Expressions</a:t>
            </a:r>
            <a:r>
              <a:rPr lang="de-CH" dirty="0"/>
              <a:t> in einem </a:t>
            </a:r>
            <a:r>
              <a:rPr lang="de-CH" dirty="0" err="1"/>
              <a:t>elseif</a:t>
            </a:r>
            <a:r>
              <a:rPr lang="de-CH" dirty="0"/>
              <a:t>/</a:t>
            </a:r>
            <a:r>
              <a:rPr lang="de-CH" dirty="0" err="1"/>
              <a:t>else</a:t>
            </a:r>
            <a:r>
              <a:rPr lang="de-CH" dirty="0"/>
              <a:t> müssen zu einem </a:t>
            </a:r>
            <a:r>
              <a:rPr lang="de-CH" dirty="0" err="1"/>
              <a:t>boolschen</a:t>
            </a:r>
            <a:r>
              <a:rPr lang="de-CH" dirty="0"/>
              <a:t> Ausdruck evaluiert werden können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err="1"/>
              <a:t>Expressions</a:t>
            </a:r>
            <a:r>
              <a:rPr lang="de-CH" dirty="0"/>
              <a:t> in einem </a:t>
            </a:r>
            <a:r>
              <a:rPr lang="de-CH" dirty="0" err="1"/>
              <a:t>switch</a:t>
            </a:r>
            <a:r>
              <a:rPr lang="de-CH" dirty="0"/>
              <a:t> und </a:t>
            </a:r>
            <a:r>
              <a:rPr lang="de-CH" dirty="0" err="1"/>
              <a:t>case</a:t>
            </a:r>
            <a:r>
              <a:rPr lang="de-CH" dirty="0"/>
              <a:t> müssen vom gleichen Datentyp sein</a:t>
            </a:r>
            <a:br>
              <a:rPr lang="de-CH" dirty="0"/>
            </a:br>
            <a:r>
              <a:rPr lang="de-CH" dirty="0"/>
              <a:t>Feature: Implementierung von Teilmengen </a:t>
            </a:r>
            <a:r>
              <a:rPr lang="de-CH" dirty="0" err="1"/>
              <a:t>bool</a:t>
            </a:r>
            <a:r>
              <a:rPr lang="de-CH" dirty="0"/>
              <a:t> ⊆ int32 ⊆ int64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err="1"/>
              <a:t>Expressions</a:t>
            </a:r>
            <a:r>
              <a:rPr lang="de-CH" dirty="0"/>
              <a:t> von </a:t>
            </a:r>
            <a:r>
              <a:rPr lang="de-CH" dirty="0" err="1"/>
              <a:t>case</a:t>
            </a:r>
            <a:r>
              <a:rPr lang="de-CH" dirty="0"/>
              <a:t> Werten müssen zu einem Literal evaluiert werden können (Später mehr dazu)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Cases in einem </a:t>
            </a:r>
            <a:r>
              <a:rPr lang="de-CH" dirty="0" err="1"/>
              <a:t>switch</a:t>
            </a:r>
            <a:r>
              <a:rPr lang="de-CH" dirty="0"/>
              <a:t> müssen über eine einzigartige Expression verfügen (Später mehr dazu)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Grammatikalisch bedingt: Ein </a:t>
            </a:r>
          </a:p>
        </p:txBody>
      </p:sp>
    </p:spTree>
    <p:extLst>
      <p:ext uri="{BB962C8B-B14F-4D97-AF65-F5344CB8AC3E}">
        <p14:creationId xmlns:p14="http://schemas.microsoft.com/office/powerpoint/2010/main" val="4118737250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522</Words>
  <Application>Microsoft Office PowerPoint</Application>
  <PresentationFormat>Custom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Wingdings</vt:lpstr>
      <vt:lpstr>Arial</vt:lpstr>
      <vt:lpstr>Courier New</vt:lpstr>
      <vt:lpstr>FHNW-PP</vt:lpstr>
      <vt:lpstr>Einführung von switch/case und elseif als komplexe Kontrollstrukturen</vt:lpstr>
      <vt:lpstr>Übersicht</vt:lpstr>
      <vt:lpstr>Aufgabenstellung und Problematik I</vt:lpstr>
      <vt:lpstr>Aufgabenstellung und Problematik II</vt:lpstr>
      <vt:lpstr>Umsetzung und Codebeispiele I</vt:lpstr>
      <vt:lpstr>Umsetzung und Codebeispiele II</vt:lpstr>
      <vt:lpstr>Syntax und Grammatik I</vt:lpstr>
      <vt:lpstr>Syntax und Grammatik II</vt:lpstr>
      <vt:lpstr>Beschränkungen</vt:lpstr>
      <vt:lpstr>Codegenerierung I</vt:lpstr>
      <vt:lpstr>Codegenerierung II</vt:lpstr>
      <vt:lpstr>Codegenerierung III</vt:lpstr>
      <vt:lpstr>Codegenerierung IV</vt:lpstr>
      <vt:lpstr>Codegenerierung V</vt:lpstr>
      <vt:lpstr>Codegenerierung VI</vt:lpstr>
      <vt:lpstr>Liveaufführung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</dc:creator>
  <cp:lastModifiedBy>Wächter Simon (s)</cp:lastModifiedBy>
  <cp:revision>125</cp:revision>
  <dcterms:created xsi:type="dcterms:W3CDTF">2017-11-03T10:31:06Z</dcterms:created>
  <dcterms:modified xsi:type="dcterms:W3CDTF">2018-01-05T13:19:45Z</dcterms:modified>
</cp:coreProperties>
</file>