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307" r:id="rId3"/>
    <p:sldId id="308" r:id="rId4"/>
    <p:sldId id="309" r:id="rId5"/>
    <p:sldId id="310" r:id="rId6"/>
    <p:sldId id="311" r:id="rId7"/>
    <p:sldId id="312" r:id="rId8"/>
    <p:sldId id="313" r:id="rId9"/>
    <p:sldId id="314" r:id="rId10"/>
    <p:sldId id="315" r:id="rId11"/>
    <p:sldId id="316" r:id="rId12"/>
    <p:sldId id="317" r:id="rId13"/>
    <p:sldId id="319" r:id="rId14"/>
    <p:sldId id="320" r:id="rId15"/>
    <p:sldId id="321" r:id="rId16"/>
    <p:sldId id="322" r:id="rId17"/>
    <p:sldId id="323" r:id="rId18"/>
    <p:sldId id="324" r:id="rId19"/>
    <p:sldId id="325" r:id="rId20"/>
    <p:sldId id="326" r:id="rId21"/>
    <p:sldId id="327" r:id="rId22"/>
    <p:sldId id="328" r:id="rId23"/>
    <p:sldId id="329" r:id="rId24"/>
    <p:sldId id="306"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60"/>
  </p:normalViewPr>
  <p:slideViewPr>
    <p:cSldViewPr snapToGrid="0">
      <p:cViewPr varScale="1">
        <p:scale>
          <a:sx n="90" d="100"/>
          <a:sy n="90" d="100"/>
        </p:scale>
        <p:origin x="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CDA5-BC93-A454-E6C0-4A44C32E7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E9B71460-A0DA-E9D0-BE20-46C7AF95F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48628E7-B2BA-D1FD-DFEF-D2D082C74BB5}"/>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E959E11-BBFE-84AF-47B3-C6C6F0769B4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67DBE81-64BB-B04E-7C9B-C4473BE8D556}"/>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25004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8CED-8FB6-511D-8817-3189EC7E04D3}"/>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04E4AF3-DD82-3C26-A823-7EF26FDB1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5BF9A7-A6F2-2836-1A09-60FC47ECD266}"/>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E0BA7FD0-8AE9-F8B9-29F3-9064AF637B7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3054665-C412-734F-FF41-1345A0BD826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79366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EBCE3-E4D7-26DE-BCA8-2488712917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1048904-0AB3-5B91-6F29-15BB7DB89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9C55581-F8DD-0318-5CE8-72546032F5A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9E12C4FD-DC97-05EE-D942-39695EF5414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385A9DC-9AC7-DDE2-3A00-D1DB55F4AE4C}"/>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62261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1FA5-416D-46C7-8C42-4DF5B6B8580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2C8FFE-88C2-9D6A-4DA1-8E5D91BC4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E8911CD-61F7-BA0B-70DB-4EE401333F8C}"/>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D3AE1736-16A6-D9D1-0B1C-95E5D50AB69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D3D5B67-3EC5-9E6A-27D9-AB9270B5BCE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47085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2E4E-0AF2-B0A8-A8B1-CA2424E6F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693EC112-7266-B98A-FBAD-A96C1AB8D8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EF7B5-33B1-338C-7462-BCB05AA0FB24}"/>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A9C35EF8-AC0F-56FD-7B7B-A0B9F8C399D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265483D-5FA3-B063-08FF-E0CFE61F31A5}"/>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90063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85B-B2C8-87CA-F962-017D94FEEC4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DECE007-51F3-78BE-C109-8C6DD215F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5E12BC7D-F378-219C-65DA-26A772BCF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626DC27-3248-6A71-29D2-AD8EAF747D70}"/>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F79D16CB-C7AB-EB58-506B-A63C7E79E9D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9883F81-7088-1906-09CB-E3CA959ECAF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10900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7518-D22E-11BB-674A-69831D34FB3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938B73F-1869-75EE-E1D9-D16AAB963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CE0C4-B34F-7F23-04DB-01A21B6A6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9AB9918F-C53D-1DF5-9B3D-11D23F21A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FAC2D-CE10-E50D-A31A-846C8D147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314C0DF-95F3-C86A-EB54-BA6A682BD9A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8" name="Footer Placeholder 7">
            <a:extLst>
              <a:ext uri="{FF2B5EF4-FFF2-40B4-BE49-F238E27FC236}">
                <a16:creationId xmlns:a16="http://schemas.microsoft.com/office/drawing/2014/main" id="{15DD0376-32EB-BE92-33A0-C333E36E7039}"/>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85ECFE6-750A-7EEC-52AB-3BEF7F7212B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30395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6F02-10F3-AEF6-08FA-7465D78BB7F9}"/>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1E43B994-F886-B98C-127E-3C23686544F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4" name="Footer Placeholder 3">
            <a:extLst>
              <a:ext uri="{FF2B5EF4-FFF2-40B4-BE49-F238E27FC236}">
                <a16:creationId xmlns:a16="http://schemas.microsoft.com/office/drawing/2014/main" id="{64FAF089-EE52-00FF-DCAD-C2DCD7669D8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59BCAE7-A195-EB59-9CCD-EAE04768A1E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408544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7A408-EFA4-4F83-1A9D-F9125626ACC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3" name="Footer Placeholder 2">
            <a:extLst>
              <a:ext uri="{FF2B5EF4-FFF2-40B4-BE49-F238E27FC236}">
                <a16:creationId xmlns:a16="http://schemas.microsoft.com/office/drawing/2014/main" id="{E5B02742-C9D0-9351-C782-57B20434CD0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509F8339-5162-B990-1B04-54CC1683843B}"/>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63098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AD08-FE8C-B1C5-314F-8F4F3AB6D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C4D6868-3812-0BEB-C42B-D1F2B51DA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F57B6119-AEF2-99D4-F510-2641259A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FEF93-18BF-9AFD-C292-C5666277496B}"/>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D549C8D3-FD12-2DB6-BAF7-ABA6603B0C9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32283CF-352D-ED87-2690-ECD77F1E937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27796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B0E9-9347-2748-58B4-70C9A65CC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9F4A7C2-6A0D-9D7D-D8D9-979225AFE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9F974FF-D9D8-F50B-6071-CE971FFAC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7E6CE-DC58-CCD9-9E59-5469CE9096C2}"/>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7F4AEB8F-6EFF-A3E2-EBA9-14A48EEDDD6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385E6AD-1394-DEDD-DF67-F0C052F21473}"/>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81276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DDF9A-4C6F-0BCE-5137-3ADFD070D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98E5786-3E14-24F6-80FA-E5FB57A2B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F1254BD-1FAC-48BA-92DA-D6BEB16F5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D4F10C7-4331-CEFA-C64E-4CF0A3F00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3BDD58E3-294D-F1C1-7AB7-DB0212D67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FA82AE-D2EE-4A8A-8270-EDC0B7D799B5}" type="slidenum">
              <a:rPr lang="tr-TR" smtClean="0"/>
              <a:t>‹#›</a:t>
            </a:fld>
            <a:endParaRPr lang="tr-TR"/>
          </a:p>
        </p:txBody>
      </p:sp>
    </p:spTree>
    <p:extLst>
      <p:ext uri="{BB962C8B-B14F-4D97-AF65-F5344CB8AC3E}">
        <p14:creationId xmlns:p14="http://schemas.microsoft.com/office/powerpoint/2010/main" val="3265722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7C4DFAB-A27E-E577-6458-839CCB7D0689}"/>
              </a:ext>
            </a:extLst>
          </p:cNvPr>
          <p:cNvSpPr>
            <a:spLocks noGrp="1"/>
          </p:cNvSpPr>
          <p:nvPr>
            <p:ph type="ctrTitle"/>
          </p:nvPr>
        </p:nvSpPr>
        <p:spPr>
          <a:xfrm>
            <a:off x="1524000" y="1293338"/>
            <a:ext cx="9144000" cy="3274592"/>
          </a:xfrm>
        </p:spPr>
        <p:txBody>
          <a:bodyPr anchor="ctr">
            <a:normAutofit/>
          </a:bodyPr>
          <a:lstStyle/>
          <a:p>
            <a:r>
              <a:rPr lang="tr-TR" sz="7200" b="1" dirty="0">
                <a:solidFill>
                  <a:srgbClr val="002060"/>
                </a:solidFill>
              </a:rPr>
              <a:t>YAZILIM BAKIMI VE EVRİMİ</a:t>
            </a:r>
          </a:p>
        </p:txBody>
      </p:sp>
      <p:sp>
        <p:nvSpPr>
          <p:cNvPr id="8" name="Subtitle 7">
            <a:extLst>
              <a:ext uri="{FF2B5EF4-FFF2-40B4-BE49-F238E27FC236}">
                <a16:creationId xmlns:a16="http://schemas.microsoft.com/office/drawing/2014/main" id="{F063935E-6D1E-4F3C-DAF3-D80FDA7DE1D6}"/>
              </a:ext>
            </a:extLst>
          </p:cNvPr>
          <p:cNvSpPr>
            <a:spLocks noGrp="1"/>
          </p:cNvSpPr>
          <p:nvPr>
            <p:ph type="subTitle" idx="1"/>
          </p:nvPr>
        </p:nvSpPr>
        <p:spPr>
          <a:xfrm>
            <a:off x="1524000" y="5514052"/>
            <a:ext cx="9144000" cy="651910"/>
          </a:xfrm>
        </p:spPr>
        <p:txBody>
          <a:bodyPr anchor="ctr">
            <a:normAutofit/>
          </a:bodyPr>
          <a:lstStyle/>
          <a:p>
            <a:r>
              <a:rPr lang="tr-TR" dirty="0"/>
              <a:t>Doç. Dr. Mehmet Akif </a:t>
            </a:r>
            <a:r>
              <a:rPr lang="tr-TR" dirty="0" err="1"/>
              <a:t>Çifçi</a:t>
            </a:r>
            <a:endParaRPr lang="tr-TR" dirty="0"/>
          </a:p>
        </p:txBody>
      </p:sp>
      <p:cxnSp>
        <p:nvCxnSpPr>
          <p:cNvPr id="19" name="Straight Connector 1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1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İyileştirici Bakım</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1031016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Sisteme yeni işlev ve özelliklerin eklenmesi, performansın arttırılması gibi bakım çalışmalarıdır. Örneğin;</a:t>
            </a:r>
          </a:p>
          <a:p>
            <a:pPr lvl="1"/>
            <a:r>
              <a:rPr lang="tr-TR" dirty="0">
                <a:solidFill>
                  <a:schemeClr val="tx1">
                    <a:lumMod val="65000"/>
                    <a:lumOff val="35000"/>
                  </a:schemeClr>
                </a:solidFill>
                <a:latin typeface="Arial" panose="020B0604020202020204" pitchFamily="34" charset="0"/>
                <a:cs typeface="Arial" panose="020B0604020202020204" pitchFamily="34" charset="0"/>
              </a:rPr>
              <a:t>Hız optimizasyonu,</a:t>
            </a:r>
          </a:p>
          <a:p>
            <a:pPr lvl="1"/>
            <a:r>
              <a:rPr lang="tr-TR" dirty="0">
                <a:solidFill>
                  <a:schemeClr val="tx1">
                    <a:lumMod val="65000"/>
                    <a:lumOff val="35000"/>
                  </a:schemeClr>
                </a:solidFill>
                <a:latin typeface="Arial" panose="020B0604020202020204" pitchFamily="34" charset="0"/>
                <a:cs typeface="Arial" panose="020B0604020202020204" pitchFamily="34" charset="0"/>
              </a:rPr>
              <a:t>Kullanıcı arayüzlerinde iyileştirme,</a:t>
            </a:r>
          </a:p>
          <a:p>
            <a:pPr lvl="1"/>
            <a:r>
              <a:rPr lang="tr-TR" dirty="0">
                <a:solidFill>
                  <a:schemeClr val="tx1">
                    <a:lumMod val="65000"/>
                    <a:lumOff val="35000"/>
                  </a:schemeClr>
                </a:solidFill>
                <a:latin typeface="Arial" panose="020B0604020202020204" pitchFamily="34" charset="0"/>
                <a:cs typeface="Arial" panose="020B0604020202020204" pitchFamily="34" charset="0"/>
              </a:rPr>
              <a:t>Yazılım kullanılabilirliğindeki iyileştirmeler,</a:t>
            </a:r>
          </a:p>
          <a:p>
            <a:pPr lvl="1"/>
            <a:r>
              <a:rPr lang="tr-TR" dirty="0">
                <a:solidFill>
                  <a:schemeClr val="tx1">
                    <a:lumMod val="65000"/>
                    <a:lumOff val="35000"/>
                  </a:schemeClr>
                </a:solidFill>
                <a:latin typeface="Arial" panose="020B0604020202020204" pitchFamily="34" charset="0"/>
                <a:cs typeface="Arial" panose="020B0604020202020204" pitchFamily="34" charset="0"/>
              </a:rPr>
              <a:t>Yazılım işlevselliğinin iyileştirilmesi,</a:t>
            </a:r>
          </a:p>
          <a:p>
            <a:pPr lvl="1"/>
            <a:r>
              <a:rPr lang="tr-TR" dirty="0">
                <a:solidFill>
                  <a:schemeClr val="tx1">
                    <a:lumMod val="65000"/>
                    <a:lumOff val="35000"/>
                  </a:schemeClr>
                </a:solidFill>
                <a:latin typeface="Arial" panose="020B0604020202020204" pitchFamily="34" charset="0"/>
                <a:cs typeface="Arial" panose="020B0604020202020204" pitchFamily="34" charset="0"/>
              </a:rPr>
              <a:t>Yazılım performansında iyileşme.</a:t>
            </a:r>
          </a:p>
          <a:p>
            <a:r>
              <a:rPr lang="tr-TR" sz="2400" dirty="0">
                <a:solidFill>
                  <a:schemeClr val="tx1">
                    <a:lumMod val="65000"/>
                    <a:lumOff val="35000"/>
                  </a:schemeClr>
                </a:solidFill>
                <a:latin typeface="Arial" panose="020B0604020202020204" pitchFamily="34" charset="0"/>
                <a:cs typeface="Arial" panose="020B0604020202020204" pitchFamily="34" charset="0"/>
              </a:rPr>
              <a:t>Genellikle bir sisteme çalışmaya başladıktan sonra yeni bir işlev eklemek, aynı işlevin henüz geliştirme sürecindeyken eklenmesine göre çok daha maliyetlidir.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67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Önleyici Bakım</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1031016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Yazılımın gelecekte uygulanabilecek değişikliklere daha iyi adapte olması için </a:t>
            </a:r>
            <a:r>
              <a:rPr lang="tr-TR" sz="2400" dirty="0" err="1">
                <a:solidFill>
                  <a:schemeClr val="tx1">
                    <a:lumMod val="65000"/>
                    <a:lumOff val="35000"/>
                  </a:schemeClr>
                </a:solidFill>
                <a:latin typeface="Arial" panose="020B0604020202020204" pitchFamily="34" charset="0"/>
                <a:cs typeface="Arial" panose="020B0604020202020204" pitchFamily="34" charset="0"/>
              </a:rPr>
              <a:t>bakılabilirliği</a:t>
            </a:r>
            <a:r>
              <a:rPr lang="tr-TR" sz="2400" dirty="0">
                <a:solidFill>
                  <a:schemeClr val="tx1">
                    <a:lumMod val="65000"/>
                    <a:lumOff val="35000"/>
                  </a:schemeClr>
                </a:solidFill>
                <a:latin typeface="Arial" panose="020B0604020202020204" pitchFamily="34" charset="0"/>
                <a:cs typeface="Arial" panose="020B0604020202020204" pitchFamily="34" charset="0"/>
              </a:rPr>
              <a:t> ve güvenilebilirliği artırabilmek için alınabilecek tedbir niteliğindeki işlemlere önleyici bakım denir. Örneğin;</a:t>
            </a:r>
          </a:p>
          <a:p>
            <a:pPr lvl="1"/>
            <a:r>
              <a:rPr lang="tr-TR" dirty="0">
                <a:solidFill>
                  <a:srgbClr val="002060"/>
                </a:solidFill>
                <a:latin typeface="Arial" panose="020B0604020202020204" pitchFamily="34" charset="0"/>
                <a:cs typeface="Arial" panose="020B0604020202020204" pitchFamily="34" charset="0"/>
              </a:rPr>
              <a:t>Belgelerin güncellenmesi: </a:t>
            </a:r>
            <a:r>
              <a:rPr lang="tr-TR" dirty="0">
                <a:solidFill>
                  <a:schemeClr val="tx1">
                    <a:lumMod val="65000"/>
                    <a:lumOff val="35000"/>
                  </a:schemeClr>
                </a:solidFill>
                <a:latin typeface="Arial" panose="020B0604020202020204" pitchFamily="34" charset="0"/>
                <a:cs typeface="Arial" panose="020B0604020202020204" pitchFamily="34" charset="0"/>
              </a:rPr>
              <a:t>Belgeyi sistemin mevcut durumuna göre güncellemek.</a:t>
            </a:r>
          </a:p>
          <a:p>
            <a:pPr lvl="1"/>
            <a:r>
              <a:rPr lang="tr-TR" dirty="0">
                <a:solidFill>
                  <a:srgbClr val="002060"/>
                </a:solidFill>
                <a:latin typeface="Arial" panose="020B0604020202020204" pitchFamily="34" charset="0"/>
                <a:cs typeface="Arial" panose="020B0604020202020204" pitchFamily="34" charset="0"/>
              </a:rPr>
              <a:t>Kodu en iyi duruma getirme:</a:t>
            </a:r>
            <a:r>
              <a:rPr lang="tr-TR" dirty="0">
                <a:solidFill>
                  <a:schemeClr val="tx1">
                    <a:lumMod val="65000"/>
                    <a:lumOff val="35000"/>
                  </a:schemeClr>
                </a:solidFill>
                <a:latin typeface="Arial" panose="020B0604020202020204" pitchFamily="34" charset="0"/>
                <a:cs typeface="Arial" panose="020B0604020202020204" pitchFamily="34" charset="0"/>
              </a:rPr>
              <a:t> Programların daha hızlı yürütülmesi veya depolama alanının verimli bir şekilde kullanılması için kodu değiştirme.</a:t>
            </a:r>
          </a:p>
          <a:p>
            <a:pPr lvl="1"/>
            <a:r>
              <a:rPr lang="tr-TR" dirty="0">
                <a:solidFill>
                  <a:srgbClr val="002060"/>
                </a:solidFill>
                <a:latin typeface="Arial" panose="020B0604020202020204" pitchFamily="34" charset="0"/>
                <a:cs typeface="Arial" panose="020B0604020202020204" pitchFamily="34" charset="0"/>
              </a:rPr>
              <a:t>Kodun yeniden yapılandırılması: </a:t>
            </a:r>
            <a:r>
              <a:rPr lang="tr-TR" dirty="0">
                <a:solidFill>
                  <a:schemeClr val="tx1">
                    <a:lumMod val="65000"/>
                    <a:lumOff val="35000"/>
                  </a:schemeClr>
                </a:solidFill>
                <a:latin typeface="Arial" panose="020B0604020202020204" pitchFamily="34" charset="0"/>
                <a:cs typeface="Arial" panose="020B0604020202020204" pitchFamily="34" charset="0"/>
              </a:rPr>
              <a:t>Kaynak kodunu azaltarak programın yapısını dönüştürmek, kolayca anlaşılmasını sağlamak.</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46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Bakım Aşamaları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923444"/>
            <a:ext cx="11112918" cy="3124658"/>
          </a:xfrm>
        </p:spPr>
        <p:txBody>
          <a:bodyPr anchor="ctr">
            <a:noAutofit/>
          </a:bodyPr>
          <a:lstStyle/>
          <a:p>
            <a:pPr marL="0" indent="0">
              <a:buNone/>
            </a:pPr>
            <a:r>
              <a:rPr lang="tr-TR" sz="2400" dirty="0">
                <a:solidFill>
                  <a:schemeClr val="tx1">
                    <a:lumMod val="65000"/>
                    <a:lumOff val="35000"/>
                  </a:schemeClr>
                </a:solidFill>
                <a:latin typeface="Arial" panose="020B0604020202020204" pitchFamily="34" charset="0"/>
                <a:cs typeface="Arial" panose="020B0604020202020204" pitchFamily="34" charset="0"/>
              </a:rPr>
              <a:t>Bakım evresinde bulunan bir yazılım için bir bakım işi ortaya çıktığında yazılım geliştiricisi tarafından standart bir süreç izlenmelidir. Bakım aşamasını aşağıdaki gibi özetleyebiliriz.</a:t>
            </a:r>
          </a:p>
          <a:p>
            <a:pPr lvl="1"/>
            <a:r>
              <a:rPr lang="tr-TR" dirty="0">
                <a:solidFill>
                  <a:schemeClr val="tx1">
                    <a:lumMod val="65000"/>
                    <a:lumOff val="35000"/>
                  </a:schemeClr>
                </a:solidFill>
                <a:latin typeface="Arial" panose="020B0604020202020204" pitchFamily="34" charset="0"/>
                <a:cs typeface="Arial" panose="020B0604020202020204" pitchFamily="34" charset="0"/>
              </a:rPr>
              <a:t>Problem Tanımlama Aşaması</a:t>
            </a:r>
          </a:p>
          <a:p>
            <a:pPr lvl="1"/>
            <a:r>
              <a:rPr lang="tr-TR" dirty="0">
                <a:solidFill>
                  <a:schemeClr val="tx1">
                    <a:lumMod val="65000"/>
                    <a:lumOff val="35000"/>
                  </a:schemeClr>
                </a:solidFill>
                <a:latin typeface="Arial" panose="020B0604020202020204" pitchFamily="34" charset="0"/>
                <a:cs typeface="Arial" panose="020B0604020202020204" pitchFamily="34" charset="0"/>
              </a:rPr>
              <a:t>Problem Analiz Aşaması</a:t>
            </a:r>
          </a:p>
          <a:p>
            <a:pPr lvl="1"/>
            <a:r>
              <a:rPr lang="tr-TR" dirty="0">
                <a:solidFill>
                  <a:schemeClr val="tx1">
                    <a:lumMod val="65000"/>
                    <a:lumOff val="35000"/>
                  </a:schemeClr>
                </a:solidFill>
                <a:latin typeface="Arial" panose="020B0604020202020204" pitchFamily="34" charset="0"/>
                <a:cs typeface="Arial" panose="020B0604020202020204" pitchFamily="34" charset="0"/>
              </a:rPr>
              <a:t>Tasarım Aşaması</a:t>
            </a:r>
          </a:p>
          <a:p>
            <a:pPr lvl="1"/>
            <a:r>
              <a:rPr lang="tr-TR" dirty="0">
                <a:solidFill>
                  <a:schemeClr val="tx1">
                    <a:lumMod val="65000"/>
                    <a:lumOff val="35000"/>
                  </a:schemeClr>
                </a:solidFill>
                <a:latin typeface="Arial" panose="020B0604020202020204" pitchFamily="34" charset="0"/>
                <a:cs typeface="Arial" panose="020B0604020202020204" pitchFamily="34" charset="0"/>
              </a:rPr>
              <a:t>Uygulama Aşaması</a:t>
            </a:r>
          </a:p>
          <a:p>
            <a:pPr lvl="1"/>
            <a:r>
              <a:rPr lang="tr-TR" dirty="0">
                <a:solidFill>
                  <a:schemeClr val="tx1">
                    <a:lumMod val="65000"/>
                    <a:lumOff val="35000"/>
                  </a:schemeClr>
                </a:solidFill>
                <a:latin typeface="Arial" panose="020B0604020202020204" pitchFamily="34" charset="0"/>
                <a:cs typeface="Arial" panose="020B0604020202020204" pitchFamily="34" charset="0"/>
              </a:rPr>
              <a:t>Sistem Test Aşaması</a:t>
            </a:r>
          </a:p>
          <a:p>
            <a:pPr lvl="1"/>
            <a:r>
              <a:rPr lang="tr-TR" dirty="0">
                <a:solidFill>
                  <a:schemeClr val="tx1">
                    <a:lumMod val="65000"/>
                    <a:lumOff val="35000"/>
                  </a:schemeClr>
                </a:solidFill>
                <a:latin typeface="Arial" panose="020B0604020202020204" pitchFamily="34" charset="0"/>
                <a:cs typeface="Arial" panose="020B0604020202020204" pitchFamily="34" charset="0"/>
              </a:rPr>
              <a:t>Kabul Test Aşaması</a:t>
            </a:r>
          </a:p>
          <a:p>
            <a:pPr lvl="1"/>
            <a:r>
              <a:rPr lang="tr-TR" dirty="0">
                <a:solidFill>
                  <a:schemeClr val="tx1">
                    <a:lumMod val="65000"/>
                    <a:lumOff val="35000"/>
                  </a:schemeClr>
                </a:solidFill>
                <a:latin typeface="Arial" panose="020B0604020202020204" pitchFamily="34" charset="0"/>
                <a:cs typeface="Arial" panose="020B0604020202020204" pitchFamily="34" charset="0"/>
              </a:rPr>
              <a:t>Teslimat Aşaması</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020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Bakım Faaliyetleri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40079" y="2787602"/>
            <a:ext cx="11112918" cy="3124658"/>
          </a:xfrm>
        </p:spPr>
        <p:txBody>
          <a:bodyPr anchor="ctr">
            <a:noAutofit/>
          </a:bodyPr>
          <a:lstStyle/>
          <a:p>
            <a:pPr marL="0" indent="0">
              <a:buNone/>
            </a:pPr>
            <a:r>
              <a:rPr lang="tr-TR" sz="2400" dirty="0">
                <a:solidFill>
                  <a:schemeClr val="tx1">
                    <a:lumMod val="65000"/>
                    <a:lumOff val="35000"/>
                  </a:schemeClr>
                </a:solidFill>
                <a:latin typeface="Arial" panose="020B0604020202020204" pitchFamily="34" charset="0"/>
                <a:cs typeface="Arial" panose="020B0604020202020204" pitchFamily="34" charset="0"/>
              </a:rPr>
              <a:t>Yönetim, iletişim, yazılım ve bilgisayar bilimlerine ait bilgilerin kullanıldığı, görev ve süreç tabanlı ilişkilerin ve rollerin bulunduğu bir alandır. Bakım faaliyetleri;</a:t>
            </a:r>
          </a:p>
          <a:p>
            <a:pPr lvl="1"/>
            <a:r>
              <a:rPr lang="tr-TR" dirty="0">
                <a:solidFill>
                  <a:schemeClr val="tx1">
                    <a:lumMod val="65000"/>
                    <a:lumOff val="35000"/>
                  </a:schemeClr>
                </a:solidFill>
                <a:latin typeface="Arial" panose="020B0604020202020204" pitchFamily="34" charset="0"/>
                <a:cs typeface="Arial" panose="020B0604020202020204" pitchFamily="34" charset="0"/>
              </a:rPr>
              <a:t>Bakımın ve yazılım konfigürasyonunun yönetilmesi ile ilgili;  </a:t>
            </a:r>
            <a:r>
              <a:rPr lang="tr-TR" dirty="0">
                <a:solidFill>
                  <a:srgbClr val="002060"/>
                </a:solidFill>
                <a:latin typeface="Arial" panose="020B0604020202020204" pitchFamily="34" charset="0"/>
                <a:cs typeface="Arial" panose="020B0604020202020204" pitchFamily="34" charset="0"/>
              </a:rPr>
              <a:t>yönetim</a:t>
            </a:r>
          </a:p>
          <a:p>
            <a:pPr lvl="1"/>
            <a:r>
              <a:rPr lang="tr-TR" dirty="0">
                <a:solidFill>
                  <a:schemeClr val="tx1">
                    <a:lumMod val="65000"/>
                    <a:lumOff val="35000"/>
                  </a:schemeClr>
                </a:solidFill>
                <a:latin typeface="Arial" panose="020B0604020202020204" pitchFamily="34" charset="0"/>
                <a:cs typeface="Arial" panose="020B0604020202020204" pitchFamily="34" charset="0"/>
              </a:rPr>
              <a:t>Yazılımındaki değişikliklerin sınanmasına yönelik; </a:t>
            </a:r>
            <a:r>
              <a:rPr lang="tr-TR" dirty="0">
                <a:solidFill>
                  <a:srgbClr val="002060"/>
                </a:solidFill>
                <a:latin typeface="Arial" panose="020B0604020202020204" pitchFamily="34" charset="0"/>
                <a:cs typeface="Arial" panose="020B0604020202020204" pitchFamily="34" charset="0"/>
              </a:rPr>
              <a:t>denetim</a:t>
            </a:r>
            <a:endParaRPr lang="tr-TR" dirty="0">
              <a:solidFill>
                <a:schemeClr val="tx1">
                  <a:lumMod val="65000"/>
                  <a:lumOff val="35000"/>
                </a:schemeClr>
              </a:solidFill>
              <a:latin typeface="Arial" panose="020B0604020202020204" pitchFamily="34" charset="0"/>
              <a:cs typeface="Arial" panose="020B0604020202020204" pitchFamily="34" charset="0"/>
            </a:endParaRPr>
          </a:p>
          <a:p>
            <a:pPr lvl="1"/>
            <a:r>
              <a:rPr lang="tr-TR" dirty="0">
                <a:solidFill>
                  <a:schemeClr val="tx1">
                    <a:lumMod val="65000"/>
                    <a:lumOff val="35000"/>
                  </a:schemeClr>
                </a:solidFill>
                <a:latin typeface="Arial" panose="020B0604020202020204" pitchFamily="34" charset="0"/>
                <a:cs typeface="Arial" panose="020B0604020202020204" pitchFamily="34" charset="0"/>
              </a:rPr>
              <a:t>Değişimlerin ürünün bütününe zarar vermediğinden emin olunması ile ilgili; </a:t>
            </a:r>
            <a:r>
              <a:rPr lang="tr-TR" dirty="0">
                <a:solidFill>
                  <a:srgbClr val="002060"/>
                </a:solidFill>
                <a:latin typeface="Arial" panose="020B0604020202020204" pitchFamily="34" charset="0"/>
                <a:cs typeface="Arial" panose="020B0604020202020204" pitchFamily="34" charset="0"/>
              </a:rPr>
              <a:t>kalite</a:t>
            </a:r>
          </a:p>
          <a:p>
            <a:pPr lvl="1"/>
            <a:r>
              <a:rPr lang="tr-TR" dirty="0">
                <a:solidFill>
                  <a:schemeClr val="tx1">
                    <a:lumMod val="65000"/>
                    <a:lumOff val="35000"/>
                  </a:schemeClr>
                </a:solidFill>
                <a:latin typeface="Arial" panose="020B0604020202020204" pitchFamily="34" charset="0"/>
                <a:cs typeface="Arial" panose="020B0604020202020204" pitchFamily="34" charset="0"/>
              </a:rPr>
              <a:t>Değişimi gerektiren etkilerin belirlemesi ve analiz edilmesine yönelik; </a:t>
            </a:r>
            <a:r>
              <a:rPr lang="tr-TR" dirty="0">
                <a:solidFill>
                  <a:srgbClr val="002060"/>
                </a:solidFill>
                <a:latin typeface="Arial" panose="020B0604020202020204" pitchFamily="34" charset="0"/>
                <a:cs typeface="Arial" panose="020B0604020202020204" pitchFamily="34" charset="0"/>
              </a:rPr>
              <a:t>araştırma</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42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Bakım İsteği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33597" y="2923444"/>
            <a:ext cx="11112918" cy="3124658"/>
          </a:xfrm>
        </p:spPr>
        <p:txBody>
          <a:bodyPr anchor="ctr">
            <a:noAutofit/>
          </a:bodyPr>
          <a:lstStyle/>
          <a:p>
            <a:pPr marL="0" indent="0">
              <a:buNone/>
            </a:pPr>
            <a:r>
              <a:rPr lang="tr-TR" sz="2400" dirty="0">
                <a:solidFill>
                  <a:schemeClr val="tx1">
                    <a:lumMod val="65000"/>
                    <a:lumOff val="35000"/>
                  </a:schemeClr>
                </a:solidFill>
                <a:latin typeface="Arial" panose="020B0604020202020204" pitchFamily="34" charset="0"/>
                <a:cs typeface="Arial" panose="020B0604020202020204" pitchFamily="34" charset="0"/>
              </a:rPr>
              <a:t>Bir yazılım projesinde nitelikli bir bakım aşamaları oluşturabilmesi için aşağıdaki</a:t>
            </a:r>
          </a:p>
          <a:p>
            <a:pPr marL="0" indent="0">
              <a:buNone/>
            </a:pPr>
            <a:r>
              <a:rPr lang="tr-TR" sz="2400" dirty="0">
                <a:solidFill>
                  <a:schemeClr val="tx1">
                    <a:lumMod val="65000"/>
                    <a:lumOff val="35000"/>
                  </a:schemeClr>
                </a:solidFill>
                <a:latin typeface="Arial" panose="020B0604020202020204" pitchFamily="34" charset="0"/>
                <a:cs typeface="Arial" panose="020B0604020202020204" pitchFamily="34" charset="0"/>
              </a:rPr>
              <a:t>durumlara dikkat edilmesi gerekir.</a:t>
            </a:r>
          </a:p>
          <a:p>
            <a:pPr lvl="1"/>
            <a:r>
              <a:rPr lang="tr-TR" dirty="0">
                <a:solidFill>
                  <a:schemeClr val="tx1">
                    <a:lumMod val="65000"/>
                    <a:lumOff val="35000"/>
                  </a:schemeClr>
                </a:solidFill>
                <a:latin typeface="Arial" panose="020B0604020202020204" pitchFamily="34" charset="0"/>
                <a:cs typeface="Arial" panose="020B0604020202020204" pitchFamily="34" charset="0"/>
              </a:rPr>
              <a:t>Bakım istekleri her zaman resmi bir değişim denetim süreci kapsamında ele</a:t>
            </a:r>
          </a:p>
          <a:p>
            <a:pPr marL="457200" lvl="1" indent="0">
              <a:buNone/>
            </a:pPr>
            <a:r>
              <a:rPr lang="tr-TR" dirty="0">
                <a:solidFill>
                  <a:schemeClr val="tx1">
                    <a:lumMod val="65000"/>
                    <a:lumOff val="35000"/>
                  </a:schemeClr>
                </a:solidFill>
                <a:latin typeface="Arial" panose="020B0604020202020204" pitchFamily="34" charset="0"/>
                <a:cs typeface="Arial" panose="020B0604020202020204" pitchFamily="34" charset="0"/>
              </a:rPr>
              <a:t>alınmalı,</a:t>
            </a:r>
          </a:p>
          <a:p>
            <a:pPr lvl="1"/>
            <a:r>
              <a:rPr lang="tr-TR" dirty="0">
                <a:solidFill>
                  <a:schemeClr val="tx1">
                    <a:lumMod val="65000"/>
                    <a:lumOff val="35000"/>
                  </a:schemeClr>
                </a:solidFill>
                <a:latin typeface="Arial" panose="020B0604020202020204" pitchFamily="34" charset="0"/>
                <a:cs typeface="Arial" panose="020B0604020202020204" pitchFamily="34" charset="0"/>
              </a:rPr>
              <a:t>Bakım süreci hızlı bir şekilde yerine getirilmeli,</a:t>
            </a:r>
          </a:p>
          <a:p>
            <a:pPr lvl="1"/>
            <a:r>
              <a:rPr lang="tr-TR" dirty="0">
                <a:solidFill>
                  <a:schemeClr val="tx1">
                    <a:lumMod val="65000"/>
                    <a:lumOff val="35000"/>
                  </a:schemeClr>
                </a:solidFill>
                <a:latin typeface="Arial" panose="020B0604020202020204" pitchFamily="34" charset="0"/>
                <a:cs typeface="Arial" panose="020B0604020202020204" pitchFamily="34" charset="0"/>
              </a:rPr>
              <a:t>Bakım istekleri için isabetli ihtiyaç analizi yapılmalı(işgücü, maliyet, süre </a:t>
            </a:r>
            <a:r>
              <a:rPr lang="tr-TR" dirty="0" err="1">
                <a:solidFill>
                  <a:schemeClr val="tx1">
                    <a:lumMod val="65000"/>
                    <a:lumOff val="35000"/>
                  </a:schemeClr>
                </a:solidFill>
                <a:latin typeface="Arial" panose="020B0604020202020204" pitchFamily="34" charset="0"/>
                <a:cs typeface="Arial" panose="020B0604020202020204" pitchFamily="34" charset="0"/>
              </a:rPr>
              <a:t>vb</a:t>
            </a:r>
            <a:r>
              <a:rPr lang="tr-TR" dirty="0">
                <a:solidFill>
                  <a:schemeClr val="tx1">
                    <a:lumMod val="65000"/>
                    <a:lumOff val="35000"/>
                  </a:schemeClr>
                </a:solidFill>
                <a:latin typeface="Arial" panose="020B0604020202020204" pitchFamily="34" charset="0"/>
                <a:cs typeface="Arial" panose="020B0604020202020204" pitchFamily="34" charset="0"/>
              </a:rPr>
              <a:t>),</a:t>
            </a:r>
          </a:p>
          <a:p>
            <a:pPr lvl="1"/>
            <a:r>
              <a:rPr lang="tr-TR" dirty="0">
                <a:solidFill>
                  <a:schemeClr val="tx1">
                    <a:lumMod val="65000"/>
                    <a:lumOff val="35000"/>
                  </a:schemeClr>
                </a:solidFill>
                <a:latin typeface="Arial" panose="020B0604020202020204" pitchFamily="34" charset="0"/>
                <a:cs typeface="Arial" panose="020B0604020202020204" pitchFamily="34" charset="0"/>
              </a:rPr>
              <a:t>Bakım isteklerinin durumu sistematik olarak incelenmeli,</a:t>
            </a:r>
          </a:p>
          <a:p>
            <a:pPr lvl="1"/>
            <a:r>
              <a:rPr lang="tr-TR" dirty="0">
                <a:solidFill>
                  <a:schemeClr val="tx1">
                    <a:lumMod val="65000"/>
                    <a:lumOff val="35000"/>
                  </a:schemeClr>
                </a:solidFill>
                <a:latin typeface="Arial" panose="020B0604020202020204" pitchFamily="34" charset="0"/>
                <a:cs typeface="Arial" panose="020B0604020202020204" pitchFamily="34" charset="0"/>
              </a:rPr>
              <a:t>Verimi artırıcı bakımı kolaylaştırıcı araçlar kullanılmalı,</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75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Bakım Sorunları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33597" y="2787602"/>
            <a:ext cx="11112918" cy="3124658"/>
          </a:xfrm>
        </p:spPr>
        <p:txBody>
          <a:bodyPr anchor="ctr">
            <a:noAutofit/>
          </a:bodyPr>
          <a:lstStyle/>
          <a:p>
            <a:pPr marL="0" indent="0">
              <a:buNone/>
            </a:pPr>
            <a:r>
              <a:rPr lang="tr-TR" sz="2400" dirty="0">
                <a:solidFill>
                  <a:schemeClr val="tx1">
                    <a:lumMod val="65000"/>
                    <a:lumOff val="35000"/>
                  </a:schemeClr>
                </a:solidFill>
                <a:latin typeface="Arial" panose="020B0604020202020204" pitchFamily="34" charset="0"/>
                <a:cs typeface="Arial" panose="020B0604020202020204" pitchFamily="34" charset="0"/>
              </a:rPr>
              <a:t>Bakım sorunlarını şu şekilde ifade edebiliriz;</a:t>
            </a:r>
          </a:p>
          <a:p>
            <a:pPr lvl="1"/>
            <a:r>
              <a:rPr lang="tr-TR" dirty="0">
                <a:solidFill>
                  <a:schemeClr val="tx1">
                    <a:lumMod val="65000"/>
                    <a:lumOff val="35000"/>
                  </a:schemeClr>
                </a:solidFill>
                <a:latin typeface="Arial" panose="020B0604020202020204" pitchFamily="34" charset="0"/>
                <a:cs typeface="Arial" panose="020B0604020202020204" pitchFamily="34" charset="0"/>
              </a:rPr>
              <a:t>Yazılımın sürümü artıkça bakım zorlaşır.</a:t>
            </a:r>
          </a:p>
          <a:p>
            <a:pPr lvl="1"/>
            <a:r>
              <a:rPr lang="tr-TR" dirty="0">
                <a:solidFill>
                  <a:schemeClr val="tx1">
                    <a:lumMod val="65000"/>
                    <a:lumOff val="35000"/>
                  </a:schemeClr>
                </a:solidFill>
                <a:latin typeface="Arial" panose="020B0604020202020204" pitchFamily="34" charset="0"/>
                <a:cs typeface="Arial" panose="020B0604020202020204" pitchFamily="34" charset="0"/>
              </a:rPr>
              <a:t>Yazılımın geliştirildiği süreci aynen takip etmek zaman ve iş gücü bakımından zahmetlidir.</a:t>
            </a:r>
          </a:p>
          <a:p>
            <a:pPr lvl="1"/>
            <a:r>
              <a:rPr lang="tr-TR" dirty="0">
                <a:solidFill>
                  <a:schemeClr val="tx1">
                    <a:lumMod val="65000"/>
                    <a:lumOff val="35000"/>
                  </a:schemeClr>
                </a:solidFill>
                <a:latin typeface="Arial" panose="020B0604020202020204" pitchFamily="34" charset="0"/>
                <a:cs typeface="Arial" panose="020B0604020202020204" pitchFamily="34" charset="0"/>
              </a:rPr>
              <a:t>Bir başkasının yazdığı kodu anlamak genellikle zaman alır</a:t>
            </a:r>
          </a:p>
          <a:p>
            <a:pPr lvl="1"/>
            <a:r>
              <a:rPr lang="tr-TR" dirty="0">
                <a:solidFill>
                  <a:schemeClr val="tx1">
                    <a:lumMod val="65000"/>
                    <a:lumOff val="35000"/>
                  </a:schemeClr>
                </a:solidFill>
                <a:latin typeface="Arial" panose="020B0604020202020204" pitchFamily="34" charset="0"/>
                <a:cs typeface="Arial" panose="020B0604020202020204" pitchFamily="34" charset="0"/>
              </a:rPr>
              <a:t>Belgelendirmeler yetersiz ve eksik olabilir</a:t>
            </a:r>
          </a:p>
          <a:p>
            <a:pPr lvl="1"/>
            <a:r>
              <a:rPr lang="tr-TR" dirty="0">
                <a:solidFill>
                  <a:schemeClr val="tx1">
                    <a:lumMod val="65000"/>
                    <a:lumOff val="35000"/>
                  </a:schemeClr>
                </a:solidFill>
                <a:latin typeface="Arial" panose="020B0604020202020204" pitchFamily="34" charset="0"/>
                <a:cs typeface="Arial" panose="020B0604020202020204" pitchFamily="34" charset="0"/>
              </a:rPr>
              <a:t>Yazılımların çoğunun üzerinde değişiklik yapabilecek şekilde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72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Değişim Mühendisliği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33597" y="2787602"/>
            <a:ext cx="11112918" cy="3124658"/>
          </a:xfrm>
        </p:spPr>
        <p:txBody>
          <a:bodyPr anchor="ctr">
            <a:noAutofit/>
          </a:bodyPr>
          <a:lstStyle/>
          <a:p>
            <a:pPr marL="0" indent="0">
              <a:buNone/>
            </a:pPr>
            <a:r>
              <a:rPr lang="tr-TR" sz="2400" dirty="0">
                <a:solidFill>
                  <a:schemeClr val="tx1">
                    <a:lumMod val="65000"/>
                    <a:lumOff val="35000"/>
                  </a:schemeClr>
                </a:solidFill>
                <a:latin typeface="Arial" panose="020B0604020202020204" pitchFamily="34" charset="0"/>
                <a:cs typeface="Arial" panose="020B0604020202020204" pitchFamily="34" charset="0"/>
              </a:rPr>
              <a:t>Değişim Mühendisliğinde amaç performans için olumlu bir etki sağlamak olduğundan dolayı, bu konu bir işletmede insan kaynakları departmanı açısından önemli bir kavramdır. Değişim mühendisliği, adından da anlaşılacağı üzere değiştirmekle ilgili bir kavramdır. İşletmedeki var olan değişim taleplerine bütünsel şekilde çözüm üretmek için kurulmuş bir sistemdir. Bu sistem planlı ve düzenli bir şekilde ilerlediğinde en yüksek verim alınabilir.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54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a:solidFill>
                  <a:srgbClr val="002060"/>
                </a:solidFill>
              </a:rPr>
              <a:t>Değişim Mühendisliği Özellikleri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923444"/>
            <a:ext cx="11112918"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Devamlı şekilde sorgulayıcıdır</a:t>
            </a:r>
          </a:p>
          <a:p>
            <a:r>
              <a:rPr lang="tr-TR" sz="2400" dirty="0">
                <a:solidFill>
                  <a:schemeClr val="tx1">
                    <a:lumMod val="65000"/>
                    <a:lumOff val="35000"/>
                  </a:schemeClr>
                </a:solidFill>
                <a:latin typeface="Arial" panose="020B0604020202020204" pitchFamily="34" charset="0"/>
                <a:cs typeface="Arial" panose="020B0604020202020204" pitchFamily="34" charset="0"/>
              </a:rPr>
              <a:t>Varsayımlara göre hareket edilmez</a:t>
            </a:r>
          </a:p>
          <a:p>
            <a:r>
              <a:rPr lang="tr-TR" sz="2400" dirty="0">
                <a:solidFill>
                  <a:schemeClr val="tx1">
                    <a:lumMod val="65000"/>
                    <a:lumOff val="35000"/>
                  </a:schemeClr>
                </a:solidFill>
                <a:latin typeface="Arial" panose="020B0604020202020204" pitchFamily="34" charset="0"/>
                <a:cs typeface="Arial" panose="020B0604020202020204" pitchFamily="34" charset="0"/>
              </a:rPr>
              <a:t>Sabit değerler bulunmaz</a:t>
            </a:r>
          </a:p>
          <a:p>
            <a:r>
              <a:rPr lang="tr-TR" sz="2400" dirty="0">
                <a:solidFill>
                  <a:schemeClr val="tx1">
                    <a:lumMod val="65000"/>
                    <a:lumOff val="35000"/>
                  </a:schemeClr>
                </a:solidFill>
                <a:latin typeface="Arial" panose="020B0604020202020204" pitchFamily="34" charset="0"/>
                <a:cs typeface="Arial" panose="020B0604020202020204" pitchFamily="34" charset="0"/>
              </a:rPr>
              <a:t>Var olan ile vakit kaybetmez</a:t>
            </a:r>
          </a:p>
          <a:p>
            <a:r>
              <a:rPr lang="tr-TR" sz="2400" dirty="0">
                <a:solidFill>
                  <a:schemeClr val="tx1">
                    <a:lumMod val="65000"/>
                    <a:lumOff val="35000"/>
                  </a:schemeClr>
                </a:solidFill>
                <a:latin typeface="Arial" panose="020B0604020202020204" pitchFamily="34" charset="0"/>
                <a:cs typeface="Arial" panose="020B0604020202020204" pitchFamily="34" charset="0"/>
              </a:rPr>
              <a:t>Var olanı gerçek ve kesin değişimlere tabi tutar</a:t>
            </a:r>
          </a:p>
          <a:p>
            <a:r>
              <a:rPr lang="tr-TR" sz="2400" dirty="0">
                <a:solidFill>
                  <a:schemeClr val="tx1">
                    <a:lumMod val="65000"/>
                    <a:lumOff val="35000"/>
                  </a:schemeClr>
                </a:solidFill>
                <a:latin typeface="Arial" panose="020B0604020202020204" pitchFamily="34" charset="0"/>
                <a:cs typeface="Arial" panose="020B0604020202020204" pitchFamily="34" charset="0"/>
              </a:rPr>
              <a:t>Yeni metotlar yaratır</a:t>
            </a:r>
          </a:p>
          <a:p>
            <a:r>
              <a:rPr lang="tr-TR" sz="2400" dirty="0">
                <a:solidFill>
                  <a:schemeClr val="tx1">
                    <a:lumMod val="65000"/>
                    <a:lumOff val="35000"/>
                  </a:schemeClr>
                </a:solidFill>
                <a:latin typeface="Arial" panose="020B0604020202020204" pitchFamily="34" charset="0"/>
                <a:cs typeface="Arial" panose="020B0604020202020204" pitchFamily="34" charset="0"/>
              </a:rPr>
              <a:t>Performansta etkili dönüşümler amaçlar</a:t>
            </a:r>
          </a:p>
          <a:p>
            <a:r>
              <a:rPr lang="tr-TR" sz="2400" dirty="0">
                <a:solidFill>
                  <a:schemeClr val="tx1">
                    <a:lumMod val="65000"/>
                    <a:lumOff val="35000"/>
                  </a:schemeClr>
                </a:solidFill>
                <a:latin typeface="Arial" panose="020B0604020202020204" pitchFamily="34" charset="0"/>
                <a:cs typeface="Arial" panose="020B0604020202020204" pitchFamily="34" charset="0"/>
              </a:rPr>
              <a:t>Tüm süreç ile ilgilidir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974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Yeniden Düzenleme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923444"/>
            <a:ext cx="11112918"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Yazılımın yeniden düzenlenmesi, harici davranışını korurken mevcut kodu yeniden yapılandırma veya iyileştirme işlemidir. Başka bir deyişle, kod tabanınızın iç yapısını, işleyişini etkilemeden optimize etmeyi içerir. Yeniden düzenleme, kodun okunabilirliğini, sürdürülebilirliğini ve performansını daha temiz, modüler ve daha verimli hale getirerek geliştirmeye yardımcı olan yazılım geliştirmenin önemli bir yönüdür.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403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Kodun Yeniden Düzenlenmesi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923444"/>
            <a:ext cx="11112918" cy="3124658"/>
          </a:xfrm>
        </p:spPr>
        <p:txBody>
          <a:bodyPr anchor="ctr">
            <a:noAutofit/>
          </a:bodyPr>
          <a:lstStyle/>
          <a:p>
            <a:r>
              <a:rPr lang="tr-TR" dirty="0">
                <a:solidFill>
                  <a:schemeClr val="tx1">
                    <a:lumMod val="65000"/>
                    <a:lumOff val="35000"/>
                  </a:schemeClr>
                </a:solidFill>
                <a:latin typeface="Arial" panose="020B0604020202020204" pitchFamily="34" charset="0"/>
                <a:cs typeface="Arial" panose="020B0604020202020204" pitchFamily="34" charset="0"/>
              </a:rPr>
              <a:t>Kod kalitesini artırır</a:t>
            </a:r>
          </a:p>
          <a:p>
            <a:r>
              <a:rPr lang="tr-TR" dirty="0">
                <a:solidFill>
                  <a:schemeClr val="tx1">
                    <a:lumMod val="65000"/>
                    <a:lumOff val="35000"/>
                  </a:schemeClr>
                </a:solidFill>
                <a:latin typeface="Arial" panose="020B0604020202020204" pitchFamily="34" charset="0"/>
                <a:cs typeface="Arial" panose="020B0604020202020204" pitchFamily="34" charset="0"/>
              </a:rPr>
              <a:t>Teknik borcu azaltır</a:t>
            </a:r>
          </a:p>
          <a:p>
            <a:r>
              <a:rPr lang="tr-TR" dirty="0">
                <a:solidFill>
                  <a:schemeClr val="tx1">
                    <a:lumMod val="65000"/>
                    <a:lumOff val="35000"/>
                  </a:schemeClr>
                </a:solidFill>
                <a:latin typeface="Arial" panose="020B0604020202020204" pitchFamily="34" charset="0"/>
                <a:cs typeface="Arial" panose="020B0604020202020204" pitchFamily="34" charset="0"/>
              </a:rPr>
              <a:t>Bakım kolaylığı ve ölçeklenebilirliği artırır</a:t>
            </a:r>
          </a:p>
          <a:p>
            <a:r>
              <a:rPr lang="tr-TR" dirty="0">
                <a:solidFill>
                  <a:schemeClr val="tx1">
                    <a:lumMod val="65000"/>
                    <a:lumOff val="35000"/>
                  </a:schemeClr>
                </a:solidFill>
                <a:latin typeface="Arial" panose="020B0604020202020204" pitchFamily="34" charset="0"/>
                <a:cs typeface="Arial" panose="020B0604020202020204" pitchFamily="34" charset="0"/>
              </a:rPr>
              <a:t>Hata ayıklamayı ve test etmeyi kolaylaştırır</a:t>
            </a:r>
          </a:p>
          <a:p>
            <a:r>
              <a:rPr lang="tr-TR" dirty="0">
                <a:solidFill>
                  <a:schemeClr val="tx1">
                    <a:lumMod val="65000"/>
                    <a:lumOff val="35000"/>
                  </a:schemeClr>
                </a:solidFill>
                <a:latin typeface="Arial" panose="020B0604020202020204" pitchFamily="34" charset="0"/>
                <a:cs typeface="Arial" panose="020B0604020202020204" pitchFamily="34" charset="0"/>
              </a:rPr>
              <a:t>Geliştirici üretkenliğini artırır</a:t>
            </a:r>
          </a:p>
          <a:p>
            <a:r>
              <a:rPr lang="nn-NO" dirty="0">
                <a:solidFill>
                  <a:schemeClr val="tx1">
                    <a:lumMod val="65000"/>
                    <a:lumOff val="35000"/>
                  </a:schemeClr>
                </a:solidFill>
                <a:latin typeface="Arial" panose="020B0604020202020204" pitchFamily="34" charset="0"/>
                <a:cs typeface="Arial" panose="020B0604020202020204" pitchFamily="34" charset="0"/>
              </a:rPr>
              <a:t>Yeni ekip üyelerini işe dahil e</a:t>
            </a:r>
            <a:r>
              <a:rPr lang="tr-TR" dirty="0">
                <a:solidFill>
                  <a:schemeClr val="tx1">
                    <a:lumMod val="65000"/>
                    <a:lumOff val="35000"/>
                  </a:schemeClr>
                </a:solidFill>
                <a:latin typeface="Arial" panose="020B0604020202020204" pitchFamily="34" charset="0"/>
                <a:cs typeface="Arial" panose="020B0604020202020204" pitchFamily="34" charset="0"/>
              </a:rPr>
              <a:t>dilmesine olanak tanır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05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Bakımı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Zaman içerisinde değişim ihtiyacı duyulmayacak bir yazılım sistemi düşünülemez. Kullanıcı ya da müşterilerin ihtiyaçlarındaki değişimlerin sisteme yansıtılması gerekir. Ayrıca, yeni bir donanım ya da yazılım altyapısı nedeniyle sistemin çalışma koşulları değişebilir. Tabii ki testler sırasında </a:t>
            </a:r>
            <a:r>
              <a:rPr lang="tr-TR" sz="2400" dirty="0" err="1">
                <a:solidFill>
                  <a:schemeClr val="tx1">
                    <a:lumMod val="65000"/>
                    <a:lumOff val="35000"/>
                  </a:schemeClr>
                </a:solidFill>
                <a:latin typeface="Arial" panose="020B0604020202020204" pitchFamily="34" charset="0"/>
                <a:cs typeface="Arial" panose="020B0604020202020204" pitchFamily="34" charset="0"/>
              </a:rPr>
              <a:t>farkedilmeyen</a:t>
            </a:r>
            <a:r>
              <a:rPr lang="tr-TR" sz="2400" dirty="0">
                <a:solidFill>
                  <a:schemeClr val="tx1">
                    <a:lumMod val="65000"/>
                    <a:lumOff val="35000"/>
                  </a:schemeClr>
                </a:solidFill>
                <a:latin typeface="Arial" panose="020B0604020202020204" pitchFamily="34" charset="0"/>
                <a:cs typeface="Arial" panose="020B0604020202020204" pitchFamily="34" charset="0"/>
              </a:rPr>
              <a:t> hatalar tespit edilebilir ve giderilmesi gerekir.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66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835934" y="809898"/>
            <a:ext cx="11148369" cy="1554480"/>
          </a:xfrm>
        </p:spPr>
        <p:txBody>
          <a:bodyPr anchor="ctr">
            <a:normAutofit/>
          </a:bodyPr>
          <a:lstStyle/>
          <a:p>
            <a:r>
              <a:rPr lang="tr-TR" sz="5200" b="1" dirty="0">
                <a:solidFill>
                  <a:srgbClr val="002060"/>
                </a:solidFill>
              </a:rPr>
              <a:t>Yazılım Yeniden Düzenleme Teknikleri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923444"/>
            <a:ext cx="11112918"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Yöntemi Yeniden Adlandır: </a:t>
            </a:r>
            <a:r>
              <a:rPr lang="tr-TR" sz="2400" dirty="0">
                <a:solidFill>
                  <a:schemeClr val="tx1">
                    <a:lumMod val="65000"/>
                    <a:lumOff val="35000"/>
                  </a:schemeClr>
                </a:solidFill>
                <a:latin typeface="Arial" panose="020B0604020202020204" pitchFamily="34" charset="0"/>
                <a:cs typeface="Arial" panose="020B0604020202020204" pitchFamily="34" charset="0"/>
              </a:rPr>
              <a:t>Amaçlarını daha net hale getirmek için yöntemleri ve değişkenleri yeniden adlandırın. Anlamlı adlar kodun anlaşılmasını ve korunmasını kolaylaştırır.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rgbClr val="002060"/>
                </a:solidFill>
                <a:latin typeface="Arial" panose="020B0604020202020204" pitchFamily="34" charset="0"/>
                <a:cs typeface="Arial" panose="020B0604020202020204" pitchFamily="34" charset="0"/>
              </a:rPr>
              <a:t>Çıkarma Yöntemi: </a:t>
            </a:r>
            <a:r>
              <a:rPr lang="tr-TR" sz="2400" dirty="0">
                <a:solidFill>
                  <a:schemeClr val="tx1">
                    <a:lumMod val="65000"/>
                    <a:lumOff val="35000"/>
                  </a:schemeClr>
                </a:solidFill>
                <a:latin typeface="Arial" panose="020B0604020202020204" pitchFamily="34" charset="0"/>
                <a:cs typeface="Arial" panose="020B0604020202020204" pitchFamily="34" charset="0"/>
              </a:rPr>
              <a:t>Uzun veya karmaşık yöntemleri, belirli görevleri yerine getiren daha küçük, daha yönetilebilir işlevlere bölerek yeniden düzenleyin. Bu, kodun okunabilirliğini ve sürdürülebilirliğini artırır.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366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835934" y="809898"/>
            <a:ext cx="11148369" cy="1554480"/>
          </a:xfrm>
        </p:spPr>
        <p:txBody>
          <a:bodyPr anchor="ctr">
            <a:normAutofit/>
          </a:bodyPr>
          <a:lstStyle/>
          <a:p>
            <a:r>
              <a:rPr lang="tr-TR" sz="5200" b="1" dirty="0">
                <a:solidFill>
                  <a:srgbClr val="002060"/>
                </a:solidFill>
              </a:rPr>
              <a:t>Yazılım Yeniden Düzenleme Teknikleri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923444"/>
            <a:ext cx="11112918"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Sihirli Numaraları Sabitlerle Değiştirin: </a:t>
            </a:r>
            <a:r>
              <a:rPr lang="tr-TR" sz="2400" dirty="0">
                <a:solidFill>
                  <a:schemeClr val="tx1">
                    <a:lumMod val="65000"/>
                    <a:lumOff val="35000"/>
                  </a:schemeClr>
                </a:solidFill>
                <a:latin typeface="Arial" panose="020B0604020202020204" pitchFamily="34" charset="0"/>
                <a:cs typeface="Arial" panose="020B0604020202020204" pitchFamily="34" charset="0"/>
              </a:rPr>
              <a:t>Kodun okunabilirliğini artırmak ve hata olasılığını azaltmak için "sihirli sayılar" olarak bilinen sabit kodlu değerleri anlamlı sabit adlarla değiştirin.</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rgbClr val="002060"/>
                </a:solidFill>
                <a:latin typeface="Arial" panose="020B0604020202020204" pitchFamily="34" charset="0"/>
                <a:cs typeface="Arial" panose="020B0604020202020204" pitchFamily="34" charset="0"/>
              </a:rPr>
              <a:t>Ortak Kodu Çıkarın: </a:t>
            </a:r>
            <a:r>
              <a:rPr lang="tr-TR" sz="2400" dirty="0">
                <a:solidFill>
                  <a:schemeClr val="tx1">
                    <a:lumMod val="65000"/>
                    <a:lumOff val="35000"/>
                  </a:schemeClr>
                </a:solidFill>
                <a:latin typeface="Arial" panose="020B0604020202020204" pitchFamily="34" charset="0"/>
                <a:cs typeface="Arial" panose="020B0604020202020204" pitchFamily="34" charset="0"/>
              </a:rPr>
              <a:t>Artıklığı azaltmak ve sürdürülebilirliği artırmak için tekrarlanan ve ayrı yeniden kullanılabilir işlevlere çıkarılan ortak kalıpları veya kod bölümlerini belirleyin.</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rgbClr val="002060"/>
                </a:solidFill>
                <a:latin typeface="Arial" panose="020B0604020202020204" pitchFamily="34" charset="0"/>
                <a:cs typeface="Arial" panose="020B0604020202020204" pitchFamily="34" charset="0"/>
              </a:rPr>
              <a:t>Yöntemi Taşı: </a:t>
            </a:r>
            <a:r>
              <a:rPr lang="tr-TR" sz="2400" dirty="0">
                <a:solidFill>
                  <a:schemeClr val="tx1">
                    <a:lumMod val="65000"/>
                    <a:lumOff val="35000"/>
                  </a:schemeClr>
                </a:solidFill>
                <a:latin typeface="Arial" panose="020B0604020202020204" pitchFamily="34" charset="0"/>
                <a:cs typeface="Arial" panose="020B0604020202020204" pitchFamily="34" charset="0"/>
              </a:rPr>
              <a:t>Yanlış sınıf veya modülde tanımlanan yöntemleri uygun konuma taşıyarak yeniden düzenleyin, kod yapısını ve sürdürülebilirliğini iyileştirin.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5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835934" y="809898"/>
            <a:ext cx="11148369" cy="1554480"/>
          </a:xfrm>
        </p:spPr>
        <p:txBody>
          <a:bodyPr anchor="ctr">
            <a:normAutofit/>
          </a:bodyPr>
          <a:lstStyle/>
          <a:p>
            <a:r>
              <a:rPr lang="tr-TR" sz="5400" b="1" dirty="0">
                <a:solidFill>
                  <a:srgbClr val="002060"/>
                </a:solidFill>
              </a:rPr>
              <a:t>Sistem Yönetimi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923444"/>
            <a:ext cx="11112918"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Sistem yönetimi, bir bilgisayar sistemi veya ağının verimli ve güvenli bir şekilde çalışmasını sağlamak için gerekli olan görevleri ve sorumlulukları kapsar. Bu görevler arasında donanım ve yazılımın kurulumu ve yönetimi, performans izleme ve sorun giderme, güvenlik ve yedekleme yer alır.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17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835934" y="809898"/>
            <a:ext cx="11148369" cy="1554480"/>
          </a:xfrm>
        </p:spPr>
        <p:txBody>
          <a:bodyPr anchor="ctr">
            <a:normAutofit/>
          </a:bodyPr>
          <a:lstStyle/>
          <a:p>
            <a:r>
              <a:rPr lang="tr-TR" sz="5400" b="1" dirty="0">
                <a:solidFill>
                  <a:srgbClr val="002060"/>
                </a:solidFill>
              </a:rPr>
              <a:t>Sistem Yönetimi Kavramları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923444"/>
            <a:ext cx="11112918"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Donanım:</a:t>
            </a:r>
            <a:r>
              <a:rPr lang="tr-TR" sz="2400" dirty="0">
                <a:solidFill>
                  <a:schemeClr val="tx1">
                    <a:lumMod val="65000"/>
                    <a:lumOff val="35000"/>
                  </a:schemeClr>
                </a:solidFill>
                <a:latin typeface="Arial" panose="020B0604020202020204" pitchFamily="34" charset="0"/>
                <a:cs typeface="Arial" panose="020B0604020202020204" pitchFamily="34" charset="0"/>
              </a:rPr>
              <a:t> Bilgisayar sistemini oluşturan fiziksel bileşenler.</a:t>
            </a:r>
          </a:p>
          <a:p>
            <a:r>
              <a:rPr lang="tr-TR" sz="2400" dirty="0">
                <a:solidFill>
                  <a:srgbClr val="002060"/>
                </a:solidFill>
                <a:latin typeface="Arial" panose="020B0604020202020204" pitchFamily="34" charset="0"/>
                <a:cs typeface="Arial" panose="020B0604020202020204" pitchFamily="34" charset="0"/>
              </a:rPr>
              <a:t>Yazılım:</a:t>
            </a:r>
            <a:r>
              <a:rPr lang="tr-TR" sz="2400" dirty="0">
                <a:solidFill>
                  <a:schemeClr val="tx1">
                    <a:lumMod val="65000"/>
                    <a:lumOff val="35000"/>
                  </a:schemeClr>
                </a:solidFill>
                <a:latin typeface="Arial" panose="020B0604020202020204" pitchFamily="34" charset="0"/>
                <a:cs typeface="Arial" panose="020B0604020202020204" pitchFamily="34" charset="0"/>
              </a:rPr>
              <a:t> Bilgisayar sisteminin çalışmasına izin veren programlar.</a:t>
            </a:r>
          </a:p>
          <a:p>
            <a:r>
              <a:rPr lang="tr-TR" sz="2400" dirty="0">
                <a:solidFill>
                  <a:srgbClr val="002060"/>
                </a:solidFill>
                <a:latin typeface="Arial" panose="020B0604020202020204" pitchFamily="34" charset="0"/>
                <a:cs typeface="Arial" panose="020B0604020202020204" pitchFamily="34" charset="0"/>
              </a:rPr>
              <a:t>İşletim sistemi: </a:t>
            </a:r>
            <a:r>
              <a:rPr lang="tr-TR" sz="2400" dirty="0">
                <a:solidFill>
                  <a:schemeClr val="tx1">
                    <a:lumMod val="65000"/>
                    <a:lumOff val="35000"/>
                  </a:schemeClr>
                </a:solidFill>
                <a:latin typeface="Arial" panose="020B0604020202020204" pitchFamily="34" charset="0"/>
                <a:cs typeface="Arial" panose="020B0604020202020204" pitchFamily="34" charset="0"/>
              </a:rPr>
              <a:t>Bilgisayar sistemindeki donanım ve yazılım arasındaki iletişimi sağlayan yazılım.</a:t>
            </a:r>
          </a:p>
          <a:p>
            <a:r>
              <a:rPr lang="tr-TR" sz="2400" dirty="0">
                <a:solidFill>
                  <a:srgbClr val="002060"/>
                </a:solidFill>
                <a:latin typeface="Arial" panose="020B0604020202020204" pitchFamily="34" charset="0"/>
                <a:cs typeface="Arial" panose="020B0604020202020204" pitchFamily="34" charset="0"/>
              </a:rPr>
              <a:t>Ağ:</a:t>
            </a:r>
            <a:r>
              <a:rPr lang="tr-TR" sz="2400" dirty="0">
                <a:solidFill>
                  <a:schemeClr val="tx1">
                    <a:lumMod val="65000"/>
                    <a:lumOff val="35000"/>
                  </a:schemeClr>
                </a:solidFill>
                <a:latin typeface="Arial" panose="020B0604020202020204" pitchFamily="34" charset="0"/>
                <a:cs typeface="Arial" panose="020B0604020202020204" pitchFamily="34" charset="0"/>
              </a:rPr>
              <a:t> Bilgisayarların ve diğer cihazların birbirleriyle iletişim kurmasını sağlayan bir sistem.</a:t>
            </a:r>
          </a:p>
          <a:p>
            <a:r>
              <a:rPr lang="tr-TR" sz="2400" dirty="0">
                <a:solidFill>
                  <a:srgbClr val="002060"/>
                </a:solidFill>
                <a:latin typeface="Arial" panose="020B0604020202020204" pitchFamily="34" charset="0"/>
                <a:cs typeface="Arial" panose="020B0604020202020204" pitchFamily="34" charset="0"/>
              </a:rPr>
              <a:t>Veri:</a:t>
            </a:r>
            <a:r>
              <a:rPr lang="tr-TR" sz="2400" dirty="0">
                <a:solidFill>
                  <a:schemeClr val="tx1">
                    <a:lumMod val="65000"/>
                    <a:lumOff val="35000"/>
                  </a:schemeClr>
                </a:solidFill>
                <a:latin typeface="Arial" panose="020B0604020202020204" pitchFamily="34" charset="0"/>
                <a:cs typeface="Arial" panose="020B0604020202020204" pitchFamily="34" charset="0"/>
              </a:rPr>
              <a:t> Bilgisayar sisteminde depolanan bilgiler.</a:t>
            </a:r>
          </a:p>
          <a:p>
            <a:r>
              <a:rPr lang="tr-TR" sz="2400" dirty="0">
                <a:solidFill>
                  <a:srgbClr val="002060"/>
                </a:solidFill>
                <a:latin typeface="Arial" panose="020B0604020202020204" pitchFamily="34" charset="0"/>
                <a:cs typeface="Arial" panose="020B0604020202020204" pitchFamily="34" charset="0"/>
              </a:rPr>
              <a:t>Güvenlik:</a:t>
            </a:r>
            <a:r>
              <a:rPr lang="tr-TR" sz="2400" dirty="0">
                <a:solidFill>
                  <a:schemeClr val="tx1">
                    <a:lumMod val="65000"/>
                    <a:lumOff val="35000"/>
                  </a:schemeClr>
                </a:solidFill>
                <a:latin typeface="Arial" panose="020B0604020202020204" pitchFamily="34" charset="0"/>
                <a:cs typeface="Arial" panose="020B0604020202020204" pitchFamily="34" charset="0"/>
              </a:rPr>
              <a:t> Bir sistemin, ağ veya veri ortamının yetkisiz erişime, kullanıma, ifşaya, değiştirilmeye veya yok edilmeye karşı korunmasıdır.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790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3980E5E6-5365-8BFF-EF58-3AFD9517C9BE}"/>
              </a:ext>
            </a:extLst>
          </p:cNvPr>
          <p:cNvSpPr txBox="1"/>
          <p:nvPr/>
        </p:nvSpPr>
        <p:spPr>
          <a:xfrm>
            <a:off x="1269091" y="1244415"/>
            <a:ext cx="6096000" cy="1326517"/>
          </a:xfrm>
          <a:prstGeom prst="rect">
            <a:avLst/>
          </a:prstGeom>
          <a:noFill/>
        </p:spPr>
        <p:txBody>
          <a:bodyPr wrap="square">
            <a:spAutoFit/>
          </a:bodyPr>
          <a:lstStyle/>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Doc. Dr .Mehmet Akif </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Cifci</a:t>
            </a:r>
            <a:endPar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endParaRP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Viyana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Teknik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Avusturya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Klaipeda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Litvanya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Bandırma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Onyedi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Eylül</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endPar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EB618327-13A7-BF28-815B-ED9841AA4340}"/>
              </a:ext>
            </a:extLst>
          </p:cNvPr>
          <p:cNvSpPr txBox="1"/>
          <p:nvPr/>
        </p:nvSpPr>
        <p:spPr>
          <a:xfrm>
            <a:off x="1206995" y="3805404"/>
            <a:ext cx="6096000" cy="1326517"/>
          </a:xfrm>
          <a:prstGeom prst="rect">
            <a:avLst/>
          </a:prstGeom>
          <a:noFill/>
        </p:spPr>
        <p:txBody>
          <a:bodyPr wrap="square">
            <a:spAutoFit/>
          </a:bodyPr>
          <a:lstStyle/>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To </a:t>
            </a:r>
            <a:r>
              <a:rPr kumimoji="0" lang="tr-TR"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F</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ollow</a:t>
            </a: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and </a:t>
            </a:r>
            <a:r>
              <a:rPr kumimoji="0" lang="tr-TR"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C</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onnect</a:t>
            </a: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https://github.com/themanoftalent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https://www.linkedin.com/in/themanoftalent/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https://www.researchgate.net/profile/Mehmet-Akif-Cifci </a:t>
            </a:r>
          </a:p>
        </p:txBody>
      </p:sp>
    </p:spTree>
    <p:extLst>
      <p:ext uri="{BB962C8B-B14F-4D97-AF65-F5344CB8AC3E}">
        <p14:creationId xmlns:p14="http://schemas.microsoft.com/office/powerpoint/2010/main" val="283229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Bakımı Neden Yapılır?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bakımı, yazılımın düzgün ve verimli bir şekilde çalışmaya devam etmesini sağlamak için periyodik, devam eden ve bazen sürekli yönetimini içeren bir süreçtir. Aşağıdakiler için gerekli olabilir:</a:t>
            </a:r>
          </a:p>
          <a:p>
            <a:pPr lvl="1"/>
            <a:r>
              <a:rPr lang="tr-TR" dirty="0">
                <a:solidFill>
                  <a:srgbClr val="002060"/>
                </a:solidFill>
                <a:latin typeface="Arial" panose="020B0604020202020204" pitchFamily="34" charset="0"/>
                <a:cs typeface="Arial" panose="020B0604020202020204" pitchFamily="34" charset="0"/>
              </a:rPr>
              <a:t>Hataların Düzeltilmesi: </a:t>
            </a:r>
            <a:r>
              <a:rPr lang="tr-TR" dirty="0">
                <a:solidFill>
                  <a:schemeClr val="tx1">
                    <a:lumMod val="65000"/>
                    <a:lumOff val="35000"/>
                  </a:schemeClr>
                </a:solidFill>
                <a:latin typeface="Arial" panose="020B0604020202020204" pitchFamily="34" charset="0"/>
                <a:cs typeface="Arial" panose="020B0604020202020204" pitchFamily="34" charset="0"/>
              </a:rPr>
              <a:t>Bakım yönetiminde, yazılımın sorunsuz çalışmasını sağlamak için hata düzeltme bir önceliktir. Koddaki hataların aranmasını ve </a:t>
            </a:r>
            <a:r>
              <a:rPr lang="tr-TR" dirty="0" err="1">
                <a:solidFill>
                  <a:schemeClr val="tx1">
                    <a:lumMod val="65000"/>
                    <a:lumOff val="35000"/>
                  </a:schemeClr>
                </a:solidFill>
                <a:latin typeface="Arial" panose="020B0604020202020204" pitchFamily="34" charset="0"/>
                <a:cs typeface="Arial" panose="020B0604020202020204" pitchFamily="34" charset="0"/>
              </a:rPr>
              <a:t>düzeltilmesinide</a:t>
            </a:r>
            <a:r>
              <a:rPr lang="tr-TR" dirty="0">
                <a:solidFill>
                  <a:schemeClr val="tx1">
                    <a:lumMod val="65000"/>
                    <a:lumOff val="35000"/>
                  </a:schemeClr>
                </a:solidFill>
                <a:latin typeface="Arial" panose="020B0604020202020204" pitchFamily="34" charset="0"/>
                <a:cs typeface="Arial" panose="020B0604020202020204" pitchFamily="34" charset="0"/>
              </a:rPr>
              <a:t> kapsamaktadır. Sorunlar donanımda, işletim sistemlerinde bir ihtimal de yazılımın herhangi bir bölümünde ortaya çıkabilme gibi bir çok ihtimal mevcuttur.. Bu, mevcut  güncellemeler yazılımın geri kalan işlevlerine zarar vermeden yapılmalıdır.</a:t>
            </a:r>
          </a:p>
          <a:p>
            <a:pPr lvl="1"/>
            <a:r>
              <a:rPr lang="tr-TR" dirty="0">
                <a:solidFill>
                  <a:srgbClr val="002060"/>
                </a:solidFill>
                <a:latin typeface="Arial" panose="020B0604020202020204" pitchFamily="34" charset="0"/>
                <a:cs typeface="Arial" panose="020B0604020202020204" pitchFamily="34" charset="0"/>
              </a:rPr>
              <a:t>Tasarımın İyileştirilmesi</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25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Bakımı Neden Yapılır?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İyileştirmenin Uygulanması: Bu, çözümleri değişen pazar ortamıyla uyumlu hale getirmek için özelliklerde ve işlevsellikte bir iyileştirmeyi içerir. </a:t>
            </a:r>
          </a:p>
          <a:p>
            <a:r>
              <a:rPr lang="tr-TR" sz="2400" dirty="0">
                <a:solidFill>
                  <a:schemeClr val="tx1">
                    <a:lumMod val="65000"/>
                    <a:lumOff val="35000"/>
                  </a:schemeClr>
                </a:solidFill>
                <a:latin typeface="Arial" panose="020B0604020202020204" pitchFamily="34" charset="0"/>
                <a:cs typeface="Arial" panose="020B0604020202020204" pitchFamily="34" charset="0"/>
              </a:rPr>
              <a:t>Diğer sistemlerle (örneğin veri tabanları) arayüz oluşturma.</a:t>
            </a:r>
          </a:p>
          <a:p>
            <a:r>
              <a:rPr lang="tr-TR" sz="2400" dirty="0">
                <a:solidFill>
                  <a:schemeClr val="tx1">
                    <a:lumMod val="65000"/>
                    <a:lumOff val="35000"/>
                  </a:schemeClr>
                </a:solidFill>
                <a:latin typeface="Arial" panose="020B0604020202020204" pitchFamily="34" charset="0"/>
                <a:cs typeface="Arial" panose="020B0604020202020204" pitchFamily="34" charset="0"/>
              </a:rPr>
              <a:t>Farklı donanım, yazılım, sistem özellikleri ve telekomünikasyon olanaklarının kullanılabilmesi için programların barındırılması (örneğin, bir veri tabanı sistemi).</a:t>
            </a:r>
          </a:p>
          <a:p>
            <a:r>
              <a:rPr lang="tr-TR" sz="2400" dirty="0">
                <a:solidFill>
                  <a:schemeClr val="tx1">
                    <a:lumMod val="65000"/>
                    <a:lumOff val="35000"/>
                  </a:schemeClr>
                </a:solidFill>
                <a:latin typeface="Arial" panose="020B0604020202020204" pitchFamily="34" charset="0"/>
                <a:cs typeface="Arial" panose="020B0604020202020204" pitchFamily="34" charset="0"/>
              </a:rPr>
              <a:t>Eski özelliklerin kaldırılması (örneğin, eski yazılımların kaldırılması). İstenmeyen işlevler işe yaramaz; ayrıca çözümde yer kaplarlar.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28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a:solidFill>
                  <a:srgbClr val="002060"/>
                </a:solidFill>
              </a:rPr>
              <a:t>Yazılım Bakımına Neden İhtiyaç Duyulur?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Hizmet sürekliliğini sağlamak: </a:t>
            </a:r>
            <a:r>
              <a:rPr lang="tr-TR" sz="2400" dirty="0">
                <a:solidFill>
                  <a:schemeClr val="tx1">
                    <a:lumMod val="65000"/>
                    <a:lumOff val="35000"/>
                  </a:schemeClr>
                </a:solidFill>
                <a:latin typeface="Arial" panose="020B0604020202020204" pitchFamily="34" charset="0"/>
                <a:cs typeface="Arial" panose="020B0604020202020204" pitchFamily="34" charset="0"/>
              </a:rPr>
              <a:t>Sistemi çalışır ve erişilebilir durumda tutmak,</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rgbClr val="002060"/>
                </a:solidFill>
                <a:latin typeface="Arial" panose="020B0604020202020204" pitchFamily="34" charset="0"/>
                <a:cs typeface="Arial" panose="020B0604020202020204" pitchFamily="34" charset="0"/>
              </a:rPr>
              <a:t>Zorunlu güncelleştirme desteğini sağlama: </a:t>
            </a:r>
            <a:r>
              <a:rPr lang="tr-TR" sz="2400" dirty="0">
                <a:solidFill>
                  <a:schemeClr val="tx1">
                    <a:lumMod val="65000"/>
                    <a:lumOff val="35000"/>
                  </a:schemeClr>
                </a:solidFill>
                <a:latin typeface="Arial" panose="020B0604020202020204" pitchFamily="34" charset="0"/>
                <a:cs typeface="Arial" panose="020B0604020202020204" pitchFamily="34" charset="0"/>
              </a:rPr>
              <a:t>Yasalarda ve yazılımın çalıştığı platformda meydana gelen değişiklikler nedeniyle oluşan isteklerinin karşılanması,</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96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a:solidFill>
                  <a:srgbClr val="002060"/>
                </a:solidFill>
              </a:rPr>
              <a:t>Yazılım Bakımına Neden İhtiyaç Duyulur?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1031016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Kullanıcı gereksinimlerindeki değişim isteklerini sağlamak: </a:t>
            </a:r>
            <a:r>
              <a:rPr lang="tr-TR" sz="2400" dirty="0">
                <a:solidFill>
                  <a:schemeClr val="tx1">
                    <a:lumMod val="65000"/>
                    <a:lumOff val="35000"/>
                  </a:schemeClr>
                </a:solidFill>
                <a:latin typeface="Arial" panose="020B0604020202020204" pitchFamily="34" charset="0"/>
                <a:cs typeface="Arial" panose="020B0604020202020204" pitchFamily="34" charset="0"/>
              </a:rPr>
              <a:t>Kullanıcıların fonksiyonelliği artırma yönündeki istekleri ve gereksinmelerde meydana gelen değişimlerin karşılanması,</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rgbClr val="002060"/>
                </a:solidFill>
                <a:latin typeface="Arial" panose="020B0604020202020204" pitchFamily="34" charset="0"/>
                <a:cs typeface="Arial" panose="020B0604020202020204" pitchFamily="34" charset="0"/>
              </a:rPr>
              <a:t>Gelecekte bakıma gereksinim duyma: </a:t>
            </a:r>
            <a:r>
              <a:rPr lang="tr-TR" sz="2400" dirty="0">
                <a:solidFill>
                  <a:schemeClr val="tx1">
                    <a:lumMod val="65000"/>
                    <a:lumOff val="35000"/>
                  </a:schemeClr>
                </a:solidFill>
                <a:latin typeface="Arial" panose="020B0604020202020204" pitchFamily="34" charset="0"/>
                <a:cs typeface="Arial" panose="020B0604020202020204" pitchFamily="34" charset="0"/>
              </a:rPr>
              <a:t>Ticari ve finansal nedenlerden dolayı yazılım geliştirmenin kısa yoldan yapılması nedeniyle kodda veya veri tabanında yeniden yapılandırma ve dokümantasyonda güncelleme gereksinimleri.</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10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Bakım Türleri Nelerdir?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704014"/>
            <a:ext cx="10310169" cy="3124658"/>
          </a:xfrm>
        </p:spPr>
        <p:txBody>
          <a:bodyPr anchor="ctr">
            <a:noAutofit/>
          </a:bodyPr>
          <a:lstStyle/>
          <a:p>
            <a:pPr marL="0" indent="0">
              <a:buNone/>
            </a:pPr>
            <a:r>
              <a:rPr lang="tr-TR" sz="2400" dirty="0">
                <a:solidFill>
                  <a:schemeClr val="tx1">
                    <a:lumMod val="65000"/>
                    <a:lumOff val="35000"/>
                  </a:schemeClr>
                </a:solidFill>
                <a:latin typeface="Arial" panose="020B0604020202020204" pitchFamily="34" charset="0"/>
                <a:cs typeface="Arial" panose="020B0604020202020204" pitchFamily="34" charset="0"/>
              </a:rPr>
              <a:t>Bakım işleri yalnızca hataları düzeltmek olmayıp ürünün tesliminden sonra yapılması gereken çeşitli işleri de kapsamaktadır. ISO/IEC 14764-2006’ya göre 4 çeşit yazılım bakım türü tanımlanmaktadır.</a:t>
            </a:r>
          </a:p>
          <a:p>
            <a:pPr lvl="1"/>
            <a:r>
              <a:rPr lang="tr-TR" dirty="0">
                <a:solidFill>
                  <a:schemeClr val="tx1">
                    <a:lumMod val="65000"/>
                    <a:lumOff val="35000"/>
                  </a:schemeClr>
                </a:solidFill>
                <a:latin typeface="Arial" panose="020B0604020202020204" pitchFamily="34" charset="0"/>
                <a:cs typeface="Arial" panose="020B0604020202020204" pitchFamily="34" charset="0"/>
              </a:rPr>
              <a:t>Düzeltici bakım</a:t>
            </a:r>
          </a:p>
          <a:p>
            <a:pPr lvl="1"/>
            <a:r>
              <a:rPr lang="tr-TR" dirty="0">
                <a:solidFill>
                  <a:schemeClr val="tx1">
                    <a:lumMod val="65000"/>
                    <a:lumOff val="35000"/>
                  </a:schemeClr>
                </a:solidFill>
                <a:latin typeface="Arial" panose="020B0604020202020204" pitchFamily="34" charset="0"/>
                <a:cs typeface="Arial" panose="020B0604020202020204" pitchFamily="34" charset="0"/>
              </a:rPr>
              <a:t>Uyarlayıcı bakım</a:t>
            </a:r>
          </a:p>
          <a:p>
            <a:pPr lvl="1"/>
            <a:r>
              <a:rPr lang="tr-TR" dirty="0">
                <a:solidFill>
                  <a:schemeClr val="tx1">
                    <a:lumMod val="65000"/>
                    <a:lumOff val="35000"/>
                  </a:schemeClr>
                </a:solidFill>
                <a:latin typeface="Arial" panose="020B0604020202020204" pitchFamily="34" charset="0"/>
                <a:cs typeface="Arial" panose="020B0604020202020204" pitchFamily="34" charset="0"/>
              </a:rPr>
              <a:t>İyileştirici bakım</a:t>
            </a:r>
          </a:p>
          <a:p>
            <a:pPr lvl="1"/>
            <a:r>
              <a:rPr lang="tr-TR" dirty="0">
                <a:solidFill>
                  <a:schemeClr val="tx1">
                    <a:lumMod val="65000"/>
                    <a:lumOff val="35000"/>
                  </a:schemeClr>
                </a:solidFill>
                <a:latin typeface="Arial" panose="020B0604020202020204" pitchFamily="34" charset="0"/>
                <a:cs typeface="Arial" panose="020B0604020202020204" pitchFamily="34" charset="0"/>
              </a:rPr>
              <a:t>Önleyici bakım</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71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Düzeltici Bakım</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704014"/>
            <a:ext cx="10310169" cy="3124658"/>
          </a:xfrm>
        </p:spPr>
        <p:txBody>
          <a:bodyPr anchor="ctr">
            <a:noAutofit/>
          </a:bodyPr>
          <a:lstStyle/>
          <a:p>
            <a:pPr marL="0" indent="0">
              <a:buNone/>
            </a:pPr>
            <a:r>
              <a:rPr lang="tr-TR" sz="2400" dirty="0">
                <a:solidFill>
                  <a:schemeClr val="tx1">
                    <a:lumMod val="65000"/>
                    <a:lumOff val="35000"/>
                  </a:schemeClr>
                </a:solidFill>
                <a:latin typeface="Arial" panose="020B0604020202020204" pitchFamily="34" charset="0"/>
                <a:cs typeface="Arial" panose="020B0604020202020204" pitchFamily="34" charset="0"/>
              </a:rPr>
              <a:t>Tespit edilen hataların kaynağını araştırıp hatayı ortadan kaldırmaya yönelik çalışmalara düzeltici bakım adı verilir. Çok sık düzeltici bakım ile karşılaşmamak için;</a:t>
            </a:r>
          </a:p>
          <a:p>
            <a:pPr lvl="1"/>
            <a:r>
              <a:rPr lang="tr-TR" dirty="0">
                <a:solidFill>
                  <a:schemeClr val="tx1">
                    <a:lumMod val="65000"/>
                    <a:lumOff val="35000"/>
                  </a:schemeClr>
                </a:solidFill>
                <a:latin typeface="Arial" panose="020B0604020202020204" pitchFamily="34" charset="0"/>
                <a:cs typeface="Arial" panose="020B0604020202020204" pitchFamily="34" charset="0"/>
              </a:rPr>
              <a:t>Güçlü bir test uygulaması benimseyin,</a:t>
            </a:r>
          </a:p>
          <a:p>
            <a:pPr lvl="1"/>
            <a:r>
              <a:rPr lang="tr-TR" dirty="0">
                <a:solidFill>
                  <a:schemeClr val="tx1">
                    <a:lumMod val="65000"/>
                    <a:lumOff val="35000"/>
                  </a:schemeClr>
                </a:solidFill>
                <a:latin typeface="Arial" panose="020B0604020202020204" pitchFamily="34" charset="0"/>
                <a:cs typeface="Arial" panose="020B0604020202020204" pitchFamily="34" charset="0"/>
              </a:rPr>
              <a:t>Yüksek kaliteli kod geliştirin,</a:t>
            </a:r>
          </a:p>
          <a:p>
            <a:pPr lvl="1"/>
            <a:r>
              <a:rPr lang="tr-TR" dirty="0">
                <a:solidFill>
                  <a:schemeClr val="tx1">
                    <a:lumMod val="65000"/>
                    <a:lumOff val="35000"/>
                  </a:schemeClr>
                </a:solidFill>
                <a:latin typeface="Arial" panose="020B0604020202020204" pitchFamily="34" charset="0"/>
                <a:cs typeface="Arial" panose="020B0604020202020204" pitchFamily="34" charset="0"/>
              </a:rPr>
              <a:t>Tasarım şartnamesinin doğru uygulanmasına odaklanın,</a:t>
            </a:r>
          </a:p>
          <a:p>
            <a:pPr lvl="1"/>
            <a:r>
              <a:rPr lang="tr-TR" dirty="0">
                <a:solidFill>
                  <a:schemeClr val="tx1">
                    <a:lumMod val="65000"/>
                    <a:lumOff val="35000"/>
                  </a:schemeClr>
                </a:solidFill>
                <a:latin typeface="Arial" panose="020B0604020202020204" pitchFamily="34" charset="0"/>
                <a:cs typeface="Arial" panose="020B0604020202020204" pitchFamily="34" charset="0"/>
              </a:rPr>
              <a:t>Sorunları önceden tahmin etme yeteneğinizi geliştirin.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Uyarlayıcı Bakım</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787602"/>
            <a:ext cx="1031016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Yazılımın, yeni bir çalışma ortamına uyarlanmasıdır.</a:t>
            </a:r>
          </a:p>
          <a:p>
            <a:r>
              <a:rPr lang="tr-TR" sz="2400" dirty="0">
                <a:solidFill>
                  <a:schemeClr val="tx1">
                    <a:lumMod val="65000"/>
                    <a:lumOff val="35000"/>
                  </a:schemeClr>
                </a:solidFill>
                <a:latin typeface="Arial" panose="020B0604020202020204" pitchFamily="34" charset="0"/>
                <a:cs typeface="Arial" panose="020B0604020202020204" pitchFamily="34" charset="0"/>
              </a:rPr>
              <a:t>Teknoloji, yasalar, politikalar, kurallar, işletim sistemi vb. nedenlerle yazılımın çalıştığı platform değişiyor olabilir. Yazılımınızın yaşadığı ortamı değiştiriyorsanız, yazılımınızın diğer bölümlerinde de değişiklikleri tetikleyeceğini unutmayın.</a:t>
            </a:r>
          </a:p>
          <a:p>
            <a:r>
              <a:rPr lang="tr-TR" sz="2400" dirty="0">
                <a:solidFill>
                  <a:schemeClr val="tx1">
                    <a:lumMod val="65000"/>
                    <a:lumOff val="35000"/>
                  </a:schemeClr>
                </a:solidFill>
                <a:latin typeface="Arial" panose="020B0604020202020204" pitchFamily="34" charset="0"/>
                <a:cs typeface="Arial" panose="020B0604020202020204" pitchFamily="34" charset="0"/>
              </a:rPr>
              <a:t>Uyarlayıcı bakım işlemlerini hızlı bir şekilde yapmanız gerekir çünkü gecikme daha sonra doğru bir bakım yapamamanıza neden olabilir, bu da pahalı bir yaklaşımdır.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2199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1340</Words>
  <Application>Microsoft Office PowerPoint</Application>
  <PresentationFormat>Widescreen</PresentationFormat>
  <Paragraphs>128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1_Office Theme</vt:lpstr>
      <vt:lpstr>YAZILIM BAKIMI VE EVRİMİ</vt:lpstr>
      <vt:lpstr>Yazılım Bakımı Nedir?</vt:lpstr>
      <vt:lpstr>Yazılım Bakımı Neden Yapılır?</vt:lpstr>
      <vt:lpstr>Yazılım Bakımı Neden Yapılır?</vt:lpstr>
      <vt:lpstr>Yazılım Bakımına Neden İhtiyaç Duyulur?</vt:lpstr>
      <vt:lpstr>Yazılım Bakımına Neden İhtiyaç Duyulur?</vt:lpstr>
      <vt:lpstr>Bakım Türleri Nelerdir?</vt:lpstr>
      <vt:lpstr>Düzeltici Bakım</vt:lpstr>
      <vt:lpstr>Uyarlayıcı Bakım</vt:lpstr>
      <vt:lpstr>İyileştirici Bakım</vt:lpstr>
      <vt:lpstr>Önleyici Bakım</vt:lpstr>
      <vt:lpstr>Bakım Aşamaları</vt:lpstr>
      <vt:lpstr>Bakım Faaliyetleri</vt:lpstr>
      <vt:lpstr>Bakım İsteği</vt:lpstr>
      <vt:lpstr>Bakım Sorunları</vt:lpstr>
      <vt:lpstr>Değişim Mühendisliği</vt:lpstr>
      <vt:lpstr>Değişim Mühendisliği Özellikleri</vt:lpstr>
      <vt:lpstr>Yeniden Düzenleme Nedir?</vt:lpstr>
      <vt:lpstr>Kodun Yeniden Düzenlenmesi</vt:lpstr>
      <vt:lpstr>Yazılım Yeniden Düzenleme Teknikleri</vt:lpstr>
      <vt:lpstr>Yazılım Yeniden Düzenleme Teknikleri</vt:lpstr>
      <vt:lpstr>Sistem Yönetimi</vt:lpstr>
      <vt:lpstr>Sistem Yönetimi Kavramları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YAZILIM BAKIMI VE EVRİMİ</dc:title>
  <dc:creator>GÜLLER KALYONCU</dc:creator>
  <cp:lastModifiedBy>GÜLLER KALYONCU</cp:lastModifiedBy>
  <cp:revision>1</cp:revision>
  <dcterms:created xsi:type="dcterms:W3CDTF">2024-04-05T11:33:36Z</dcterms:created>
  <dcterms:modified xsi:type="dcterms:W3CDTF">2024-04-05T12:05:28Z</dcterms:modified>
</cp:coreProperties>
</file>