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307" r:id="rId3"/>
    <p:sldId id="306" r:id="rId4"/>
    <p:sldId id="309" r:id="rId5"/>
    <p:sldId id="310" r:id="rId6"/>
    <p:sldId id="311" r:id="rId7"/>
    <p:sldId id="312" r:id="rId8"/>
    <p:sldId id="314" r:id="rId9"/>
    <p:sldId id="313" r:id="rId10"/>
    <p:sldId id="315" r:id="rId11"/>
    <p:sldId id="325" r:id="rId12"/>
    <p:sldId id="319" r:id="rId13"/>
    <p:sldId id="316" r:id="rId14"/>
    <p:sldId id="317" r:id="rId15"/>
    <p:sldId id="320" r:id="rId16"/>
    <p:sldId id="324" r:id="rId17"/>
    <p:sldId id="321" r:id="rId18"/>
    <p:sldId id="322" r:id="rId19"/>
    <p:sldId id="326" r:id="rId20"/>
    <p:sldId id="323" r:id="rId21"/>
    <p:sldId id="327" r:id="rId22"/>
    <p:sldId id="308"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94660"/>
  </p:normalViewPr>
  <p:slideViewPr>
    <p:cSldViewPr snapToGrid="0">
      <p:cViewPr varScale="1">
        <p:scale>
          <a:sx n="90" d="100"/>
          <a:sy n="90" d="100"/>
        </p:scale>
        <p:origin x="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CDA5-BC93-A454-E6C0-4A44C32E7F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E9B71460-A0DA-E9D0-BE20-46C7AF95F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48628E7-B2BA-D1FD-DFEF-D2D082C74BB5}"/>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1E959E11-BBFE-84AF-47B3-C6C6F0769B4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67DBE81-64BB-B04E-7C9B-C4473BE8D556}"/>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6501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8CED-8FB6-511D-8817-3189EC7E04D3}"/>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204E4AF3-DD82-3C26-A823-7EF26FDB15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65BF9A7-A6F2-2836-1A09-60FC47ECD266}"/>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E0BA7FD0-8AE9-F8B9-29F3-9064AF637B7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3054665-C412-734F-FF41-1345A0BD8269}"/>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8896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7EBCE3-E4D7-26DE-BCA8-2488712917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1048904-0AB3-5B91-6F29-15BB7DB89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9C55581-F8DD-0318-5CE8-72546032F5A8}"/>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9E12C4FD-DC97-05EE-D942-39695EF5414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385A9DC-9AC7-DDE2-3A00-D1DB55F4AE4C}"/>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183629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1FA5-416D-46C7-8C42-4DF5B6B8580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2C8FFE-88C2-9D6A-4DA1-8E5D91BC4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E8911CD-61F7-BA0B-70DB-4EE401333F8C}"/>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D3AE1736-16A6-D9D1-0B1C-95E5D50AB69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D3D5B67-3EC5-9E6A-27D9-AB9270B5BCE9}"/>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19793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2E4E-0AF2-B0A8-A8B1-CA2424E6F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693EC112-7266-B98A-FBAD-A96C1AB8D8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EF7B5-33B1-338C-7462-BCB05AA0FB24}"/>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A9C35EF8-AC0F-56FD-7B7B-A0B9F8C399D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265483D-5FA3-B063-08FF-E0CFE61F31A5}"/>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73875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B85B-B2C8-87CA-F962-017D94FEEC4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DECE007-51F3-78BE-C109-8C6DD215F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5E12BC7D-F378-219C-65DA-26A772BCF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626DC27-3248-6A71-29D2-AD8EAF747D70}"/>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F79D16CB-C7AB-EB58-506B-A63C7E79E9D2}"/>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9883F81-7088-1906-09CB-E3CA959ECAF4}"/>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166852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7518-D22E-11BB-674A-69831D34FB38}"/>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938B73F-1869-75EE-E1D9-D16AAB963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ACE0C4-B34F-7F23-04DB-01A21B6A6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9AB9918F-C53D-1DF5-9B3D-11D23F21A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FAC2D-CE10-E50D-A31A-846C8D147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A314C0DF-95F3-C86A-EB54-BA6A682BD9AE}"/>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8" name="Footer Placeholder 7">
            <a:extLst>
              <a:ext uri="{FF2B5EF4-FFF2-40B4-BE49-F238E27FC236}">
                <a16:creationId xmlns:a16="http://schemas.microsoft.com/office/drawing/2014/main" id="{15DD0376-32EB-BE92-33A0-C333E36E7039}"/>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B85ECFE6-750A-7EEC-52AB-3BEF7F7212BD}"/>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7631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6F02-10F3-AEF6-08FA-7465D78BB7F9}"/>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1E43B994-F886-B98C-127E-3C23686544F8}"/>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4" name="Footer Placeholder 3">
            <a:extLst>
              <a:ext uri="{FF2B5EF4-FFF2-40B4-BE49-F238E27FC236}">
                <a16:creationId xmlns:a16="http://schemas.microsoft.com/office/drawing/2014/main" id="{64FAF089-EE52-00FF-DCAD-C2DCD7669D89}"/>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A59BCAE7-A195-EB59-9CCD-EAE04768A1ED}"/>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22382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7A408-EFA4-4F83-1A9D-F9125626ACCE}"/>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3" name="Footer Placeholder 2">
            <a:extLst>
              <a:ext uri="{FF2B5EF4-FFF2-40B4-BE49-F238E27FC236}">
                <a16:creationId xmlns:a16="http://schemas.microsoft.com/office/drawing/2014/main" id="{E5B02742-C9D0-9351-C782-57B20434CD0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509F8339-5162-B990-1B04-54CC1683843B}"/>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7430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AD08-FE8C-B1C5-314F-8F4F3AB6D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C4D6868-3812-0BEB-C42B-D1F2B51DA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F57B6119-AEF2-99D4-F510-2641259A0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FEF93-18BF-9AFD-C292-C5666277496B}"/>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D549C8D3-FD12-2DB6-BAF7-ABA6603B0C9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32283CF-352D-ED87-2690-ECD77F1E9374}"/>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151392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B0E9-9347-2748-58B4-70C9A65CC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89F4A7C2-6A0D-9D7D-D8D9-979225AFE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E9F974FF-D9D8-F50B-6071-CE971FFAC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7E6CE-DC58-CCD9-9E59-5469CE9096C2}"/>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7F4AEB8F-6EFF-A3E2-EBA9-14A48EEDDD6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5385E6AD-1394-DEDD-DF67-F0C052F21473}"/>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85803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DDF9A-4C6F-0BCE-5137-3ADFD070D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98E5786-3E14-24F6-80FA-E5FB57A2B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F1254BD-1FAC-48BA-92DA-D6BEB16F5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1D4F10C7-4331-CEFA-C64E-4CF0A3F00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3BDD58E3-294D-F1C1-7AB7-DB0212D67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FA82AE-D2EE-4A8A-8270-EDC0B7D799B5}" type="slidenum">
              <a:rPr lang="tr-TR" smtClean="0"/>
              <a:t>‹#›</a:t>
            </a:fld>
            <a:endParaRPr lang="tr-TR"/>
          </a:p>
        </p:txBody>
      </p:sp>
    </p:spTree>
    <p:extLst>
      <p:ext uri="{BB962C8B-B14F-4D97-AF65-F5344CB8AC3E}">
        <p14:creationId xmlns:p14="http://schemas.microsoft.com/office/powerpoint/2010/main" val="662609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27C4DFAB-A27E-E577-6458-839CCB7D0689}"/>
              </a:ext>
            </a:extLst>
          </p:cNvPr>
          <p:cNvSpPr>
            <a:spLocks noGrp="1"/>
          </p:cNvSpPr>
          <p:nvPr>
            <p:ph type="ctrTitle"/>
          </p:nvPr>
        </p:nvSpPr>
        <p:spPr>
          <a:xfrm>
            <a:off x="1524000" y="1293338"/>
            <a:ext cx="9144000" cy="3274592"/>
          </a:xfrm>
        </p:spPr>
        <p:txBody>
          <a:bodyPr anchor="ctr">
            <a:normAutofit/>
          </a:bodyPr>
          <a:lstStyle/>
          <a:p>
            <a:r>
              <a:rPr lang="tr-TR" sz="7200" b="1" dirty="0">
                <a:solidFill>
                  <a:srgbClr val="002060"/>
                </a:solidFill>
              </a:rPr>
              <a:t>YAZILIM MÜHENDİSLİĞİNDE GELİŞEN TRENDLER</a:t>
            </a:r>
          </a:p>
        </p:txBody>
      </p:sp>
      <p:sp>
        <p:nvSpPr>
          <p:cNvPr id="8" name="Subtitle 7">
            <a:extLst>
              <a:ext uri="{FF2B5EF4-FFF2-40B4-BE49-F238E27FC236}">
                <a16:creationId xmlns:a16="http://schemas.microsoft.com/office/drawing/2014/main" id="{F063935E-6D1E-4F3C-DAF3-D80FDA7DE1D6}"/>
              </a:ext>
            </a:extLst>
          </p:cNvPr>
          <p:cNvSpPr>
            <a:spLocks noGrp="1"/>
          </p:cNvSpPr>
          <p:nvPr>
            <p:ph type="subTitle" idx="1"/>
          </p:nvPr>
        </p:nvSpPr>
        <p:spPr>
          <a:xfrm>
            <a:off x="1524000" y="5514052"/>
            <a:ext cx="9144000" cy="651910"/>
          </a:xfrm>
        </p:spPr>
        <p:txBody>
          <a:bodyPr anchor="ctr">
            <a:normAutofit/>
          </a:bodyPr>
          <a:lstStyle/>
          <a:p>
            <a:r>
              <a:rPr lang="tr-TR" dirty="0"/>
              <a:t>Doç. Dr. Mehmet Akif </a:t>
            </a:r>
            <a:r>
              <a:rPr lang="tr-TR" dirty="0" err="1"/>
              <a:t>Çifçi</a:t>
            </a:r>
            <a:endParaRPr lang="tr-TR" dirty="0"/>
          </a:p>
        </p:txBody>
      </p:sp>
      <p:cxnSp>
        <p:nvCxnSpPr>
          <p:cNvPr id="19" name="Straight Connector 1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31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err="1">
                <a:solidFill>
                  <a:srgbClr val="002060"/>
                </a:solidFill>
              </a:rPr>
              <a:t>Docker</a:t>
            </a:r>
            <a:r>
              <a:rPr lang="tr-TR" sz="6000" b="1" dirty="0">
                <a:solidFill>
                  <a:srgbClr val="002060"/>
                </a:solidFill>
              </a:rPr>
              <a:t>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731525" y="2852561"/>
            <a:ext cx="10730373" cy="3124658"/>
          </a:xfrm>
        </p:spPr>
        <p:txBody>
          <a:bodyPr anchor="ctr">
            <a:noAutofit/>
          </a:bodyPr>
          <a:lstStyle/>
          <a:p>
            <a:r>
              <a:rPr lang="tr-TR" sz="2400" dirty="0" err="1">
                <a:solidFill>
                  <a:schemeClr val="tx1">
                    <a:lumMod val="65000"/>
                    <a:lumOff val="35000"/>
                  </a:schemeClr>
                </a:solidFill>
                <a:latin typeface="Arial" panose="020B0604020202020204" pitchFamily="34" charset="0"/>
                <a:cs typeface="Arial" panose="020B0604020202020204" pitchFamily="34" charset="0"/>
              </a:rPr>
              <a:t>Docker</a:t>
            </a:r>
            <a:r>
              <a:rPr lang="tr-TR" sz="2400" dirty="0">
                <a:solidFill>
                  <a:schemeClr val="tx1">
                    <a:lumMod val="65000"/>
                    <a:lumOff val="35000"/>
                  </a:schemeClr>
                </a:solidFill>
                <a:latin typeface="Arial" panose="020B0604020202020204" pitchFamily="34" charset="0"/>
                <a:cs typeface="Arial" panose="020B0604020202020204" pitchFamily="34" charset="0"/>
              </a:rPr>
              <a:t>, kapsayıcı (</a:t>
            </a:r>
            <a:r>
              <a:rPr lang="tr-TR" sz="2400" dirty="0" err="1">
                <a:solidFill>
                  <a:schemeClr val="tx1">
                    <a:lumMod val="65000"/>
                    <a:lumOff val="35000"/>
                  </a:schemeClr>
                </a:solidFill>
                <a:latin typeface="Arial" panose="020B0604020202020204" pitchFamily="34" charset="0"/>
                <a:cs typeface="Arial" panose="020B0604020202020204" pitchFamily="34" charset="0"/>
              </a:rPr>
              <a:t>container</a:t>
            </a:r>
            <a:r>
              <a:rPr lang="tr-TR" sz="2400" dirty="0">
                <a:solidFill>
                  <a:schemeClr val="tx1">
                    <a:lumMod val="65000"/>
                    <a:lumOff val="35000"/>
                  </a:schemeClr>
                </a:solidFill>
                <a:latin typeface="Arial" panose="020B0604020202020204" pitchFamily="34" charset="0"/>
                <a:cs typeface="Arial" panose="020B0604020202020204" pitchFamily="34" charset="0"/>
              </a:rPr>
              <a:t>) adı verilen hafif sanallaştırılmış ortamlarda uygulamalar geliştirmek, dağıtmak ve yönetmek için kullanılan açık kaynaklı bir kapsayıcı platformudur.</a:t>
            </a:r>
          </a:p>
          <a:p>
            <a:r>
              <a:rPr lang="tr-TR" sz="2400" dirty="0">
                <a:solidFill>
                  <a:schemeClr val="tx1">
                    <a:lumMod val="65000"/>
                    <a:lumOff val="35000"/>
                  </a:schemeClr>
                </a:solidFill>
                <a:latin typeface="Arial" panose="020B0604020202020204" pitchFamily="34" charset="0"/>
                <a:cs typeface="Arial" panose="020B0604020202020204" pitchFamily="34" charset="0"/>
              </a:rPr>
              <a:t>Esas olarak, farklı ortamlarda verimli bir şekilde çalışan dağıtılmış uygulamalar geliştirmek için bir yazılım geliştirme platformu olarak kullanılır. Yazılım sistemini bilinmezlikten kurtardığı için geliştiricilerin uyumluluk sorunları hakkında endişelenmesine gerek kalmaz. Uygulamaları yalıtılmış ortamlara (kapsayıcılara) paketlemek; uygulamaları geliştirmeyi, dağıtmayı, bakımını yapmayı ve kullanmayı da kolaylaştırır.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062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122" name="Picture 2" descr="No alt text provided for this image">
            <a:extLst>
              <a:ext uri="{FF2B5EF4-FFF2-40B4-BE49-F238E27FC236}">
                <a16:creationId xmlns:a16="http://schemas.microsoft.com/office/drawing/2014/main" id="{A5EF0857-7238-58E3-8731-494849113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728663"/>
            <a:ext cx="10458450"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25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tr-TR" sz="6000" b="1" dirty="0" err="1">
                <a:solidFill>
                  <a:srgbClr val="002060"/>
                </a:solidFill>
              </a:rPr>
              <a:t>Docker’ın</a:t>
            </a:r>
            <a:r>
              <a:rPr lang="tr-TR" sz="6000" b="1" dirty="0">
                <a:solidFill>
                  <a:srgbClr val="002060"/>
                </a:solidFill>
              </a:rPr>
              <a:t> Avantajları Nelerdir?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731525" y="2852561"/>
            <a:ext cx="10730373"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Tutarlılık</a:t>
            </a:r>
          </a:p>
          <a:p>
            <a:r>
              <a:rPr lang="tr-TR" sz="2400" dirty="0">
                <a:solidFill>
                  <a:schemeClr val="tx1">
                    <a:lumMod val="65000"/>
                    <a:lumOff val="35000"/>
                  </a:schemeClr>
                </a:solidFill>
                <a:latin typeface="Arial" panose="020B0604020202020204" pitchFamily="34" charset="0"/>
                <a:cs typeface="Arial" panose="020B0604020202020204" pitchFamily="34" charset="0"/>
              </a:rPr>
              <a:t>Otomasyon</a:t>
            </a:r>
          </a:p>
          <a:p>
            <a:r>
              <a:rPr lang="tr-TR" sz="2400" dirty="0">
                <a:solidFill>
                  <a:schemeClr val="tx1">
                    <a:lumMod val="65000"/>
                    <a:lumOff val="35000"/>
                  </a:schemeClr>
                </a:solidFill>
                <a:latin typeface="Arial" panose="020B0604020202020204" pitchFamily="34" charset="0"/>
                <a:cs typeface="Arial" panose="020B0604020202020204" pitchFamily="34" charset="0"/>
              </a:rPr>
              <a:t>Daha Hızlı Dağıtımlar</a:t>
            </a:r>
          </a:p>
          <a:p>
            <a:r>
              <a:rPr lang="tr-TR" sz="2400" dirty="0">
                <a:solidFill>
                  <a:schemeClr val="tx1">
                    <a:lumMod val="65000"/>
                    <a:lumOff val="35000"/>
                  </a:schemeClr>
                </a:solidFill>
                <a:latin typeface="Arial" panose="020B0604020202020204" pitchFamily="34" charset="0"/>
                <a:cs typeface="Arial" panose="020B0604020202020204" pitchFamily="34" charset="0"/>
              </a:rPr>
              <a:t>CI/CD Desteği</a:t>
            </a:r>
          </a:p>
          <a:p>
            <a:r>
              <a:rPr lang="tr-TR" sz="2400" dirty="0">
                <a:solidFill>
                  <a:schemeClr val="tx1">
                    <a:lumMod val="65000"/>
                    <a:lumOff val="35000"/>
                  </a:schemeClr>
                </a:solidFill>
                <a:latin typeface="Arial" panose="020B0604020202020204" pitchFamily="34" charset="0"/>
                <a:cs typeface="Arial" panose="020B0604020202020204" pitchFamily="34" charset="0"/>
              </a:rPr>
              <a:t>Geri Almalar ve Görüntü Sürüm Kontrolü</a:t>
            </a:r>
          </a:p>
          <a:p>
            <a:r>
              <a:rPr lang="tr-TR" sz="2400" dirty="0">
                <a:solidFill>
                  <a:schemeClr val="tx1">
                    <a:lumMod val="65000"/>
                    <a:lumOff val="35000"/>
                  </a:schemeClr>
                </a:solidFill>
                <a:latin typeface="Arial" panose="020B0604020202020204" pitchFamily="34" charset="0"/>
                <a:cs typeface="Arial" panose="020B0604020202020204" pitchFamily="34" charset="0"/>
              </a:rPr>
              <a:t>Modülerlik</a:t>
            </a:r>
          </a:p>
          <a:p>
            <a:r>
              <a:rPr lang="tr-TR" sz="2400" dirty="0">
                <a:solidFill>
                  <a:schemeClr val="tx1">
                    <a:lumMod val="65000"/>
                    <a:lumOff val="35000"/>
                  </a:schemeClr>
                </a:solidFill>
                <a:latin typeface="Arial" panose="020B0604020202020204" pitchFamily="34" charset="0"/>
                <a:cs typeface="Arial" panose="020B0604020202020204" pitchFamily="34" charset="0"/>
              </a:rPr>
              <a:t>Kaynak ve Maliyet Etkinliği</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32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tr-TR" sz="6000" b="1" dirty="0" err="1">
                <a:solidFill>
                  <a:srgbClr val="002060"/>
                </a:solidFill>
              </a:rPr>
              <a:t>DocKonteyner</a:t>
            </a:r>
            <a:r>
              <a:rPr lang="tr-TR" sz="6000" b="1" dirty="0">
                <a:solidFill>
                  <a:srgbClr val="002060"/>
                </a:solidFill>
              </a:rPr>
              <a:t> (</a:t>
            </a:r>
            <a:r>
              <a:rPr lang="tr-TR" sz="6000" b="1" dirty="0" err="1">
                <a:solidFill>
                  <a:srgbClr val="002060"/>
                </a:solidFill>
              </a:rPr>
              <a:t>Container</a:t>
            </a:r>
            <a:r>
              <a:rPr lang="tr-TR" sz="6000" b="1" dirty="0">
                <a:solidFill>
                  <a:srgbClr val="002060"/>
                </a:solidFill>
              </a:rPr>
              <a:t>) Teknolojisi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731525" y="2852561"/>
            <a:ext cx="10730373" cy="3124658"/>
          </a:xfrm>
        </p:spPr>
        <p:txBody>
          <a:bodyPr anchor="ctr">
            <a:noAutofit/>
          </a:bodyPr>
          <a:lstStyle/>
          <a:p>
            <a:r>
              <a:rPr lang="tr-TR" sz="2400" dirty="0" err="1">
                <a:solidFill>
                  <a:schemeClr val="tx1">
                    <a:lumMod val="65000"/>
                    <a:lumOff val="35000"/>
                  </a:schemeClr>
                </a:solidFill>
                <a:latin typeface="Arial" panose="020B0604020202020204" pitchFamily="34" charset="0"/>
                <a:cs typeface="Arial" panose="020B0604020202020204" pitchFamily="34" charset="0"/>
              </a:rPr>
              <a:t>Docker</a:t>
            </a:r>
            <a:r>
              <a:rPr lang="tr-TR" sz="2400" dirty="0">
                <a:solidFill>
                  <a:schemeClr val="tx1">
                    <a:lumMod val="65000"/>
                    <a:lumOff val="35000"/>
                  </a:schemeClr>
                </a:solidFill>
                <a:latin typeface="Arial" panose="020B0604020202020204" pitchFamily="34" charset="0"/>
                <a:cs typeface="Arial" panose="020B0604020202020204" pitchFamily="34" charset="0"/>
              </a:rPr>
              <a:t> kapsayıcıları, çalışan uygulamalar için hafif sanallaştırılmış çalışma zamanı ortamlarıdır. Her kapsayıcı, belirli bir uygulamayı çalıştırmak için gereken kod, sistem araçları, çalışma zamanı, kitaplıklar, bağımlılıklar ve yapılandırma dosyalarını içeren bir yazılım paketini temsil eder. Ana bilgisayardan ve ana bilgisayar üzerinde çalışan diğer örneklerden bağımsız ve yalıtılmıştır.</a:t>
            </a:r>
          </a:p>
          <a:p>
            <a:r>
              <a:rPr lang="tr-TR" sz="2400" dirty="0">
                <a:solidFill>
                  <a:schemeClr val="tx1">
                    <a:lumMod val="65000"/>
                    <a:lumOff val="35000"/>
                  </a:schemeClr>
                </a:solidFill>
                <a:latin typeface="Arial" panose="020B0604020202020204" pitchFamily="34" charset="0"/>
                <a:cs typeface="Arial" panose="020B0604020202020204" pitchFamily="34" charset="0"/>
              </a:rPr>
              <a:t>Konteynerler </a:t>
            </a:r>
            <a:r>
              <a:rPr lang="tr-TR" sz="2400" dirty="0" err="1">
                <a:solidFill>
                  <a:schemeClr val="tx1">
                    <a:lumMod val="65000"/>
                    <a:lumOff val="35000"/>
                  </a:schemeClr>
                </a:solidFill>
                <a:latin typeface="Arial" panose="020B0604020202020204" pitchFamily="34" charset="0"/>
                <a:cs typeface="Arial" panose="020B0604020202020204" pitchFamily="34" charset="0"/>
              </a:rPr>
              <a:t>Docker</a:t>
            </a:r>
            <a:r>
              <a:rPr lang="tr-TR" sz="2400" dirty="0">
                <a:solidFill>
                  <a:schemeClr val="tx1">
                    <a:lumMod val="65000"/>
                    <a:lumOff val="35000"/>
                  </a:schemeClr>
                </a:solidFill>
                <a:latin typeface="Arial" panose="020B0604020202020204" pitchFamily="34" charset="0"/>
                <a:cs typeface="Arial" panose="020B0604020202020204" pitchFamily="34" charset="0"/>
              </a:rPr>
              <a:t> görüntülerine dayanır. </a:t>
            </a:r>
            <a:r>
              <a:rPr lang="tr-TR" sz="2400" dirty="0" err="1">
                <a:solidFill>
                  <a:schemeClr val="tx1">
                    <a:lumMod val="65000"/>
                    <a:lumOff val="35000"/>
                  </a:schemeClr>
                </a:solidFill>
                <a:latin typeface="Arial" panose="020B0604020202020204" pitchFamily="34" charset="0"/>
                <a:cs typeface="Arial" panose="020B0604020202020204" pitchFamily="34" charset="0"/>
              </a:rPr>
              <a:t>Docker</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Engine’de</a:t>
            </a:r>
            <a:r>
              <a:rPr lang="tr-TR" sz="2400" dirty="0">
                <a:solidFill>
                  <a:schemeClr val="tx1">
                    <a:lumMod val="65000"/>
                    <a:lumOff val="35000"/>
                  </a:schemeClr>
                </a:solidFill>
                <a:latin typeface="Arial" panose="020B0604020202020204" pitchFamily="34" charset="0"/>
                <a:cs typeface="Arial" panose="020B0604020202020204" pitchFamily="34" charset="0"/>
              </a:rPr>
              <a:t> bir görüntü çalıştırarak bir kapsayıcı oluşturabilirsiniz. Bunlar en yaygın </a:t>
            </a:r>
            <a:r>
              <a:rPr lang="tr-TR" sz="2400" dirty="0" err="1">
                <a:solidFill>
                  <a:schemeClr val="tx1">
                    <a:lumMod val="65000"/>
                    <a:lumOff val="35000"/>
                  </a:schemeClr>
                </a:solidFill>
                <a:latin typeface="Arial" panose="020B0604020202020204" pitchFamily="34" charset="0"/>
                <a:cs typeface="Arial" panose="020B0604020202020204" pitchFamily="34" charset="0"/>
              </a:rPr>
              <a:t>Docker</a:t>
            </a:r>
            <a:r>
              <a:rPr lang="tr-TR" sz="2400" dirty="0">
                <a:solidFill>
                  <a:schemeClr val="tx1">
                    <a:lumMod val="65000"/>
                    <a:lumOff val="35000"/>
                  </a:schemeClr>
                </a:solidFill>
                <a:latin typeface="Arial" panose="020B0604020202020204" pitchFamily="34" charset="0"/>
                <a:cs typeface="Arial" panose="020B0604020202020204" pitchFamily="34" charset="0"/>
              </a:rPr>
              <a:t> terimleri olduğundan, </a:t>
            </a:r>
            <a:r>
              <a:rPr lang="tr-TR" sz="2400" dirty="0" err="1">
                <a:solidFill>
                  <a:schemeClr val="tx1">
                    <a:lumMod val="65000"/>
                    <a:lumOff val="35000"/>
                  </a:schemeClr>
                </a:solidFill>
                <a:latin typeface="Arial" panose="020B0604020202020204" pitchFamily="34" charset="0"/>
                <a:cs typeface="Arial" panose="020B0604020202020204" pitchFamily="34" charset="0"/>
              </a:rPr>
              <a:t>Docker</a:t>
            </a:r>
            <a:r>
              <a:rPr lang="tr-TR" sz="2400" dirty="0">
                <a:solidFill>
                  <a:schemeClr val="tx1">
                    <a:lumMod val="65000"/>
                    <a:lumOff val="35000"/>
                  </a:schemeClr>
                </a:solidFill>
                <a:latin typeface="Arial" panose="020B0604020202020204" pitchFamily="34" charset="0"/>
                <a:cs typeface="Arial" panose="020B0604020202020204" pitchFamily="34" charset="0"/>
              </a:rPr>
              <a:t> görüntüleri ile </a:t>
            </a:r>
            <a:r>
              <a:rPr lang="tr-TR" sz="2400" dirty="0" err="1">
                <a:solidFill>
                  <a:schemeClr val="tx1">
                    <a:lumMod val="65000"/>
                    <a:lumOff val="35000"/>
                  </a:schemeClr>
                </a:solidFill>
                <a:latin typeface="Arial" panose="020B0604020202020204" pitchFamily="34" charset="0"/>
                <a:cs typeface="Arial" panose="020B0604020202020204" pitchFamily="34" charset="0"/>
              </a:rPr>
              <a:t>Docker</a:t>
            </a:r>
            <a:r>
              <a:rPr lang="tr-TR" sz="2400" dirty="0">
                <a:solidFill>
                  <a:schemeClr val="tx1">
                    <a:lumMod val="65000"/>
                    <a:lumOff val="35000"/>
                  </a:schemeClr>
                </a:solidFill>
                <a:latin typeface="Arial" panose="020B0604020202020204" pitchFamily="34" charset="0"/>
                <a:cs typeface="Arial" panose="020B0604020202020204" pitchFamily="34" charset="0"/>
              </a:rPr>
              <a:t> kapsayıcıları arasındaki farkı anladığınızdan emin olmanız gerekir.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531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074" name="Picture 2" descr="DocKonteyner (Container) Teknolojisi Nedir?">
            <a:extLst>
              <a:ext uri="{FF2B5EF4-FFF2-40B4-BE49-F238E27FC236}">
                <a16:creationId xmlns:a16="http://schemas.microsoft.com/office/drawing/2014/main" id="{DBA7DCF9-315A-AE7B-52E3-424B62AEB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349" y="-120502"/>
            <a:ext cx="7815299" cy="677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19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err="1">
                <a:solidFill>
                  <a:srgbClr val="002060"/>
                </a:solidFill>
              </a:rPr>
              <a:t>Kubernetes</a:t>
            </a:r>
            <a:r>
              <a:rPr lang="tr-TR" sz="6000" b="1" dirty="0">
                <a:solidFill>
                  <a:srgbClr val="002060"/>
                </a:solidFill>
              </a:rPr>
              <a:t>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731525" y="2852561"/>
            <a:ext cx="10730373" cy="3124658"/>
          </a:xfrm>
        </p:spPr>
        <p:txBody>
          <a:bodyPr anchor="ctr">
            <a:noAutofit/>
          </a:bodyPr>
          <a:lstStyle/>
          <a:p>
            <a:r>
              <a:rPr lang="tr-TR" sz="2400" dirty="0" err="1">
                <a:solidFill>
                  <a:schemeClr val="tx1">
                    <a:lumMod val="65000"/>
                    <a:lumOff val="35000"/>
                  </a:schemeClr>
                </a:solidFill>
                <a:latin typeface="Arial" panose="020B0604020202020204" pitchFamily="34" charset="0"/>
                <a:cs typeface="Arial" panose="020B0604020202020204" pitchFamily="34" charset="0"/>
              </a:rPr>
              <a:t>Kubernetes</a:t>
            </a:r>
            <a:r>
              <a:rPr lang="tr-TR" sz="2400" dirty="0">
                <a:solidFill>
                  <a:schemeClr val="tx1">
                    <a:lumMod val="65000"/>
                    <a:lumOff val="35000"/>
                  </a:schemeClr>
                </a:solidFill>
                <a:latin typeface="Arial" panose="020B0604020202020204" pitchFamily="34" charset="0"/>
                <a:cs typeface="Arial" panose="020B0604020202020204" pitchFamily="34" charset="0"/>
              </a:rPr>
              <a:t>, mikro hizmeti veya tek uygulamayı destekleyen kapsayıcıları bir bölmede gruplayan güçlü bir kapsayıcı yönetim aracıdır. Genellikle, </a:t>
            </a:r>
            <a:r>
              <a:rPr lang="tr-TR" sz="2400" dirty="0" err="1">
                <a:solidFill>
                  <a:schemeClr val="tx1">
                    <a:lumMod val="65000"/>
                    <a:lumOff val="35000"/>
                  </a:schemeClr>
                </a:solidFill>
                <a:latin typeface="Arial" panose="020B0604020202020204" pitchFamily="34" charset="0"/>
                <a:cs typeface="Arial" panose="020B0604020202020204" pitchFamily="34" charset="0"/>
              </a:rPr>
              <a:t>kapsayıcılı</a:t>
            </a:r>
            <a:r>
              <a:rPr lang="tr-TR" sz="2400" dirty="0">
                <a:solidFill>
                  <a:schemeClr val="tx1">
                    <a:lumMod val="65000"/>
                    <a:lumOff val="35000"/>
                  </a:schemeClr>
                </a:solidFill>
                <a:latin typeface="Arial" panose="020B0604020202020204" pitchFamily="34" charset="0"/>
                <a:cs typeface="Arial" panose="020B0604020202020204" pitchFamily="34" charset="0"/>
              </a:rPr>
              <a:t> uygulamaları otomatikleştirmek ve yönetmek için oluşturulmuş, hataya dayanıklı, ölçeklenebilir bir platform oluşturmak için kullanılan açık kaynaklı bir araç takımıdır.</a:t>
            </a:r>
          </a:p>
          <a:p>
            <a:r>
              <a:rPr lang="tr-TR" sz="2400" dirty="0" err="1">
                <a:solidFill>
                  <a:schemeClr val="tx1">
                    <a:lumMod val="65000"/>
                    <a:lumOff val="35000"/>
                  </a:schemeClr>
                </a:solidFill>
                <a:latin typeface="Arial" panose="020B0604020202020204" pitchFamily="34" charset="0"/>
                <a:cs typeface="Arial" panose="020B0604020202020204" pitchFamily="34" charset="0"/>
              </a:rPr>
              <a:t>Kubernetes</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kapsayıcılı</a:t>
            </a:r>
            <a:r>
              <a:rPr lang="tr-TR" sz="2400" dirty="0">
                <a:solidFill>
                  <a:schemeClr val="tx1">
                    <a:lumMod val="65000"/>
                    <a:lumOff val="35000"/>
                  </a:schemeClr>
                </a:solidFill>
                <a:latin typeface="Arial" panose="020B0604020202020204" pitchFamily="34" charset="0"/>
                <a:cs typeface="Arial" panose="020B0604020202020204" pitchFamily="34" charset="0"/>
              </a:rPr>
              <a:t> uygulamaları tek bir sunucuda çalıştırmak yerine bunları bir grup makinede yayınlar. </a:t>
            </a:r>
            <a:r>
              <a:rPr lang="tr-TR" sz="2400" dirty="0" err="1">
                <a:solidFill>
                  <a:schemeClr val="tx1">
                    <a:lumMod val="65000"/>
                    <a:lumOff val="35000"/>
                  </a:schemeClr>
                </a:solidFill>
                <a:latin typeface="Arial" panose="020B0604020202020204" pitchFamily="34" charset="0"/>
                <a:cs typeface="Arial" panose="020B0604020202020204" pitchFamily="34" charset="0"/>
              </a:rPr>
              <a:t>Kubernetes’te</a:t>
            </a:r>
            <a:r>
              <a:rPr lang="tr-TR" sz="2400" dirty="0">
                <a:solidFill>
                  <a:schemeClr val="tx1">
                    <a:lumMod val="65000"/>
                    <a:lumOff val="35000"/>
                  </a:schemeClr>
                </a:solidFill>
                <a:latin typeface="Arial" panose="020B0604020202020204" pitchFamily="34" charset="0"/>
                <a:cs typeface="Arial" panose="020B0604020202020204" pitchFamily="34" charset="0"/>
              </a:rPr>
              <a:t> çalışan uygulamalar, basit bir şekilde eşleştirilmiş bir konteyner düzenlemesi içerebilse de, tek bir birim gibi davranır.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857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098" name="Picture 2" descr="No alt text provided for this image">
            <a:extLst>
              <a:ext uri="{FF2B5EF4-FFF2-40B4-BE49-F238E27FC236}">
                <a16:creationId xmlns:a16="http://schemas.microsoft.com/office/drawing/2014/main" id="{60DC92D2-F89A-A16F-4D40-F2D403947C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43" b="5119"/>
          <a:stretch/>
        </p:blipFill>
        <p:spPr bwMode="auto">
          <a:xfrm>
            <a:off x="1353682" y="598571"/>
            <a:ext cx="9484634" cy="578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360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tr-TR" sz="6000" b="1" dirty="0" err="1">
                <a:solidFill>
                  <a:srgbClr val="002060"/>
                </a:solidFill>
              </a:rPr>
              <a:t>Kubernetes</a:t>
            </a:r>
            <a:r>
              <a:rPr lang="tr-TR" sz="6000" b="1" dirty="0">
                <a:solidFill>
                  <a:srgbClr val="002060"/>
                </a:solidFill>
              </a:rPr>
              <a:t> Avantajları Nelerdir?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731525" y="2852561"/>
            <a:ext cx="10730373"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Küresel olarak en büyük açık kaynak projesidir.</a:t>
            </a:r>
          </a:p>
          <a:p>
            <a:r>
              <a:rPr lang="tr-TR" sz="2400" dirty="0">
                <a:solidFill>
                  <a:schemeClr val="tx1">
                    <a:lumMod val="65000"/>
                    <a:lumOff val="35000"/>
                  </a:schemeClr>
                </a:solidFill>
                <a:latin typeface="Arial" panose="020B0604020202020204" pitchFamily="34" charset="0"/>
                <a:cs typeface="Arial" panose="020B0604020202020204" pitchFamily="34" charset="0"/>
              </a:rPr>
              <a:t>Kapsayıcı sağlığını izlemek için uzman bir araçtır.</a:t>
            </a:r>
          </a:p>
          <a:p>
            <a:r>
              <a:rPr lang="tr-TR" sz="2400" dirty="0">
                <a:solidFill>
                  <a:schemeClr val="tx1">
                    <a:lumMod val="65000"/>
                    <a:lumOff val="35000"/>
                  </a:schemeClr>
                </a:solidFill>
                <a:latin typeface="Arial" panose="020B0604020202020204" pitchFamily="34" charset="0"/>
                <a:cs typeface="Arial" panose="020B0604020202020204" pitchFamily="34" charset="0"/>
              </a:rPr>
              <a:t>Otomatik ölçeklendirme özelliği desteği sağlar.</a:t>
            </a:r>
          </a:p>
          <a:p>
            <a:r>
              <a:rPr lang="tr-TR" sz="2400" dirty="0">
                <a:solidFill>
                  <a:schemeClr val="tx1">
                    <a:lumMod val="65000"/>
                    <a:lumOff val="35000"/>
                  </a:schemeClr>
                </a:solidFill>
                <a:latin typeface="Arial" panose="020B0604020202020204" pitchFamily="34" charset="0"/>
                <a:cs typeface="Arial" panose="020B0604020202020204" pitchFamily="34" charset="0"/>
              </a:rPr>
              <a:t>Büyük topluluk desteği sağlar.</a:t>
            </a:r>
          </a:p>
          <a:p>
            <a:r>
              <a:rPr lang="tr-TR" sz="2400" dirty="0">
                <a:solidFill>
                  <a:schemeClr val="tx1">
                    <a:lumMod val="65000"/>
                    <a:lumOff val="35000"/>
                  </a:schemeClr>
                </a:solidFill>
                <a:latin typeface="Arial" panose="020B0604020202020204" pitchFamily="34" charset="0"/>
                <a:cs typeface="Arial" panose="020B0604020202020204" pitchFamily="34" charset="0"/>
              </a:rPr>
              <a:t>Harika konteyner dağıtımı sunar.</a:t>
            </a:r>
          </a:p>
          <a:p>
            <a:r>
              <a:rPr lang="tr-TR" sz="2400" dirty="0">
                <a:solidFill>
                  <a:schemeClr val="tx1">
                    <a:lumMod val="65000"/>
                    <a:lumOff val="35000"/>
                  </a:schemeClr>
                </a:solidFill>
                <a:latin typeface="Arial" panose="020B0604020202020204" pitchFamily="34" charset="0"/>
                <a:cs typeface="Arial" panose="020B0604020202020204" pitchFamily="34" charset="0"/>
              </a:rPr>
              <a:t>Etkili kalıcı depolama sağlar.</a:t>
            </a:r>
          </a:p>
          <a:p>
            <a:r>
              <a:rPr lang="tr-TR" sz="2400" dirty="0">
                <a:solidFill>
                  <a:schemeClr val="tx1">
                    <a:lumMod val="65000"/>
                    <a:lumOff val="35000"/>
                  </a:schemeClr>
                </a:solidFill>
                <a:latin typeface="Arial" panose="020B0604020202020204" pitchFamily="34" charset="0"/>
                <a:cs typeface="Arial" panose="020B0604020202020204" pitchFamily="34" charset="0"/>
              </a:rPr>
              <a:t>Çoklu bulut desteği (Hibrit Bulut) sunar.</a:t>
            </a:r>
          </a:p>
          <a:p>
            <a:r>
              <a:rPr lang="tr-TR" sz="2400" dirty="0">
                <a:solidFill>
                  <a:schemeClr val="tx1">
                    <a:lumMod val="65000"/>
                    <a:lumOff val="35000"/>
                  </a:schemeClr>
                </a:solidFill>
                <a:latin typeface="Arial" panose="020B0604020202020204" pitchFamily="34" charset="0"/>
                <a:cs typeface="Arial" panose="020B0604020202020204" pitchFamily="34" charset="0"/>
              </a:rPr>
              <a:t>Hesaplama kaynak yönetimi sağlar.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93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0" y="809898"/>
            <a:ext cx="11027867" cy="1554480"/>
          </a:xfrm>
        </p:spPr>
        <p:txBody>
          <a:bodyPr anchor="ctr">
            <a:normAutofit fontScale="90000"/>
          </a:bodyPr>
          <a:lstStyle/>
          <a:p>
            <a:r>
              <a:rPr lang="tr-TR" sz="6000" b="1" dirty="0">
                <a:solidFill>
                  <a:srgbClr val="002060"/>
                </a:solidFill>
              </a:rPr>
              <a:t>Geleneksel İşletim Sistemi &amp; </a:t>
            </a:r>
            <a:r>
              <a:rPr lang="tr-TR" sz="6000" b="1" dirty="0" err="1">
                <a:solidFill>
                  <a:srgbClr val="002060"/>
                </a:solidFill>
              </a:rPr>
              <a:t>Containers</a:t>
            </a:r>
            <a:endParaRPr lang="tr-TR" sz="6000" b="1" dirty="0">
              <a:solidFill>
                <a:srgbClr val="002060"/>
              </a:solidFill>
            </a:endParaRP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731525" y="2852561"/>
            <a:ext cx="10730373"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Geleneksel işletim sisteminde, uygulama bağımlılıkları “HOST </a:t>
            </a:r>
            <a:r>
              <a:rPr lang="tr-TR" sz="2400" dirty="0" err="1">
                <a:solidFill>
                  <a:schemeClr val="tx1">
                    <a:lumMod val="65000"/>
                    <a:lumOff val="35000"/>
                  </a:schemeClr>
                </a:solidFill>
                <a:latin typeface="Arial" panose="020B0604020202020204" pitchFamily="34" charset="0"/>
                <a:cs typeface="Arial" panose="020B0604020202020204" pitchFamily="34" charset="0"/>
              </a:rPr>
              <a:t>OS”’ye</a:t>
            </a:r>
            <a:r>
              <a:rPr lang="tr-TR" sz="2400" dirty="0">
                <a:solidFill>
                  <a:schemeClr val="tx1">
                    <a:lumMod val="65000"/>
                    <a:lumOff val="35000"/>
                  </a:schemeClr>
                </a:solidFill>
                <a:latin typeface="Arial" panose="020B0604020202020204" pitchFamily="34" charset="0"/>
                <a:cs typeface="Arial" panose="020B0604020202020204" pitchFamily="34" charset="0"/>
              </a:rPr>
              <a:t> yüklendiği için herhangi bir </a:t>
            </a:r>
            <a:r>
              <a:rPr lang="tr-TR" sz="2400" dirty="0" err="1">
                <a:solidFill>
                  <a:schemeClr val="tx1">
                    <a:lumMod val="65000"/>
                    <a:lumOff val="35000"/>
                  </a:schemeClr>
                </a:solidFill>
                <a:latin typeface="Arial" panose="020B0604020202020204" pitchFamily="34" charset="0"/>
                <a:cs typeface="Arial" panose="020B0604020202020204" pitchFamily="34" charset="0"/>
              </a:rPr>
              <a:t>bir</a:t>
            </a:r>
            <a:r>
              <a:rPr lang="tr-TR" sz="2400" dirty="0">
                <a:solidFill>
                  <a:schemeClr val="tx1">
                    <a:lumMod val="65000"/>
                    <a:lumOff val="35000"/>
                  </a:schemeClr>
                </a:solidFill>
                <a:latin typeface="Arial" panose="020B0604020202020204" pitchFamily="34" charset="0"/>
                <a:cs typeface="Arial" panose="020B0604020202020204" pitchFamily="34" charset="0"/>
              </a:rPr>
              <a:t> güncellemede “HOST </a:t>
            </a:r>
            <a:r>
              <a:rPr lang="tr-TR" sz="2400" dirty="0" err="1">
                <a:solidFill>
                  <a:schemeClr val="tx1">
                    <a:lumMod val="65000"/>
                    <a:lumOff val="35000"/>
                  </a:schemeClr>
                </a:solidFill>
                <a:latin typeface="Arial" panose="020B0604020202020204" pitchFamily="34" charset="0"/>
                <a:cs typeface="Arial" panose="020B0604020202020204" pitchFamily="34" charset="0"/>
              </a:rPr>
              <a:t>OS”’sinin</a:t>
            </a:r>
            <a:r>
              <a:rPr lang="tr-TR" sz="2400" dirty="0">
                <a:solidFill>
                  <a:schemeClr val="tx1">
                    <a:lumMod val="65000"/>
                    <a:lumOff val="35000"/>
                  </a:schemeClr>
                </a:solidFill>
                <a:latin typeface="Arial" panose="020B0604020202020204" pitchFamily="34" charset="0"/>
                <a:cs typeface="Arial" panose="020B0604020202020204" pitchFamily="34" charset="0"/>
              </a:rPr>
              <a:t> üzerindeki tüm </a:t>
            </a:r>
            <a:r>
              <a:rPr lang="tr-TR" sz="2400" dirty="0" err="1">
                <a:solidFill>
                  <a:schemeClr val="tx1">
                    <a:lumMod val="65000"/>
                    <a:lumOff val="35000"/>
                  </a:schemeClr>
                </a:solidFill>
                <a:latin typeface="Arial" panose="020B0604020202020204" pitchFamily="34" charset="0"/>
                <a:cs typeface="Arial" panose="020B0604020202020204" pitchFamily="34" charset="0"/>
              </a:rPr>
              <a:t>uygulamarın</a:t>
            </a:r>
            <a:r>
              <a:rPr lang="tr-TR" sz="2400" dirty="0">
                <a:solidFill>
                  <a:schemeClr val="tx1">
                    <a:lumMod val="65000"/>
                    <a:lumOff val="35000"/>
                  </a:schemeClr>
                </a:solidFill>
                <a:latin typeface="Arial" panose="020B0604020202020204" pitchFamily="34" charset="0"/>
                <a:cs typeface="Arial" panose="020B0604020202020204" pitchFamily="34" charset="0"/>
              </a:rPr>
              <a:t> test edilmesi </a:t>
            </a:r>
            <a:r>
              <a:rPr lang="tr-TR" sz="2400" dirty="0" err="1">
                <a:solidFill>
                  <a:schemeClr val="tx1">
                    <a:lumMod val="65000"/>
                    <a:lumOff val="35000"/>
                  </a:schemeClr>
                </a:solidFill>
                <a:latin typeface="Arial" panose="020B0604020202020204" pitchFamily="34" charset="0"/>
                <a:cs typeface="Arial" panose="020B0604020202020204" pitchFamily="34" charset="0"/>
              </a:rPr>
              <a:t>gerekmekteydi.Bu</a:t>
            </a:r>
            <a:r>
              <a:rPr lang="tr-TR" sz="2400" dirty="0">
                <a:solidFill>
                  <a:schemeClr val="tx1">
                    <a:lumMod val="65000"/>
                    <a:lumOff val="35000"/>
                  </a:schemeClr>
                </a:solidFill>
                <a:latin typeface="Arial" panose="020B0604020202020204" pitchFamily="34" charset="0"/>
                <a:cs typeface="Arial" panose="020B0604020202020204" pitchFamily="34" charset="0"/>
              </a:rPr>
              <a:t> hem bir risk, </a:t>
            </a:r>
            <a:r>
              <a:rPr lang="tr-TR" sz="2400" dirty="0" err="1">
                <a:solidFill>
                  <a:schemeClr val="tx1">
                    <a:lumMod val="65000"/>
                    <a:lumOff val="35000"/>
                  </a:schemeClr>
                </a:solidFill>
                <a:latin typeface="Arial" panose="020B0604020202020204" pitchFamily="34" charset="0"/>
                <a:cs typeface="Arial" panose="020B0604020202020204" pitchFamily="34" charset="0"/>
              </a:rPr>
              <a:t>hemde</a:t>
            </a:r>
            <a:r>
              <a:rPr lang="tr-TR" sz="2400" dirty="0">
                <a:solidFill>
                  <a:schemeClr val="tx1">
                    <a:lumMod val="65000"/>
                    <a:lumOff val="35000"/>
                  </a:schemeClr>
                </a:solidFill>
                <a:latin typeface="Arial" panose="020B0604020202020204" pitchFamily="34" charset="0"/>
                <a:cs typeface="Arial" panose="020B0604020202020204" pitchFamily="34" charset="0"/>
              </a:rPr>
              <a:t> sorun olduğunda, çözmek zaman almaktaydı.</a:t>
            </a:r>
          </a:p>
          <a:p>
            <a:r>
              <a:rPr lang="tr-TR" sz="2400" dirty="0" err="1">
                <a:solidFill>
                  <a:schemeClr val="tx1">
                    <a:lumMod val="65000"/>
                    <a:lumOff val="35000"/>
                  </a:schemeClr>
                </a:solidFill>
                <a:latin typeface="Arial" panose="020B0604020202020204" pitchFamily="34" charset="0"/>
                <a:cs typeface="Arial" panose="020B0604020202020204" pitchFamily="34" charset="0"/>
              </a:rPr>
              <a:t>Containers’te</a:t>
            </a:r>
            <a:r>
              <a:rPr lang="tr-TR" sz="2400" dirty="0">
                <a:solidFill>
                  <a:schemeClr val="tx1">
                    <a:lumMod val="65000"/>
                    <a:lumOff val="35000"/>
                  </a:schemeClr>
                </a:solidFill>
                <a:latin typeface="Arial" panose="020B0604020202020204" pitchFamily="34" charset="0"/>
                <a:cs typeface="Arial" panose="020B0604020202020204" pitchFamily="34" charset="0"/>
              </a:rPr>
              <a:t> ise, uygulama </a:t>
            </a:r>
            <a:r>
              <a:rPr lang="tr-TR" sz="2400" dirty="0" err="1">
                <a:solidFill>
                  <a:schemeClr val="tx1">
                    <a:lumMod val="65000"/>
                    <a:lumOff val="35000"/>
                  </a:schemeClr>
                </a:solidFill>
                <a:latin typeface="Arial" panose="020B0604020202020204" pitchFamily="34" charset="0"/>
                <a:cs typeface="Arial" panose="020B0604020202020204" pitchFamily="34" charset="0"/>
              </a:rPr>
              <a:t>library</a:t>
            </a:r>
            <a:r>
              <a:rPr lang="tr-TR" sz="2400" dirty="0">
                <a:solidFill>
                  <a:schemeClr val="tx1">
                    <a:lumMod val="65000"/>
                    <a:lumOff val="35000"/>
                  </a:schemeClr>
                </a:solidFill>
                <a:latin typeface="Arial" panose="020B0604020202020204" pitchFamily="34" charset="0"/>
                <a:cs typeface="Arial" panose="020B0604020202020204" pitchFamily="34" charset="0"/>
              </a:rPr>
              <a:t>/</a:t>
            </a:r>
            <a:r>
              <a:rPr lang="tr-TR" sz="2400" dirty="0" err="1">
                <a:solidFill>
                  <a:schemeClr val="tx1">
                    <a:lumMod val="65000"/>
                    <a:lumOff val="35000"/>
                  </a:schemeClr>
                </a:solidFill>
                <a:latin typeface="Arial" panose="020B0604020202020204" pitchFamily="34" charset="0"/>
                <a:cs typeface="Arial" panose="020B0604020202020204" pitchFamily="34" charset="0"/>
              </a:rPr>
              <a:t>dependency’leri</a:t>
            </a:r>
            <a:r>
              <a:rPr lang="tr-TR" sz="2400" dirty="0">
                <a:solidFill>
                  <a:schemeClr val="tx1">
                    <a:lumMod val="65000"/>
                    <a:lumOff val="35000"/>
                  </a:schemeClr>
                </a:solidFill>
                <a:latin typeface="Arial" panose="020B0604020202020204" pitchFamily="34" charset="0"/>
                <a:cs typeface="Arial" panose="020B0604020202020204" pitchFamily="34" charset="0"/>
              </a:rPr>
              <a:t> “HOST </a:t>
            </a:r>
            <a:r>
              <a:rPr lang="tr-TR" sz="2400" dirty="0" err="1">
                <a:solidFill>
                  <a:schemeClr val="tx1">
                    <a:lumMod val="65000"/>
                    <a:lumOff val="35000"/>
                  </a:schemeClr>
                </a:solidFill>
                <a:latin typeface="Arial" panose="020B0604020202020204" pitchFamily="34" charset="0"/>
                <a:cs typeface="Arial" panose="020B0604020202020204" pitchFamily="34" charset="0"/>
              </a:rPr>
              <a:t>OS”’ye</a:t>
            </a:r>
            <a:r>
              <a:rPr lang="tr-TR" sz="2400" dirty="0">
                <a:solidFill>
                  <a:schemeClr val="tx1">
                    <a:lumMod val="65000"/>
                    <a:lumOff val="35000"/>
                  </a:schemeClr>
                </a:solidFill>
                <a:latin typeface="Arial" panose="020B0604020202020204" pitchFamily="34" charset="0"/>
                <a:cs typeface="Arial" panose="020B0604020202020204" pitchFamily="34" charset="0"/>
              </a:rPr>
              <a:t> değil izole olarak </a:t>
            </a:r>
            <a:r>
              <a:rPr lang="tr-TR" sz="2400" dirty="0" err="1">
                <a:solidFill>
                  <a:schemeClr val="tx1">
                    <a:lumMod val="65000"/>
                    <a:lumOff val="35000"/>
                  </a:schemeClr>
                </a:solidFill>
                <a:latin typeface="Arial" panose="020B0604020202020204" pitchFamily="34" charset="0"/>
                <a:cs typeface="Arial" panose="020B0604020202020204" pitchFamily="34" charset="0"/>
              </a:rPr>
              <a:t>konteyter'e</a:t>
            </a:r>
            <a:r>
              <a:rPr lang="tr-TR" sz="2400" dirty="0">
                <a:solidFill>
                  <a:schemeClr val="tx1">
                    <a:lumMod val="65000"/>
                    <a:lumOff val="35000"/>
                  </a:schemeClr>
                </a:solidFill>
                <a:latin typeface="Arial" panose="020B0604020202020204" pitchFamily="34" charset="0"/>
                <a:cs typeface="Arial" panose="020B0604020202020204" pitchFamily="34" charset="0"/>
              </a:rPr>
              <a:t> yüklendiği için yapılan bir değişiklik sadece ilgili uygulamayı etkilediği için riskimiz azalmış olur ve herhangi bir problemde sorunu çözmek daha hızlı </a:t>
            </a:r>
            <a:r>
              <a:rPr lang="tr-TR" sz="2400" dirty="0" err="1">
                <a:solidFill>
                  <a:schemeClr val="tx1">
                    <a:lumMod val="65000"/>
                    <a:lumOff val="35000"/>
                  </a:schemeClr>
                </a:solidFill>
                <a:latin typeface="Arial" panose="020B0604020202020204" pitchFamily="34" charset="0"/>
                <a:cs typeface="Arial" panose="020B0604020202020204" pitchFamily="34" charset="0"/>
              </a:rPr>
              <a:t>olur.Çünkü</a:t>
            </a:r>
            <a:r>
              <a:rPr lang="tr-TR" sz="2400" dirty="0">
                <a:solidFill>
                  <a:schemeClr val="tx1">
                    <a:lumMod val="65000"/>
                    <a:lumOff val="35000"/>
                  </a:schemeClr>
                </a:solidFill>
                <a:latin typeface="Arial" panose="020B0604020202020204" pitchFamily="34" charset="0"/>
                <a:cs typeface="Arial" panose="020B0604020202020204" pitchFamily="34" charset="0"/>
              </a:rPr>
              <a:t> sorun, sadece izole olan </a:t>
            </a:r>
            <a:r>
              <a:rPr lang="tr-TR" sz="2400" dirty="0" err="1">
                <a:solidFill>
                  <a:schemeClr val="tx1">
                    <a:lumMod val="65000"/>
                    <a:lumOff val="35000"/>
                  </a:schemeClr>
                </a:solidFill>
                <a:latin typeface="Arial" panose="020B0604020202020204" pitchFamily="34" charset="0"/>
                <a:cs typeface="Arial" panose="020B0604020202020204" pitchFamily="34" charset="0"/>
              </a:rPr>
              <a:t>containers’de</a:t>
            </a:r>
            <a:r>
              <a:rPr lang="tr-TR" sz="2400" dirty="0">
                <a:solidFill>
                  <a:schemeClr val="tx1">
                    <a:lumMod val="65000"/>
                    <a:lumOff val="35000"/>
                  </a:schemeClr>
                </a:solidFill>
                <a:latin typeface="Arial" panose="020B0604020202020204" pitchFamily="34" charset="0"/>
                <a:cs typeface="Arial" panose="020B0604020202020204" pitchFamily="34" charset="0"/>
              </a:rPr>
              <a:t> aranır.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082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6146" name="Picture 2" descr="Docker, Orchestration ve Kubernetes | by ömer faruk Bozkurt | Medium">
            <a:extLst>
              <a:ext uri="{FF2B5EF4-FFF2-40B4-BE49-F238E27FC236}">
                <a16:creationId xmlns:a16="http://schemas.microsoft.com/office/drawing/2014/main" id="{CC6612CC-DBD3-56AB-D497-E7EF135256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3" t="20444" r="1048" b="-641"/>
          <a:stretch/>
        </p:blipFill>
        <p:spPr bwMode="auto">
          <a:xfrm>
            <a:off x="631370" y="1205716"/>
            <a:ext cx="10929257" cy="4438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9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err="1">
                <a:solidFill>
                  <a:srgbClr val="002060"/>
                </a:solidFill>
              </a:rPr>
              <a:t>DevOps</a:t>
            </a:r>
            <a:r>
              <a:rPr lang="tr-TR" sz="6000" b="1" dirty="0">
                <a:solidFill>
                  <a:srgbClr val="002060"/>
                </a:solidFill>
              </a:rPr>
              <a:t>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err="1">
                <a:solidFill>
                  <a:schemeClr val="tx1">
                    <a:lumMod val="65000"/>
                    <a:lumOff val="35000"/>
                  </a:schemeClr>
                </a:solidFill>
                <a:latin typeface="Arial" panose="020B0604020202020204" pitchFamily="34" charset="0"/>
                <a:cs typeface="Arial" panose="020B0604020202020204" pitchFamily="34" charset="0"/>
              </a:rPr>
              <a:t>DevOps</a:t>
            </a:r>
            <a:r>
              <a:rPr lang="tr-TR" sz="2400" dirty="0">
                <a:solidFill>
                  <a:schemeClr val="tx1">
                    <a:lumMod val="65000"/>
                    <a:lumOff val="35000"/>
                  </a:schemeClr>
                </a:solidFill>
                <a:latin typeface="Arial" panose="020B0604020202020204" pitchFamily="34" charset="0"/>
                <a:cs typeface="Arial" panose="020B0604020202020204" pitchFamily="34" charset="0"/>
              </a:rPr>
              <a:t>, kurumların ürünleri geleneksel yazılım geliştirme ve altyapı yönetim süreçlerini kullanan kurumlara göre daha hızlı geliştirmesini ve iyileştirmesini sağlayarak, uygulama ve hizmetleri yüksek hızda sunma becerisini artıran kültürel felsefelerin, yöntemlerin ve araçların birleşimidir. Bu hız, kurumların müşterilerine daha iyi hizmet sunmasına ve piyasada daha etkili bir şekilde rekabet etmesine imkan tanır.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66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0" y="809898"/>
            <a:ext cx="11027867" cy="1554480"/>
          </a:xfrm>
        </p:spPr>
        <p:txBody>
          <a:bodyPr anchor="ctr">
            <a:normAutofit/>
          </a:bodyPr>
          <a:lstStyle/>
          <a:p>
            <a:r>
              <a:rPr lang="tr-TR" sz="6000" b="1" dirty="0" err="1">
                <a:solidFill>
                  <a:srgbClr val="002060"/>
                </a:solidFill>
              </a:rPr>
              <a:t>Container</a:t>
            </a:r>
            <a:r>
              <a:rPr lang="tr-TR" sz="6000" b="1" dirty="0">
                <a:solidFill>
                  <a:srgbClr val="002060"/>
                </a:solidFill>
              </a:rPr>
              <a:t> </a:t>
            </a:r>
            <a:r>
              <a:rPr lang="tr-TR" sz="6000" b="1" dirty="0" err="1">
                <a:solidFill>
                  <a:srgbClr val="002060"/>
                </a:solidFill>
              </a:rPr>
              <a:t>Orchestration</a:t>
            </a:r>
            <a:endParaRPr lang="tr-TR" sz="6000" b="1" dirty="0">
              <a:solidFill>
                <a:srgbClr val="002060"/>
              </a:solidFill>
            </a:endParaRP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731525" y="2852561"/>
            <a:ext cx="10730373" cy="3124658"/>
          </a:xfrm>
        </p:spPr>
        <p:txBody>
          <a:bodyPr anchor="ctr">
            <a:noAutofit/>
          </a:bodyPr>
          <a:lstStyle/>
          <a:p>
            <a:r>
              <a:rPr lang="tr-TR" sz="2400" dirty="0" err="1">
                <a:solidFill>
                  <a:schemeClr val="tx1">
                    <a:lumMod val="65000"/>
                    <a:lumOff val="35000"/>
                  </a:schemeClr>
                </a:solidFill>
                <a:latin typeface="Arial" panose="020B0604020202020204" pitchFamily="34" charset="0"/>
                <a:cs typeface="Arial" panose="020B0604020202020204" pitchFamily="34" charset="0"/>
              </a:rPr>
              <a:t>Clusterda</a:t>
            </a:r>
            <a:r>
              <a:rPr lang="tr-TR" sz="2400" dirty="0">
                <a:solidFill>
                  <a:schemeClr val="tx1">
                    <a:lumMod val="65000"/>
                    <a:lumOff val="35000"/>
                  </a:schemeClr>
                </a:solidFill>
                <a:latin typeface="Arial" panose="020B0604020202020204" pitchFamily="34" charset="0"/>
                <a:cs typeface="Arial" panose="020B0604020202020204" pitchFamily="34" charset="0"/>
              </a:rPr>
              <a:t> bulunan tüm sunucuların yüksek erişilebilir yapıda çalışmasını </a:t>
            </a:r>
            <a:r>
              <a:rPr lang="tr-TR" sz="2400" dirty="0" err="1">
                <a:solidFill>
                  <a:schemeClr val="tx1">
                    <a:lumMod val="65000"/>
                    <a:lumOff val="35000"/>
                  </a:schemeClr>
                </a:solidFill>
                <a:latin typeface="Arial" panose="020B0604020202020204" pitchFamily="34" charset="0"/>
                <a:cs typeface="Arial" panose="020B0604020202020204" pitchFamily="34" charset="0"/>
              </a:rPr>
              <a:t>sağlar.Herhangi</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containers’lerin</a:t>
            </a:r>
            <a:r>
              <a:rPr lang="tr-TR" sz="2400" dirty="0">
                <a:solidFill>
                  <a:schemeClr val="tx1">
                    <a:lumMod val="65000"/>
                    <a:lumOff val="35000"/>
                  </a:schemeClr>
                </a:solidFill>
                <a:latin typeface="Arial" panose="020B0604020202020204" pitchFamily="34" charset="0"/>
                <a:cs typeface="Arial" panose="020B0604020202020204" pitchFamily="34" charset="0"/>
              </a:rPr>
              <a:t> çalıştığı bir </a:t>
            </a:r>
            <a:r>
              <a:rPr lang="tr-TR" sz="2400" dirty="0" err="1">
                <a:solidFill>
                  <a:schemeClr val="tx1">
                    <a:lumMod val="65000"/>
                    <a:lumOff val="35000"/>
                  </a:schemeClr>
                </a:solidFill>
                <a:latin typeface="Arial" panose="020B0604020202020204" pitchFamily="34" charset="0"/>
                <a:cs typeface="Arial" panose="020B0604020202020204" pitchFamily="34" charset="0"/>
              </a:rPr>
              <a:t>node’ta</a:t>
            </a:r>
            <a:r>
              <a:rPr lang="tr-TR" sz="2400" dirty="0">
                <a:solidFill>
                  <a:schemeClr val="tx1">
                    <a:lumMod val="65000"/>
                    <a:lumOff val="35000"/>
                  </a:schemeClr>
                </a:solidFill>
                <a:latin typeface="Arial" panose="020B0604020202020204" pitchFamily="34" charset="0"/>
                <a:cs typeface="Arial" panose="020B0604020202020204" pitchFamily="34" charset="0"/>
              </a:rPr>
              <a:t> problem olunca kesinti olmadan çalışmaya devam eder.</a:t>
            </a:r>
          </a:p>
          <a:p>
            <a:r>
              <a:rPr lang="tr-TR" sz="2400" dirty="0">
                <a:solidFill>
                  <a:schemeClr val="tx1">
                    <a:lumMod val="65000"/>
                    <a:lumOff val="35000"/>
                  </a:schemeClr>
                </a:solidFill>
                <a:latin typeface="Arial" panose="020B0604020202020204" pitchFamily="34" charset="0"/>
                <a:cs typeface="Arial" panose="020B0604020202020204" pitchFamily="34" charset="0"/>
              </a:rPr>
              <a:t>Alt yapıyı bir bütün olarak görme ve yönetme imkanı </a:t>
            </a:r>
            <a:r>
              <a:rPr lang="tr-TR" sz="2400" dirty="0" err="1">
                <a:solidFill>
                  <a:schemeClr val="tx1">
                    <a:lumMod val="65000"/>
                    <a:lumOff val="35000"/>
                  </a:schemeClr>
                </a:solidFill>
                <a:latin typeface="Arial" panose="020B0604020202020204" pitchFamily="34" charset="0"/>
                <a:cs typeface="Arial" panose="020B0604020202020204" pitchFamily="34" charset="0"/>
              </a:rPr>
              <a:t>verir.Node’larda</a:t>
            </a:r>
            <a:r>
              <a:rPr lang="tr-TR" sz="2400" dirty="0">
                <a:solidFill>
                  <a:schemeClr val="tx1">
                    <a:lumMod val="65000"/>
                    <a:lumOff val="35000"/>
                  </a:schemeClr>
                </a:solidFill>
                <a:latin typeface="Arial" panose="020B0604020202020204" pitchFamily="34" charset="0"/>
                <a:cs typeface="Arial" panose="020B0604020202020204" pitchFamily="34" charset="0"/>
              </a:rPr>
              <a:t> 10’dan fazla </a:t>
            </a:r>
            <a:r>
              <a:rPr lang="tr-TR" sz="2400" dirty="0" err="1">
                <a:solidFill>
                  <a:schemeClr val="tx1">
                    <a:lumMod val="65000"/>
                    <a:lumOff val="35000"/>
                  </a:schemeClr>
                </a:solidFill>
                <a:latin typeface="Arial" panose="020B0604020202020204" pitchFamily="34" charset="0"/>
                <a:cs typeface="Arial" panose="020B0604020202020204" pitchFamily="34" charset="0"/>
              </a:rPr>
              <a:t>containers</a:t>
            </a:r>
            <a:r>
              <a:rPr lang="tr-TR" sz="2400" dirty="0">
                <a:solidFill>
                  <a:schemeClr val="tx1">
                    <a:lumMod val="65000"/>
                    <a:lumOff val="35000"/>
                  </a:schemeClr>
                </a:solidFill>
                <a:latin typeface="Arial" panose="020B0604020202020204" pitchFamily="34" charset="0"/>
                <a:cs typeface="Arial" panose="020B0604020202020204" pitchFamily="34" charset="0"/>
              </a:rPr>
              <a:t> yüklenince bunun kaynak durumu, yönetilmesi, </a:t>
            </a:r>
            <a:r>
              <a:rPr lang="tr-TR" sz="2400" dirty="0" err="1">
                <a:solidFill>
                  <a:schemeClr val="tx1">
                    <a:lumMod val="65000"/>
                    <a:lumOff val="35000"/>
                  </a:schemeClr>
                </a:solidFill>
                <a:latin typeface="Arial" panose="020B0604020202020204" pitchFamily="34" charset="0"/>
                <a:cs typeface="Arial" panose="020B0604020202020204" pitchFamily="34" charset="0"/>
              </a:rPr>
              <a:t>scale</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up</a:t>
            </a:r>
            <a:r>
              <a:rPr lang="tr-TR" sz="2400" dirty="0">
                <a:solidFill>
                  <a:schemeClr val="tx1">
                    <a:lumMod val="65000"/>
                    <a:lumOff val="35000"/>
                  </a:schemeClr>
                </a:solidFill>
                <a:latin typeface="Arial" panose="020B0604020202020204" pitchFamily="34" charset="0"/>
                <a:cs typeface="Arial" panose="020B0604020202020204" pitchFamily="34" charset="0"/>
              </a:rPr>
              <a:t>/</a:t>
            </a:r>
            <a:r>
              <a:rPr lang="tr-TR" sz="2400" dirty="0" err="1">
                <a:solidFill>
                  <a:schemeClr val="tx1">
                    <a:lumMod val="65000"/>
                    <a:lumOff val="35000"/>
                  </a:schemeClr>
                </a:solidFill>
                <a:latin typeface="Arial" panose="020B0604020202020204" pitchFamily="34" charset="0"/>
                <a:cs typeface="Arial" panose="020B0604020202020204" pitchFamily="34" charset="0"/>
              </a:rPr>
              <a:t>out</a:t>
            </a:r>
            <a:r>
              <a:rPr lang="tr-TR" sz="2400" dirty="0">
                <a:solidFill>
                  <a:schemeClr val="tx1">
                    <a:lumMod val="65000"/>
                    <a:lumOff val="35000"/>
                  </a:schemeClr>
                </a:solidFill>
                <a:latin typeface="Arial" panose="020B0604020202020204" pitchFamily="34" charset="0"/>
                <a:cs typeface="Arial" panose="020B0604020202020204" pitchFamily="34" charset="0"/>
              </a:rPr>
              <a:t> gibi işlemler operasyonel yük olacaktır.</a:t>
            </a:r>
          </a:p>
          <a:p>
            <a:r>
              <a:rPr lang="tr-TR" sz="2400" dirty="0">
                <a:solidFill>
                  <a:schemeClr val="tx1">
                    <a:lumMod val="65000"/>
                    <a:lumOff val="35000"/>
                  </a:schemeClr>
                </a:solidFill>
                <a:latin typeface="Arial" panose="020B0604020202020204" pitchFamily="34" charset="0"/>
                <a:cs typeface="Arial" panose="020B0604020202020204" pitchFamily="34" charset="0"/>
              </a:rPr>
              <a:t>Cluster </a:t>
            </a:r>
            <a:r>
              <a:rPr lang="tr-TR" sz="2400" dirty="0" err="1">
                <a:solidFill>
                  <a:schemeClr val="tx1">
                    <a:lumMod val="65000"/>
                    <a:lumOff val="35000"/>
                  </a:schemeClr>
                </a:solidFill>
                <a:latin typeface="Arial" panose="020B0604020202020204" pitchFamily="34" charset="0"/>
                <a:cs typeface="Arial" panose="020B0604020202020204" pitchFamily="34" charset="0"/>
              </a:rPr>
              <a:t>yönetme,kaynak</a:t>
            </a:r>
            <a:r>
              <a:rPr lang="tr-TR" sz="2400" dirty="0">
                <a:solidFill>
                  <a:schemeClr val="tx1">
                    <a:lumMod val="65000"/>
                    <a:lumOff val="35000"/>
                  </a:schemeClr>
                </a:solidFill>
                <a:latin typeface="Arial" panose="020B0604020202020204" pitchFamily="34" charset="0"/>
                <a:cs typeface="Arial" panose="020B0604020202020204" pitchFamily="34" charset="0"/>
              </a:rPr>
              <a:t> limitasyonu </a:t>
            </a:r>
            <a:r>
              <a:rPr lang="tr-TR" sz="2400" dirty="0" err="1">
                <a:solidFill>
                  <a:schemeClr val="tx1">
                    <a:lumMod val="65000"/>
                    <a:lumOff val="35000"/>
                  </a:schemeClr>
                </a:solidFill>
                <a:latin typeface="Arial" panose="020B0604020202020204" pitchFamily="34" charset="0"/>
                <a:cs typeface="Arial" panose="020B0604020202020204" pitchFamily="34" charset="0"/>
              </a:rPr>
              <a:t>yönetme,networku</a:t>
            </a:r>
            <a:r>
              <a:rPr lang="tr-TR" sz="2400" dirty="0">
                <a:solidFill>
                  <a:schemeClr val="tx1">
                    <a:lumMod val="65000"/>
                    <a:lumOff val="35000"/>
                  </a:schemeClr>
                </a:solidFill>
                <a:latin typeface="Arial" panose="020B0604020202020204" pitchFamily="34" charset="0"/>
                <a:cs typeface="Arial" panose="020B0604020202020204" pitchFamily="34" charset="0"/>
              </a:rPr>
              <a:t> yönetme, </a:t>
            </a:r>
            <a:r>
              <a:rPr lang="tr-TR" sz="2400" dirty="0" err="1">
                <a:solidFill>
                  <a:schemeClr val="tx1">
                    <a:lumMod val="65000"/>
                    <a:lumOff val="35000"/>
                  </a:schemeClr>
                </a:solidFill>
                <a:latin typeface="Arial" panose="020B0604020202020204" pitchFamily="34" charset="0"/>
                <a:cs typeface="Arial" panose="020B0604020202020204" pitchFamily="34" charset="0"/>
              </a:rPr>
              <a:t>scale</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out</a:t>
            </a:r>
            <a:r>
              <a:rPr lang="tr-TR" sz="2400" dirty="0">
                <a:solidFill>
                  <a:schemeClr val="tx1">
                    <a:lumMod val="65000"/>
                    <a:lumOff val="35000"/>
                  </a:schemeClr>
                </a:solidFill>
                <a:latin typeface="Arial" panose="020B0604020202020204" pitchFamily="34" charset="0"/>
                <a:cs typeface="Arial" panose="020B0604020202020204" pitchFamily="34" charset="0"/>
              </a:rPr>
              <a:t>/</a:t>
            </a:r>
            <a:r>
              <a:rPr lang="tr-TR" sz="2400" dirty="0" err="1">
                <a:solidFill>
                  <a:schemeClr val="tx1">
                    <a:lumMod val="65000"/>
                    <a:lumOff val="35000"/>
                  </a:schemeClr>
                </a:solidFill>
                <a:latin typeface="Arial" panose="020B0604020202020204" pitchFamily="34" charset="0"/>
                <a:cs typeface="Arial" panose="020B0604020202020204" pitchFamily="34" charset="0"/>
              </a:rPr>
              <a:t>up</a:t>
            </a:r>
            <a:r>
              <a:rPr lang="tr-TR" sz="2400" dirty="0">
                <a:solidFill>
                  <a:schemeClr val="tx1">
                    <a:lumMod val="65000"/>
                    <a:lumOff val="35000"/>
                  </a:schemeClr>
                </a:solidFill>
                <a:latin typeface="Arial" panose="020B0604020202020204" pitchFamily="34" charset="0"/>
                <a:cs typeface="Arial" panose="020B0604020202020204" pitchFamily="34" charset="0"/>
              </a:rPr>
              <a:t> işlemlerini yapar.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911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 name="Picture 1">
            <a:extLst>
              <a:ext uri="{FF2B5EF4-FFF2-40B4-BE49-F238E27FC236}">
                <a16:creationId xmlns:a16="http://schemas.microsoft.com/office/drawing/2014/main" id="{150F0DEA-0A2C-6019-88C0-469D099C5FBC}"/>
              </a:ext>
            </a:extLst>
          </p:cNvPr>
          <p:cNvPicPr>
            <a:picLocks noChangeAspect="1"/>
          </p:cNvPicPr>
          <p:nvPr/>
        </p:nvPicPr>
        <p:blipFill>
          <a:blip r:embed="rId2"/>
          <a:stretch>
            <a:fillRect/>
          </a:stretch>
        </p:blipFill>
        <p:spPr>
          <a:xfrm>
            <a:off x="2193641" y="1155909"/>
            <a:ext cx="7804717" cy="4546182"/>
          </a:xfrm>
          <a:prstGeom prst="rect">
            <a:avLst/>
          </a:prstGeom>
        </p:spPr>
      </p:pic>
    </p:spTree>
    <p:extLst>
      <p:ext uri="{BB962C8B-B14F-4D97-AF65-F5344CB8AC3E}">
        <p14:creationId xmlns:p14="http://schemas.microsoft.com/office/powerpoint/2010/main" val="872341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3980E5E6-5365-8BFF-EF58-3AFD9517C9BE}"/>
              </a:ext>
            </a:extLst>
          </p:cNvPr>
          <p:cNvSpPr txBox="1"/>
          <p:nvPr/>
        </p:nvSpPr>
        <p:spPr>
          <a:xfrm>
            <a:off x="1269091" y="1244415"/>
            <a:ext cx="6096000" cy="1326517"/>
          </a:xfrm>
          <a:prstGeom prst="rect">
            <a:avLst/>
          </a:prstGeom>
          <a:noFill/>
        </p:spPr>
        <p:txBody>
          <a:bodyPr wrap="square">
            <a:spAutoFit/>
          </a:bodyPr>
          <a:lstStyle/>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Doc. Dr .Mehmet Akif </a:t>
            </a:r>
            <a:r>
              <a:rPr kumimoji="0" lang="en-US" sz="24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Cifci</a:t>
            </a:r>
            <a:endPar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endParaRP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Viyana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Teknik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Üniversitesi</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Avusturya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Klaipeda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Üniversitesi</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Litvanya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Bandırma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Onyedi</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Eylül</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Üniversitesi</a:t>
            </a:r>
            <a:endPar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a16="http://schemas.microsoft.com/office/drawing/2014/main" id="{EB618327-13A7-BF28-815B-ED9841AA4340}"/>
              </a:ext>
            </a:extLst>
          </p:cNvPr>
          <p:cNvSpPr txBox="1"/>
          <p:nvPr/>
        </p:nvSpPr>
        <p:spPr>
          <a:xfrm>
            <a:off x="1206995" y="3805404"/>
            <a:ext cx="6096000" cy="1326517"/>
          </a:xfrm>
          <a:prstGeom prst="rect">
            <a:avLst/>
          </a:prstGeom>
          <a:noFill/>
        </p:spPr>
        <p:txBody>
          <a:bodyPr wrap="square">
            <a:spAutoFit/>
          </a:bodyPr>
          <a:lstStyle/>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To </a:t>
            </a:r>
            <a:r>
              <a:rPr kumimoji="0" lang="tr-TR"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F</a:t>
            </a:r>
            <a:r>
              <a:rPr kumimoji="0" lang="en-US" sz="24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ollow</a:t>
            </a: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and </a:t>
            </a:r>
            <a:r>
              <a:rPr kumimoji="0" lang="tr-TR"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C</a:t>
            </a:r>
            <a:r>
              <a:rPr kumimoji="0" lang="en-US" sz="24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onnect</a:t>
            </a: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https://github.com/themanoftalent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https://www.linkedin.com/in/themanoftalent/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https://www.researchgate.net/profile/Mehmet-Akif-Cifci </a:t>
            </a:r>
          </a:p>
        </p:txBody>
      </p:sp>
    </p:spTree>
    <p:extLst>
      <p:ext uri="{BB962C8B-B14F-4D97-AF65-F5344CB8AC3E}">
        <p14:creationId xmlns:p14="http://schemas.microsoft.com/office/powerpoint/2010/main" val="64705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descr="DevOps Nedir?">
            <a:extLst>
              <a:ext uri="{FF2B5EF4-FFF2-40B4-BE49-F238E27FC236}">
                <a16:creationId xmlns:a16="http://schemas.microsoft.com/office/drawing/2014/main" id="{257351D8-0D09-A518-8CE3-A3C84BEE5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92" y="2479591"/>
            <a:ext cx="10740614" cy="1890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29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err="1">
                <a:solidFill>
                  <a:srgbClr val="002060"/>
                </a:solidFill>
              </a:rPr>
              <a:t>DevOps</a:t>
            </a:r>
            <a:r>
              <a:rPr lang="tr-TR" sz="6000" b="1" dirty="0">
                <a:solidFill>
                  <a:srgbClr val="002060"/>
                </a:solidFill>
              </a:rPr>
              <a:t> Nasıl Çalışır?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Bir </a:t>
            </a:r>
            <a:r>
              <a:rPr lang="tr-TR" sz="2400" dirty="0" err="1">
                <a:solidFill>
                  <a:schemeClr val="tx1">
                    <a:lumMod val="65000"/>
                    <a:lumOff val="35000"/>
                  </a:schemeClr>
                </a:solidFill>
                <a:latin typeface="Arial" panose="020B0604020202020204" pitchFamily="34" charset="0"/>
                <a:cs typeface="Arial" panose="020B0604020202020204" pitchFamily="34" charset="0"/>
              </a:rPr>
              <a:t>DevOps</a:t>
            </a:r>
            <a:r>
              <a:rPr lang="tr-TR" sz="2400" dirty="0">
                <a:solidFill>
                  <a:schemeClr val="tx1">
                    <a:lumMod val="65000"/>
                    <a:lumOff val="35000"/>
                  </a:schemeClr>
                </a:solidFill>
                <a:latin typeface="Arial" panose="020B0604020202020204" pitchFamily="34" charset="0"/>
                <a:cs typeface="Arial" panose="020B0604020202020204" pitchFamily="34" charset="0"/>
              </a:rPr>
              <a:t> modelinde geliştirme ve operasyon ekipleri artık birbirinden kopuk değildir. Bazen bu iki ekip tek bir ekip haline getirilir ve ekipteki mühendisler geliştirme ve testten dağıtım ve operasyona kadar bir uygulamanın yaşam döngüsünün tamamında çalışırken tek bir işlevle kısıtlı olmayan bir dizi beceri edinir.</a:t>
            </a:r>
          </a:p>
          <a:p>
            <a:r>
              <a:rPr lang="tr-TR" sz="2400" dirty="0">
                <a:solidFill>
                  <a:schemeClr val="tx1">
                    <a:lumMod val="65000"/>
                    <a:lumOff val="35000"/>
                  </a:schemeClr>
                </a:solidFill>
                <a:latin typeface="Arial" panose="020B0604020202020204" pitchFamily="34" charset="0"/>
                <a:cs typeface="Arial" panose="020B0604020202020204" pitchFamily="34" charset="0"/>
              </a:rPr>
              <a:t>Bazı </a:t>
            </a:r>
            <a:r>
              <a:rPr lang="tr-TR" sz="2400" dirty="0" err="1">
                <a:solidFill>
                  <a:schemeClr val="tx1">
                    <a:lumMod val="65000"/>
                    <a:lumOff val="35000"/>
                  </a:schemeClr>
                </a:solidFill>
                <a:latin typeface="Arial" panose="020B0604020202020204" pitchFamily="34" charset="0"/>
                <a:cs typeface="Arial" panose="020B0604020202020204" pitchFamily="34" charset="0"/>
              </a:rPr>
              <a:t>DevOps</a:t>
            </a:r>
            <a:r>
              <a:rPr lang="tr-TR" sz="2400" dirty="0">
                <a:solidFill>
                  <a:schemeClr val="tx1">
                    <a:lumMod val="65000"/>
                    <a:lumOff val="35000"/>
                  </a:schemeClr>
                </a:solidFill>
                <a:latin typeface="Arial" panose="020B0604020202020204" pitchFamily="34" charset="0"/>
                <a:cs typeface="Arial" panose="020B0604020202020204" pitchFamily="34" charset="0"/>
              </a:rPr>
              <a:t> modellerinde kalite güvencesi ve güvenlik ekipleri de uygulamanın yaşam döngüsü boyunca geliştirme ve operasyon ekibiyle daha yakın bir entegrasyon içinde olur. Bir </a:t>
            </a:r>
            <a:r>
              <a:rPr lang="tr-TR" sz="2400" dirty="0" err="1">
                <a:solidFill>
                  <a:schemeClr val="tx1">
                    <a:lumMod val="65000"/>
                    <a:lumOff val="35000"/>
                  </a:schemeClr>
                </a:solidFill>
                <a:latin typeface="Arial" panose="020B0604020202020204" pitchFamily="34" charset="0"/>
                <a:cs typeface="Arial" panose="020B0604020202020204" pitchFamily="34" charset="0"/>
              </a:rPr>
              <a:t>DevOps</a:t>
            </a:r>
            <a:r>
              <a:rPr lang="tr-TR" sz="2400" dirty="0">
                <a:solidFill>
                  <a:schemeClr val="tx1">
                    <a:lumMod val="65000"/>
                    <a:lumOff val="35000"/>
                  </a:schemeClr>
                </a:solidFill>
                <a:latin typeface="Arial" panose="020B0604020202020204" pitchFamily="34" charset="0"/>
                <a:cs typeface="Arial" panose="020B0604020202020204" pitchFamily="34" charset="0"/>
              </a:rPr>
              <a:t> ekibindeki herkes güvenliğe odaklanıyorsa buna bazen </a:t>
            </a:r>
            <a:r>
              <a:rPr lang="tr-TR" sz="2400" dirty="0" err="1">
                <a:solidFill>
                  <a:schemeClr val="tx1">
                    <a:lumMod val="65000"/>
                    <a:lumOff val="35000"/>
                  </a:schemeClr>
                </a:solidFill>
                <a:latin typeface="Arial" panose="020B0604020202020204" pitchFamily="34" charset="0"/>
                <a:cs typeface="Arial" panose="020B0604020202020204" pitchFamily="34" charset="0"/>
              </a:rPr>
              <a:t>DevSecOps</a:t>
            </a:r>
            <a:r>
              <a:rPr lang="tr-TR" sz="2400" dirty="0">
                <a:solidFill>
                  <a:schemeClr val="tx1">
                    <a:lumMod val="65000"/>
                    <a:lumOff val="35000"/>
                  </a:schemeClr>
                </a:solidFill>
                <a:latin typeface="Arial" panose="020B0604020202020204" pitchFamily="34" charset="0"/>
                <a:cs typeface="Arial" panose="020B0604020202020204" pitchFamily="34" charset="0"/>
              </a:rPr>
              <a:t> denir.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132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err="1">
                <a:solidFill>
                  <a:srgbClr val="002060"/>
                </a:solidFill>
              </a:rPr>
              <a:t>DevOps</a:t>
            </a:r>
            <a:r>
              <a:rPr lang="tr-TR" sz="6000" b="1" dirty="0">
                <a:solidFill>
                  <a:srgbClr val="002060"/>
                </a:solidFill>
              </a:rPr>
              <a:t> Nasıl Çalışır?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Bu ekipler, daha önce manuel olarak gerçekleştirilen ve uzun zaman alan süreçleri otomatikleştiren uygulamalar kullanır. Uygulamaları hızlı ve güvenilir bir şekilde çalıştırıp geliştirmelerine yardımcı olan bir teknoloji yığını ve araçlar kullanırlar. Bu araçlar ayrıca, mühendislerin normalde diğer ekiplerden yardım almasını gerektirecek görevleri (kod dağıtma veya altyapı tedarik etme gibi) bağımsız olarak yapmasına yardımcı olarak ekiplerin hızını daha da artırır.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52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err="1">
                <a:solidFill>
                  <a:srgbClr val="002060"/>
                </a:solidFill>
              </a:rPr>
              <a:t>DevOps'un</a:t>
            </a:r>
            <a:r>
              <a:rPr lang="tr-TR" sz="6000" b="1" dirty="0">
                <a:solidFill>
                  <a:srgbClr val="002060"/>
                </a:solidFill>
              </a:rPr>
              <a:t> Avantajları</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3200" dirty="0">
                <a:solidFill>
                  <a:schemeClr val="tx1">
                    <a:lumMod val="65000"/>
                    <a:lumOff val="35000"/>
                  </a:schemeClr>
                </a:solidFill>
                <a:latin typeface="Arial" panose="020B0604020202020204" pitchFamily="34" charset="0"/>
                <a:cs typeface="Arial" panose="020B0604020202020204" pitchFamily="34" charset="0"/>
              </a:rPr>
              <a:t>Hız</a:t>
            </a:r>
          </a:p>
          <a:p>
            <a:r>
              <a:rPr lang="tr-TR" sz="3200" dirty="0">
                <a:solidFill>
                  <a:schemeClr val="tx1">
                    <a:lumMod val="65000"/>
                    <a:lumOff val="35000"/>
                  </a:schemeClr>
                </a:solidFill>
                <a:latin typeface="Arial" panose="020B0604020202020204" pitchFamily="34" charset="0"/>
                <a:cs typeface="Arial" panose="020B0604020202020204" pitchFamily="34" charset="0"/>
              </a:rPr>
              <a:t>Hızlı Teslim</a:t>
            </a:r>
          </a:p>
          <a:p>
            <a:r>
              <a:rPr lang="tr-TR" sz="3200" dirty="0">
                <a:solidFill>
                  <a:schemeClr val="tx1">
                    <a:lumMod val="65000"/>
                    <a:lumOff val="35000"/>
                  </a:schemeClr>
                </a:solidFill>
                <a:latin typeface="Arial" panose="020B0604020202020204" pitchFamily="34" charset="0"/>
                <a:cs typeface="Arial" panose="020B0604020202020204" pitchFamily="34" charset="0"/>
              </a:rPr>
              <a:t>Güvenilirlik</a:t>
            </a:r>
          </a:p>
          <a:p>
            <a:r>
              <a:rPr lang="tr-TR" sz="3200" dirty="0">
                <a:solidFill>
                  <a:schemeClr val="tx1">
                    <a:lumMod val="65000"/>
                    <a:lumOff val="35000"/>
                  </a:schemeClr>
                </a:solidFill>
                <a:latin typeface="Arial" panose="020B0604020202020204" pitchFamily="34" charset="0"/>
                <a:cs typeface="Arial" panose="020B0604020202020204" pitchFamily="34" charset="0"/>
              </a:rPr>
              <a:t>Ölçek </a:t>
            </a:r>
          </a:p>
          <a:p>
            <a:r>
              <a:rPr lang="tr-TR" sz="3200" dirty="0">
                <a:solidFill>
                  <a:schemeClr val="tx1">
                    <a:lumMod val="65000"/>
                    <a:lumOff val="35000"/>
                  </a:schemeClr>
                </a:solidFill>
                <a:latin typeface="Arial" panose="020B0604020202020204" pitchFamily="34" charset="0"/>
                <a:cs typeface="Arial" panose="020B0604020202020204" pitchFamily="34" charset="0"/>
              </a:rPr>
              <a:t>Geliştirilmiş İşbirliği</a:t>
            </a:r>
          </a:p>
          <a:p>
            <a:r>
              <a:rPr lang="tr-TR" sz="3200" dirty="0">
                <a:solidFill>
                  <a:schemeClr val="tx1">
                    <a:lumMod val="65000"/>
                    <a:lumOff val="35000"/>
                  </a:schemeClr>
                </a:solidFill>
                <a:latin typeface="Arial" panose="020B0604020202020204" pitchFamily="34" charset="0"/>
                <a:cs typeface="Arial" panose="020B0604020202020204" pitchFamily="34" charset="0"/>
              </a:rPr>
              <a:t>Güvenlik</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629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err="1">
                <a:solidFill>
                  <a:srgbClr val="002060"/>
                </a:solidFill>
              </a:rPr>
              <a:t>Microservice</a:t>
            </a:r>
            <a:r>
              <a:rPr lang="tr-TR" sz="6000" b="1" dirty="0">
                <a:solidFill>
                  <a:srgbClr val="002060"/>
                </a:solidFill>
              </a:rPr>
              <a:t> Nedir ?</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Adından da anlaşılacağı </a:t>
            </a:r>
            <a:r>
              <a:rPr lang="tr-TR" sz="2400" dirty="0" err="1">
                <a:solidFill>
                  <a:schemeClr val="tx1">
                    <a:lumMod val="65000"/>
                    <a:lumOff val="35000"/>
                  </a:schemeClr>
                </a:solidFill>
                <a:latin typeface="Arial" panose="020B0604020202020204" pitchFamily="34" charset="0"/>
                <a:cs typeface="Arial" panose="020B0604020202020204" pitchFamily="34" charset="0"/>
              </a:rPr>
              <a:t>gibi,microserviceler</a:t>
            </a:r>
            <a:r>
              <a:rPr lang="tr-TR" sz="2400" dirty="0">
                <a:solidFill>
                  <a:schemeClr val="tx1">
                    <a:lumMod val="65000"/>
                    <a:lumOff val="35000"/>
                  </a:schemeClr>
                </a:solidFill>
                <a:latin typeface="Arial" panose="020B0604020202020204" pitchFamily="34" charset="0"/>
                <a:cs typeface="Arial" panose="020B0604020202020204" pitchFamily="34" charset="0"/>
              </a:rPr>
              <a:t> temelde bir yazılım uygulamasında belirli özellik yada fonksiyonu sağlayan, tek bir amaca hizmet eden, birbirinden bağımsız yazılım servislerdir. Bu hizmetler bağımsız olarak bakımı yapılabilir, izlenebilir ve dağıtılabilir yapıya sahip olmalıdır.</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err="1">
                <a:solidFill>
                  <a:schemeClr val="tx1">
                    <a:lumMod val="65000"/>
                    <a:lumOff val="35000"/>
                  </a:schemeClr>
                </a:solidFill>
                <a:latin typeface="Arial" panose="020B0604020202020204" pitchFamily="34" charset="0"/>
                <a:cs typeface="Arial" panose="020B0604020202020204" pitchFamily="34" charset="0"/>
              </a:rPr>
              <a:t>Microservice</a:t>
            </a:r>
            <a:r>
              <a:rPr lang="tr-TR" sz="2400" dirty="0">
                <a:solidFill>
                  <a:schemeClr val="tx1">
                    <a:lumMod val="65000"/>
                    <a:lumOff val="35000"/>
                  </a:schemeClr>
                </a:solidFill>
                <a:latin typeface="Arial" panose="020B0604020202020204" pitchFamily="34" charset="0"/>
                <a:cs typeface="Arial" panose="020B0604020202020204" pitchFamily="34" charset="0"/>
              </a:rPr>
              <a:t> tek başına tek sorumluluğu olan ve tek iş yapan sadece o işe ait işleri yürüten modüler projelerdir.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48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40DE4ADA-2BC2-7D59-F111-7E24E5B624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085"/>
          <a:stretch/>
        </p:blipFill>
        <p:spPr bwMode="auto">
          <a:xfrm>
            <a:off x="2801963" y="746056"/>
            <a:ext cx="6426938" cy="5357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22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tr-TR" sz="6000" b="1" dirty="0" err="1">
                <a:solidFill>
                  <a:srgbClr val="002060"/>
                </a:solidFill>
              </a:rPr>
              <a:t>Microservice</a:t>
            </a:r>
            <a:r>
              <a:rPr lang="tr-TR" sz="6000" b="1" dirty="0">
                <a:solidFill>
                  <a:srgbClr val="002060"/>
                </a:solidFill>
              </a:rPr>
              <a:t> Mimarisi Özellikleri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dirty="0">
                <a:solidFill>
                  <a:schemeClr val="tx1">
                    <a:lumMod val="65000"/>
                    <a:lumOff val="35000"/>
                  </a:schemeClr>
                </a:solidFill>
                <a:latin typeface="Arial" panose="020B0604020202020204" pitchFamily="34" charset="0"/>
                <a:cs typeface="Arial" panose="020B0604020202020204" pitchFamily="34" charset="0"/>
              </a:rPr>
              <a:t>Ölçeklenebilirlik</a:t>
            </a:r>
          </a:p>
          <a:p>
            <a:r>
              <a:rPr lang="tr-TR" dirty="0">
                <a:solidFill>
                  <a:schemeClr val="tx1">
                    <a:lumMod val="65000"/>
                    <a:lumOff val="35000"/>
                  </a:schemeClr>
                </a:solidFill>
                <a:latin typeface="Arial" panose="020B0604020202020204" pitchFamily="34" charset="0"/>
                <a:cs typeface="Arial" panose="020B0604020202020204" pitchFamily="34" charset="0"/>
              </a:rPr>
              <a:t>Dayanıklılık</a:t>
            </a:r>
          </a:p>
          <a:p>
            <a:r>
              <a:rPr lang="tr-TR" dirty="0">
                <a:solidFill>
                  <a:schemeClr val="tx1">
                    <a:lumMod val="65000"/>
                    <a:lumOff val="35000"/>
                  </a:schemeClr>
                </a:solidFill>
                <a:latin typeface="Arial" panose="020B0604020202020204" pitchFamily="34" charset="0"/>
                <a:cs typeface="Arial" panose="020B0604020202020204" pitchFamily="34" charset="0"/>
              </a:rPr>
              <a:t>Esneklik</a:t>
            </a:r>
          </a:p>
          <a:p>
            <a:r>
              <a:rPr lang="tr-TR" dirty="0">
                <a:solidFill>
                  <a:schemeClr val="tx1">
                    <a:lumMod val="65000"/>
                    <a:lumOff val="35000"/>
                  </a:schemeClr>
                </a:solidFill>
                <a:latin typeface="Arial" panose="020B0604020202020204" pitchFamily="34" charset="0"/>
                <a:cs typeface="Arial" panose="020B0604020202020204" pitchFamily="34" charset="0"/>
              </a:rPr>
              <a:t>Güvenlik</a:t>
            </a:r>
          </a:p>
          <a:p>
            <a:r>
              <a:rPr lang="tr-TR" dirty="0">
                <a:solidFill>
                  <a:schemeClr val="tx1">
                    <a:lumMod val="65000"/>
                    <a:lumOff val="35000"/>
                  </a:schemeClr>
                </a:solidFill>
                <a:latin typeface="Arial" panose="020B0604020202020204" pitchFamily="34" charset="0"/>
                <a:cs typeface="Arial" panose="020B0604020202020204" pitchFamily="34" charset="0"/>
              </a:rPr>
              <a:t>Hız</a:t>
            </a:r>
          </a:p>
          <a:p>
            <a:r>
              <a:rPr lang="tr-TR" dirty="0">
                <a:solidFill>
                  <a:schemeClr val="tx1">
                    <a:lumMod val="65000"/>
                    <a:lumOff val="35000"/>
                  </a:schemeClr>
                </a:solidFill>
                <a:latin typeface="Arial" panose="020B0604020202020204" pitchFamily="34" charset="0"/>
                <a:cs typeface="Arial" panose="020B0604020202020204" pitchFamily="34" charset="0"/>
              </a:rPr>
              <a:t>Daha Küçük Ekipler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94126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877</Words>
  <Application>Microsoft Office PowerPoint</Application>
  <PresentationFormat>Widescreen</PresentationFormat>
  <Paragraphs>68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1_Office Theme</vt:lpstr>
      <vt:lpstr>YAZILIM MÜHENDİSLİĞİNDE GELİŞEN TRENDLER</vt:lpstr>
      <vt:lpstr>DevOps Nedir?</vt:lpstr>
      <vt:lpstr>PowerPoint Presentation</vt:lpstr>
      <vt:lpstr>DevOps Nasıl Çalışır?</vt:lpstr>
      <vt:lpstr>DevOps Nasıl Çalışır?</vt:lpstr>
      <vt:lpstr>DevOps'un Avantajları</vt:lpstr>
      <vt:lpstr>Microservice Nedir ?</vt:lpstr>
      <vt:lpstr>PowerPoint Presentation</vt:lpstr>
      <vt:lpstr>Microservice Mimarisi Özellikleri</vt:lpstr>
      <vt:lpstr>Docker Nedir?</vt:lpstr>
      <vt:lpstr>PowerPoint Presentation</vt:lpstr>
      <vt:lpstr>Docker’ın Avantajları Nelerdir?</vt:lpstr>
      <vt:lpstr>DocKonteyner (Container) Teknolojisi Nedir?</vt:lpstr>
      <vt:lpstr>PowerPoint Presentation</vt:lpstr>
      <vt:lpstr>Kubernetes Nedir?</vt:lpstr>
      <vt:lpstr>PowerPoint Presentation</vt:lpstr>
      <vt:lpstr>Kubernetes Avantajları Nelerdir?</vt:lpstr>
      <vt:lpstr>Geleneksel İşletim Sistemi &amp; Containers</vt:lpstr>
      <vt:lpstr>PowerPoint Presentation</vt:lpstr>
      <vt:lpstr>Container Orchestration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YAZILIM MÜHENDİSLİĞİNDE GELİŞEN TRENDLER</dc:title>
  <dc:creator>GÜLLER KALYONCU</dc:creator>
  <cp:lastModifiedBy>GÜLLER KALYONCU</cp:lastModifiedBy>
  <cp:revision>1</cp:revision>
  <dcterms:created xsi:type="dcterms:W3CDTF">2024-04-05T12:06:56Z</dcterms:created>
  <dcterms:modified xsi:type="dcterms:W3CDTF">2024-04-05T12:37:31Z</dcterms:modified>
</cp:coreProperties>
</file>