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7" r:id="rId3"/>
    <p:sldId id="268" r:id="rId4"/>
    <p:sldId id="269" r:id="rId5"/>
    <p:sldId id="270" r:id="rId6"/>
    <p:sldId id="271" r:id="rId7"/>
    <p:sldId id="272" r:id="rId8"/>
    <p:sldId id="273" r:id="rId9"/>
    <p:sldId id="263" r:id="rId10"/>
    <p:sldId id="274" r:id="rId11"/>
    <p:sldId id="275" r:id="rId12"/>
    <p:sldId id="276" r:id="rId13"/>
    <p:sldId id="277" r:id="rId14"/>
    <p:sldId id="278" r:id="rId15"/>
    <p:sldId id="279" r:id="rId16"/>
    <p:sldId id="280" r:id="rId17"/>
    <p:sldId id="281" r:id="rId18"/>
    <p:sldId id="282" r:id="rId19"/>
    <p:sldId id="284" r:id="rId20"/>
    <p:sldId id="285" r:id="rId21"/>
    <p:sldId id="286" r:id="rId22"/>
    <p:sldId id="288" r:id="rId23"/>
    <p:sldId id="287" r:id="rId24"/>
    <p:sldId id="289" r:id="rId25"/>
    <p:sldId id="290" r:id="rId26"/>
    <p:sldId id="291" r:id="rId27"/>
    <p:sldId id="292" r:id="rId28"/>
    <p:sldId id="293" r:id="rId29"/>
    <p:sldId id="294" r:id="rId30"/>
    <p:sldId id="298" r:id="rId31"/>
    <p:sldId id="296" r:id="rId32"/>
    <p:sldId id="295" r:id="rId33"/>
    <p:sldId id="297" r:id="rId34"/>
    <p:sldId id="299" r:id="rId35"/>
    <p:sldId id="300" r:id="rId36"/>
    <p:sldId id="301" r:id="rId37"/>
    <p:sldId id="302" r:id="rId38"/>
    <p:sldId id="303" r:id="rId39"/>
    <p:sldId id="304" r:id="rId40"/>
    <p:sldId id="305" r:id="rId41"/>
    <p:sldId id="306" r:id="rId4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2" autoAdjust="0"/>
    <p:restoredTop sz="94660"/>
  </p:normalViewPr>
  <p:slideViewPr>
    <p:cSldViewPr snapToGrid="0">
      <p:cViewPr varScale="1">
        <p:scale>
          <a:sx n="90" d="100"/>
          <a:sy n="90" d="100"/>
        </p:scale>
        <p:origin x="8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CDA5-BC93-A454-E6C0-4A44C32E7F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E9B71460-A0DA-E9D0-BE20-46C7AF95FA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B48628E7-B2BA-D1FD-DFEF-D2D082C74BB5}"/>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1E959E11-BBFE-84AF-47B3-C6C6F0769B4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767DBE81-64BB-B04E-7C9B-C4473BE8D556}"/>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890023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8CED-8FB6-511D-8817-3189EC7E04D3}"/>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204E4AF3-DD82-3C26-A823-7EF26FDB15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65BF9A7-A6F2-2836-1A09-60FC47ECD266}"/>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E0BA7FD0-8AE9-F8B9-29F3-9064AF637B7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93054665-C412-734F-FF41-1345A0BD8269}"/>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4248424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7EBCE3-E4D7-26DE-BCA8-2488712917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61048904-0AB3-5B91-6F29-15BB7DB89B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9C55581-F8DD-0318-5CE8-72546032F5A8}"/>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9E12C4FD-DC97-05EE-D942-39695EF5414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4385A9DC-9AC7-DDE2-3A00-D1DB55F4AE4C}"/>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151308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E1FA5-416D-46C7-8C42-4DF5B6B85807}"/>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52C8FFE-88C2-9D6A-4DA1-8E5D91BC4F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E8911CD-61F7-BA0B-70DB-4EE401333F8C}"/>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D3AE1736-16A6-D9D1-0B1C-95E5D50AB691}"/>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D3D5B67-3EC5-9E6A-27D9-AB9270B5BCE9}"/>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2800663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2E4E-0AF2-B0A8-A8B1-CA2424E6F8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693EC112-7266-B98A-FBAD-A96C1AB8D83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9EF7B5-33B1-338C-7462-BCB05AA0FB24}"/>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A9C35EF8-AC0F-56FD-7B7B-A0B9F8C399D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265483D-5FA3-B063-08FF-E0CFE61F31A5}"/>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3845020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B85B-B2C8-87CA-F962-017D94FEEC42}"/>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5DECE007-51F3-78BE-C109-8C6DD215F3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5E12BC7D-F378-219C-65DA-26A772BCFA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7626DC27-3248-6A71-29D2-AD8EAF747D70}"/>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6" name="Footer Placeholder 5">
            <a:extLst>
              <a:ext uri="{FF2B5EF4-FFF2-40B4-BE49-F238E27FC236}">
                <a16:creationId xmlns:a16="http://schemas.microsoft.com/office/drawing/2014/main" id="{F79D16CB-C7AB-EB58-506B-A63C7E79E9D2}"/>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49883F81-7088-1906-09CB-E3CA959ECAF4}"/>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1933761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7518-D22E-11BB-674A-69831D34FB38}"/>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B938B73F-1869-75EE-E1D9-D16AAB9638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ACE0C4-B34F-7F23-04DB-01A21B6A6D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9AB9918F-C53D-1DF5-9B3D-11D23F21A4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EFAC2D-CE10-E50D-A31A-846C8D1478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A314C0DF-95F3-C86A-EB54-BA6A682BD9AE}"/>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8" name="Footer Placeholder 7">
            <a:extLst>
              <a:ext uri="{FF2B5EF4-FFF2-40B4-BE49-F238E27FC236}">
                <a16:creationId xmlns:a16="http://schemas.microsoft.com/office/drawing/2014/main" id="{15DD0376-32EB-BE92-33A0-C333E36E7039}"/>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B85ECFE6-750A-7EEC-52AB-3BEF7F7212BD}"/>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678609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F6F02-10F3-AEF6-08FA-7465D78BB7F9}"/>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1E43B994-F886-B98C-127E-3C23686544F8}"/>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4" name="Footer Placeholder 3">
            <a:extLst>
              <a:ext uri="{FF2B5EF4-FFF2-40B4-BE49-F238E27FC236}">
                <a16:creationId xmlns:a16="http://schemas.microsoft.com/office/drawing/2014/main" id="{64FAF089-EE52-00FF-DCAD-C2DCD7669D89}"/>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A59BCAE7-A195-EB59-9CCD-EAE04768A1ED}"/>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263353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67A408-EFA4-4F83-1A9D-F9125626ACCE}"/>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3" name="Footer Placeholder 2">
            <a:extLst>
              <a:ext uri="{FF2B5EF4-FFF2-40B4-BE49-F238E27FC236}">
                <a16:creationId xmlns:a16="http://schemas.microsoft.com/office/drawing/2014/main" id="{E5B02742-C9D0-9351-C782-57B20434CD0A}"/>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509F8339-5162-B990-1B04-54CC1683843B}"/>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342001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CAD08-FE8C-B1C5-314F-8F4F3AB6DB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BC4D6868-3812-0BEB-C42B-D1F2B51DA9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F57B6119-AEF2-99D4-F510-2641259A0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FFEF93-18BF-9AFD-C292-C5666277496B}"/>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6" name="Footer Placeholder 5">
            <a:extLst>
              <a:ext uri="{FF2B5EF4-FFF2-40B4-BE49-F238E27FC236}">
                <a16:creationId xmlns:a16="http://schemas.microsoft.com/office/drawing/2014/main" id="{D549C8D3-FD12-2DB6-BAF7-ABA6603B0C9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632283CF-352D-ED87-2690-ECD77F1E9374}"/>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3844902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B0E9-9347-2748-58B4-70C9A65CC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89F4A7C2-6A0D-9D7D-D8D9-979225AFEB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E9F974FF-D9D8-F50B-6071-CE971FFAC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D7E6CE-DC58-CCD9-9E59-5469CE9096C2}"/>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6" name="Footer Placeholder 5">
            <a:extLst>
              <a:ext uri="{FF2B5EF4-FFF2-40B4-BE49-F238E27FC236}">
                <a16:creationId xmlns:a16="http://schemas.microsoft.com/office/drawing/2014/main" id="{7F4AEB8F-6EFF-A3E2-EBA9-14A48EEDDD6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5385E6AD-1394-DEDD-DF67-F0C052F21473}"/>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2685480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9DDF9A-4C6F-0BCE-5137-3ADFD070DB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98E5786-3E14-24F6-80FA-E5FB57A2B2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CF1254BD-1FAC-48BA-92DA-D6BEB16F53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1D4F10C7-4331-CEFA-C64E-4CF0A3F00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a:extLst>
              <a:ext uri="{FF2B5EF4-FFF2-40B4-BE49-F238E27FC236}">
                <a16:creationId xmlns:a16="http://schemas.microsoft.com/office/drawing/2014/main" id="{3BDD58E3-294D-F1C1-7AB7-DB0212D673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FA82AE-D2EE-4A8A-8270-EDC0B7D799B5}" type="slidenum">
              <a:rPr lang="tr-TR" smtClean="0"/>
              <a:t>‹#›</a:t>
            </a:fld>
            <a:endParaRPr lang="tr-TR"/>
          </a:p>
        </p:txBody>
      </p:sp>
    </p:spTree>
    <p:extLst>
      <p:ext uri="{BB962C8B-B14F-4D97-AF65-F5344CB8AC3E}">
        <p14:creationId xmlns:p14="http://schemas.microsoft.com/office/powerpoint/2010/main" val="31845156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27C4DFAB-A27E-E577-6458-839CCB7D0689}"/>
              </a:ext>
            </a:extLst>
          </p:cNvPr>
          <p:cNvSpPr>
            <a:spLocks noGrp="1"/>
          </p:cNvSpPr>
          <p:nvPr>
            <p:ph type="ctrTitle"/>
          </p:nvPr>
        </p:nvSpPr>
        <p:spPr>
          <a:xfrm>
            <a:off x="1524000" y="1293338"/>
            <a:ext cx="9144000" cy="3274592"/>
          </a:xfrm>
        </p:spPr>
        <p:txBody>
          <a:bodyPr anchor="ctr">
            <a:normAutofit/>
          </a:bodyPr>
          <a:lstStyle/>
          <a:p>
            <a:r>
              <a:rPr lang="tr-TR" sz="7200" b="1" dirty="0">
                <a:solidFill>
                  <a:srgbClr val="002060"/>
                </a:solidFill>
              </a:rPr>
              <a:t>YAZILIM TESTİ</a:t>
            </a:r>
          </a:p>
        </p:txBody>
      </p:sp>
      <p:sp>
        <p:nvSpPr>
          <p:cNvPr id="8" name="Subtitle 7">
            <a:extLst>
              <a:ext uri="{FF2B5EF4-FFF2-40B4-BE49-F238E27FC236}">
                <a16:creationId xmlns:a16="http://schemas.microsoft.com/office/drawing/2014/main" id="{F063935E-6D1E-4F3C-DAF3-D80FDA7DE1D6}"/>
              </a:ext>
            </a:extLst>
          </p:cNvPr>
          <p:cNvSpPr>
            <a:spLocks noGrp="1"/>
          </p:cNvSpPr>
          <p:nvPr>
            <p:ph type="subTitle" idx="1"/>
          </p:nvPr>
        </p:nvSpPr>
        <p:spPr>
          <a:xfrm>
            <a:off x="1524000" y="5514052"/>
            <a:ext cx="9144000" cy="651910"/>
          </a:xfrm>
        </p:spPr>
        <p:txBody>
          <a:bodyPr anchor="ctr">
            <a:normAutofit/>
          </a:bodyPr>
          <a:lstStyle/>
          <a:p>
            <a:r>
              <a:rPr lang="tr-TR" dirty="0"/>
              <a:t>Doç. Dr. Mehmet Akif </a:t>
            </a:r>
            <a:r>
              <a:rPr lang="tr-TR" dirty="0" err="1"/>
              <a:t>Çifçi</a:t>
            </a:r>
            <a:endParaRPr lang="tr-TR" dirty="0"/>
          </a:p>
        </p:txBody>
      </p:sp>
      <p:cxnSp>
        <p:nvCxnSpPr>
          <p:cNvPr id="19" name="Straight Connector 18">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8316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 Gereksinimler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Gereksinim Aşaması, Yazılım Test Yaşam </a:t>
            </a:r>
            <a:r>
              <a:rPr lang="tr-TR" sz="2400" dirty="0" err="1">
                <a:solidFill>
                  <a:schemeClr val="tx1">
                    <a:lumMod val="65000"/>
                    <a:lumOff val="35000"/>
                  </a:schemeClr>
                </a:solidFill>
                <a:latin typeface="Arial" panose="020B0604020202020204" pitchFamily="34" charset="0"/>
                <a:cs typeface="Arial" panose="020B0604020202020204" pitchFamily="34" charset="0"/>
              </a:rPr>
              <a:t>Döngüsü’nün</a:t>
            </a:r>
            <a:r>
              <a:rPr lang="tr-TR" sz="2400" dirty="0">
                <a:solidFill>
                  <a:schemeClr val="tx1">
                    <a:lumMod val="65000"/>
                    <a:lumOff val="35000"/>
                  </a:schemeClr>
                </a:solidFill>
                <a:latin typeface="Arial" panose="020B0604020202020204" pitchFamily="34" charset="0"/>
                <a:cs typeface="Arial" panose="020B0604020202020204" pitchFamily="34" charset="0"/>
              </a:rPr>
              <a:t> (STLC) ilk adımıdır. Bu aşamada test ekibi neyin test edileceği konusunda gereksinimleri anlamaya çalışır. Bu aşamadaki teste dahil olan tüm ekibin faaliyetleri arasında gereksinim analizi için beyin fırtınası ve test gereksinimlerinin belirlenmesi yapılacak işlemleri birbirine anlatarak fikir alışverişinde bulunması gerekir. Gereksinim aşaması test kapsamını belirlemeye yardımcı olur.</a:t>
            </a:r>
            <a:endParaRPr lang="tr-TR"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398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Test Planlaması</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Test Planlaması, tüm test aşamalarının tanımlandığı yazılım test yaşam döngüsünün en verimli aşamasıdır. Bu aşamada, test ekibinin yöneticisi, test çalışması için tahmini çaba ve maliyeti hesaplar. Test ekibi daha sonra ilgili risklerin analizini yapar ve bir strateji oluşturmak için zaman çizelgelerini ve test ortamlarını tanımlar.</a:t>
            </a:r>
            <a:endParaRPr lang="tr-TR"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3938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Test Senaryosu Geliştirme</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Test senaryosu geliştirme aşaması, test planlama aşaması tamamlandıktan sonra başlar. Bu aşamada test ekibi ayrıntılı test durumlarını not edip, gerekli test verilerini hazırlar. Bu aşamada gerekli tüm otomasyon komut dosyaları da oluşturulur. Test senaryoları test ekibi tarafından aşamalı olarak yazılır. Gerekli incelemeler ve bazı değişiklikler yapıldıktan sonra test senaryolarının onaylanmasıyla birlikte test ekibi test verilerini ön koşullar temelinde oluşturur.</a:t>
            </a:r>
            <a:endParaRPr lang="tr-TR"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262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Test Ortamı Kurulumu</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Test ortamında, verimli bir ürün testi için koşullar tanımlanır ve genellikle test senaryosu geliştirmeyle birlikte tamamlanır. Test ekibinin burada çok aktif olması gerekmiyor. Burada proje sahibi ve geliştiriciler test ortamını sağlar. Testçinin buradaki görevi, duman testleri yapmak ve ortam için gereksinimlerin hazır olup olmadığını kontrol etmektedir.</a:t>
            </a:r>
            <a:endParaRPr lang="tr-TR"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857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10680322" cy="1554480"/>
          </a:xfrm>
        </p:spPr>
        <p:txBody>
          <a:bodyPr anchor="ctr">
            <a:normAutofit fontScale="90000"/>
          </a:bodyPr>
          <a:lstStyle/>
          <a:p>
            <a:r>
              <a:rPr lang="tr-TR" sz="6000" b="1" dirty="0">
                <a:solidFill>
                  <a:srgbClr val="002060"/>
                </a:solidFill>
              </a:rPr>
              <a:t>Test Uygulaması (Testin Koşulması)</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QA ekibi, bu aşamada test planlarına ve hazırlanan test senaryolarına göre testleri çalıştırır ve sonuçları belgeler. Hataları tespit edip, hataların düzeltilmesi için geliştirme ekibine geri bildirimde bulunurlar. Daha sonraki süreçte düzeltilen hatalar tekrar test uzmanları tarafından kontrol edilir. Bu testlerde kullanıcı gereksinimlerinin karşılandığı doğrulanır.</a:t>
            </a:r>
            <a:endParaRPr lang="tr-TR"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4522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10680322" cy="1554480"/>
          </a:xfrm>
        </p:spPr>
        <p:txBody>
          <a:bodyPr anchor="ctr">
            <a:normAutofit/>
          </a:bodyPr>
          <a:lstStyle/>
          <a:p>
            <a:r>
              <a:rPr lang="tr-TR" sz="6000" b="1" dirty="0">
                <a:solidFill>
                  <a:srgbClr val="002060"/>
                </a:solidFill>
              </a:rPr>
              <a:t>Test Raporlama</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Test yapıldıktan sonra elde edilen test verilerinin raporlanması, hataların analiz edilmesi önemlidir. Test planlarına bağlı kalınarak belirtilen test geçme ve kalma kriterleri dikkate alınarak değerlendirme yapılır. Test döngüsünü tamamladıktan sonra test kapanış raporu ve test ölçümleri hazırlanır.</a:t>
            </a:r>
            <a:endParaRPr lang="tr-TR"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304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10680322" cy="1554480"/>
          </a:xfrm>
        </p:spPr>
        <p:txBody>
          <a:bodyPr anchor="ctr">
            <a:normAutofit/>
          </a:bodyPr>
          <a:lstStyle/>
          <a:p>
            <a:r>
              <a:rPr lang="tr-TR" sz="6000" b="1" dirty="0">
                <a:solidFill>
                  <a:srgbClr val="002060"/>
                </a:solidFill>
              </a:rPr>
              <a:t>Yazılım Test Seviyeleri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Test, bir sistemin veya sistemin bileşenlerinin belirtilen gereklilikleri karşılayıp karşılamadığını öğrenmek amacıyla yapılan bir değerlendirme sürecidir. Bu süreç, yazılım geliştirme uzmanları tarafından başlayan ve son kullanıcıya kadar uzanan teknik seviyelerden oluşur. Test seviyeleri temel olarak eksik alanları tanımlamak ve SDLC aşamaları arasındaki tekrarı önlemek içindir. Yazılım geliştirme yaşam döngüsü (SDLC); gereksinim analizi, tasarım, geliştirme, test ve bakım olmak üzere bir çok aşamadan oluşmaktadır. Her aşama da testten geçer. Bu nedenle çeşitli test seviyeleri vardır.</a:t>
            </a:r>
            <a:endParaRPr lang="tr-TR"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262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057" name="Group 205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058" name="Rectangle 2057">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2059" name="Straight Connector 2058">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61" name="Rectangle 206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050" name="Picture 2">
            <a:extLst>
              <a:ext uri="{FF2B5EF4-FFF2-40B4-BE49-F238E27FC236}">
                <a16:creationId xmlns:a16="http://schemas.microsoft.com/office/drawing/2014/main" id="{FDB867DD-0940-9265-3112-E3C125AEFD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094" y="979205"/>
            <a:ext cx="8796670" cy="5002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751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10680322" cy="1554480"/>
          </a:xfrm>
        </p:spPr>
        <p:txBody>
          <a:bodyPr anchor="ctr">
            <a:normAutofit/>
          </a:bodyPr>
          <a:lstStyle/>
          <a:p>
            <a:r>
              <a:rPr lang="tr-TR" sz="6000" b="1" dirty="0">
                <a:solidFill>
                  <a:srgbClr val="002060"/>
                </a:solidFill>
              </a:rPr>
              <a:t>Yazılım Test Seviyeleri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pPr marL="0" indent="0">
              <a:buNone/>
            </a:pPr>
            <a:r>
              <a:rPr lang="tr-TR" dirty="0">
                <a:solidFill>
                  <a:schemeClr val="tx1">
                    <a:lumMod val="65000"/>
                    <a:lumOff val="35000"/>
                  </a:schemeClr>
                </a:solidFill>
                <a:latin typeface="Arial" panose="020B0604020202020204" pitchFamily="34" charset="0"/>
                <a:cs typeface="Arial" panose="020B0604020202020204" pitchFamily="34" charset="0"/>
              </a:rPr>
              <a:t>Başlıca dört test seviyesi vardır. Bunlar; </a:t>
            </a:r>
          </a:p>
          <a:p>
            <a:pPr lvl="1"/>
            <a:r>
              <a:rPr lang="tr-TR" sz="2800" dirty="0">
                <a:solidFill>
                  <a:schemeClr val="tx1">
                    <a:lumMod val="65000"/>
                    <a:lumOff val="35000"/>
                  </a:schemeClr>
                </a:solidFill>
                <a:latin typeface="Arial" panose="020B0604020202020204" pitchFamily="34" charset="0"/>
                <a:cs typeface="Arial" panose="020B0604020202020204" pitchFamily="34" charset="0"/>
              </a:rPr>
              <a:t>Birim testi(</a:t>
            </a:r>
            <a:r>
              <a:rPr lang="tr-TR" sz="2800" dirty="0" err="1">
                <a:solidFill>
                  <a:schemeClr val="tx1">
                    <a:lumMod val="65000"/>
                    <a:lumOff val="35000"/>
                  </a:schemeClr>
                </a:solidFill>
                <a:latin typeface="Arial" panose="020B0604020202020204" pitchFamily="34" charset="0"/>
                <a:cs typeface="Arial" panose="020B0604020202020204" pitchFamily="34" charset="0"/>
              </a:rPr>
              <a:t>unit</a:t>
            </a:r>
            <a:r>
              <a:rPr lang="tr-TR" sz="2800" dirty="0">
                <a:solidFill>
                  <a:schemeClr val="tx1">
                    <a:lumMod val="65000"/>
                    <a:lumOff val="35000"/>
                  </a:schemeClr>
                </a:solidFill>
                <a:latin typeface="Arial" panose="020B0604020202020204" pitchFamily="34" charset="0"/>
                <a:cs typeface="Arial" panose="020B0604020202020204" pitchFamily="34" charset="0"/>
              </a:rPr>
              <a:t> </a:t>
            </a:r>
            <a:r>
              <a:rPr lang="tr-TR" sz="2800" dirty="0" err="1">
                <a:solidFill>
                  <a:schemeClr val="tx1">
                    <a:lumMod val="65000"/>
                    <a:lumOff val="35000"/>
                  </a:schemeClr>
                </a:solidFill>
                <a:latin typeface="Arial" panose="020B0604020202020204" pitchFamily="34" charset="0"/>
                <a:cs typeface="Arial" panose="020B0604020202020204" pitchFamily="34" charset="0"/>
              </a:rPr>
              <a:t>testing</a:t>
            </a:r>
            <a:r>
              <a:rPr lang="tr-TR" sz="2800" dirty="0">
                <a:solidFill>
                  <a:schemeClr val="tx1">
                    <a:lumMod val="65000"/>
                    <a:lumOff val="35000"/>
                  </a:schemeClr>
                </a:solidFill>
                <a:latin typeface="Arial" panose="020B0604020202020204" pitchFamily="34" charset="0"/>
                <a:cs typeface="Arial" panose="020B0604020202020204" pitchFamily="34" charset="0"/>
              </a:rPr>
              <a:t>)</a:t>
            </a:r>
          </a:p>
          <a:p>
            <a:pPr lvl="1"/>
            <a:r>
              <a:rPr lang="tr-TR" sz="2800" dirty="0">
                <a:solidFill>
                  <a:schemeClr val="tx1">
                    <a:lumMod val="65000"/>
                    <a:lumOff val="35000"/>
                  </a:schemeClr>
                </a:solidFill>
                <a:latin typeface="Arial" panose="020B0604020202020204" pitchFamily="34" charset="0"/>
                <a:cs typeface="Arial" panose="020B0604020202020204" pitchFamily="34" charset="0"/>
              </a:rPr>
              <a:t>Entegrasyon testi (</a:t>
            </a:r>
            <a:r>
              <a:rPr lang="tr-TR" sz="2800" dirty="0" err="1">
                <a:solidFill>
                  <a:schemeClr val="tx1">
                    <a:lumMod val="65000"/>
                    <a:lumOff val="35000"/>
                  </a:schemeClr>
                </a:solidFill>
                <a:latin typeface="Arial" panose="020B0604020202020204" pitchFamily="34" charset="0"/>
                <a:cs typeface="Arial" panose="020B0604020202020204" pitchFamily="34" charset="0"/>
              </a:rPr>
              <a:t>integration</a:t>
            </a:r>
            <a:r>
              <a:rPr lang="tr-TR" sz="2800" dirty="0">
                <a:solidFill>
                  <a:schemeClr val="tx1">
                    <a:lumMod val="65000"/>
                    <a:lumOff val="35000"/>
                  </a:schemeClr>
                </a:solidFill>
                <a:latin typeface="Arial" panose="020B0604020202020204" pitchFamily="34" charset="0"/>
                <a:cs typeface="Arial" panose="020B0604020202020204" pitchFamily="34" charset="0"/>
              </a:rPr>
              <a:t> </a:t>
            </a:r>
            <a:r>
              <a:rPr lang="tr-TR" sz="2800" dirty="0" err="1">
                <a:solidFill>
                  <a:schemeClr val="tx1">
                    <a:lumMod val="65000"/>
                    <a:lumOff val="35000"/>
                  </a:schemeClr>
                </a:solidFill>
                <a:latin typeface="Arial" panose="020B0604020202020204" pitchFamily="34" charset="0"/>
                <a:cs typeface="Arial" panose="020B0604020202020204" pitchFamily="34" charset="0"/>
              </a:rPr>
              <a:t>testing</a:t>
            </a:r>
            <a:r>
              <a:rPr lang="tr-TR" sz="2800" dirty="0">
                <a:solidFill>
                  <a:schemeClr val="tx1">
                    <a:lumMod val="65000"/>
                    <a:lumOff val="35000"/>
                  </a:schemeClr>
                </a:solidFill>
                <a:latin typeface="Arial" panose="020B0604020202020204" pitchFamily="34" charset="0"/>
                <a:cs typeface="Arial" panose="020B0604020202020204" pitchFamily="34" charset="0"/>
              </a:rPr>
              <a:t>)</a:t>
            </a:r>
          </a:p>
          <a:p>
            <a:pPr lvl="1"/>
            <a:r>
              <a:rPr lang="tr-TR" sz="2800" dirty="0">
                <a:solidFill>
                  <a:schemeClr val="tx1">
                    <a:lumMod val="65000"/>
                    <a:lumOff val="35000"/>
                  </a:schemeClr>
                </a:solidFill>
                <a:latin typeface="Arial" panose="020B0604020202020204" pitchFamily="34" charset="0"/>
                <a:cs typeface="Arial" panose="020B0604020202020204" pitchFamily="34" charset="0"/>
              </a:rPr>
              <a:t>Sistem testi(</a:t>
            </a:r>
            <a:r>
              <a:rPr lang="tr-TR" sz="2800" dirty="0" err="1">
                <a:solidFill>
                  <a:schemeClr val="tx1">
                    <a:lumMod val="65000"/>
                    <a:lumOff val="35000"/>
                  </a:schemeClr>
                </a:solidFill>
                <a:latin typeface="Arial" panose="020B0604020202020204" pitchFamily="34" charset="0"/>
                <a:cs typeface="Arial" panose="020B0604020202020204" pitchFamily="34" charset="0"/>
              </a:rPr>
              <a:t>system</a:t>
            </a:r>
            <a:r>
              <a:rPr lang="tr-TR" sz="2800" dirty="0">
                <a:solidFill>
                  <a:schemeClr val="tx1">
                    <a:lumMod val="65000"/>
                    <a:lumOff val="35000"/>
                  </a:schemeClr>
                </a:solidFill>
                <a:latin typeface="Arial" panose="020B0604020202020204" pitchFamily="34" charset="0"/>
                <a:cs typeface="Arial" panose="020B0604020202020204" pitchFamily="34" charset="0"/>
              </a:rPr>
              <a:t> </a:t>
            </a:r>
            <a:r>
              <a:rPr lang="tr-TR" sz="2800" dirty="0" err="1">
                <a:solidFill>
                  <a:schemeClr val="tx1">
                    <a:lumMod val="65000"/>
                    <a:lumOff val="35000"/>
                  </a:schemeClr>
                </a:solidFill>
                <a:latin typeface="Arial" panose="020B0604020202020204" pitchFamily="34" charset="0"/>
                <a:cs typeface="Arial" panose="020B0604020202020204" pitchFamily="34" charset="0"/>
              </a:rPr>
              <a:t>testing</a:t>
            </a:r>
            <a:r>
              <a:rPr lang="tr-TR" sz="2800" dirty="0">
                <a:solidFill>
                  <a:schemeClr val="tx1">
                    <a:lumMod val="65000"/>
                    <a:lumOff val="35000"/>
                  </a:schemeClr>
                </a:solidFill>
                <a:latin typeface="Arial" panose="020B0604020202020204" pitchFamily="34" charset="0"/>
                <a:cs typeface="Arial" panose="020B0604020202020204" pitchFamily="34" charset="0"/>
              </a:rPr>
              <a:t>) </a:t>
            </a:r>
          </a:p>
          <a:p>
            <a:pPr lvl="1"/>
            <a:r>
              <a:rPr lang="tr-TR" sz="2800" dirty="0">
                <a:solidFill>
                  <a:schemeClr val="tx1">
                    <a:lumMod val="65000"/>
                    <a:lumOff val="35000"/>
                  </a:schemeClr>
                </a:solidFill>
                <a:latin typeface="Arial" panose="020B0604020202020204" pitchFamily="34" charset="0"/>
                <a:cs typeface="Arial" panose="020B0604020202020204" pitchFamily="34" charset="0"/>
              </a:rPr>
              <a:t>Kabul testi (</a:t>
            </a:r>
            <a:r>
              <a:rPr lang="tr-TR" sz="2800" dirty="0" err="1">
                <a:solidFill>
                  <a:schemeClr val="tx1">
                    <a:lumMod val="65000"/>
                    <a:lumOff val="35000"/>
                  </a:schemeClr>
                </a:solidFill>
                <a:latin typeface="Arial" panose="020B0604020202020204" pitchFamily="34" charset="0"/>
                <a:cs typeface="Arial" panose="020B0604020202020204" pitchFamily="34" charset="0"/>
              </a:rPr>
              <a:t>acceptance</a:t>
            </a:r>
            <a:r>
              <a:rPr lang="tr-TR" sz="2800" dirty="0">
                <a:solidFill>
                  <a:schemeClr val="tx1">
                    <a:lumMod val="65000"/>
                    <a:lumOff val="35000"/>
                  </a:schemeClr>
                </a:solidFill>
                <a:latin typeface="Arial" panose="020B0604020202020204" pitchFamily="34" charset="0"/>
                <a:cs typeface="Arial" panose="020B0604020202020204" pitchFamily="34" charset="0"/>
              </a:rPr>
              <a:t> </a:t>
            </a:r>
            <a:r>
              <a:rPr lang="tr-TR" sz="2800" dirty="0" err="1">
                <a:solidFill>
                  <a:schemeClr val="tx1">
                    <a:lumMod val="65000"/>
                    <a:lumOff val="35000"/>
                  </a:schemeClr>
                </a:solidFill>
                <a:latin typeface="Arial" panose="020B0604020202020204" pitchFamily="34" charset="0"/>
                <a:cs typeface="Arial" panose="020B0604020202020204" pitchFamily="34" charset="0"/>
              </a:rPr>
              <a:t>testing</a:t>
            </a:r>
            <a:r>
              <a:rPr lang="tr-TR" sz="2800" dirty="0">
                <a:solidFill>
                  <a:schemeClr val="tx1">
                    <a:lumMod val="65000"/>
                    <a:lumOff val="35000"/>
                  </a:schemeClr>
                </a:solidFill>
                <a:latin typeface="Arial" panose="020B0604020202020204" pitchFamily="34" charset="0"/>
                <a:cs typeface="Arial" panose="020B0604020202020204" pitchFamily="34" charset="0"/>
              </a:rPr>
              <a:t>)</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5478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057" name="Group 205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058" name="Rectangle 2057">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2059" name="Straight Connector 2058">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61" name="Rectangle 206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3074" name="Picture 2">
            <a:extLst>
              <a:ext uri="{FF2B5EF4-FFF2-40B4-BE49-F238E27FC236}">
                <a16:creationId xmlns:a16="http://schemas.microsoft.com/office/drawing/2014/main" id="{B87CFC9D-2042-45ED-8DA3-36E68C9FB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072" y="1168177"/>
            <a:ext cx="9273856" cy="4521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987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Yazılım Testi Nedir?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Yazılım testi, bir yazılımın kalitesini ve işlevselliğini doğrulamak amacıyla gerçekleştirilen bir işlem olmakla birlikte, yazılımın hedeflenen gereksinimleri karşıladığını, doğru ve beklenen sonuçları ürettiğini ve istikrarlı bir şekilde çalıştığını belirlemek için yapılan bir dizi aktiviteyi içerir.</a:t>
            </a:r>
          </a:p>
          <a:p>
            <a:r>
              <a:rPr lang="tr-TR" sz="2400" dirty="0">
                <a:solidFill>
                  <a:schemeClr val="tx1">
                    <a:lumMod val="65000"/>
                    <a:lumOff val="35000"/>
                  </a:schemeClr>
                </a:solidFill>
                <a:latin typeface="Arial" panose="020B0604020202020204" pitchFamily="34" charset="0"/>
                <a:cs typeface="Arial" panose="020B0604020202020204" pitchFamily="34" charset="0"/>
              </a:rPr>
              <a:t>Bu işlem, yazılım geliştirme sürecinin önemli bir parçasıdır ve yazılımın yayına hazır olup olmadığını değerlendirmek için yapılan bir denetleme sürecidir. Ayrıca hataları tespit etmek, yazılımın güvenilirliğini artırmak, kullanılabilirliği iyileştirmek ve müşteri memnuniyetini sağlamak için kullanılmaktadır.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47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10680322" cy="1554480"/>
          </a:xfrm>
        </p:spPr>
        <p:txBody>
          <a:bodyPr anchor="ctr">
            <a:normAutofit/>
          </a:bodyPr>
          <a:lstStyle/>
          <a:p>
            <a:r>
              <a:rPr lang="tr-TR" sz="6000" b="1" dirty="0">
                <a:solidFill>
                  <a:srgbClr val="002060"/>
                </a:solidFill>
              </a:rPr>
              <a:t>Birim Testi(</a:t>
            </a:r>
            <a:r>
              <a:rPr lang="tr-TR" sz="6000" b="1" dirty="0" err="1">
                <a:solidFill>
                  <a:srgbClr val="002060"/>
                </a:solidFill>
              </a:rPr>
              <a:t>Unit</a:t>
            </a:r>
            <a:r>
              <a:rPr lang="tr-TR" sz="6000" b="1" dirty="0">
                <a:solidFill>
                  <a:srgbClr val="002060"/>
                </a:solidFill>
              </a:rPr>
              <a:t> </a:t>
            </a:r>
            <a:r>
              <a:rPr lang="tr-TR" sz="6000" b="1" dirty="0" err="1">
                <a:solidFill>
                  <a:srgbClr val="002060"/>
                </a:solidFill>
              </a:rPr>
              <a:t>Testing</a:t>
            </a:r>
            <a:r>
              <a:rPr lang="tr-TR" sz="6000" b="1" dirty="0">
                <a:solidFill>
                  <a:srgbClr val="002060"/>
                </a:solidFill>
              </a:rPr>
              <a:t>)</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pPr algn="l"/>
            <a:r>
              <a:rPr lang="tr-TR" sz="2400" b="0" i="0" dirty="0">
                <a:solidFill>
                  <a:schemeClr val="tx1">
                    <a:lumMod val="65000"/>
                    <a:lumOff val="35000"/>
                  </a:schemeClr>
                </a:solidFill>
                <a:effectLst/>
                <a:highlight>
                  <a:srgbClr val="FFFFFF"/>
                </a:highlight>
                <a:latin typeface="source-serif-pro"/>
              </a:rPr>
              <a:t>Birim veya bileşen testi en temel test türüdür. Birim testi, yazılımın her bir bileşenini(modüller, programlar, sınıflar, nesneler vb.) izole ederek işleyişini kontrol eder. Ayrıca her bir bileşenin gereksinimleri yerine getirme ve işlevsellik açısından doğru olduğunu kanıtlamak için yapılır.</a:t>
            </a:r>
          </a:p>
          <a:p>
            <a:pPr algn="l"/>
            <a:r>
              <a:rPr lang="tr-TR" sz="2400" b="0" i="0" dirty="0">
                <a:solidFill>
                  <a:schemeClr val="tx1">
                    <a:lumMod val="65000"/>
                    <a:lumOff val="35000"/>
                  </a:schemeClr>
                </a:solidFill>
                <a:effectLst/>
                <a:highlight>
                  <a:srgbClr val="FFFFFF"/>
                </a:highlight>
                <a:latin typeface="source-serif-pro"/>
              </a:rPr>
              <a:t>Birim test, genellikle yazılım geliştiriciler tarafından bir </a:t>
            </a:r>
            <a:r>
              <a:rPr lang="tr-TR" sz="2400" b="0" i="0" dirty="0" err="1">
                <a:solidFill>
                  <a:schemeClr val="tx1">
                    <a:lumMod val="65000"/>
                    <a:lumOff val="35000"/>
                  </a:schemeClr>
                </a:solidFill>
                <a:effectLst/>
                <a:highlight>
                  <a:srgbClr val="FFFFFF"/>
                </a:highlight>
                <a:latin typeface="source-serif-pro"/>
              </a:rPr>
              <a:t>similatör</a:t>
            </a:r>
            <a:r>
              <a:rPr lang="tr-TR" sz="2400" b="0" i="0" dirty="0">
                <a:solidFill>
                  <a:schemeClr val="tx1">
                    <a:lumMod val="65000"/>
                    <a:lumOff val="35000"/>
                  </a:schemeClr>
                </a:solidFill>
                <a:effectLst/>
                <a:highlight>
                  <a:srgbClr val="FFFFFF"/>
                </a:highlight>
                <a:latin typeface="source-serif-pro"/>
              </a:rPr>
              <a:t> veya geliştirme ortamı yardımıyla yapılır. Ortaya çıkan hatalar kayıt altına alınmadan anında düzeltilir. Bu tür testler yazılım geliştirme sürecinin en erken aşamalarında yapılmalı ve yazılım, test ekibine bu şekilde teslim edilmelidir.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430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10680322" cy="1554480"/>
          </a:xfrm>
        </p:spPr>
        <p:txBody>
          <a:bodyPr anchor="ctr">
            <a:normAutofit/>
          </a:bodyPr>
          <a:lstStyle/>
          <a:p>
            <a:r>
              <a:rPr lang="tr-TR" sz="6000" b="1" dirty="0">
                <a:solidFill>
                  <a:srgbClr val="002060"/>
                </a:solidFill>
              </a:rPr>
              <a:t>Birim Testi(</a:t>
            </a:r>
            <a:r>
              <a:rPr lang="tr-TR" sz="6000" b="1" dirty="0" err="1">
                <a:solidFill>
                  <a:srgbClr val="002060"/>
                </a:solidFill>
              </a:rPr>
              <a:t>Unit</a:t>
            </a:r>
            <a:r>
              <a:rPr lang="tr-TR" sz="6000" b="1" dirty="0">
                <a:solidFill>
                  <a:srgbClr val="002060"/>
                </a:solidFill>
              </a:rPr>
              <a:t> </a:t>
            </a:r>
            <a:r>
              <a:rPr lang="tr-TR" sz="6000" b="1" dirty="0" err="1">
                <a:solidFill>
                  <a:srgbClr val="002060"/>
                </a:solidFill>
              </a:rPr>
              <a:t>Testing</a:t>
            </a:r>
            <a:r>
              <a:rPr lang="tr-TR" sz="6000" b="1" dirty="0">
                <a:solidFill>
                  <a:srgbClr val="002060"/>
                </a:solidFill>
              </a:rPr>
              <a:t>)</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pPr algn="l"/>
            <a:r>
              <a:rPr lang="tr-TR" sz="2400" b="0" i="0" dirty="0">
                <a:solidFill>
                  <a:schemeClr val="tx1">
                    <a:lumMod val="65000"/>
                    <a:lumOff val="35000"/>
                  </a:schemeClr>
                </a:solidFill>
                <a:effectLst/>
                <a:highlight>
                  <a:srgbClr val="FFFFFF"/>
                </a:highlight>
                <a:latin typeface="source-serif-pro"/>
              </a:rPr>
              <a:t>Birim test, genellikle yazılım geliştiriciler tarafından bir </a:t>
            </a:r>
            <a:r>
              <a:rPr lang="tr-TR" sz="2400" b="0" i="0" dirty="0" err="1">
                <a:solidFill>
                  <a:schemeClr val="tx1">
                    <a:lumMod val="65000"/>
                    <a:lumOff val="35000"/>
                  </a:schemeClr>
                </a:solidFill>
                <a:effectLst/>
                <a:highlight>
                  <a:srgbClr val="FFFFFF"/>
                </a:highlight>
                <a:latin typeface="source-serif-pro"/>
              </a:rPr>
              <a:t>similatör</a:t>
            </a:r>
            <a:r>
              <a:rPr lang="tr-TR" sz="2400" b="0" i="0" dirty="0">
                <a:solidFill>
                  <a:schemeClr val="tx1">
                    <a:lumMod val="65000"/>
                    <a:lumOff val="35000"/>
                  </a:schemeClr>
                </a:solidFill>
                <a:effectLst/>
                <a:highlight>
                  <a:srgbClr val="FFFFFF"/>
                </a:highlight>
                <a:latin typeface="source-serif-pro"/>
              </a:rPr>
              <a:t> veya geliştirme ortamı yardımıyla yapılır. Ortaya çıkan hatalar kayıt altına alınmadan anında düzeltilir. Bu tür testler yazılım geliştirme sürecinin en erken aşamalarında yapılmalı ve yazılım, test ekibine bu şekilde teslim edilmelidir.</a:t>
            </a:r>
          </a:p>
          <a:p>
            <a:pPr algn="l"/>
            <a:r>
              <a:rPr lang="tr-TR" sz="2400" b="0" i="0" dirty="0">
                <a:solidFill>
                  <a:schemeClr val="tx1">
                    <a:lumMod val="65000"/>
                    <a:lumOff val="35000"/>
                  </a:schemeClr>
                </a:solidFill>
                <a:effectLst/>
                <a:highlight>
                  <a:srgbClr val="FFFFFF"/>
                </a:highlight>
                <a:latin typeface="source-serif-pro"/>
              </a:rPr>
              <a:t>Bir yazılım geliştirme uzmanı, birim test yazmayı yazılım geliştirme sürecinin bir parçası olarak görmelidir. Birim test sayesinde hatalar, yazılım geliştirme süreci içerisinde tespit edilir. Böylece zaman ve paradan tasarruf sağlanır. SDLC döngüsündeki maliyetleri daha aşağı çeken BDD (</a:t>
            </a:r>
            <a:r>
              <a:rPr lang="tr-TR" sz="2400" b="0" i="0" dirty="0" err="1">
                <a:solidFill>
                  <a:schemeClr val="tx1">
                    <a:lumMod val="65000"/>
                    <a:lumOff val="35000"/>
                  </a:schemeClr>
                </a:solidFill>
                <a:effectLst/>
                <a:highlight>
                  <a:srgbClr val="FFFFFF"/>
                </a:highlight>
                <a:latin typeface="source-serif-pro"/>
              </a:rPr>
              <a:t>Behaviour</a:t>
            </a:r>
            <a:r>
              <a:rPr lang="tr-TR" sz="2400" b="0" i="0" dirty="0">
                <a:solidFill>
                  <a:schemeClr val="tx1">
                    <a:lumMod val="65000"/>
                    <a:lumOff val="35000"/>
                  </a:schemeClr>
                </a:solidFill>
                <a:effectLst/>
                <a:highlight>
                  <a:srgbClr val="FFFFFF"/>
                </a:highlight>
                <a:latin typeface="source-serif-pro"/>
              </a:rPr>
              <a:t> </a:t>
            </a:r>
            <a:r>
              <a:rPr lang="tr-TR" sz="2400" b="0" i="0" dirty="0" err="1">
                <a:solidFill>
                  <a:schemeClr val="tx1">
                    <a:lumMod val="65000"/>
                    <a:lumOff val="35000"/>
                  </a:schemeClr>
                </a:solidFill>
                <a:effectLst/>
                <a:highlight>
                  <a:srgbClr val="FFFFFF"/>
                </a:highlight>
                <a:latin typeface="source-serif-pro"/>
              </a:rPr>
              <a:t>Driven</a:t>
            </a:r>
            <a:r>
              <a:rPr lang="tr-TR" sz="2400" b="0" i="0" dirty="0">
                <a:solidFill>
                  <a:schemeClr val="tx1">
                    <a:lumMod val="65000"/>
                    <a:lumOff val="35000"/>
                  </a:schemeClr>
                </a:solidFill>
                <a:effectLst/>
                <a:highlight>
                  <a:srgbClr val="FFFFFF"/>
                </a:highlight>
                <a:latin typeface="source-serif-pro"/>
              </a:rPr>
              <a:t> Development) yaklaşımı da birim test yazmanın öneminin en büyük kanıtıdır.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4909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667031" y="828767"/>
            <a:ext cx="11324755" cy="1554480"/>
          </a:xfrm>
        </p:spPr>
        <p:txBody>
          <a:bodyPr anchor="ctr">
            <a:normAutofit/>
          </a:bodyPr>
          <a:lstStyle/>
          <a:p>
            <a:r>
              <a:rPr lang="tr-TR" sz="5200" b="1" dirty="0">
                <a:solidFill>
                  <a:srgbClr val="002060"/>
                </a:solidFill>
              </a:rPr>
              <a:t>Entegrasyon Testi (Integration </a:t>
            </a:r>
            <a:r>
              <a:rPr lang="tr-TR" sz="5200" b="1" dirty="0" err="1">
                <a:solidFill>
                  <a:srgbClr val="002060"/>
                </a:solidFill>
              </a:rPr>
              <a:t>Testing</a:t>
            </a:r>
            <a:r>
              <a:rPr lang="tr-TR" sz="5200" b="1" dirty="0">
                <a:solidFill>
                  <a:srgbClr val="002060"/>
                </a:solidFill>
              </a:rPr>
              <a:t>)</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pPr algn="l"/>
            <a:r>
              <a:rPr lang="tr-TR" sz="2400" b="0" i="0" dirty="0">
                <a:solidFill>
                  <a:schemeClr val="tx1">
                    <a:lumMod val="65000"/>
                    <a:lumOff val="35000"/>
                  </a:schemeClr>
                </a:solidFill>
                <a:effectLst/>
                <a:highlight>
                  <a:srgbClr val="FFFFFF"/>
                </a:highlight>
                <a:latin typeface="source-serif-pro"/>
              </a:rPr>
              <a:t>Entegrasyon birleştirme demektir. Entegrasyon testi bir yazılımın bileşenlerinin birbirine entegre edilmesi sırasında yapılabileceği gibi iki farklı yazılımın birbirine entegre edilmesi sırasında da yapılabilir. Bu yüzden entegrasyon testi, birim entegrasyon testi ve sistem entegrasyon testi olarak farklı test seviyelerinde yapılabilir.</a:t>
            </a:r>
          </a:p>
          <a:p>
            <a:pPr algn="l"/>
            <a:r>
              <a:rPr lang="tr-TR" sz="2400" b="0" i="0" dirty="0">
                <a:solidFill>
                  <a:schemeClr val="tx1">
                    <a:lumMod val="65000"/>
                    <a:lumOff val="35000"/>
                  </a:schemeClr>
                </a:solidFill>
                <a:effectLst/>
                <a:highlight>
                  <a:srgbClr val="FFFFFF"/>
                </a:highlight>
                <a:latin typeface="source-serif-pro"/>
              </a:rPr>
              <a:t>Yazılım geliştirme uzmanlarının birim test sırasında ayrı ayrı test ettikleri bileşenler birbirine entegre edildikleri zaman hataya sebep olabilirler. Entegrasyon testi, sistemin bu farklı bileşenlerinin(birimlerinin) birlikte doğru çalışıp çalışmadıklarını test etmeyi amaçlar.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463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057" name="Group 205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058" name="Rectangle 2057">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2059" name="Straight Connector 2058">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61" name="Rectangle 206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098" name="Picture 2">
            <a:extLst>
              <a:ext uri="{FF2B5EF4-FFF2-40B4-BE49-F238E27FC236}">
                <a16:creationId xmlns:a16="http://schemas.microsoft.com/office/drawing/2014/main" id="{2194C0F5-C97C-84F5-3C46-7124FCD1BA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3972" y="1119239"/>
            <a:ext cx="7464055" cy="4619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559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667031" y="828767"/>
            <a:ext cx="11324755" cy="1554480"/>
          </a:xfrm>
        </p:spPr>
        <p:txBody>
          <a:bodyPr anchor="ctr">
            <a:normAutofit/>
          </a:bodyPr>
          <a:lstStyle/>
          <a:p>
            <a:r>
              <a:rPr lang="tr-TR" sz="5200" b="1" dirty="0">
                <a:solidFill>
                  <a:srgbClr val="002060"/>
                </a:solidFill>
              </a:rPr>
              <a:t>Sistem Testi(</a:t>
            </a:r>
            <a:r>
              <a:rPr lang="tr-TR" sz="5200" b="1" dirty="0" err="1">
                <a:solidFill>
                  <a:srgbClr val="002060"/>
                </a:solidFill>
              </a:rPr>
              <a:t>System</a:t>
            </a:r>
            <a:r>
              <a:rPr lang="tr-TR" sz="5200" b="1" dirty="0">
                <a:solidFill>
                  <a:srgbClr val="002060"/>
                </a:solidFill>
              </a:rPr>
              <a:t> </a:t>
            </a:r>
            <a:r>
              <a:rPr lang="tr-TR" sz="5200" b="1" dirty="0" err="1">
                <a:solidFill>
                  <a:srgbClr val="002060"/>
                </a:solidFill>
              </a:rPr>
              <a:t>Testing</a:t>
            </a:r>
            <a:r>
              <a:rPr lang="tr-TR" sz="5200" b="1" dirty="0">
                <a:solidFill>
                  <a:srgbClr val="002060"/>
                </a:solidFill>
              </a:rPr>
              <a:t>)</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pPr algn="l"/>
            <a:r>
              <a:rPr lang="tr-TR" sz="2400" b="0" i="0" dirty="0">
                <a:solidFill>
                  <a:schemeClr val="tx1">
                    <a:lumMod val="65000"/>
                    <a:lumOff val="35000"/>
                  </a:schemeClr>
                </a:solidFill>
                <a:effectLst/>
                <a:highlight>
                  <a:srgbClr val="FFFFFF"/>
                </a:highlight>
                <a:latin typeface="source-serif-pro"/>
              </a:rPr>
              <a:t>Sistem testi, eksiksiz ve entegre bir sistemde gerçekleştirilir. Gereksinimlere göre sistemin uygunluğunun kontrol edilmesini sağlar. Bileşenlerin genel etkileşimini test eder. Yük, performans, güvenilirlik ve güvenlik testlerini içerir.</a:t>
            </a:r>
          </a:p>
          <a:p>
            <a:pPr algn="l"/>
            <a:r>
              <a:rPr lang="tr-TR" sz="2400" b="0" i="0" dirty="0">
                <a:solidFill>
                  <a:schemeClr val="tx1">
                    <a:lumMod val="65000"/>
                    <a:lumOff val="35000"/>
                  </a:schemeClr>
                </a:solidFill>
                <a:effectLst/>
                <a:highlight>
                  <a:srgbClr val="FFFFFF"/>
                </a:highlight>
                <a:latin typeface="source-serif-pro"/>
              </a:rPr>
              <a:t>Sistem testi, sistemin şartnameye uygun olduğunu doğrulamak için yapılan son testtir. Bu yüzden test için hem fonksiyonel hem de fonksiyonel olmayan gereksinimler değerlendirir. Fonksiyonel gereksinimlerle ilgili sistem testi, test edilecek sistem için en uygun kara kutu (</a:t>
            </a:r>
            <a:r>
              <a:rPr lang="tr-TR" sz="2400" b="0" i="0" dirty="0" err="1">
                <a:solidFill>
                  <a:schemeClr val="tx1">
                    <a:lumMod val="65000"/>
                    <a:lumOff val="35000"/>
                  </a:schemeClr>
                </a:solidFill>
                <a:effectLst/>
                <a:highlight>
                  <a:srgbClr val="FFFFFF"/>
                </a:highlight>
                <a:latin typeface="source-serif-pro"/>
              </a:rPr>
              <a:t>black</a:t>
            </a:r>
            <a:r>
              <a:rPr lang="tr-TR" sz="2400" b="0" i="0" dirty="0">
                <a:solidFill>
                  <a:schemeClr val="tx1">
                    <a:lumMod val="65000"/>
                    <a:lumOff val="35000"/>
                  </a:schemeClr>
                </a:solidFill>
                <a:effectLst/>
                <a:highlight>
                  <a:srgbClr val="FFFFFF"/>
                </a:highlight>
                <a:latin typeface="source-serif-pro"/>
              </a:rPr>
              <a:t> </a:t>
            </a:r>
            <a:r>
              <a:rPr lang="tr-TR" sz="2400" b="0" i="0" dirty="0" err="1">
                <a:solidFill>
                  <a:schemeClr val="tx1">
                    <a:lumMod val="65000"/>
                    <a:lumOff val="35000"/>
                  </a:schemeClr>
                </a:solidFill>
                <a:effectLst/>
                <a:highlight>
                  <a:srgbClr val="FFFFFF"/>
                </a:highlight>
                <a:latin typeface="source-serif-pro"/>
              </a:rPr>
              <a:t>box</a:t>
            </a:r>
            <a:r>
              <a:rPr lang="tr-TR" sz="2400" b="0" i="0" dirty="0">
                <a:solidFill>
                  <a:schemeClr val="tx1">
                    <a:lumMod val="65000"/>
                    <a:lumOff val="35000"/>
                  </a:schemeClr>
                </a:solidFill>
                <a:effectLst/>
                <a:highlight>
                  <a:srgbClr val="FFFFFF"/>
                </a:highlight>
                <a:latin typeface="source-serif-pro"/>
              </a:rPr>
              <a:t>) teknikleri kullanılarak başlar. Ardından, beyaz kutu (</a:t>
            </a:r>
            <a:r>
              <a:rPr lang="tr-TR" sz="2400" b="0" i="0" dirty="0" err="1">
                <a:solidFill>
                  <a:schemeClr val="tx1">
                    <a:lumMod val="65000"/>
                    <a:lumOff val="35000"/>
                  </a:schemeClr>
                </a:solidFill>
                <a:effectLst/>
                <a:highlight>
                  <a:srgbClr val="FFFFFF"/>
                </a:highlight>
                <a:latin typeface="source-serif-pro"/>
              </a:rPr>
              <a:t>white</a:t>
            </a:r>
            <a:r>
              <a:rPr lang="tr-TR" sz="2400" b="0" i="0" dirty="0">
                <a:solidFill>
                  <a:schemeClr val="tx1">
                    <a:lumMod val="65000"/>
                    <a:lumOff val="35000"/>
                  </a:schemeClr>
                </a:solidFill>
                <a:effectLst/>
                <a:highlight>
                  <a:srgbClr val="FFFFFF"/>
                </a:highlight>
                <a:latin typeface="source-serif-pro"/>
              </a:rPr>
              <a:t> </a:t>
            </a:r>
            <a:r>
              <a:rPr lang="tr-TR" sz="2400" b="0" i="0" dirty="0" err="1">
                <a:solidFill>
                  <a:schemeClr val="tx1">
                    <a:lumMod val="65000"/>
                    <a:lumOff val="35000"/>
                  </a:schemeClr>
                </a:solidFill>
                <a:effectLst/>
                <a:highlight>
                  <a:srgbClr val="FFFFFF"/>
                </a:highlight>
                <a:latin typeface="source-serif-pro"/>
              </a:rPr>
              <a:t>box</a:t>
            </a:r>
            <a:r>
              <a:rPr lang="tr-TR" sz="2400" b="0" i="0" dirty="0">
                <a:solidFill>
                  <a:schemeClr val="tx1">
                    <a:lumMod val="65000"/>
                    <a:lumOff val="35000"/>
                  </a:schemeClr>
                </a:solidFill>
                <a:effectLst/>
                <a:highlight>
                  <a:srgbClr val="FFFFFF"/>
                </a:highlight>
                <a:latin typeface="source-serif-pro"/>
              </a:rPr>
              <a:t>) tekniklerine geçilerek kara kutu testlerinin yakalayamadığı hatalar yakalanabilir.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720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667031" y="828767"/>
            <a:ext cx="11324755" cy="1554480"/>
          </a:xfrm>
        </p:spPr>
        <p:txBody>
          <a:bodyPr anchor="ctr">
            <a:normAutofit/>
          </a:bodyPr>
          <a:lstStyle/>
          <a:p>
            <a:r>
              <a:rPr lang="tr-TR" sz="5200" b="1" dirty="0">
                <a:solidFill>
                  <a:srgbClr val="002060"/>
                </a:solidFill>
              </a:rPr>
              <a:t>Kabul Testi (</a:t>
            </a:r>
            <a:r>
              <a:rPr lang="tr-TR" sz="5200" b="1" dirty="0" err="1">
                <a:solidFill>
                  <a:srgbClr val="002060"/>
                </a:solidFill>
              </a:rPr>
              <a:t>Acceptance</a:t>
            </a:r>
            <a:r>
              <a:rPr lang="tr-TR" sz="5200" b="1" dirty="0">
                <a:solidFill>
                  <a:srgbClr val="002060"/>
                </a:solidFill>
              </a:rPr>
              <a:t> </a:t>
            </a:r>
            <a:r>
              <a:rPr lang="tr-TR" sz="5200" b="1" dirty="0" err="1">
                <a:solidFill>
                  <a:srgbClr val="002060"/>
                </a:solidFill>
              </a:rPr>
              <a:t>Testing</a:t>
            </a:r>
            <a:r>
              <a:rPr lang="tr-TR" sz="5200" b="1" dirty="0">
                <a:solidFill>
                  <a:srgbClr val="002060"/>
                </a:solidFill>
              </a:rPr>
              <a:t>)</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pPr algn="l"/>
            <a:r>
              <a:rPr lang="tr-TR" sz="2400" b="0" i="0" dirty="0">
                <a:solidFill>
                  <a:schemeClr val="tx1">
                    <a:lumMod val="65000"/>
                    <a:lumOff val="35000"/>
                  </a:schemeClr>
                </a:solidFill>
                <a:effectLst/>
                <a:highlight>
                  <a:srgbClr val="FFFFFF"/>
                </a:highlight>
                <a:latin typeface="source-serif-pro"/>
              </a:rPr>
              <a:t>Kabul testinin amacı, sisteme, sistemin parçalarına veya sistemin fonksiyonel olmayan gereksinimlerine karşı güven oluşturmaktır. Kabul testinde ana odak hataları bulmak değildir, sistemin canlıya hazır olduğunu göstermektir. Ancak ana odak hata bulmak olmasa bile yazım hatalarından uygulamada büyük bir soruna neden olabilecek hatalara kadar bir çok hata açığa çıkabilir.</a:t>
            </a:r>
          </a:p>
          <a:p>
            <a:pPr algn="l"/>
            <a:r>
              <a:rPr lang="tr-TR" sz="2400" b="0" i="0" dirty="0">
                <a:solidFill>
                  <a:schemeClr val="tx1">
                    <a:lumMod val="65000"/>
                    <a:lumOff val="35000"/>
                  </a:schemeClr>
                </a:solidFill>
                <a:effectLst/>
                <a:highlight>
                  <a:srgbClr val="FFFFFF"/>
                </a:highlight>
                <a:latin typeface="source-serif-pro"/>
              </a:rPr>
              <a:t>Kabul testleri genel olarak kullanıcı veya müşteri tarafından yapılır. Ancak, diğer hissedarlar da bu sürece dahil olabilir.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8998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667031" y="828767"/>
            <a:ext cx="11324755" cy="1554480"/>
          </a:xfrm>
        </p:spPr>
        <p:txBody>
          <a:bodyPr anchor="ctr">
            <a:normAutofit/>
          </a:bodyPr>
          <a:lstStyle/>
          <a:p>
            <a:r>
              <a:rPr lang="tr-TR" sz="5200" b="1" dirty="0">
                <a:solidFill>
                  <a:srgbClr val="002060"/>
                </a:solidFill>
              </a:rPr>
              <a:t>Kabul testleri bir çok aşamada olabilir: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838200" y="2722882"/>
            <a:ext cx="10630918" cy="3390373"/>
          </a:xfrm>
        </p:spPr>
        <p:txBody>
          <a:bodyPr anchor="ctr">
            <a:noAutofit/>
          </a:bodyPr>
          <a:lstStyle/>
          <a:p>
            <a:pPr algn="l"/>
            <a:r>
              <a:rPr lang="tr-TR" sz="2400" b="0" i="0" dirty="0">
                <a:solidFill>
                  <a:srgbClr val="002060"/>
                </a:solidFill>
                <a:effectLst/>
                <a:highlight>
                  <a:srgbClr val="FFFFFF"/>
                </a:highlight>
                <a:latin typeface="source-serif-pro"/>
              </a:rPr>
              <a:t>Alfa Testi: </a:t>
            </a:r>
            <a:r>
              <a:rPr lang="tr-TR" sz="2400" b="0" i="0" dirty="0">
                <a:solidFill>
                  <a:schemeClr val="tx1">
                    <a:lumMod val="65000"/>
                    <a:lumOff val="35000"/>
                  </a:schemeClr>
                </a:solidFill>
                <a:effectLst/>
                <a:highlight>
                  <a:srgbClr val="FFFFFF"/>
                </a:highlight>
                <a:latin typeface="source-serif-pro"/>
              </a:rPr>
              <a:t>Paket yazılım geliştiren şirketler geliştirdikleri yazılımı satış için pazara sunmadan önce potansiyel veya var olan müşterilerinden geri bildirim almak isterler. Alfa testi, yazılımı geliştiren şirketin kendi bünyesinde </a:t>
            </a:r>
            <a:r>
              <a:rPr lang="tr-TR" sz="2400" b="0" i="0" dirty="0" err="1">
                <a:solidFill>
                  <a:schemeClr val="tx1">
                    <a:lumMod val="65000"/>
                    <a:lumOff val="35000"/>
                  </a:schemeClr>
                </a:solidFill>
                <a:effectLst/>
                <a:highlight>
                  <a:srgbClr val="FFFFFF"/>
                </a:highlight>
                <a:latin typeface="source-serif-pro"/>
              </a:rPr>
              <a:t>kontröllü</a:t>
            </a:r>
            <a:r>
              <a:rPr lang="tr-TR" sz="2400" b="0" i="0" dirty="0">
                <a:solidFill>
                  <a:schemeClr val="tx1">
                    <a:lumMod val="65000"/>
                    <a:lumOff val="35000"/>
                  </a:schemeClr>
                </a:solidFill>
                <a:effectLst/>
                <a:highlight>
                  <a:srgbClr val="FFFFFF"/>
                </a:highlight>
                <a:latin typeface="source-serif-pro"/>
              </a:rPr>
              <a:t> bir şekilde yapılır.</a:t>
            </a:r>
          </a:p>
          <a:p>
            <a:pPr algn="l"/>
            <a:r>
              <a:rPr lang="tr-TR" sz="2400" b="0" i="0" dirty="0">
                <a:solidFill>
                  <a:srgbClr val="002060"/>
                </a:solidFill>
                <a:effectLst/>
                <a:highlight>
                  <a:srgbClr val="FFFFFF"/>
                </a:highlight>
                <a:latin typeface="source-serif-pro"/>
              </a:rPr>
              <a:t>Operasyonel (Kabul) Test: </a:t>
            </a:r>
            <a:r>
              <a:rPr lang="tr-TR" sz="2400" b="0" i="0" dirty="0">
                <a:solidFill>
                  <a:schemeClr val="tx1">
                    <a:lumMod val="65000"/>
                    <a:lumOff val="35000"/>
                  </a:schemeClr>
                </a:solidFill>
                <a:effectLst/>
                <a:highlight>
                  <a:srgbClr val="FFFFFF"/>
                </a:highlight>
                <a:latin typeface="source-serif-pro"/>
              </a:rPr>
              <a:t>Sistemin, sistem yöneticileri tarafından kabulüdür.</a:t>
            </a:r>
          </a:p>
          <a:p>
            <a:pPr algn="l"/>
            <a:r>
              <a:rPr lang="tr-TR" sz="2400" b="0" i="0" dirty="0">
                <a:solidFill>
                  <a:srgbClr val="002060"/>
                </a:solidFill>
                <a:effectLst/>
                <a:highlight>
                  <a:srgbClr val="FFFFFF"/>
                </a:highlight>
                <a:latin typeface="source-serif-pro"/>
              </a:rPr>
              <a:t>Sözleşmeye Göre Yapılan Kabul Testleri: </a:t>
            </a:r>
            <a:r>
              <a:rPr lang="tr-TR" sz="2400" b="0" i="0" dirty="0">
                <a:solidFill>
                  <a:schemeClr val="tx1">
                    <a:lumMod val="65000"/>
                    <a:lumOff val="35000"/>
                  </a:schemeClr>
                </a:solidFill>
                <a:effectLst/>
                <a:highlight>
                  <a:srgbClr val="FFFFFF"/>
                </a:highlight>
                <a:latin typeface="source-serif-pro"/>
              </a:rPr>
              <a:t>Sözleşmeye göre yapılan kabul testi, müşteriye özel geliştirilen yazılımın sözleşmenin şartlarına göre gerçekleştirilir. Kabul kriteri, taraflar sözleşmeyi kabul ettiğinde belirlenmelidir.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332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667031" y="828767"/>
            <a:ext cx="11324755" cy="1554480"/>
          </a:xfrm>
        </p:spPr>
        <p:txBody>
          <a:bodyPr anchor="ctr">
            <a:normAutofit/>
          </a:bodyPr>
          <a:lstStyle/>
          <a:p>
            <a:r>
              <a:rPr lang="tr-TR" sz="5200" b="1" dirty="0">
                <a:solidFill>
                  <a:srgbClr val="002060"/>
                </a:solidFill>
              </a:rPr>
              <a:t>Kabul testleri bir çok aşamada olabilir: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838200" y="2722882"/>
            <a:ext cx="10630918" cy="3390373"/>
          </a:xfrm>
        </p:spPr>
        <p:txBody>
          <a:bodyPr anchor="ctr">
            <a:noAutofit/>
          </a:bodyPr>
          <a:lstStyle/>
          <a:p>
            <a:pPr algn="l"/>
            <a:r>
              <a:rPr lang="tr-TR" sz="2400" b="0" i="0" dirty="0">
                <a:solidFill>
                  <a:srgbClr val="002060"/>
                </a:solidFill>
                <a:effectLst/>
                <a:highlight>
                  <a:srgbClr val="FFFFFF"/>
                </a:highlight>
                <a:latin typeface="source-serif-pro"/>
              </a:rPr>
              <a:t>Yasal Mevzuata Göre Yapılan Kabul Testleri: </a:t>
            </a:r>
            <a:r>
              <a:rPr lang="tr-TR" sz="2400" b="0" i="0" dirty="0">
                <a:solidFill>
                  <a:schemeClr val="tx1">
                    <a:lumMod val="65000"/>
                    <a:lumOff val="35000"/>
                  </a:schemeClr>
                </a:solidFill>
                <a:effectLst/>
                <a:highlight>
                  <a:srgbClr val="FFFFFF"/>
                </a:highlight>
                <a:latin typeface="source-serif-pro"/>
              </a:rPr>
              <a:t>Mevzuata göre yapılan kabul testi, devletin belirlediği, yasal veya emniyetle ilgili düzenlemeler gibi uyulması gereken mevzuatlara göre gerçekleştirilir.</a:t>
            </a:r>
          </a:p>
          <a:p>
            <a:r>
              <a:rPr lang="tr-TR" sz="2400" b="0" i="0" dirty="0">
                <a:solidFill>
                  <a:srgbClr val="002060"/>
                </a:solidFill>
                <a:effectLst/>
                <a:highlight>
                  <a:srgbClr val="FFFFFF"/>
                </a:highlight>
                <a:latin typeface="source-serif-pro"/>
              </a:rPr>
              <a:t>Kullanıcı Kabul Testi: </a:t>
            </a:r>
            <a:r>
              <a:rPr lang="tr-TR" sz="2400" b="0" i="0" dirty="0">
                <a:solidFill>
                  <a:schemeClr val="tx1">
                    <a:lumMod val="65000"/>
                    <a:lumOff val="35000"/>
                  </a:schemeClr>
                </a:solidFill>
                <a:effectLst/>
                <a:highlight>
                  <a:srgbClr val="FFFFFF"/>
                </a:highlight>
                <a:latin typeface="source-serif-pro"/>
              </a:rPr>
              <a:t>Sistemin son kullanıcılar tarafından kullanımının uygun olduğunu doğrular.</a:t>
            </a:r>
          </a:p>
          <a:p>
            <a:pPr algn="l"/>
            <a:r>
              <a:rPr lang="tr-TR" sz="2400" b="0" i="0" dirty="0">
                <a:solidFill>
                  <a:srgbClr val="002060"/>
                </a:solidFill>
                <a:effectLst/>
                <a:highlight>
                  <a:srgbClr val="FFFFFF"/>
                </a:highlight>
                <a:latin typeface="source-serif-pro"/>
              </a:rPr>
              <a:t>Beta (Saha) Testi: </a:t>
            </a:r>
            <a:r>
              <a:rPr lang="tr-TR" sz="2400" b="0" i="0" dirty="0">
                <a:solidFill>
                  <a:schemeClr val="tx1">
                    <a:lumMod val="65000"/>
                    <a:lumOff val="35000"/>
                  </a:schemeClr>
                </a:solidFill>
                <a:effectLst/>
                <a:highlight>
                  <a:srgbClr val="FFFFFF"/>
                </a:highlight>
                <a:latin typeface="source-serif-pro"/>
              </a:rPr>
              <a:t>Beta testi veya saha testi, müşterilerin veya potansiyel müşterilerin kendi ortamlarında kontrolsüz bir şekilde gerçekleştirilir.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236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667031" y="828767"/>
            <a:ext cx="11324755" cy="1554480"/>
          </a:xfrm>
        </p:spPr>
        <p:txBody>
          <a:bodyPr anchor="ctr">
            <a:normAutofit/>
          </a:bodyPr>
          <a:lstStyle/>
          <a:p>
            <a:r>
              <a:rPr lang="tr-TR" sz="5200" b="1" dirty="0">
                <a:solidFill>
                  <a:srgbClr val="002060"/>
                </a:solidFill>
              </a:rPr>
              <a:t>Test Stratejileri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838200" y="2722882"/>
            <a:ext cx="10630918" cy="3390373"/>
          </a:xfrm>
        </p:spPr>
        <p:txBody>
          <a:bodyPr anchor="ctr">
            <a:noAutofit/>
          </a:bodyPr>
          <a:lstStyle/>
          <a:p>
            <a:pPr algn="l"/>
            <a:r>
              <a:rPr lang="en-US" sz="2400" b="0" i="0" dirty="0">
                <a:solidFill>
                  <a:schemeClr val="tx1">
                    <a:lumMod val="65000"/>
                    <a:lumOff val="35000"/>
                  </a:schemeClr>
                </a:solidFill>
                <a:effectLst/>
                <a:highlight>
                  <a:srgbClr val="FFFFFF"/>
                </a:highlight>
                <a:latin typeface="source-serif-pro"/>
              </a:rPr>
              <a:t>Test </a:t>
            </a:r>
            <a:r>
              <a:rPr lang="en-US" sz="2400" b="0" i="0" dirty="0" err="1">
                <a:solidFill>
                  <a:schemeClr val="tx1">
                    <a:lumMod val="65000"/>
                    <a:lumOff val="35000"/>
                  </a:schemeClr>
                </a:solidFill>
                <a:effectLst/>
                <a:highlight>
                  <a:srgbClr val="FFFFFF"/>
                </a:highlight>
                <a:latin typeface="source-serif-pro"/>
              </a:rPr>
              <a:t>Odaklı</a:t>
            </a:r>
            <a:r>
              <a:rPr lang="en-US" sz="2400" b="0" i="0" dirty="0">
                <a:solidFill>
                  <a:schemeClr val="tx1">
                    <a:lumMod val="65000"/>
                    <a:lumOff val="35000"/>
                  </a:schemeClr>
                </a:solidFill>
                <a:effectLst/>
                <a:highlight>
                  <a:srgbClr val="FFFFFF"/>
                </a:highlight>
                <a:latin typeface="source-serif-pro"/>
              </a:rPr>
              <a:t> </a:t>
            </a:r>
            <a:r>
              <a:rPr lang="en-US" sz="2400" b="0" i="0" dirty="0" err="1">
                <a:solidFill>
                  <a:schemeClr val="tx1">
                    <a:lumMod val="65000"/>
                    <a:lumOff val="35000"/>
                  </a:schemeClr>
                </a:solidFill>
                <a:effectLst/>
                <a:highlight>
                  <a:srgbClr val="FFFFFF"/>
                </a:highlight>
                <a:latin typeface="source-serif-pro"/>
              </a:rPr>
              <a:t>Geliştirme</a:t>
            </a:r>
            <a:r>
              <a:rPr lang="en-US" sz="2400" b="0" i="0" dirty="0">
                <a:solidFill>
                  <a:schemeClr val="tx1">
                    <a:lumMod val="65000"/>
                    <a:lumOff val="35000"/>
                  </a:schemeClr>
                </a:solidFill>
                <a:effectLst/>
                <a:highlight>
                  <a:srgbClr val="FFFFFF"/>
                </a:highlight>
                <a:latin typeface="source-serif-pro"/>
              </a:rPr>
              <a:t> (Test-Driven Development)</a:t>
            </a:r>
            <a:endParaRPr lang="tr-TR" sz="2400" b="0" i="0" dirty="0">
              <a:solidFill>
                <a:schemeClr val="tx1">
                  <a:lumMod val="65000"/>
                  <a:lumOff val="35000"/>
                </a:schemeClr>
              </a:solidFill>
              <a:effectLst/>
              <a:highlight>
                <a:srgbClr val="FFFFFF"/>
              </a:highlight>
              <a:latin typeface="source-serif-pro"/>
            </a:endParaRPr>
          </a:p>
          <a:p>
            <a:pPr algn="l"/>
            <a:r>
              <a:rPr lang="tr-TR" sz="2400" b="0" i="0" dirty="0">
                <a:solidFill>
                  <a:schemeClr val="tx1">
                    <a:lumMod val="65000"/>
                    <a:lumOff val="35000"/>
                  </a:schemeClr>
                </a:solidFill>
                <a:effectLst/>
                <a:highlight>
                  <a:srgbClr val="FFFFFF"/>
                </a:highlight>
                <a:latin typeface="source-serif-pro"/>
              </a:rPr>
              <a:t>Davranış Odaklı Geliştirme (</a:t>
            </a:r>
            <a:r>
              <a:rPr lang="tr-TR" sz="2400" b="0" i="0" dirty="0" err="1">
                <a:solidFill>
                  <a:schemeClr val="tx1">
                    <a:lumMod val="65000"/>
                    <a:lumOff val="35000"/>
                  </a:schemeClr>
                </a:solidFill>
                <a:effectLst/>
                <a:highlight>
                  <a:srgbClr val="FFFFFF"/>
                </a:highlight>
                <a:latin typeface="source-serif-pro"/>
              </a:rPr>
              <a:t>Behavior-Driven</a:t>
            </a:r>
            <a:r>
              <a:rPr lang="tr-TR" sz="2400" b="0" i="0" dirty="0">
                <a:solidFill>
                  <a:schemeClr val="tx1">
                    <a:lumMod val="65000"/>
                    <a:lumOff val="35000"/>
                  </a:schemeClr>
                </a:solidFill>
                <a:effectLst/>
                <a:highlight>
                  <a:srgbClr val="FFFFFF"/>
                </a:highlight>
                <a:latin typeface="source-serif-pro"/>
              </a:rPr>
              <a:t> Development)</a:t>
            </a:r>
          </a:p>
          <a:p>
            <a:pPr algn="l"/>
            <a:r>
              <a:rPr lang="en-US" sz="2400" b="0" i="0" dirty="0">
                <a:solidFill>
                  <a:schemeClr val="tx1">
                    <a:lumMod val="65000"/>
                    <a:lumOff val="35000"/>
                  </a:schemeClr>
                </a:solidFill>
                <a:effectLst/>
                <a:highlight>
                  <a:srgbClr val="FFFFFF"/>
                </a:highlight>
                <a:latin typeface="source-serif-pro"/>
              </a:rPr>
              <a:t>Kabul </a:t>
            </a:r>
            <a:r>
              <a:rPr lang="en-US" sz="2400" b="0" i="0" dirty="0" err="1">
                <a:solidFill>
                  <a:schemeClr val="tx1">
                    <a:lumMod val="65000"/>
                    <a:lumOff val="35000"/>
                  </a:schemeClr>
                </a:solidFill>
                <a:effectLst/>
                <a:highlight>
                  <a:srgbClr val="FFFFFF"/>
                </a:highlight>
                <a:latin typeface="source-serif-pro"/>
              </a:rPr>
              <a:t>Testi</a:t>
            </a:r>
            <a:r>
              <a:rPr lang="en-US" sz="2400" b="0" i="0" dirty="0">
                <a:solidFill>
                  <a:schemeClr val="tx1">
                    <a:lumMod val="65000"/>
                    <a:lumOff val="35000"/>
                  </a:schemeClr>
                </a:solidFill>
                <a:effectLst/>
                <a:highlight>
                  <a:srgbClr val="FFFFFF"/>
                </a:highlight>
                <a:latin typeface="source-serif-pro"/>
              </a:rPr>
              <a:t> </a:t>
            </a:r>
            <a:r>
              <a:rPr lang="en-US" sz="2400" b="0" i="0" dirty="0" err="1">
                <a:solidFill>
                  <a:schemeClr val="tx1">
                    <a:lumMod val="65000"/>
                    <a:lumOff val="35000"/>
                  </a:schemeClr>
                </a:solidFill>
                <a:effectLst/>
                <a:highlight>
                  <a:srgbClr val="FFFFFF"/>
                </a:highlight>
                <a:latin typeface="source-serif-pro"/>
              </a:rPr>
              <a:t>Odaklı</a:t>
            </a:r>
            <a:r>
              <a:rPr lang="en-US" sz="2400" b="0" i="0" dirty="0">
                <a:solidFill>
                  <a:schemeClr val="tx1">
                    <a:lumMod val="65000"/>
                    <a:lumOff val="35000"/>
                  </a:schemeClr>
                </a:solidFill>
                <a:effectLst/>
                <a:highlight>
                  <a:srgbClr val="FFFFFF"/>
                </a:highlight>
                <a:latin typeface="source-serif-pro"/>
              </a:rPr>
              <a:t> </a:t>
            </a:r>
            <a:r>
              <a:rPr lang="en-US" sz="2400" b="0" i="0" dirty="0" err="1">
                <a:solidFill>
                  <a:schemeClr val="tx1">
                    <a:lumMod val="65000"/>
                    <a:lumOff val="35000"/>
                  </a:schemeClr>
                </a:solidFill>
                <a:effectLst/>
                <a:highlight>
                  <a:srgbClr val="FFFFFF"/>
                </a:highlight>
                <a:latin typeface="source-serif-pro"/>
              </a:rPr>
              <a:t>Geliştirme</a:t>
            </a:r>
            <a:r>
              <a:rPr lang="en-US" sz="2400" b="0" i="0" dirty="0">
                <a:solidFill>
                  <a:schemeClr val="tx1">
                    <a:lumMod val="65000"/>
                    <a:lumOff val="35000"/>
                  </a:schemeClr>
                </a:solidFill>
                <a:effectLst/>
                <a:highlight>
                  <a:srgbClr val="FFFFFF"/>
                </a:highlight>
                <a:latin typeface="source-serif-pro"/>
              </a:rPr>
              <a:t> (Acceptance Test Driven Development)</a:t>
            </a:r>
            <a:endParaRPr lang="tr-TR" sz="2400" b="0" i="0" dirty="0">
              <a:solidFill>
                <a:schemeClr val="tx1">
                  <a:lumMod val="65000"/>
                  <a:lumOff val="35000"/>
                </a:schemeClr>
              </a:solidFill>
              <a:effectLst/>
              <a:highlight>
                <a:srgbClr val="FFFFFF"/>
              </a:highlight>
              <a:latin typeface="source-serif-pro"/>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809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667031" y="828767"/>
            <a:ext cx="11324755" cy="1554480"/>
          </a:xfrm>
        </p:spPr>
        <p:txBody>
          <a:bodyPr anchor="ctr">
            <a:normAutofit/>
          </a:bodyPr>
          <a:lstStyle/>
          <a:p>
            <a:r>
              <a:rPr lang="en-US" sz="5200" b="1" dirty="0">
                <a:solidFill>
                  <a:srgbClr val="002060"/>
                </a:solidFill>
              </a:rPr>
              <a:t>Test </a:t>
            </a:r>
            <a:r>
              <a:rPr lang="en-US" sz="5200" b="1" dirty="0" err="1">
                <a:solidFill>
                  <a:srgbClr val="002060"/>
                </a:solidFill>
              </a:rPr>
              <a:t>Odaklı</a:t>
            </a:r>
            <a:r>
              <a:rPr lang="en-US" sz="5200" b="1" dirty="0">
                <a:solidFill>
                  <a:srgbClr val="002060"/>
                </a:solidFill>
              </a:rPr>
              <a:t> </a:t>
            </a:r>
            <a:r>
              <a:rPr lang="en-US" sz="5200" b="1" dirty="0" err="1">
                <a:solidFill>
                  <a:srgbClr val="002060"/>
                </a:solidFill>
              </a:rPr>
              <a:t>Geliştirme</a:t>
            </a:r>
            <a:r>
              <a:rPr lang="en-US" sz="5200" b="1" dirty="0">
                <a:solidFill>
                  <a:srgbClr val="002060"/>
                </a:solidFill>
              </a:rPr>
              <a:t> (Test-Driven Development)</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640079" y="2801505"/>
            <a:ext cx="10630918" cy="3390373"/>
          </a:xfrm>
        </p:spPr>
        <p:txBody>
          <a:bodyPr anchor="ctr">
            <a:noAutofit/>
          </a:bodyPr>
          <a:lstStyle/>
          <a:p>
            <a:pPr marL="0" indent="0" algn="l">
              <a:buNone/>
            </a:pP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Test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odaklı</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geliştirme</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kodu</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test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etmek</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ve</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bağımlılıkları</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koddan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ayırmak</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için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Birim</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Testleri</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yazarak</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yapılır</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a:t>
            </a:r>
            <a:r>
              <a:rPr lang="tr-TR"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Bu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stratejide</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önemli</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olan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kod</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yazılmadan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önce</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testleri</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yazmaktır</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a:t>
            </a:r>
          </a:p>
          <a:p>
            <a:pPr lvl="1"/>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TDD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süreci</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aşağıdaki</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adımları</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içerir</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a:t>
            </a:r>
          </a:p>
          <a:p>
            <a:pPr lvl="1"/>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Belirtilen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gereksinimlere</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göre</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yazılım</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geliştirici</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bir</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test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senaryosu</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yazar</a:t>
            </a:r>
            <a:endPar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endParaRPr>
          </a:p>
          <a:p>
            <a:pPr lvl="1"/>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Bu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testler</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gerçekleştirilir</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ve</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bir</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özelliğin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geliştirilmesinden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önce</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yazıldığı</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için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başarısız</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olması</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beklenir</a:t>
            </a:r>
            <a:endPar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endParaRPr>
          </a:p>
          <a:p>
            <a:pPr lvl="1"/>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Geliştirme</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ekibi</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tarafından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testin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başarıyla</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geçmesi</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için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kodlama</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yapılır</a:t>
            </a:r>
            <a:endPar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endParaRPr>
          </a:p>
          <a:p>
            <a:pPr lvl="1"/>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Bütün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testlerin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başarılı</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olması</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sağlanır</a:t>
            </a:r>
            <a:endPar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endParaRPr>
          </a:p>
          <a:p>
            <a:pPr lvl="1"/>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Kod</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tekrar</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gözden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geçirilir</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ve</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düzenlenir</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İyileştirme</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veya</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temizleme</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yapılır</a:t>
            </a:r>
            <a:endParaRPr lang="tr-TR"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85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Yazılım Testi Nedir?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Test, farklı yöntemler, teknikler ve araçlar kullanarak gerçekleştirilebilir. Test uzmanları/mühendisleri, yazılımın farklı fonksiyonlarını ve arayüzlerini test etmek için test senaryoları, otomatik testler ve manuel testler oluştururlar. Bu süreçte, öngörülen girdiler ve beklenti çıktılar kullanılarak yazılımın doğruluğu ve stabilitesi değerlendirilir. Ayrıca hatalar, hata mesajları, performans sorunları ve güvenlik açıkları gibi potansiyel sorunları da tespit etmek hedefler arasında bulunabilir.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046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667031" y="828767"/>
            <a:ext cx="11324755" cy="1554480"/>
          </a:xfrm>
        </p:spPr>
        <p:txBody>
          <a:bodyPr anchor="ctr">
            <a:normAutofit/>
          </a:bodyPr>
          <a:lstStyle/>
          <a:p>
            <a:r>
              <a:rPr lang="tr-TR" sz="5200" b="1" dirty="0">
                <a:solidFill>
                  <a:srgbClr val="002060"/>
                </a:solidFill>
              </a:rPr>
              <a:t>TDD Avantajları</a:t>
            </a:r>
            <a:endParaRPr lang="en-US" sz="5200" b="1" dirty="0">
              <a:solidFill>
                <a:srgbClr val="002060"/>
              </a:solidFill>
            </a:endParaRP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640079" y="2801505"/>
            <a:ext cx="10630918" cy="3390373"/>
          </a:xfrm>
        </p:spPr>
        <p:txBody>
          <a:bodyPr anchor="ctr">
            <a:noAutofit/>
          </a:bodyPr>
          <a:lstStyle/>
          <a:p>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Hatalar</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kolayca</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görülebilmekte</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ve</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bunları</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düzeltmek</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için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hemen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geri</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bildirim</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alınmaktadır</a:t>
            </a:r>
            <a:endPar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endParaRPr>
          </a:p>
          <a:p>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Daha</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temiz</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ve</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daha</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iyi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tasarımların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geliştirilmesini</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teşvik</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eder</a:t>
            </a:r>
            <a:endPar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endParaRPr>
          </a:p>
          <a:p>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Kod</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yazıldığında</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test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edilebilir</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olmaktadır</a:t>
            </a:r>
            <a:endPar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endParaRPr>
          </a:p>
          <a:p>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Yazılım</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geliştiriciler</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TDD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sürecine</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alıştıkça</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üretkenlikleri</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artmaktadır</a:t>
            </a:r>
            <a:endPar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endParaRPr>
          </a:p>
          <a:p>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Kod</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testler</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tarafından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yönlendirildiği</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için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anlaşılması</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kolay</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olmaktadır</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Yani</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herhangi</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bir</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ekip</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üyesinin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yokluğunda</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diğer</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ekip</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üyelerinin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kod</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üzerinde</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kolayca</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çalışmasını</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sağlar</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Bu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sayede</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ekipteki</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bilgi</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paylaşımını</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ve</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işbirliğini</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teşvik</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eder</a:t>
            </a:r>
            <a:endPar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endParaRPr>
          </a:p>
          <a:p>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Geliştiriciye</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uygulamanın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geniş</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mimarisini</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kolayca</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değiştirmesi</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için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güven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verir</a:t>
            </a:r>
            <a:endParaRPr lang="tr-TR"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930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057" name="Group 205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058" name="Rectangle 2057">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2059" name="Straight Connector 2058">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61" name="Rectangle 206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5122" name="Picture 2">
            <a:extLst>
              <a:ext uri="{FF2B5EF4-FFF2-40B4-BE49-F238E27FC236}">
                <a16:creationId xmlns:a16="http://schemas.microsoft.com/office/drawing/2014/main" id="{17681B0C-2EE4-77B7-9204-86E94164AB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7201" y="574178"/>
            <a:ext cx="8577596" cy="5701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489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667031" y="828767"/>
            <a:ext cx="11324755" cy="1554480"/>
          </a:xfrm>
        </p:spPr>
        <p:txBody>
          <a:bodyPr anchor="ctr">
            <a:normAutofit/>
          </a:bodyPr>
          <a:lstStyle/>
          <a:p>
            <a:r>
              <a:rPr lang="en-US" sz="5200" b="1" dirty="0" err="1">
                <a:solidFill>
                  <a:srgbClr val="002060"/>
                </a:solidFill>
              </a:rPr>
              <a:t>Davranış</a:t>
            </a:r>
            <a:r>
              <a:rPr lang="en-US" sz="5200" b="1" dirty="0">
                <a:solidFill>
                  <a:srgbClr val="002060"/>
                </a:solidFill>
              </a:rPr>
              <a:t> </a:t>
            </a:r>
            <a:r>
              <a:rPr lang="en-US" sz="5200" b="1" dirty="0" err="1">
                <a:solidFill>
                  <a:srgbClr val="002060"/>
                </a:solidFill>
              </a:rPr>
              <a:t>Odaklı</a:t>
            </a:r>
            <a:r>
              <a:rPr lang="en-US" sz="5200" b="1" dirty="0">
                <a:solidFill>
                  <a:srgbClr val="002060"/>
                </a:solidFill>
              </a:rPr>
              <a:t> </a:t>
            </a:r>
            <a:r>
              <a:rPr lang="en-US" sz="5200" b="1" dirty="0" err="1">
                <a:solidFill>
                  <a:srgbClr val="002060"/>
                </a:solidFill>
              </a:rPr>
              <a:t>Geliştirme</a:t>
            </a:r>
            <a:r>
              <a:rPr lang="en-US" sz="5200" b="1" dirty="0">
                <a:solidFill>
                  <a:srgbClr val="002060"/>
                </a:solidFill>
              </a:rPr>
              <a:t> (Behavior-Driven Development)</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640079" y="2801505"/>
            <a:ext cx="10630918" cy="3390373"/>
          </a:xfrm>
        </p:spPr>
        <p:txBody>
          <a:bodyPr anchor="ctr">
            <a:noAutofit/>
          </a:bodyPr>
          <a:lstStyle/>
          <a:p>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Davranış</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Odaklı</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Geliştirme</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Test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Odaklı</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Geliştirmenin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bir</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türevidir</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Ancak</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testler</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esas</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olarak</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sistem</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davranışına</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dayanmaktadır</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a:t>
            </a:r>
          </a:p>
          <a:p>
            <a:endPar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endParaRPr>
          </a:p>
          <a:p>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Test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Odaklı</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Geliştirme</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bazı</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koşulları</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ileri</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sürerken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Davranış</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Odaklı</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Geliştirme</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sistemin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davranışını</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açıklamak</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için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gerçek</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gereksinimlerin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gerçek</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zamanlı</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örnekleri</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kullanılarak</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düz</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metin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olarak</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yazılır</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Bu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sayede</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yazılan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bu</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metinler</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ile</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uygulamanın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güncel</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bir</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dokümanının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oluşmasını</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sağlamış</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olursunuz</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a:t>
            </a:r>
          </a:p>
          <a:p>
            <a:endPar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endParaRPr>
          </a:p>
          <a:p>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Test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senaryolarını</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yazarken</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Given, When, Then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gibi</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komutlar</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2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kullanılır</a:t>
            </a:r>
            <a:r>
              <a:rPr lang="en-US"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a:t>
            </a:r>
            <a:endParaRPr lang="tr-TR" sz="22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46486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667031" y="828767"/>
            <a:ext cx="11324755" cy="1554480"/>
          </a:xfrm>
        </p:spPr>
        <p:txBody>
          <a:bodyPr anchor="ctr">
            <a:normAutofit/>
          </a:bodyPr>
          <a:lstStyle/>
          <a:p>
            <a:r>
              <a:rPr lang="tr-TR" sz="5200" b="1" dirty="0">
                <a:solidFill>
                  <a:srgbClr val="002060"/>
                </a:solidFill>
              </a:rPr>
              <a:t>BDD Avantajları</a:t>
            </a:r>
            <a:endParaRPr lang="en-US" sz="5200" b="1" dirty="0">
              <a:solidFill>
                <a:srgbClr val="002060"/>
              </a:solidFill>
            </a:endParaRP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640079" y="2801505"/>
            <a:ext cx="10630918" cy="3390373"/>
          </a:xfrm>
        </p:spPr>
        <p:txBody>
          <a:bodyPr anchor="ctr">
            <a:noAutofit/>
          </a:bodyPr>
          <a:lstStyle/>
          <a:p>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Teknik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olmayan</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dil</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kullanımıyla</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daha</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geniş</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bir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kitleye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ulaşılmasına</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yardımcı</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olur</a:t>
            </a:r>
            <a:endPar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endParaRPr>
          </a:p>
          <a:p>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Yazılımın</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davranışını</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tanımlarken</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daha</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üst</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bir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soyutlama</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düzeyine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geçersiniz</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ve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böylece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daha</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fazla</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iş</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fonksiyonu</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olan</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testler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yazabilirsiniz</a:t>
            </a:r>
            <a:endPar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endParaRPr>
          </a:p>
          <a:p>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Yazılım</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geliştiriciler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test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uzmanları</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ve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ürün</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sahipleri</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arasındaki</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iletişimi</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geliştirir</a:t>
            </a:r>
            <a:endPar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endParaRPr>
          </a:p>
          <a:p>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Kabul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kriterleri</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geliştirmeden</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önce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oluşturulabilir</a:t>
            </a:r>
            <a:endParaRPr lang="tr-TR"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61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057" name="Group 205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058" name="Rectangle 2057">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2059" name="Straight Connector 2058">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61" name="Rectangle 206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6146" name="Picture 2">
            <a:extLst>
              <a:ext uri="{FF2B5EF4-FFF2-40B4-BE49-F238E27FC236}">
                <a16:creationId xmlns:a16="http://schemas.microsoft.com/office/drawing/2014/main" id="{CC2D8B6F-5A0E-4B8F-967A-12E607D28E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102" y="866553"/>
            <a:ext cx="9839795" cy="5124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432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667031" y="828767"/>
            <a:ext cx="11324755" cy="1554480"/>
          </a:xfrm>
        </p:spPr>
        <p:txBody>
          <a:bodyPr anchor="ctr">
            <a:normAutofit/>
          </a:bodyPr>
          <a:lstStyle/>
          <a:p>
            <a:r>
              <a:rPr lang="en-US" sz="5000" b="1" dirty="0">
                <a:solidFill>
                  <a:srgbClr val="002060"/>
                </a:solidFill>
              </a:rPr>
              <a:t>Kabul </a:t>
            </a:r>
            <a:r>
              <a:rPr lang="en-US" sz="5000" b="1" dirty="0" err="1">
                <a:solidFill>
                  <a:srgbClr val="002060"/>
                </a:solidFill>
              </a:rPr>
              <a:t>Testi</a:t>
            </a:r>
            <a:r>
              <a:rPr lang="en-US" sz="5000" b="1" dirty="0">
                <a:solidFill>
                  <a:srgbClr val="002060"/>
                </a:solidFill>
              </a:rPr>
              <a:t> </a:t>
            </a:r>
            <a:r>
              <a:rPr lang="en-US" sz="5000" b="1" dirty="0" err="1">
                <a:solidFill>
                  <a:srgbClr val="002060"/>
                </a:solidFill>
              </a:rPr>
              <a:t>Odaklı</a:t>
            </a:r>
            <a:r>
              <a:rPr lang="en-US" sz="5000" b="1" dirty="0">
                <a:solidFill>
                  <a:srgbClr val="002060"/>
                </a:solidFill>
              </a:rPr>
              <a:t> </a:t>
            </a:r>
            <a:r>
              <a:rPr lang="en-US" sz="5000" b="1" dirty="0" err="1">
                <a:solidFill>
                  <a:srgbClr val="002060"/>
                </a:solidFill>
              </a:rPr>
              <a:t>Geliştirme</a:t>
            </a:r>
            <a:r>
              <a:rPr lang="en-US" sz="5000" b="1" dirty="0">
                <a:solidFill>
                  <a:srgbClr val="002060"/>
                </a:solidFill>
              </a:rPr>
              <a:t> (Acceptance Test Driven Development)</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640079" y="2801505"/>
            <a:ext cx="10630918" cy="3390373"/>
          </a:xfrm>
        </p:spPr>
        <p:txBody>
          <a:bodyPr anchor="ctr">
            <a:noAutofit/>
          </a:bodyPr>
          <a:lstStyle/>
          <a:p>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Kabul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Testi</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Odaklı</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Geliştirme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testleri</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kullanıcının</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bakış</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açısıyla</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tek</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bir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kabul</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testi</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yazılır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Doğası</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gereği</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Davranış</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Odaklı</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Geliştirmeye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benzer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ancak</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Kabul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Testi</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Odaklı</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Geliştirme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esas</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olarak</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sistemin</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işlevsel</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davranışını</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tahmin</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etmeye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odaklı</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yazılımın</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gereksinimlerini</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karşılayan</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koda</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odaklanır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BDD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gibi</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testler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düz</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metin</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olarak</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yazılır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ancak</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yazma</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kabulüne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odaklanır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Yani</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ATDD,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BDD’yi</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yürütülebilir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bir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test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spesifikasyonuna</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dönüştürür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ve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bu</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spesifikasyon</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otomatik</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hale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getirilebilir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a:t>
            </a:r>
            <a:endParaRPr lang="tr-TR"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32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667031" y="828767"/>
            <a:ext cx="11324755" cy="1554480"/>
          </a:xfrm>
        </p:spPr>
        <p:txBody>
          <a:bodyPr anchor="ctr">
            <a:normAutofit/>
          </a:bodyPr>
          <a:lstStyle/>
          <a:p>
            <a:r>
              <a:rPr lang="tr-TR" sz="5000" b="1" dirty="0">
                <a:solidFill>
                  <a:srgbClr val="002060"/>
                </a:solidFill>
              </a:rPr>
              <a:t>ATDD Avantajları</a:t>
            </a:r>
            <a:endParaRPr lang="en-US" sz="5000" b="1" dirty="0">
              <a:solidFill>
                <a:srgbClr val="002060"/>
              </a:solidFill>
            </a:endParaRP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640079" y="2801505"/>
            <a:ext cx="10630918" cy="3390373"/>
          </a:xfrm>
        </p:spPr>
        <p:txBody>
          <a:bodyPr anchor="ctr">
            <a:noAutofit/>
          </a:bodyPr>
          <a:lstStyle/>
          <a:p>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Gereksinimler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herhangi</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bir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belirsizlik</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olmadan</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çok</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net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bir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şekilde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analiz</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edilir</a:t>
            </a:r>
            <a:endPar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endParaRPr>
          </a:p>
          <a:p>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Tüm</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ekip</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genelinde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iletişimin</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iyi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olmasını</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sağlar</a:t>
            </a:r>
            <a:endPar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endParaRPr>
          </a:p>
          <a:p>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Kabul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testleri</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yazılımın</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ulaşması</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gerektiği</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noktaya</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doğru</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yönlendirir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ve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bir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kılavuz</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görevi</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görür</a:t>
            </a:r>
            <a:endPar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endParaRPr>
          </a:p>
          <a:p>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ATDD’nin</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otomasyonu</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geri</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bildirim</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süresini</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azaltabilir</a:t>
            </a:r>
            <a:endParaRPr lang="tr-TR"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337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057" name="Group 205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058" name="Rectangle 2057">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2059" name="Straight Connector 2058">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61" name="Rectangle 206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7170" name="Picture 2">
            <a:extLst>
              <a:ext uri="{FF2B5EF4-FFF2-40B4-BE49-F238E27FC236}">
                <a16:creationId xmlns:a16="http://schemas.microsoft.com/office/drawing/2014/main" id="{1E092385-1666-ADDA-47D7-9E098CB82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9128" y="365937"/>
            <a:ext cx="5715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93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667031" y="828767"/>
            <a:ext cx="11324755" cy="1554480"/>
          </a:xfrm>
        </p:spPr>
        <p:txBody>
          <a:bodyPr anchor="ctr">
            <a:normAutofit/>
          </a:bodyPr>
          <a:lstStyle/>
          <a:p>
            <a:r>
              <a:rPr lang="tr-TR" sz="5000" b="1" dirty="0">
                <a:solidFill>
                  <a:srgbClr val="002060"/>
                </a:solidFill>
              </a:rPr>
              <a:t>Stratejiler Arasındaki Farklar</a:t>
            </a:r>
            <a:endParaRPr lang="en-US" sz="5000" b="1" dirty="0">
              <a:solidFill>
                <a:srgbClr val="002060"/>
              </a:solidFill>
            </a:endParaRP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640079" y="2801505"/>
            <a:ext cx="10630918" cy="3390373"/>
          </a:xfrm>
        </p:spPr>
        <p:txBody>
          <a:bodyPr anchor="ctr">
            <a:noAutofit/>
          </a:bodyPr>
          <a:lstStyle/>
          <a:p>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TDD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daha</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tekniktir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ve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özelliğin</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uygulandığı</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aynı</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dilde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yazılır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Örneğin</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Java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ile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uygulanıyorsa</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JUnit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testleri</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yazılır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BDD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ve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ATDD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ise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basit</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İngilizce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dilinde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metin</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olarak</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yazılır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a:t>
            </a:r>
          </a:p>
          <a:p>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TDD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yaklaşımı</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bir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özelliğin</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uygulanmasına</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odaklanır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BDD,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özelliğin</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davranışına</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odaklanır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ATDD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ise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gereksinimleri</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yakalamaya</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odaklanır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a:t>
            </a:r>
            <a:endParaRPr lang="tr-TR"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2384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667031" y="828767"/>
            <a:ext cx="11324755" cy="1554480"/>
          </a:xfrm>
        </p:spPr>
        <p:txBody>
          <a:bodyPr anchor="ctr">
            <a:normAutofit/>
          </a:bodyPr>
          <a:lstStyle/>
          <a:p>
            <a:r>
              <a:rPr lang="tr-TR" sz="5000" b="1" dirty="0">
                <a:solidFill>
                  <a:srgbClr val="002060"/>
                </a:solidFill>
              </a:rPr>
              <a:t>Stratejiler Arasındaki Farklar</a:t>
            </a:r>
            <a:endParaRPr lang="en-US" sz="5000" b="1" dirty="0">
              <a:solidFill>
                <a:srgbClr val="002060"/>
              </a:solidFill>
            </a:endParaRP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640079" y="2801505"/>
            <a:ext cx="10630918" cy="3390373"/>
          </a:xfrm>
        </p:spPr>
        <p:txBody>
          <a:bodyPr anchor="ctr">
            <a:noAutofit/>
          </a:bodyPr>
          <a:lstStyle/>
          <a:p>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TDD’yi</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uygulamak</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için</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teknik</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bilgiye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sahip</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olmamız</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gerekir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BDD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ve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ATDD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ise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herhangi</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bir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teknik</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bilgi</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gerektirmez</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BDD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ve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ATDD’nin</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faydası</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bu</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özelliği</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geliştirmeye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hem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teknik</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hem de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teknik</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olmayan</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kişilerin</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katılabilmesidir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a:t>
            </a:r>
          </a:p>
          <a:p>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TDD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geliştiğinden</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iyi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tasarım</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için</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alan</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sağlar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ve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gereksinimi</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karşılama</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yönüne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odaklanır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BDD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ve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ATDD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ise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kullanıma</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uygun</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olan</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farklı</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bir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yönüne</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 </a:t>
            </a:r>
            <a:r>
              <a:rPr lang="en-US" sz="2400" b="0" i="0" dirty="0" err="1">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odaklanır</a:t>
            </a:r>
            <a:r>
              <a:rPr lang="en-US"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rPr>
              <a:t>.</a:t>
            </a:r>
            <a:endParaRPr lang="tr-TR" sz="2400" b="0" i="0" dirty="0">
              <a:solidFill>
                <a:schemeClr val="tx1">
                  <a:lumMod val="65000"/>
                  <a:lumOff val="35000"/>
                </a:schemeClr>
              </a:solidFill>
              <a:effectLst/>
              <a:highlight>
                <a:srgbClr val="FFFFFF"/>
              </a:highlight>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039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Yazılım Testi Nedir?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Yazılım testi, kullanıcıya sağlam ve güvenilir bir yazılım sunmak için önemlidir. Hataların erken tespiti ve düzeltilmesi, maliyetleri düşürebilir ve yazılımın başarıyla çalışmasını sağlayabilir. Ayrıca, yazılım testi, yazılım geliştirme sürecinin kalitesini artırmak ve güvenilir bir ürün oluşturmak için sürekli bir geri bildirim mekanizması sağlamaktadır.</a:t>
            </a:r>
          </a:p>
          <a:p>
            <a:pPr marL="0" indent="0">
              <a:buNone/>
            </a:pPr>
            <a:endParaRPr lang="tr-TR" sz="24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7896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057" name="Group 205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058" name="Rectangle 2057">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2059" name="Straight Connector 2058">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61" name="Rectangle 206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8194" name="Picture 2">
            <a:extLst>
              <a:ext uri="{FF2B5EF4-FFF2-40B4-BE49-F238E27FC236}">
                <a16:creationId xmlns:a16="http://schemas.microsoft.com/office/drawing/2014/main" id="{0D5A4EF0-53BC-B5A6-B988-9382961AF77A}"/>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82575" y="1842976"/>
            <a:ext cx="9523590" cy="3140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0822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057" name="Group 205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058" name="Rectangle 2057">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2059" name="Straight Connector 2058">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61" name="Rectangle 206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TextBox 5">
            <a:extLst>
              <a:ext uri="{FF2B5EF4-FFF2-40B4-BE49-F238E27FC236}">
                <a16:creationId xmlns:a16="http://schemas.microsoft.com/office/drawing/2014/main" id="{3980E5E6-5365-8BFF-EF58-3AFD9517C9BE}"/>
              </a:ext>
            </a:extLst>
          </p:cNvPr>
          <p:cNvSpPr txBox="1"/>
          <p:nvPr/>
        </p:nvSpPr>
        <p:spPr>
          <a:xfrm>
            <a:off x="1269091" y="1244415"/>
            <a:ext cx="6096000" cy="1326517"/>
          </a:xfrm>
          <a:prstGeom prst="rect">
            <a:avLst/>
          </a:prstGeom>
          <a:noFill/>
        </p:spPr>
        <p:txBody>
          <a:bodyPr wrap="square">
            <a:spAutoFit/>
          </a:bodyPr>
          <a:lstStyle/>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Doc. Dr .Mehmet Akif </a:t>
            </a:r>
            <a:r>
              <a:rPr kumimoji="0" lang="en-US" sz="24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Cifci</a:t>
            </a:r>
            <a:endParaRPr kumimoji="0" lang="en-US"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endParaRPr>
          </a:p>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Viyana</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Teknik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Üniversitesi</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Avusturya</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p>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Klaipeda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Üniversitesi</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Litvanya</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p>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Bandırma</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Onyedi</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Eylül</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Üniversitesi</a:t>
            </a:r>
            <a:endPar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endParaRPr>
          </a:p>
        </p:txBody>
      </p:sp>
      <p:sp>
        <p:nvSpPr>
          <p:cNvPr id="7" name="TextBox 6">
            <a:extLst>
              <a:ext uri="{FF2B5EF4-FFF2-40B4-BE49-F238E27FC236}">
                <a16:creationId xmlns:a16="http://schemas.microsoft.com/office/drawing/2014/main" id="{EB618327-13A7-BF28-815B-ED9841AA4340}"/>
              </a:ext>
            </a:extLst>
          </p:cNvPr>
          <p:cNvSpPr txBox="1"/>
          <p:nvPr/>
        </p:nvSpPr>
        <p:spPr>
          <a:xfrm>
            <a:off x="1206995" y="3805404"/>
            <a:ext cx="6096000" cy="1326517"/>
          </a:xfrm>
          <a:prstGeom prst="rect">
            <a:avLst/>
          </a:prstGeom>
          <a:noFill/>
        </p:spPr>
        <p:txBody>
          <a:bodyPr wrap="square">
            <a:spAutoFit/>
          </a:bodyPr>
          <a:lstStyle/>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To </a:t>
            </a:r>
            <a:r>
              <a:rPr kumimoji="0" lang="tr-TR"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F</a:t>
            </a:r>
            <a:r>
              <a:rPr kumimoji="0" lang="en-US" sz="24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ollow</a:t>
            </a:r>
            <a:r>
              <a:rPr kumimoji="0" lang="en-US"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and </a:t>
            </a:r>
            <a:r>
              <a:rPr kumimoji="0" lang="tr-TR"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C</a:t>
            </a:r>
            <a:r>
              <a:rPr kumimoji="0" lang="en-US" sz="24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onnect</a:t>
            </a:r>
            <a:r>
              <a:rPr kumimoji="0" lang="en-US"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p>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https://github.com/themanoftalent </a:t>
            </a:r>
          </a:p>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https://www.linkedin.com/in/themanoftalent/ </a:t>
            </a:r>
          </a:p>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https://www.researchgate.net/profile/Mehmet-Akif-Cifci </a:t>
            </a:r>
          </a:p>
        </p:txBody>
      </p:sp>
    </p:spTree>
    <p:extLst>
      <p:ext uri="{BB962C8B-B14F-4D97-AF65-F5344CB8AC3E}">
        <p14:creationId xmlns:p14="http://schemas.microsoft.com/office/powerpoint/2010/main" val="2832295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Yazılım Testi Türleri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455611"/>
            <a:ext cx="9941319" cy="3124658"/>
          </a:xfrm>
        </p:spPr>
        <p:txBody>
          <a:bodyPr anchor="ctr">
            <a:noAutofit/>
          </a:bodyPr>
          <a:lstStyle/>
          <a:p>
            <a:pPr marL="0" indent="0">
              <a:buNone/>
            </a:pPr>
            <a:r>
              <a:rPr lang="tr-TR" dirty="0">
                <a:solidFill>
                  <a:schemeClr val="tx1">
                    <a:lumMod val="65000"/>
                    <a:lumOff val="35000"/>
                  </a:schemeClr>
                </a:solidFill>
                <a:latin typeface="Arial" panose="020B0604020202020204" pitchFamily="34" charset="0"/>
                <a:cs typeface="Arial" panose="020B0604020202020204" pitchFamily="34" charset="0"/>
              </a:rPr>
              <a:t>Yazılım test türlerini iki ana başlıkta toplayabiliriz. Bunlar;</a:t>
            </a:r>
          </a:p>
          <a:p>
            <a:pPr lvl="1"/>
            <a:r>
              <a:rPr lang="tr-TR" sz="2800" dirty="0">
                <a:solidFill>
                  <a:schemeClr val="tx1">
                    <a:lumMod val="65000"/>
                    <a:lumOff val="35000"/>
                  </a:schemeClr>
                </a:solidFill>
                <a:latin typeface="Arial" panose="020B0604020202020204" pitchFamily="34" charset="0"/>
                <a:cs typeface="Arial" panose="020B0604020202020204" pitchFamily="34" charset="0"/>
              </a:rPr>
              <a:t>Manuel Test</a:t>
            </a:r>
          </a:p>
          <a:p>
            <a:pPr lvl="1"/>
            <a:r>
              <a:rPr lang="tr-TR" sz="2800" dirty="0">
                <a:solidFill>
                  <a:schemeClr val="tx1">
                    <a:lumMod val="65000"/>
                    <a:lumOff val="35000"/>
                  </a:schemeClr>
                </a:solidFill>
                <a:latin typeface="Arial" panose="020B0604020202020204" pitchFamily="34" charset="0"/>
                <a:cs typeface="Arial" panose="020B0604020202020204" pitchFamily="34" charset="0"/>
              </a:rPr>
              <a:t>Otomasyon Testi</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95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Manuel Test</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Manuel test, test senaryolarının otomatik bir araç kullanılmadan manuel olarak yürütüldüğü bir yazılım test sürecidir. Tüm test senaryoları test cihazı tarafından son kullanıcı düşünülerek manuel olarak yürütülür. Test senaryosu raporları da manuel olarak oluşturulur.</a:t>
            </a:r>
          </a:p>
          <a:p>
            <a:endParaRPr lang="tr-TR" sz="2400" dirty="0">
              <a:solidFill>
                <a:schemeClr val="tx1">
                  <a:lumMod val="65000"/>
                  <a:lumOff val="35000"/>
                </a:schemeClr>
              </a:solidFill>
              <a:latin typeface="Arial" panose="020B0604020202020204" pitchFamily="34" charset="0"/>
              <a:cs typeface="Arial" panose="020B0604020202020204" pitchFamily="34" charset="0"/>
            </a:endParaRPr>
          </a:p>
          <a:p>
            <a:r>
              <a:rPr lang="tr-TR" sz="2400" dirty="0">
                <a:solidFill>
                  <a:schemeClr val="tx1">
                    <a:lumMod val="65000"/>
                    <a:lumOff val="35000"/>
                  </a:schemeClr>
                </a:solidFill>
                <a:latin typeface="Arial" panose="020B0604020202020204" pitchFamily="34" charset="0"/>
                <a:cs typeface="Arial" panose="020B0604020202020204" pitchFamily="34" charset="0"/>
              </a:rPr>
              <a:t>Manuel Test, yazılımın hem görünür hem de gizli hatalarını bulabildiği için en temel test süreçlerinden biridir. Otomasyon testinden önce yeni geliştirilen her yazılım için manuel test zorunludur.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7136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Otomasyon Testi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Otomasyon testi, özel yazılım araçları kullanılarak ve daha sonra gerçek test sonuçlarını tahmin edilen veya beklenen sonuçlarla karşılaştıran yazılım test yöntemidir.</a:t>
            </a:r>
          </a:p>
          <a:p>
            <a:r>
              <a:rPr lang="tr-TR" sz="2400" dirty="0">
                <a:solidFill>
                  <a:schemeClr val="tx1">
                    <a:lumMod val="65000"/>
                    <a:lumOff val="35000"/>
                  </a:schemeClr>
                </a:solidFill>
                <a:latin typeface="Arial" panose="020B0604020202020204" pitchFamily="34" charset="0"/>
                <a:cs typeface="Arial" panose="020B0604020202020204" pitchFamily="34" charset="0"/>
              </a:rPr>
              <a:t>Otomasyon testi, komut dosyaları yazarak veya herhangi bir otomasyon test aracı kullanılarak gerçekleştirilebilir. Test otomasyonu, tekrarlanan görevleri ve manuel olarak gerçekleştirilmesi zaman alan ve zor olan diğer test görevlerini kolaylaştırmak için kullanılır.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7410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fontScale="90000"/>
          </a:bodyPr>
          <a:lstStyle/>
          <a:p>
            <a:r>
              <a:rPr lang="tr-TR" sz="6000" b="1" dirty="0">
                <a:solidFill>
                  <a:srgbClr val="002060"/>
                </a:solidFill>
              </a:rPr>
              <a:t>Yazılım Test Yaşam Döngüsü (Software </a:t>
            </a:r>
            <a:r>
              <a:rPr lang="tr-TR" sz="6000" b="1" dirty="0" err="1">
                <a:solidFill>
                  <a:srgbClr val="002060"/>
                </a:solidFill>
              </a:rPr>
              <a:t>Testing</a:t>
            </a:r>
            <a:r>
              <a:rPr lang="tr-TR" sz="6000" b="1" dirty="0">
                <a:solidFill>
                  <a:srgbClr val="002060"/>
                </a:solidFill>
              </a:rPr>
              <a:t> Life </a:t>
            </a:r>
            <a:r>
              <a:rPr lang="tr-TR" sz="6000" b="1" dirty="0" err="1">
                <a:solidFill>
                  <a:srgbClr val="002060"/>
                </a:solidFill>
              </a:rPr>
              <a:t>Cycle</a:t>
            </a:r>
            <a:r>
              <a:rPr lang="tr-TR" sz="6000" b="1" dirty="0">
                <a:solidFill>
                  <a:srgbClr val="002060"/>
                </a:solidFill>
              </a:rPr>
              <a:t>)</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Yazılım test yaşam döngüsü(STLC), test sürecindeki aşamalar için iyi bir </a:t>
            </a:r>
            <a:r>
              <a:rPr lang="tr-TR" sz="2400" dirty="0" err="1">
                <a:solidFill>
                  <a:schemeClr val="tx1">
                    <a:lumMod val="65000"/>
                    <a:lumOff val="35000"/>
                  </a:schemeClr>
                </a:solidFill>
                <a:latin typeface="Arial" panose="020B0604020202020204" pitchFamily="34" charset="0"/>
                <a:cs typeface="Arial" panose="020B0604020202020204" pitchFamily="34" charset="0"/>
              </a:rPr>
              <a:t>metoddur</a:t>
            </a:r>
            <a:r>
              <a:rPr lang="tr-TR" sz="2400" dirty="0">
                <a:solidFill>
                  <a:schemeClr val="tx1">
                    <a:lumMod val="65000"/>
                    <a:lumOff val="35000"/>
                  </a:schemeClr>
                </a:solidFill>
                <a:latin typeface="Arial" panose="020B0604020202020204" pitchFamily="34" charset="0"/>
                <a:cs typeface="Arial" panose="020B0604020202020204" pitchFamily="34" charset="0"/>
              </a:rPr>
              <a:t>. </a:t>
            </a:r>
            <a:r>
              <a:rPr lang="tr-TR" sz="2400" dirty="0" err="1">
                <a:solidFill>
                  <a:schemeClr val="tx1">
                    <a:lumMod val="65000"/>
                    <a:lumOff val="35000"/>
                  </a:schemeClr>
                </a:solidFill>
                <a:latin typeface="Arial" panose="020B0604020202020204" pitchFamily="34" charset="0"/>
                <a:cs typeface="Arial" panose="020B0604020202020204" pitchFamily="34" charset="0"/>
              </a:rPr>
              <a:t>STLC’nin</a:t>
            </a:r>
            <a:r>
              <a:rPr lang="tr-TR" sz="2400" dirty="0">
                <a:solidFill>
                  <a:schemeClr val="tx1">
                    <a:lumMod val="65000"/>
                    <a:lumOff val="35000"/>
                  </a:schemeClr>
                </a:solidFill>
                <a:latin typeface="Arial" panose="020B0604020202020204" pitchFamily="34" charset="0"/>
                <a:cs typeface="Arial" panose="020B0604020202020204" pitchFamily="34" charset="0"/>
              </a:rPr>
              <a:t> aşamaları ise şunlardır:</a:t>
            </a:r>
          </a:p>
          <a:p>
            <a:pPr lvl="1"/>
            <a:r>
              <a:rPr lang="tr-TR" dirty="0">
                <a:solidFill>
                  <a:schemeClr val="tx1">
                    <a:lumMod val="65000"/>
                    <a:lumOff val="35000"/>
                  </a:schemeClr>
                </a:solidFill>
                <a:latin typeface="Arial" panose="020B0604020202020204" pitchFamily="34" charset="0"/>
                <a:cs typeface="Arial" panose="020B0604020202020204" pitchFamily="34" charset="0"/>
              </a:rPr>
              <a:t>Gereksinimler,</a:t>
            </a:r>
          </a:p>
          <a:p>
            <a:pPr lvl="1"/>
            <a:r>
              <a:rPr lang="tr-TR" dirty="0">
                <a:solidFill>
                  <a:schemeClr val="tx1">
                    <a:lumMod val="65000"/>
                    <a:lumOff val="35000"/>
                  </a:schemeClr>
                </a:solidFill>
                <a:latin typeface="Arial" panose="020B0604020202020204" pitchFamily="34" charset="0"/>
                <a:cs typeface="Arial" panose="020B0604020202020204" pitchFamily="34" charset="0"/>
              </a:rPr>
              <a:t>Test Planlaması,</a:t>
            </a:r>
          </a:p>
          <a:p>
            <a:pPr lvl="1"/>
            <a:r>
              <a:rPr lang="tr-TR" dirty="0">
                <a:solidFill>
                  <a:schemeClr val="tx1">
                    <a:lumMod val="65000"/>
                    <a:lumOff val="35000"/>
                  </a:schemeClr>
                </a:solidFill>
                <a:latin typeface="Arial" panose="020B0604020202020204" pitchFamily="34" charset="0"/>
                <a:cs typeface="Arial" panose="020B0604020202020204" pitchFamily="34" charset="0"/>
              </a:rPr>
              <a:t>Test Senaryosu Geliştirme,</a:t>
            </a:r>
          </a:p>
          <a:p>
            <a:pPr lvl="1"/>
            <a:r>
              <a:rPr lang="tr-TR" dirty="0">
                <a:solidFill>
                  <a:schemeClr val="tx1">
                    <a:lumMod val="65000"/>
                    <a:lumOff val="35000"/>
                  </a:schemeClr>
                </a:solidFill>
                <a:latin typeface="Arial" panose="020B0604020202020204" pitchFamily="34" charset="0"/>
                <a:cs typeface="Arial" panose="020B0604020202020204" pitchFamily="34" charset="0"/>
              </a:rPr>
              <a:t>Test Ortamı Kurulumu,</a:t>
            </a:r>
          </a:p>
          <a:p>
            <a:pPr lvl="1"/>
            <a:r>
              <a:rPr lang="tr-TR" dirty="0">
                <a:solidFill>
                  <a:schemeClr val="tx1">
                    <a:lumMod val="65000"/>
                    <a:lumOff val="35000"/>
                  </a:schemeClr>
                </a:solidFill>
                <a:latin typeface="Arial" panose="020B0604020202020204" pitchFamily="34" charset="0"/>
                <a:cs typeface="Arial" panose="020B0604020202020204" pitchFamily="34" charset="0"/>
              </a:rPr>
              <a:t>Test Uygulaması (Testin Koşulması),</a:t>
            </a:r>
          </a:p>
          <a:p>
            <a:pPr lvl="1"/>
            <a:r>
              <a:rPr lang="tr-TR" dirty="0">
                <a:solidFill>
                  <a:schemeClr val="tx1">
                    <a:lumMod val="65000"/>
                    <a:lumOff val="35000"/>
                  </a:schemeClr>
                </a:solidFill>
                <a:latin typeface="Arial" panose="020B0604020202020204" pitchFamily="34" charset="0"/>
                <a:cs typeface="Arial" panose="020B0604020202020204" pitchFamily="34" charset="0"/>
              </a:rPr>
              <a:t>Test Raporlama</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5274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057" name="Group 205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058" name="Rectangle 2057">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2059" name="Straight Connector 2058">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61" name="Rectangle 206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 name="Picture 2" descr="Complete Guide To Software Testing Life Cycle (STLC) | LambdaTest">
            <a:extLst>
              <a:ext uri="{FF2B5EF4-FFF2-40B4-BE49-F238E27FC236}">
                <a16:creationId xmlns:a16="http://schemas.microsoft.com/office/drawing/2014/main" id="{9B67B487-CC5A-9C3A-EDF0-B509CFCE28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168" y="551144"/>
            <a:ext cx="8711609" cy="5747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41824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TotalTime>
  <Words>2136</Words>
  <Application>Microsoft Office PowerPoint</Application>
  <PresentationFormat>Widescreen</PresentationFormat>
  <Paragraphs>122</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Aptos</vt:lpstr>
      <vt:lpstr>Aptos Display</vt:lpstr>
      <vt:lpstr>Arial</vt:lpstr>
      <vt:lpstr>source-serif-pro</vt:lpstr>
      <vt:lpstr>1_Office Theme</vt:lpstr>
      <vt:lpstr>YAZILIM TESTİ</vt:lpstr>
      <vt:lpstr>Yazılım Testi Nedir?</vt:lpstr>
      <vt:lpstr>Yazılım Testi Nedir?</vt:lpstr>
      <vt:lpstr>Yazılım Testi Nedir?</vt:lpstr>
      <vt:lpstr>Yazılım Testi Türleri</vt:lpstr>
      <vt:lpstr>Manuel Test</vt:lpstr>
      <vt:lpstr>Otomasyon Testi</vt:lpstr>
      <vt:lpstr>Yazılım Test Yaşam Döngüsü (Software Testing Life Cycle)</vt:lpstr>
      <vt:lpstr>PowerPoint Presentation</vt:lpstr>
      <vt:lpstr> Gereksinimler</vt:lpstr>
      <vt:lpstr>Test Planlaması</vt:lpstr>
      <vt:lpstr>Test Senaryosu Geliştirme</vt:lpstr>
      <vt:lpstr>Test Ortamı Kurulumu</vt:lpstr>
      <vt:lpstr>Test Uygulaması (Testin Koşulması)</vt:lpstr>
      <vt:lpstr>Test Raporlama</vt:lpstr>
      <vt:lpstr>Yazılım Test Seviyeleri</vt:lpstr>
      <vt:lpstr>PowerPoint Presentation</vt:lpstr>
      <vt:lpstr>Yazılım Test Seviyeleri</vt:lpstr>
      <vt:lpstr>PowerPoint Presentation</vt:lpstr>
      <vt:lpstr>Birim Testi(Unit Testing)</vt:lpstr>
      <vt:lpstr>Birim Testi(Unit Testing)</vt:lpstr>
      <vt:lpstr>Entegrasyon Testi (Integration Testing)</vt:lpstr>
      <vt:lpstr>PowerPoint Presentation</vt:lpstr>
      <vt:lpstr>Sistem Testi(System Testing)</vt:lpstr>
      <vt:lpstr>Kabul Testi (Acceptance Testing)</vt:lpstr>
      <vt:lpstr>Kabul testleri bir çok aşamada olabilir:</vt:lpstr>
      <vt:lpstr>Kabul testleri bir çok aşamada olabilir:</vt:lpstr>
      <vt:lpstr>Test Stratejileri</vt:lpstr>
      <vt:lpstr>Test Odaklı Geliştirme (Test-Driven Development)</vt:lpstr>
      <vt:lpstr>TDD Avantajları</vt:lpstr>
      <vt:lpstr>PowerPoint Presentation</vt:lpstr>
      <vt:lpstr>Davranış Odaklı Geliştirme (Behavior-Driven Development)</vt:lpstr>
      <vt:lpstr>BDD Avantajları</vt:lpstr>
      <vt:lpstr>PowerPoint Presentation</vt:lpstr>
      <vt:lpstr>Kabul Testi Odaklı Geliştirme (Acceptance Test Driven Development)</vt:lpstr>
      <vt:lpstr>ATDD Avantajları</vt:lpstr>
      <vt:lpstr>PowerPoint Presentation</vt:lpstr>
      <vt:lpstr>Stratejiler Arasındaki Farklar</vt:lpstr>
      <vt:lpstr>Stratejiler Arasındaki Farklar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YAZILIM TESTİ</dc:title>
  <dc:creator>GÜLLER KALYONCU</dc:creator>
  <cp:lastModifiedBy>GÜLLER KALYONCU</cp:lastModifiedBy>
  <cp:revision>1</cp:revision>
  <dcterms:created xsi:type="dcterms:W3CDTF">2024-04-05T09:42:53Z</dcterms:created>
  <dcterms:modified xsi:type="dcterms:W3CDTF">2024-04-05T10:15:38Z</dcterms:modified>
</cp:coreProperties>
</file>