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91" r:id="rId6"/>
    <p:sldId id="263" r:id="rId7"/>
    <p:sldId id="262" r:id="rId8"/>
    <p:sldId id="264" r:id="rId9"/>
    <p:sldId id="265" r:id="rId10"/>
    <p:sldId id="266" r:id="rId11"/>
    <p:sldId id="267" r:id="rId12"/>
    <p:sldId id="268" r:id="rId13"/>
    <p:sldId id="269" r:id="rId14"/>
    <p:sldId id="270" r:id="rId15"/>
    <p:sldId id="271" r:id="rId16"/>
    <p:sldId id="272" r:id="rId17"/>
    <p:sldId id="281" r:id="rId18"/>
    <p:sldId id="280" r:id="rId19"/>
    <p:sldId id="282" r:id="rId20"/>
    <p:sldId id="283" r:id="rId21"/>
    <p:sldId id="284" r:id="rId22"/>
    <p:sldId id="285" r:id="rId23"/>
    <p:sldId id="286" r:id="rId24"/>
    <p:sldId id="287" r:id="rId25"/>
    <p:sldId id="288" r:id="rId26"/>
    <p:sldId id="289" r:id="rId27"/>
    <p:sldId id="290" r:id="rId28"/>
    <p:sldId id="277" r:id="rId29"/>
    <p:sldId id="278" r:id="rId30"/>
    <p:sldId id="279" r:id="rId31"/>
    <p:sldId id="292" r:id="rId32"/>
    <p:sldId id="294" r:id="rId3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7" autoAdjust="0"/>
    <p:restoredTop sz="94669"/>
  </p:normalViewPr>
  <p:slideViewPr>
    <p:cSldViewPr snapToGrid="0">
      <p:cViewPr varScale="1">
        <p:scale>
          <a:sx n="114" d="100"/>
          <a:sy n="114"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CDA5-BC93-A454-E6C0-4A44C32E7F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E9B71460-A0DA-E9D0-BE20-46C7AF95F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48628E7-B2BA-D1FD-DFEF-D2D082C74BB5}"/>
              </a:ext>
            </a:extLst>
          </p:cNvPr>
          <p:cNvSpPr>
            <a:spLocks noGrp="1"/>
          </p:cNvSpPr>
          <p:nvPr>
            <p:ph type="dt" sz="half" idx="10"/>
          </p:nvPr>
        </p:nvSpPr>
        <p:spPr/>
        <p:txBody>
          <a:bodyPr/>
          <a:lstStyle/>
          <a:p>
            <a:fld id="{F463D401-9297-4F3F-8C5F-4D06A8CBD05F}" type="datetimeFigureOut">
              <a:rPr lang="tr-TR" smtClean="0"/>
              <a:t>4.04.2024</a:t>
            </a:fld>
            <a:endParaRPr lang="tr-TR"/>
          </a:p>
        </p:txBody>
      </p:sp>
      <p:sp>
        <p:nvSpPr>
          <p:cNvPr id="5" name="Footer Placeholder 4">
            <a:extLst>
              <a:ext uri="{FF2B5EF4-FFF2-40B4-BE49-F238E27FC236}">
                <a16:creationId xmlns:a16="http://schemas.microsoft.com/office/drawing/2014/main" id="{1E959E11-BBFE-84AF-47B3-C6C6F0769B4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67DBE81-64BB-B04E-7C9B-C4473BE8D556}"/>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842984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8CED-8FB6-511D-8817-3189EC7E04D3}"/>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204E4AF3-DD82-3C26-A823-7EF26FDB15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65BF9A7-A6F2-2836-1A09-60FC47ECD266}"/>
              </a:ext>
            </a:extLst>
          </p:cNvPr>
          <p:cNvSpPr>
            <a:spLocks noGrp="1"/>
          </p:cNvSpPr>
          <p:nvPr>
            <p:ph type="dt" sz="half" idx="10"/>
          </p:nvPr>
        </p:nvSpPr>
        <p:spPr/>
        <p:txBody>
          <a:bodyPr/>
          <a:lstStyle/>
          <a:p>
            <a:fld id="{F463D401-9297-4F3F-8C5F-4D06A8CBD05F}" type="datetimeFigureOut">
              <a:rPr lang="tr-TR" smtClean="0"/>
              <a:t>4.04.2024</a:t>
            </a:fld>
            <a:endParaRPr lang="tr-TR"/>
          </a:p>
        </p:txBody>
      </p:sp>
      <p:sp>
        <p:nvSpPr>
          <p:cNvPr id="5" name="Footer Placeholder 4">
            <a:extLst>
              <a:ext uri="{FF2B5EF4-FFF2-40B4-BE49-F238E27FC236}">
                <a16:creationId xmlns:a16="http://schemas.microsoft.com/office/drawing/2014/main" id="{E0BA7FD0-8AE9-F8B9-29F3-9064AF637B7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3054665-C412-734F-FF41-1345A0BD8269}"/>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414818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7EBCE3-E4D7-26DE-BCA8-2488712917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1048904-0AB3-5B91-6F29-15BB7DB89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9C55581-F8DD-0318-5CE8-72546032F5A8}"/>
              </a:ext>
            </a:extLst>
          </p:cNvPr>
          <p:cNvSpPr>
            <a:spLocks noGrp="1"/>
          </p:cNvSpPr>
          <p:nvPr>
            <p:ph type="dt" sz="half" idx="10"/>
          </p:nvPr>
        </p:nvSpPr>
        <p:spPr/>
        <p:txBody>
          <a:bodyPr/>
          <a:lstStyle/>
          <a:p>
            <a:fld id="{F463D401-9297-4F3F-8C5F-4D06A8CBD05F}" type="datetimeFigureOut">
              <a:rPr lang="tr-TR" smtClean="0"/>
              <a:t>4.04.2024</a:t>
            </a:fld>
            <a:endParaRPr lang="tr-TR"/>
          </a:p>
        </p:txBody>
      </p:sp>
      <p:sp>
        <p:nvSpPr>
          <p:cNvPr id="5" name="Footer Placeholder 4">
            <a:extLst>
              <a:ext uri="{FF2B5EF4-FFF2-40B4-BE49-F238E27FC236}">
                <a16:creationId xmlns:a16="http://schemas.microsoft.com/office/drawing/2014/main" id="{9E12C4FD-DC97-05EE-D942-39695EF5414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385A9DC-9AC7-DDE2-3A00-D1DB55F4AE4C}"/>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08382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1FA5-416D-46C7-8C42-4DF5B6B8580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52C8FFE-88C2-9D6A-4DA1-8E5D91BC4F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E8911CD-61F7-BA0B-70DB-4EE401333F8C}"/>
              </a:ext>
            </a:extLst>
          </p:cNvPr>
          <p:cNvSpPr>
            <a:spLocks noGrp="1"/>
          </p:cNvSpPr>
          <p:nvPr>
            <p:ph type="dt" sz="half" idx="10"/>
          </p:nvPr>
        </p:nvSpPr>
        <p:spPr/>
        <p:txBody>
          <a:bodyPr/>
          <a:lstStyle/>
          <a:p>
            <a:fld id="{F463D401-9297-4F3F-8C5F-4D06A8CBD05F}" type="datetimeFigureOut">
              <a:rPr lang="tr-TR" smtClean="0"/>
              <a:t>4.04.2024</a:t>
            </a:fld>
            <a:endParaRPr lang="tr-TR"/>
          </a:p>
        </p:txBody>
      </p:sp>
      <p:sp>
        <p:nvSpPr>
          <p:cNvPr id="5" name="Footer Placeholder 4">
            <a:extLst>
              <a:ext uri="{FF2B5EF4-FFF2-40B4-BE49-F238E27FC236}">
                <a16:creationId xmlns:a16="http://schemas.microsoft.com/office/drawing/2014/main" id="{D3AE1736-16A6-D9D1-0B1C-95E5D50AB69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D3D5B67-3EC5-9E6A-27D9-AB9270B5BCE9}"/>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24243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2E4E-0AF2-B0A8-A8B1-CA2424E6F8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693EC112-7266-B98A-FBAD-A96C1AB8D8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EF7B5-33B1-338C-7462-BCB05AA0FB24}"/>
              </a:ext>
            </a:extLst>
          </p:cNvPr>
          <p:cNvSpPr>
            <a:spLocks noGrp="1"/>
          </p:cNvSpPr>
          <p:nvPr>
            <p:ph type="dt" sz="half" idx="10"/>
          </p:nvPr>
        </p:nvSpPr>
        <p:spPr/>
        <p:txBody>
          <a:bodyPr/>
          <a:lstStyle/>
          <a:p>
            <a:fld id="{F463D401-9297-4F3F-8C5F-4D06A8CBD05F}" type="datetimeFigureOut">
              <a:rPr lang="tr-TR" smtClean="0"/>
              <a:t>4.04.2024</a:t>
            </a:fld>
            <a:endParaRPr lang="tr-TR"/>
          </a:p>
        </p:txBody>
      </p:sp>
      <p:sp>
        <p:nvSpPr>
          <p:cNvPr id="5" name="Footer Placeholder 4">
            <a:extLst>
              <a:ext uri="{FF2B5EF4-FFF2-40B4-BE49-F238E27FC236}">
                <a16:creationId xmlns:a16="http://schemas.microsoft.com/office/drawing/2014/main" id="{A9C35EF8-AC0F-56FD-7B7B-A0B9F8C399D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265483D-5FA3-B063-08FF-E0CFE61F31A5}"/>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1422404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B85B-B2C8-87CA-F962-017D94FEEC4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DECE007-51F3-78BE-C109-8C6DD215F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5E12BC7D-F378-219C-65DA-26A772BCF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626DC27-3248-6A71-29D2-AD8EAF747D70}"/>
              </a:ext>
            </a:extLst>
          </p:cNvPr>
          <p:cNvSpPr>
            <a:spLocks noGrp="1"/>
          </p:cNvSpPr>
          <p:nvPr>
            <p:ph type="dt" sz="half" idx="10"/>
          </p:nvPr>
        </p:nvSpPr>
        <p:spPr/>
        <p:txBody>
          <a:bodyPr/>
          <a:lstStyle/>
          <a:p>
            <a:fld id="{F463D401-9297-4F3F-8C5F-4D06A8CBD05F}" type="datetimeFigureOut">
              <a:rPr lang="tr-TR" smtClean="0"/>
              <a:t>4.04.2024</a:t>
            </a:fld>
            <a:endParaRPr lang="tr-TR"/>
          </a:p>
        </p:txBody>
      </p:sp>
      <p:sp>
        <p:nvSpPr>
          <p:cNvPr id="6" name="Footer Placeholder 5">
            <a:extLst>
              <a:ext uri="{FF2B5EF4-FFF2-40B4-BE49-F238E27FC236}">
                <a16:creationId xmlns:a16="http://schemas.microsoft.com/office/drawing/2014/main" id="{F79D16CB-C7AB-EB58-506B-A63C7E79E9D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9883F81-7088-1906-09CB-E3CA959ECAF4}"/>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31478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7518-D22E-11BB-674A-69831D34FB38}"/>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938B73F-1869-75EE-E1D9-D16AAB963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ACE0C4-B34F-7F23-04DB-01A21B6A6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9AB9918F-C53D-1DF5-9B3D-11D23F21A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FAC2D-CE10-E50D-A31A-846C8D147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A314C0DF-95F3-C86A-EB54-BA6A682BD9AE}"/>
              </a:ext>
            </a:extLst>
          </p:cNvPr>
          <p:cNvSpPr>
            <a:spLocks noGrp="1"/>
          </p:cNvSpPr>
          <p:nvPr>
            <p:ph type="dt" sz="half" idx="10"/>
          </p:nvPr>
        </p:nvSpPr>
        <p:spPr/>
        <p:txBody>
          <a:bodyPr/>
          <a:lstStyle/>
          <a:p>
            <a:fld id="{F463D401-9297-4F3F-8C5F-4D06A8CBD05F}" type="datetimeFigureOut">
              <a:rPr lang="tr-TR" smtClean="0"/>
              <a:t>4.04.2024</a:t>
            </a:fld>
            <a:endParaRPr lang="tr-TR"/>
          </a:p>
        </p:txBody>
      </p:sp>
      <p:sp>
        <p:nvSpPr>
          <p:cNvPr id="8" name="Footer Placeholder 7">
            <a:extLst>
              <a:ext uri="{FF2B5EF4-FFF2-40B4-BE49-F238E27FC236}">
                <a16:creationId xmlns:a16="http://schemas.microsoft.com/office/drawing/2014/main" id="{15DD0376-32EB-BE92-33A0-C333E36E7039}"/>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B85ECFE6-750A-7EEC-52AB-3BEF7F7212BD}"/>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62152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6F02-10F3-AEF6-08FA-7465D78BB7F9}"/>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1E43B994-F886-B98C-127E-3C23686544F8}"/>
              </a:ext>
            </a:extLst>
          </p:cNvPr>
          <p:cNvSpPr>
            <a:spLocks noGrp="1"/>
          </p:cNvSpPr>
          <p:nvPr>
            <p:ph type="dt" sz="half" idx="10"/>
          </p:nvPr>
        </p:nvSpPr>
        <p:spPr/>
        <p:txBody>
          <a:bodyPr/>
          <a:lstStyle/>
          <a:p>
            <a:fld id="{F463D401-9297-4F3F-8C5F-4D06A8CBD05F}" type="datetimeFigureOut">
              <a:rPr lang="tr-TR" smtClean="0"/>
              <a:t>4.04.2024</a:t>
            </a:fld>
            <a:endParaRPr lang="tr-TR"/>
          </a:p>
        </p:txBody>
      </p:sp>
      <p:sp>
        <p:nvSpPr>
          <p:cNvPr id="4" name="Footer Placeholder 3">
            <a:extLst>
              <a:ext uri="{FF2B5EF4-FFF2-40B4-BE49-F238E27FC236}">
                <a16:creationId xmlns:a16="http://schemas.microsoft.com/office/drawing/2014/main" id="{64FAF089-EE52-00FF-DCAD-C2DCD7669D89}"/>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A59BCAE7-A195-EB59-9CCD-EAE04768A1ED}"/>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153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7A408-EFA4-4F83-1A9D-F9125626ACCE}"/>
              </a:ext>
            </a:extLst>
          </p:cNvPr>
          <p:cNvSpPr>
            <a:spLocks noGrp="1"/>
          </p:cNvSpPr>
          <p:nvPr>
            <p:ph type="dt" sz="half" idx="10"/>
          </p:nvPr>
        </p:nvSpPr>
        <p:spPr/>
        <p:txBody>
          <a:bodyPr/>
          <a:lstStyle/>
          <a:p>
            <a:fld id="{F463D401-9297-4F3F-8C5F-4D06A8CBD05F}" type="datetimeFigureOut">
              <a:rPr lang="tr-TR" smtClean="0"/>
              <a:t>4.04.2024</a:t>
            </a:fld>
            <a:endParaRPr lang="tr-TR"/>
          </a:p>
        </p:txBody>
      </p:sp>
      <p:sp>
        <p:nvSpPr>
          <p:cNvPr id="3" name="Footer Placeholder 2">
            <a:extLst>
              <a:ext uri="{FF2B5EF4-FFF2-40B4-BE49-F238E27FC236}">
                <a16:creationId xmlns:a16="http://schemas.microsoft.com/office/drawing/2014/main" id="{E5B02742-C9D0-9351-C782-57B20434CD0A}"/>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509F8339-5162-B990-1B04-54CC1683843B}"/>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339258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AD08-FE8C-B1C5-314F-8F4F3AB6D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BC4D6868-3812-0BEB-C42B-D1F2B51DA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F57B6119-AEF2-99D4-F510-2641259A0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FEF93-18BF-9AFD-C292-C5666277496B}"/>
              </a:ext>
            </a:extLst>
          </p:cNvPr>
          <p:cNvSpPr>
            <a:spLocks noGrp="1"/>
          </p:cNvSpPr>
          <p:nvPr>
            <p:ph type="dt" sz="half" idx="10"/>
          </p:nvPr>
        </p:nvSpPr>
        <p:spPr/>
        <p:txBody>
          <a:bodyPr/>
          <a:lstStyle/>
          <a:p>
            <a:fld id="{F463D401-9297-4F3F-8C5F-4D06A8CBD05F}" type="datetimeFigureOut">
              <a:rPr lang="tr-TR" smtClean="0"/>
              <a:t>4.04.2024</a:t>
            </a:fld>
            <a:endParaRPr lang="tr-TR"/>
          </a:p>
        </p:txBody>
      </p:sp>
      <p:sp>
        <p:nvSpPr>
          <p:cNvPr id="6" name="Footer Placeholder 5">
            <a:extLst>
              <a:ext uri="{FF2B5EF4-FFF2-40B4-BE49-F238E27FC236}">
                <a16:creationId xmlns:a16="http://schemas.microsoft.com/office/drawing/2014/main" id="{D549C8D3-FD12-2DB6-BAF7-ABA6603B0C9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32283CF-352D-ED87-2690-ECD77F1E9374}"/>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149032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B0E9-9347-2748-58B4-70C9A65CCD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89F4A7C2-6A0D-9D7D-D8D9-979225AFE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E9F974FF-D9D8-F50B-6071-CE971FFAC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7E6CE-DC58-CCD9-9E59-5469CE9096C2}"/>
              </a:ext>
            </a:extLst>
          </p:cNvPr>
          <p:cNvSpPr>
            <a:spLocks noGrp="1"/>
          </p:cNvSpPr>
          <p:nvPr>
            <p:ph type="dt" sz="half" idx="10"/>
          </p:nvPr>
        </p:nvSpPr>
        <p:spPr/>
        <p:txBody>
          <a:bodyPr/>
          <a:lstStyle/>
          <a:p>
            <a:fld id="{F463D401-9297-4F3F-8C5F-4D06A8CBD05F}" type="datetimeFigureOut">
              <a:rPr lang="tr-TR" smtClean="0"/>
              <a:t>4.04.2024</a:t>
            </a:fld>
            <a:endParaRPr lang="tr-TR"/>
          </a:p>
        </p:txBody>
      </p:sp>
      <p:sp>
        <p:nvSpPr>
          <p:cNvPr id="6" name="Footer Placeholder 5">
            <a:extLst>
              <a:ext uri="{FF2B5EF4-FFF2-40B4-BE49-F238E27FC236}">
                <a16:creationId xmlns:a16="http://schemas.microsoft.com/office/drawing/2014/main" id="{7F4AEB8F-6EFF-A3E2-EBA9-14A48EEDDD60}"/>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5385E6AD-1394-DEDD-DF67-F0C052F21473}"/>
              </a:ext>
            </a:extLst>
          </p:cNvPr>
          <p:cNvSpPr>
            <a:spLocks noGrp="1"/>
          </p:cNvSpPr>
          <p:nvPr>
            <p:ph type="sldNum" sz="quarter" idx="12"/>
          </p:nvPr>
        </p:nvSpPr>
        <p:spPr/>
        <p:txBody>
          <a:bodyPr/>
          <a:lstStyle/>
          <a:p>
            <a:fld id="{E0FA82AE-D2EE-4A8A-8270-EDC0B7D799B5}" type="slidenum">
              <a:rPr lang="tr-TR" smtClean="0"/>
              <a:t>‹#›</a:t>
            </a:fld>
            <a:endParaRPr lang="tr-TR"/>
          </a:p>
        </p:txBody>
      </p:sp>
    </p:spTree>
    <p:extLst>
      <p:ext uri="{BB962C8B-B14F-4D97-AF65-F5344CB8AC3E}">
        <p14:creationId xmlns:p14="http://schemas.microsoft.com/office/powerpoint/2010/main" val="276878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DDF9A-4C6F-0BCE-5137-3ADFD070D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98E5786-3E14-24F6-80FA-E5FB57A2B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CF1254BD-1FAC-48BA-92DA-D6BEB16F5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63D401-9297-4F3F-8C5F-4D06A8CBD05F}" type="datetimeFigureOut">
              <a:rPr lang="tr-TR" smtClean="0"/>
              <a:t>4.04.2024</a:t>
            </a:fld>
            <a:endParaRPr lang="tr-TR"/>
          </a:p>
        </p:txBody>
      </p:sp>
      <p:sp>
        <p:nvSpPr>
          <p:cNvPr id="5" name="Footer Placeholder 4">
            <a:extLst>
              <a:ext uri="{FF2B5EF4-FFF2-40B4-BE49-F238E27FC236}">
                <a16:creationId xmlns:a16="http://schemas.microsoft.com/office/drawing/2014/main" id="{1D4F10C7-4331-CEFA-C64E-4CF0A3F00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3BDD58E3-294D-F1C1-7AB7-DB0212D67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FA82AE-D2EE-4A8A-8270-EDC0B7D799B5}" type="slidenum">
              <a:rPr lang="tr-TR" smtClean="0"/>
              <a:t>‹#›</a:t>
            </a:fld>
            <a:endParaRPr lang="tr-TR"/>
          </a:p>
        </p:txBody>
      </p:sp>
    </p:spTree>
    <p:extLst>
      <p:ext uri="{BB962C8B-B14F-4D97-AF65-F5344CB8AC3E}">
        <p14:creationId xmlns:p14="http://schemas.microsoft.com/office/powerpoint/2010/main" val="3589597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7C4DFAB-A27E-E577-6458-839CCB7D0689}"/>
              </a:ext>
            </a:extLst>
          </p:cNvPr>
          <p:cNvSpPr>
            <a:spLocks noGrp="1"/>
          </p:cNvSpPr>
          <p:nvPr>
            <p:ph type="ctrTitle"/>
          </p:nvPr>
        </p:nvSpPr>
        <p:spPr>
          <a:xfrm>
            <a:off x="1524000" y="1293338"/>
            <a:ext cx="9144000" cy="3274592"/>
          </a:xfrm>
        </p:spPr>
        <p:txBody>
          <a:bodyPr anchor="ctr">
            <a:normAutofit/>
          </a:bodyPr>
          <a:lstStyle/>
          <a:p>
            <a:r>
              <a:rPr lang="tr-TR" sz="7200" b="1" dirty="0">
                <a:solidFill>
                  <a:srgbClr val="002060"/>
                </a:solidFill>
              </a:rPr>
              <a:t>GEREKSİNİM ANALİZİ</a:t>
            </a:r>
          </a:p>
        </p:txBody>
      </p:sp>
      <p:sp>
        <p:nvSpPr>
          <p:cNvPr id="8" name="Subtitle 7">
            <a:extLst>
              <a:ext uri="{FF2B5EF4-FFF2-40B4-BE49-F238E27FC236}">
                <a16:creationId xmlns:a16="http://schemas.microsoft.com/office/drawing/2014/main" id="{F063935E-6D1E-4F3C-DAF3-D80FDA7DE1D6}"/>
              </a:ext>
            </a:extLst>
          </p:cNvPr>
          <p:cNvSpPr>
            <a:spLocks noGrp="1"/>
          </p:cNvSpPr>
          <p:nvPr>
            <p:ph type="subTitle" idx="1"/>
          </p:nvPr>
        </p:nvSpPr>
        <p:spPr>
          <a:xfrm>
            <a:off x="1524000" y="5514052"/>
            <a:ext cx="9144000" cy="651910"/>
          </a:xfrm>
        </p:spPr>
        <p:txBody>
          <a:bodyPr anchor="ctr">
            <a:normAutofit/>
          </a:bodyPr>
          <a:lstStyle/>
          <a:p>
            <a:r>
              <a:rPr lang="tr-TR" dirty="0"/>
              <a:t>Doç. Dr. Mehmet Akif </a:t>
            </a:r>
            <a:r>
              <a:rPr lang="tr-TR" dirty="0" err="1"/>
              <a:t>Çifçi</a:t>
            </a:r>
            <a:endParaRPr lang="tr-TR" dirty="0"/>
          </a:p>
        </p:txBody>
      </p:sp>
      <p:cxnSp>
        <p:nvCxnSpPr>
          <p:cNvPr id="19" name="Straight Connector 1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4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a:bodyPr>
          <a:lstStyle/>
          <a:p>
            <a:pPr marL="1143000" indent="-1143000">
              <a:buFont typeface="+mj-lt"/>
              <a:buAutoNum type="arabicPeriod" startAt="2"/>
            </a:pPr>
            <a:r>
              <a:rPr lang="tr-TR" sz="6000" b="1" dirty="0">
                <a:solidFill>
                  <a:srgbClr val="002060"/>
                </a:solidFill>
              </a:rPr>
              <a:t>Gereksinimleri Analiz Edin</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Bu aşamada yapmanız gereken, gereksinim belgesini kullanarak sistemi değerlendirmektir. Listede yer alan gereksinimlerin çelişkili, eksik veya belirsiz olup olmadığını belirleyebilir ve bu sorunları çözmek için neler yapabileceğinizi araştırabilirsiniz. Bu aşamanın amacı, sistemi gereksinimlerine ayrıştırmak, analiz etmek ve detaylandırmaktır.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10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fontScale="90000"/>
          </a:bodyPr>
          <a:lstStyle/>
          <a:p>
            <a:pPr marL="1143000" indent="-1143000">
              <a:buFont typeface="+mj-lt"/>
              <a:buAutoNum type="arabicPeriod" startAt="3"/>
            </a:pPr>
            <a:r>
              <a:rPr lang="tr-TR" sz="6000" b="1" dirty="0">
                <a:solidFill>
                  <a:srgbClr val="002060"/>
                </a:solidFill>
              </a:rPr>
              <a:t>Gereksinimlerin Kalitesini İyileştirin</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marL="0" indent="0" algn="l">
              <a:buNone/>
            </a:pPr>
            <a:r>
              <a:rPr lang="tr-TR" sz="2400" b="0" i="0" dirty="0">
                <a:solidFill>
                  <a:schemeClr val="tx1">
                    <a:lumMod val="75000"/>
                    <a:lumOff val="25000"/>
                  </a:schemeClr>
                </a:solidFill>
                <a:effectLst/>
                <a:latin typeface="Arial" panose="020B0604020202020204" pitchFamily="34" charset="0"/>
                <a:cs typeface="Arial" panose="020B0604020202020204" pitchFamily="34" charset="0"/>
              </a:rPr>
              <a:t>Sıraladığımız kriterleri kullanarak gereksinimlerin kalitesini iyileştirebilirsiniz:</a:t>
            </a:r>
          </a:p>
          <a:p>
            <a:pPr algn="l">
              <a:buFont typeface="Arial" panose="020B0604020202020204" pitchFamily="34" charset="0"/>
              <a:buChar char="•"/>
            </a:pPr>
            <a:r>
              <a:rPr lang="tr-TR" sz="2400" b="0" i="0" dirty="0">
                <a:solidFill>
                  <a:srgbClr val="002060"/>
                </a:solidFill>
                <a:effectLst/>
                <a:latin typeface="Arial" panose="020B0604020202020204" pitchFamily="34" charset="0"/>
                <a:cs typeface="Arial" panose="020B0604020202020204" pitchFamily="34" charset="0"/>
              </a:rPr>
              <a:t>Görselleştirme: </a:t>
            </a:r>
            <a:r>
              <a:rPr lang="tr-TR" sz="2400" b="0" i="0" dirty="0">
                <a:solidFill>
                  <a:schemeClr val="tx1">
                    <a:lumMod val="75000"/>
                    <a:lumOff val="25000"/>
                  </a:schemeClr>
                </a:solidFill>
                <a:effectLst/>
                <a:latin typeface="Arial" panose="020B0604020202020204" pitchFamily="34" charset="0"/>
                <a:cs typeface="Arial" panose="020B0604020202020204" pitchFamily="34" charset="0"/>
              </a:rPr>
              <a:t>Geliştirilen son sistemi daha iyi anlayabilmek için, görselleştirme ve simülasyon gibi araçları kullanın.</a:t>
            </a:r>
          </a:p>
          <a:p>
            <a:pPr algn="l">
              <a:buFont typeface="Arial" panose="020B0604020202020204" pitchFamily="34" charset="0"/>
              <a:buChar char="•"/>
            </a:pPr>
            <a:r>
              <a:rPr lang="tr-TR" sz="2400" b="0" i="0" dirty="0">
                <a:solidFill>
                  <a:srgbClr val="002060"/>
                </a:solidFill>
                <a:effectLst/>
                <a:latin typeface="Arial" panose="020B0604020202020204" pitchFamily="34" charset="0"/>
                <a:cs typeface="Arial" panose="020B0604020202020204" pitchFamily="34" charset="0"/>
              </a:rPr>
              <a:t>Belgeleme: </a:t>
            </a:r>
            <a:r>
              <a:rPr lang="tr-TR" sz="2400" b="0" i="0" dirty="0">
                <a:solidFill>
                  <a:schemeClr val="tx1">
                    <a:lumMod val="75000"/>
                    <a:lumOff val="25000"/>
                  </a:schemeClr>
                </a:solidFill>
                <a:effectLst/>
                <a:latin typeface="Arial" panose="020B0604020202020204" pitchFamily="34" charset="0"/>
                <a:cs typeface="Arial" panose="020B0604020202020204" pitchFamily="34" charset="0"/>
              </a:rPr>
              <a:t>Gereksinimler ve varsayımlar arasındaki ilişkileri belgeleyin.</a:t>
            </a:r>
          </a:p>
          <a:p>
            <a:pPr algn="l">
              <a:buFont typeface="Arial" panose="020B0604020202020204" pitchFamily="34" charset="0"/>
              <a:buChar char="•"/>
            </a:pPr>
            <a:r>
              <a:rPr lang="tr-TR" sz="2400" i="0" dirty="0">
                <a:solidFill>
                  <a:srgbClr val="002060"/>
                </a:solidFill>
                <a:effectLst/>
                <a:latin typeface="Arial" panose="020B0604020202020204" pitchFamily="34" charset="0"/>
                <a:cs typeface="Arial" panose="020B0604020202020204" pitchFamily="34" charset="0"/>
              </a:rPr>
              <a:t>Şablon Kullanımı: </a:t>
            </a:r>
            <a:r>
              <a:rPr lang="tr-TR" sz="2400" b="0" i="0" dirty="0">
                <a:solidFill>
                  <a:schemeClr val="tx1">
                    <a:lumMod val="75000"/>
                    <a:lumOff val="25000"/>
                  </a:schemeClr>
                </a:solidFill>
                <a:effectLst/>
                <a:latin typeface="Arial" panose="020B0604020202020204" pitchFamily="34" charset="0"/>
                <a:cs typeface="Arial" panose="020B0604020202020204" pitchFamily="34" charset="0"/>
              </a:rPr>
              <a:t>Gereksinimleri kolay anlaşılabilir bir şekilde ezberlemek için tutarlı şablonları kullanın.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48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a:bodyPr>
          <a:lstStyle/>
          <a:p>
            <a:pPr marL="1143000" indent="-1143000">
              <a:buFont typeface="+mj-lt"/>
              <a:buAutoNum type="arabicPeriod" startAt="4"/>
            </a:pPr>
            <a:r>
              <a:rPr lang="tr-TR" sz="6000" b="1" dirty="0">
                <a:solidFill>
                  <a:srgbClr val="002060"/>
                </a:solidFill>
              </a:rPr>
              <a:t>Gereksinimleri Modelleyin</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Sistemin işletmenin ihtiyaçlarına uygun olduğundan emin olmak için </a:t>
            </a:r>
            <a:r>
              <a:rPr lang="tr-TR" sz="2400" b="0" i="0" dirty="0">
                <a:solidFill>
                  <a:srgbClr val="002060"/>
                </a:solidFill>
                <a:effectLst/>
                <a:latin typeface="Arial" panose="020B0604020202020204" pitchFamily="34" charset="0"/>
                <a:cs typeface="Arial" panose="020B0604020202020204" pitchFamily="34" charset="0"/>
              </a:rPr>
              <a:t>UML diyagramı</a:t>
            </a:r>
            <a:r>
              <a:rPr lang="tr-TR" sz="2400" b="0" i="0" dirty="0">
                <a:solidFill>
                  <a:srgbClr val="52515B"/>
                </a:solidFill>
                <a:effectLst/>
                <a:latin typeface="Arial" panose="020B0604020202020204" pitchFamily="34" charset="0"/>
                <a:cs typeface="Arial" panose="020B0604020202020204" pitchFamily="34" charset="0"/>
              </a:rPr>
              <a:t>, </a:t>
            </a:r>
            <a:r>
              <a:rPr lang="tr-TR" sz="2400" b="0" i="0" dirty="0">
                <a:solidFill>
                  <a:srgbClr val="002060"/>
                </a:solidFill>
                <a:effectLst/>
                <a:latin typeface="Arial" panose="020B0604020202020204" pitchFamily="34" charset="0"/>
                <a:cs typeface="Arial" panose="020B0604020202020204" pitchFamily="34" charset="0"/>
              </a:rPr>
              <a:t>akış şemaları</a:t>
            </a:r>
            <a:r>
              <a:rPr lang="tr-TR" sz="2400" b="0" i="0" dirty="0">
                <a:solidFill>
                  <a:srgbClr val="52515B"/>
                </a:solidFill>
                <a:effectLst/>
                <a:latin typeface="Arial" panose="020B0604020202020204" pitchFamily="34" charset="0"/>
                <a:cs typeface="Arial" panose="020B0604020202020204" pitchFamily="34" charset="0"/>
              </a:rPr>
              <a:t>, </a:t>
            </a:r>
            <a:r>
              <a:rPr lang="tr-TR" sz="2400" b="0" i="0" dirty="0">
                <a:solidFill>
                  <a:srgbClr val="002060"/>
                </a:solidFill>
                <a:effectLst/>
                <a:latin typeface="Arial" panose="020B0604020202020204" pitchFamily="34" charset="0"/>
                <a:cs typeface="Arial" panose="020B0604020202020204" pitchFamily="34" charset="0"/>
              </a:rPr>
              <a:t>grafikler</a:t>
            </a:r>
            <a:r>
              <a:rPr lang="tr-TR" sz="2400" b="0" i="0" dirty="0">
                <a:solidFill>
                  <a:srgbClr val="52515B"/>
                </a:solidFill>
                <a:effectLst/>
                <a:latin typeface="Arial" panose="020B0604020202020204" pitchFamily="34" charset="0"/>
                <a:cs typeface="Arial" panose="020B0604020202020204" pitchFamily="34" charset="0"/>
              </a:rPr>
              <a:t> veya </a:t>
            </a:r>
            <a:r>
              <a:rPr lang="tr-TR" sz="2400" b="0" i="0" dirty="0">
                <a:solidFill>
                  <a:srgbClr val="002060"/>
                </a:solidFill>
                <a:effectLst/>
                <a:latin typeface="Arial" panose="020B0604020202020204" pitchFamily="34" charset="0"/>
                <a:cs typeface="Arial" panose="020B0604020202020204" pitchFamily="34" charset="0"/>
              </a:rPr>
              <a:t>modeller</a:t>
            </a:r>
            <a:r>
              <a:rPr lang="tr-TR" sz="2400" b="0" i="0" dirty="0">
                <a:solidFill>
                  <a:srgbClr val="52515B"/>
                </a:solidFill>
                <a:effectLst/>
                <a:latin typeface="Arial" panose="020B0604020202020204" pitchFamily="34" charset="0"/>
                <a:cs typeface="Arial" panose="020B0604020202020204" pitchFamily="34" charset="0"/>
              </a:rPr>
              <a:t> kullanarak </a:t>
            </a:r>
            <a:r>
              <a:rPr lang="tr-TR" sz="2400" b="0" i="0" dirty="0">
                <a:solidFill>
                  <a:schemeClr val="tx1">
                    <a:lumMod val="75000"/>
                    <a:lumOff val="25000"/>
                  </a:schemeClr>
                </a:solidFill>
                <a:effectLst/>
                <a:latin typeface="Arial" panose="020B0604020202020204" pitchFamily="34" charset="0"/>
                <a:cs typeface="Arial" panose="020B0604020202020204" pitchFamily="34" charset="0"/>
              </a:rPr>
              <a:t>gereksinimleri</a:t>
            </a:r>
            <a:r>
              <a:rPr lang="tr-TR" sz="2400" b="0" i="0" dirty="0">
                <a:solidFill>
                  <a:srgbClr val="52515B"/>
                </a:solidFill>
                <a:effectLst/>
                <a:latin typeface="Arial" panose="020B0604020202020204" pitchFamily="34" charset="0"/>
                <a:cs typeface="Arial" panose="020B0604020202020204" pitchFamily="34" charset="0"/>
              </a:rPr>
              <a:t> modelleyebilirsiniz.</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71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fontScale="90000"/>
          </a:bodyPr>
          <a:lstStyle/>
          <a:p>
            <a:pPr marL="1143000" indent="-1143000">
              <a:buFont typeface="+mj-lt"/>
              <a:buAutoNum type="arabicPeriod" startAt="5"/>
            </a:pPr>
            <a:r>
              <a:rPr lang="tr-TR" sz="6000" b="1" dirty="0">
                <a:solidFill>
                  <a:srgbClr val="002060"/>
                </a:solidFill>
              </a:rPr>
              <a:t>Gereksinimleri Belgeleyin ve Gözden Geçirin</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Gereksinimleri hem yazılım geliştiricilerin hem de kullanıcıların kolay bir şekilde kavrayabilmesi için, bir belgeye kaydedip sonrasında tüm gereksinimleri kontrol etmelisiniz.</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507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fontScale="90000"/>
          </a:bodyPr>
          <a:lstStyle/>
          <a:p>
            <a:r>
              <a:rPr lang="tr-TR" sz="6000" b="1" dirty="0">
                <a:solidFill>
                  <a:srgbClr val="002060"/>
                </a:solidFill>
              </a:rPr>
              <a:t>Gereksinimler Nasıl Sınıflandırılır?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Gereksinimler, </a:t>
            </a:r>
            <a:r>
              <a:rPr lang="tr-TR" sz="2400" b="0" i="0" dirty="0">
                <a:solidFill>
                  <a:srgbClr val="002060"/>
                </a:solidFill>
                <a:effectLst/>
                <a:latin typeface="Arial" panose="020B0604020202020204" pitchFamily="34" charset="0"/>
                <a:cs typeface="Arial" panose="020B0604020202020204" pitchFamily="34" charset="0"/>
              </a:rPr>
              <a:t>fonksiyonel</a:t>
            </a:r>
            <a:r>
              <a:rPr lang="tr-TR" sz="2400" b="0" i="0" dirty="0">
                <a:solidFill>
                  <a:srgbClr val="52515B"/>
                </a:solidFill>
                <a:effectLst/>
                <a:latin typeface="Arial" panose="020B0604020202020204" pitchFamily="34" charset="0"/>
                <a:cs typeface="Arial" panose="020B0604020202020204" pitchFamily="34" charset="0"/>
              </a:rPr>
              <a:t> </a:t>
            </a:r>
            <a:r>
              <a:rPr lang="tr-TR" sz="2400" b="0" i="0" dirty="0">
                <a:solidFill>
                  <a:srgbClr val="002060"/>
                </a:solidFill>
                <a:effectLst/>
                <a:latin typeface="Arial" panose="020B0604020202020204" pitchFamily="34" charset="0"/>
                <a:cs typeface="Arial" panose="020B0604020202020204" pitchFamily="34" charset="0"/>
              </a:rPr>
              <a:t>ve fonksiyonel olmayan </a:t>
            </a:r>
            <a:r>
              <a:rPr lang="tr-TR" sz="2400" b="0" i="0" dirty="0">
                <a:solidFill>
                  <a:srgbClr val="52515B"/>
                </a:solidFill>
                <a:effectLst/>
                <a:latin typeface="Arial" panose="020B0604020202020204" pitchFamily="34" charset="0"/>
                <a:cs typeface="Arial" panose="020B0604020202020204" pitchFamily="34" charset="0"/>
              </a:rPr>
              <a:t>gereksinimler olmak üzere iki kategoride incelenir. Fonksiyonel gereksinimler, sistemi kullanacak olan kişilerin sistemden beklediği tüm özelliklerdir. Fonksiyonel olmayan gereksinimler ise uygulamanın işlevselliği ile ilgili olmayan genel yazılım özelliklerini kapsar.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32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fontScale="90000"/>
          </a:bodyPr>
          <a:lstStyle/>
          <a:p>
            <a:pPr marL="1143000" indent="-1143000">
              <a:buFont typeface="+mj-lt"/>
              <a:buAutoNum type="arabicPeriod"/>
            </a:pPr>
            <a:r>
              <a:rPr lang="tr-TR" sz="6000" b="1" dirty="0">
                <a:solidFill>
                  <a:srgbClr val="002060"/>
                </a:solidFill>
              </a:rPr>
              <a:t>Fonksiyonel Gereksinimler (</a:t>
            </a:r>
            <a:r>
              <a:rPr lang="tr-TR" sz="6000" b="1" dirty="0" err="1">
                <a:solidFill>
                  <a:srgbClr val="002060"/>
                </a:solidFill>
              </a:rPr>
              <a:t>Functional</a:t>
            </a:r>
            <a:r>
              <a:rPr lang="tr-TR" sz="6000" b="1" dirty="0">
                <a:solidFill>
                  <a:srgbClr val="002060"/>
                </a:solidFill>
              </a:rPr>
              <a:t> </a:t>
            </a:r>
            <a:r>
              <a:rPr lang="tr-TR" sz="6000" b="1" dirty="0" err="1">
                <a:solidFill>
                  <a:srgbClr val="002060"/>
                </a:solidFill>
              </a:rPr>
              <a:t>Requirements</a:t>
            </a:r>
            <a:r>
              <a:rPr lang="tr-TR" sz="6000" b="1" dirty="0">
                <a:solidFill>
                  <a:srgbClr val="002060"/>
                </a:solidFill>
              </a:rPr>
              <a: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Sistem veya yazılımın hangi işlevselliği sağlaması gerektiğini tanımlar.</a:t>
            </a:r>
          </a:p>
          <a:p>
            <a:pPr algn="l"/>
            <a:r>
              <a:rPr lang="tr-TR" sz="2400" b="0" i="0" dirty="0">
                <a:solidFill>
                  <a:srgbClr val="52515B"/>
                </a:solidFill>
                <a:effectLst/>
                <a:latin typeface="Arial" panose="020B0604020202020204" pitchFamily="34" charset="0"/>
                <a:cs typeface="Arial" panose="020B0604020202020204" pitchFamily="34" charset="0"/>
              </a:rPr>
              <a:t>Kullanıcıların beklentilerini, iş süreçlerini ve sistem davranışlarını belirler.</a:t>
            </a:r>
          </a:p>
          <a:p>
            <a:pPr algn="l"/>
            <a:r>
              <a:rPr lang="tr-TR" sz="2400" b="0" i="0" dirty="0">
                <a:solidFill>
                  <a:srgbClr val="52515B"/>
                </a:solidFill>
                <a:effectLst/>
                <a:latin typeface="Arial" panose="020B0604020202020204" pitchFamily="34" charset="0"/>
                <a:cs typeface="Arial" panose="020B0604020202020204" pitchFamily="34" charset="0"/>
              </a:rPr>
              <a:t>Örnek: Kullanıcı girişi, </a:t>
            </a:r>
            <a:r>
              <a:rPr lang="tr-TR" sz="2400" b="0" i="0" dirty="0" err="1">
                <a:solidFill>
                  <a:srgbClr val="52515B"/>
                </a:solidFill>
                <a:effectLst/>
                <a:latin typeface="Arial" panose="020B0604020202020204" pitchFamily="34" charset="0"/>
                <a:cs typeface="Arial" panose="020B0604020202020204" pitchFamily="34" charset="0"/>
              </a:rPr>
              <a:t>veritabanı</a:t>
            </a:r>
            <a:r>
              <a:rPr lang="tr-TR" sz="2400" b="0" i="0" dirty="0">
                <a:solidFill>
                  <a:srgbClr val="52515B"/>
                </a:solidFill>
                <a:effectLst/>
                <a:latin typeface="Arial" panose="020B0604020202020204" pitchFamily="34" charset="0"/>
                <a:cs typeface="Arial" panose="020B0604020202020204" pitchFamily="34" charset="0"/>
              </a:rPr>
              <a:t> yönetimi, rapor oluşturma gibi işlevsel gereksinimler.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696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1460474" cy="1554480"/>
          </a:xfrm>
        </p:spPr>
        <p:txBody>
          <a:bodyPr anchor="ctr">
            <a:noAutofit/>
          </a:bodyPr>
          <a:lstStyle/>
          <a:p>
            <a:pPr marL="1143000" indent="-1143000">
              <a:buFont typeface="+mj-lt"/>
              <a:buAutoNum type="arabicPeriod" startAt="2"/>
            </a:pPr>
            <a:r>
              <a:rPr lang="tr-TR" sz="4800" b="1" dirty="0">
                <a:solidFill>
                  <a:srgbClr val="002060"/>
                </a:solidFill>
              </a:rPr>
              <a:t>Fonksiyonel Olmayan Gereksinimler (No </a:t>
            </a:r>
            <a:r>
              <a:rPr lang="tr-TR" sz="4800" b="1" dirty="0" err="1">
                <a:solidFill>
                  <a:srgbClr val="002060"/>
                </a:solidFill>
              </a:rPr>
              <a:t>Functional</a:t>
            </a:r>
            <a:r>
              <a:rPr lang="tr-TR" sz="4800" b="1" dirty="0">
                <a:solidFill>
                  <a:srgbClr val="002060"/>
                </a:solidFill>
              </a:rPr>
              <a:t> </a:t>
            </a:r>
            <a:r>
              <a:rPr lang="tr-TR" sz="4800" b="1" dirty="0" err="1">
                <a:solidFill>
                  <a:srgbClr val="002060"/>
                </a:solidFill>
              </a:rPr>
              <a:t>Requirements</a:t>
            </a:r>
            <a:r>
              <a:rPr lang="tr-TR" sz="4800" b="1" dirty="0">
                <a:solidFill>
                  <a:srgbClr val="002060"/>
                </a:solidFill>
              </a:rPr>
              <a:t>)</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Fonksiyonel olmayan gereksinimler, kullanıcının sorundan bağımsız olarak çözülmesi gereken işlemlerdir.</a:t>
            </a:r>
          </a:p>
          <a:p>
            <a:pPr algn="l"/>
            <a:r>
              <a:rPr lang="tr-TR" sz="2400" b="0" i="0" dirty="0">
                <a:solidFill>
                  <a:srgbClr val="52515B"/>
                </a:solidFill>
                <a:effectLst/>
                <a:latin typeface="Arial" panose="020B0604020202020204" pitchFamily="34" charset="0"/>
                <a:cs typeface="Arial" panose="020B0604020202020204" pitchFamily="34" charset="0"/>
              </a:rPr>
              <a:t>Tepki süreleri, yükseklik, işleme hızı gibi performans metriklerini içerir.</a:t>
            </a:r>
          </a:p>
          <a:p>
            <a:pPr algn="l"/>
            <a:r>
              <a:rPr lang="tr-TR" sz="2400" b="0" i="0" dirty="0">
                <a:solidFill>
                  <a:srgbClr val="52515B"/>
                </a:solidFill>
                <a:effectLst/>
                <a:latin typeface="Arial" panose="020B0604020202020204" pitchFamily="34" charset="0"/>
                <a:cs typeface="Arial" panose="020B0604020202020204" pitchFamily="34" charset="0"/>
              </a:rPr>
              <a:t>Örnek: Sayfa yükleme süresi, kullanılacak bilgisayarın türü, yazılım geliştirme ortamı, kullanılacak veri tabanı yönetim sistemi.</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211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a:bodyPr>
          <a:lstStyle/>
          <a:p>
            <a:r>
              <a:rPr lang="tr-TR" sz="6000" b="1" dirty="0">
                <a:solidFill>
                  <a:srgbClr val="002060"/>
                </a:solidFill>
              </a:rPr>
              <a:t>Gereksinim Türleri Nelerdir?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3" y="2923444"/>
            <a:ext cx="4015908"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Fiziksel Çevre		</a:t>
            </a:r>
          </a:p>
          <a:p>
            <a:pPr algn="l"/>
            <a:r>
              <a:rPr lang="tr-TR" sz="2400" b="0" i="0" dirty="0">
                <a:solidFill>
                  <a:srgbClr val="52515B"/>
                </a:solidFill>
                <a:effectLst/>
                <a:latin typeface="Arial" panose="020B0604020202020204" pitchFamily="34" charset="0"/>
                <a:cs typeface="Arial" panose="020B0604020202020204" pitchFamily="34" charset="0"/>
              </a:rPr>
              <a:t>Arayüz</a:t>
            </a:r>
          </a:p>
          <a:p>
            <a:pPr algn="l"/>
            <a:r>
              <a:rPr lang="tr-TR" sz="2400" b="0" i="0" dirty="0">
                <a:solidFill>
                  <a:srgbClr val="52515B"/>
                </a:solidFill>
                <a:effectLst/>
                <a:latin typeface="Arial" panose="020B0604020202020204" pitchFamily="34" charset="0"/>
                <a:cs typeface="Arial" panose="020B0604020202020204" pitchFamily="34" charset="0"/>
              </a:rPr>
              <a:t>Kullanıcı ve İnsan etmeni</a:t>
            </a:r>
          </a:p>
          <a:p>
            <a:pPr algn="l"/>
            <a:r>
              <a:rPr lang="tr-TR" sz="2400" b="0" i="0" dirty="0">
                <a:solidFill>
                  <a:srgbClr val="52515B"/>
                </a:solidFill>
                <a:effectLst/>
                <a:latin typeface="Arial" panose="020B0604020202020204" pitchFamily="34" charset="0"/>
                <a:cs typeface="Arial" panose="020B0604020202020204" pitchFamily="34" charset="0"/>
              </a:rPr>
              <a:t>İşlevsellik</a:t>
            </a:r>
          </a:p>
          <a:p>
            <a:pPr algn="l"/>
            <a:r>
              <a:rPr lang="tr-TR" sz="2400" b="0" i="0" dirty="0">
                <a:solidFill>
                  <a:srgbClr val="52515B"/>
                </a:solidFill>
                <a:effectLst/>
                <a:latin typeface="Arial" panose="020B0604020202020204" pitchFamily="34" charset="0"/>
                <a:cs typeface="Arial" panose="020B0604020202020204" pitchFamily="34" charset="0"/>
              </a:rPr>
              <a:t>Belgeleme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4C237CD-F621-4AD0-26A3-CF625AE3BB8A}"/>
              </a:ext>
            </a:extLst>
          </p:cNvPr>
          <p:cNvSpPr txBox="1"/>
          <p:nvPr/>
        </p:nvSpPr>
        <p:spPr>
          <a:xfrm>
            <a:off x="6262234" y="3200083"/>
            <a:ext cx="4534787" cy="1846659"/>
          </a:xfrm>
          <a:prstGeom prst="rect">
            <a:avLst/>
          </a:prstGeom>
          <a:noFill/>
        </p:spPr>
        <p:txBody>
          <a:bodyPr wrap="square" rtlCol="0" anchor="ctr">
            <a:spAutoFit/>
          </a:bodyPr>
          <a:lstStyle/>
          <a:p>
            <a:pPr marL="285750" indent="-285750" algn="l">
              <a:buFont typeface="Arial" panose="020B0604020202020204" pitchFamily="34" charset="0"/>
              <a:buChar char="•"/>
            </a:pPr>
            <a:r>
              <a:rPr lang="tr-TR" sz="2400" b="0" i="0" dirty="0">
                <a:solidFill>
                  <a:srgbClr val="52515B"/>
                </a:solidFill>
                <a:effectLst/>
                <a:latin typeface="Arial" panose="020B0604020202020204" pitchFamily="34" charset="0"/>
                <a:cs typeface="Arial" panose="020B0604020202020204" pitchFamily="34" charset="0"/>
              </a:rPr>
              <a:t>Veri</a:t>
            </a:r>
          </a:p>
          <a:p>
            <a:pPr marL="285750" indent="-285750" algn="l">
              <a:buFont typeface="Arial" panose="020B0604020202020204" pitchFamily="34" charset="0"/>
              <a:buChar char="•"/>
            </a:pPr>
            <a:r>
              <a:rPr lang="tr-TR" sz="2400" b="0" i="0" dirty="0">
                <a:solidFill>
                  <a:srgbClr val="52515B"/>
                </a:solidFill>
                <a:effectLst/>
                <a:latin typeface="Arial" panose="020B0604020202020204" pitchFamily="34" charset="0"/>
                <a:cs typeface="Arial" panose="020B0604020202020204" pitchFamily="34" charset="0"/>
              </a:rPr>
              <a:t>Kaynaklar</a:t>
            </a:r>
          </a:p>
          <a:p>
            <a:pPr marL="285750" indent="-285750" algn="l">
              <a:buFont typeface="Arial" panose="020B0604020202020204" pitchFamily="34" charset="0"/>
              <a:buChar char="•"/>
            </a:pPr>
            <a:r>
              <a:rPr lang="tr-TR" sz="2400" b="0" i="0" dirty="0">
                <a:solidFill>
                  <a:srgbClr val="52515B"/>
                </a:solidFill>
                <a:effectLst/>
                <a:latin typeface="Arial" panose="020B0604020202020204" pitchFamily="34" charset="0"/>
                <a:cs typeface="Arial" panose="020B0604020202020204" pitchFamily="34" charset="0"/>
              </a:rPr>
              <a:t>Güvenlik</a:t>
            </a:r>
          </a:p>
          <a:p>
            <a:pPr marL="285750" indent="-285750" algn="l">
              <a:buFont typeface="Arial" panose="020B0604020202020204" pitchFamily="34" charset="0"/>
              <a:buChar char="•"/>
            </a:pPr>
            <a:r>
              <a:rPr lang="tr-TR" sz="2400" dirty="0">
                <a:solidFill>
                  <a:srgbClr val="52515B"/>
                </a:solidFill>
                <a:latin typeface="Arial" panose="020B0604020202020204" pitchFamily="34" charset="0"/>
                <a:cs typeface="Arial" panose="020B0604020202020204" pitchFamily="34" charset="0"/>
              </a:rPr>
              <a:t>Kalite Güvencesi</a:t>
            </a:r>
            <a:endParaRPr lang="tr-TR" sz="2400" b="0" i="0" dirty="0">
              <a:solidFill>
                <a:srgbClr val="52515B"/>
              </a:solidFill>
              <a:effectLst/>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96218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with text and colorful circles&#10;&#10;Description automatically generated with medium confidence">
            <a:extLst>
              <a:ext uri="{FF2B5EF4-FFF2-40B4-BE49-F238E27FC236}">
                <a16:creationId xmlns:a16="http://schemas.microsoft.com/office/drawing/2014/main" id="{E68602AD-F07E-B179-41B2-C0E64BBD0ABF}"/>
              </a:ext>
            </a:extLst>
          </p:cNvPr>
          <p:cNvPicPr>
            <a:picLocks noChangeAspect="1"/>
          </p:cNvPicPr>
          <p:nvPr/>
        </p:nvPicPr>
        <p:blipFill rotWithShape="1">
          <a:blip r:embed="rId2">
            <a:extLst>
              <a:ext uri="{28A0092B-C50C-407E-A947-70E740481C1C}">
                <a14:useLocalDpi xmlns:a14="http://schemas.microsoft.com/office/drawing/2010/main" val="0"/>
              </a:ext>
            </a:extLst>
          </a:blip>
          <a:srcRect l="9630" t="6284" r="11399" b="11257"/>
          <a:stretch/>
        </p:blipFill>
        <p:spPr>
          <a:xfrm>
            <a:off x="1843038" y="597227"/>
            <a:ext cx="8584707" cy="5655076"/>
          </a:xfrm>
          <a:prstGeom prst="rect">
            <a:avLst/>
          </a:prstGeom>
        </p:spPr>
      </p:pic>
    </p:spTree>
    <p:extLst>
      <p:ext uri="{BB962C8B-B14F-4D97-AF65-F5344CB8AC3E}">
        <p14:creationId xmlns:p14="http://schemas.microsoft.com/office/powerpoint/2010/main" val="3921186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a:bodyPr>
          <a:lstStyle/>
          <a:p>
            <a:r>
              <a:rPr lang="tr-TR" sz="6000" b="1" dirty="0">
                <a:solidFill>
                  <a:srgbClr val="002060"/>
                </a:solidFill>
              </a:rPr>
              <a:t>Fiziksel Çevre</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923444"/>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İşlevlerin geliştirileceği, işletileceği aygıtlar nelerdir?</a:t>
            </a:r>
          </a:p>
          <a:p>
            <a:pPr algn="l"/>
            <a:r>
              <a:rPr lang="tr-TR" sz="2400" dirty="0">
                <a:solidFill>
                  <a:srgbClr val="52515B"/>
                </a:solidFill>
                <a:latin typeface="Arial" panose="020B0604020202020204" pitchFamily="34" charset="0"/>
                <a:cs typeface="Arial" panose="020B0604020202020204" pitchFamily="34" charset="0"/>
              </a:rPr>
              <a:t>Sistem tek bir yerde mi olacak? Fiziksel olarak ayrı yerler söz konusu mu?</a:t>
            </a:r>
          </a:p>
          <a:p>
            <a:pPr algn="l"/>
            <a:r>
              <a:rPr lang="tr-TR" sz="2400" b="0" i="0" dirty="0">
                <a:solidFill>
                  <a:srgbClr val="52515B"/>
                </a:solidFill>
                <a:effectLst/>
                <a:latin typeface="Arial" panose="020B0604020202020204" pitchFamily="34" charset="0"/>
                <a:cs typeface="Arial" panose="020B0604020202020204" pitchFamily="34" charset="0"/>
              </a:rPr>
              <a:t>Sıcaklık, nem oranı veya manyetik etkileşim gibi çevresel kısıtlamalar var mı?</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54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Gereksinim Analizi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043631" y="2923444"/>
            <a:ext cx="9941319" cy="3124658"/>
          </a:xfrm>
        </p:spPr>
        <p:txBody>
          <a:bodyPr anchor="ctr">
            <a:noAutofit/>
          </a:bodyPr>
          <a:lstStyle/>
          <a:p>
            <a:r>
              <a:rPr lang="tr-TR" sz="2400" dirty="0">
                <a:solidFill>
                  <a:schemeClr val="tx1">
                    <a:lumMod val="65000"/>
                    <a:lumOff val="35000"/>
                  </a:schemeClr>
                </a:solidFill>
                <a:latin typeface="Arial" panose="020B0604020202020204" pitchFamily="34" charset="0"/>
                <a:cs typeface="Arial" panose="020B0604020202020204" pitchFamily="34" charset="0"/>
              </a:rPr>
              <a:t>Gereksinim analizi, bir yazılım sisteminin gereksinimlerinin belirlenmesi, tanımlanması ve belgelenmesi sürecidir. Gereksinim analizinin amacı, kullanıcı ihtiyaçlarını belirlemek ve bunları </a:t>
            </a:r>
            <a:r>
              <a:rPr lang="tr-TR" sz="2400" dirty="0">
                <a:solidFill>
                  <a:srgbClr val="002060"/>
                </a:solidFill>
                <a:latin typeface="Arial" panose="020B0604020202020204" pitchFamily="34" charset="0"/>
                <a:cs typeface="Arial" panose="020B0604020202020204" pitchFamily="34" charset="0"/>
              </a:rPr>
              <a:t>yazılım geliştirme ekibinin</a:t>
            </a:r>
            <a:r>
              <a:rPr lang="tr-TR" sz="2400" dirty="0">
                <a:solidFill>
                  <a:schemeClr val="tx1">
                    <a:lumMod val="65000"/>
                    <a:lumOff val="35000"/>
                  </a:schemeClr>
                </a:solidFill>
                <a:latin typeface="Arial" panose="020B0604020202020204" pitchFamily="34" charset="0"/>
                <a:cs typeface="Arial" panose="020B0604020202020204" pitchFamily="34" charset="0"/>
              </a:rPr>
              <a:t> sistemi tasarlamak ve geliştirmek için kullanabileceği belirli, ölçülebilir ve ulaşılabilir gereksinimlere dönüştürmektir. Bu süreç gereksinim mühendisliği olarak da bilinir ve nihai ürünün paydaşların ve kullanıcıların ihtiyaçlarını karşılamasını sağlamaya yardımcı olduğundan </a:t>
            </a:r>
            <a:r>
              <a:rPr lang="tr-TR" sz="2400" dirty="0">
                <a:solidFill>
                  <a:srgbClr val="002060"/>
                </a:solidFill>
                <a:latin typeface="Arial" panose="020B0604020202020204" pitchFamily="34" charset="0"/>
                <a:cs typeface="Arial" panose="020B0604020202020204" pitchFamily="34" charset="0"/>
              </a:rPr>
              <a:t>yazılım geliştirme yaşam döngüsünde</a:t>
            </a:r>
            <a:r>
              <a:rPr lang="tr-TR" sz="2400" dirty="0">
                <a:solidFill>
                  <a:schemeClr val="tx1">
                    <a:lumMod val="65000"/>
                    <a:lumOff val="35000"/>
                  </a:schemeClr>
                </a:solidFill>
                <a:latin typeface="Arial" panose="020B0604020202020204" pitchFamily="34" charset="0"/>
                <a:cs typeface="Arial" panose="020B0604020202020204" pitchFamily="34" charset="0"/>
              </a:rPr>
              <a:t> ( SDLC) kritik bir adımdır.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553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a:bodyPr>
          <a:lstStyle/>
          <a:p>
            <a:r>
              <a:rPr lang="tr-TR" sz="6000" b="1" dirty="0">
                <a:solidFill>
                  <a:srgbClr val="002060"/>
                </a:solidFill>
              </a:rPr>
              <a:t>Arayüz</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923444"/>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Girdiler bir mi yoksa birden çok sistemden mi geliyor?</a:t>
            </a:r>
          </a:p>
          <a:p>
            <a:pPr algn="l"/>
            <a:r>
              <a:rPr lang="tr-TR" sz="2400" dirty="0">
                <a:solidFill>
                  <a:srgbClr val="52515B"/>
                </a:solidFill>
                <a:latin typeface="Arial" panose="020B0604020202020204" pitchFamily="34" charset="0"/>
                <a:cs typeface="Arial" panose="020B0604020202020204" pitchFamily="34" charset="0"/>
              </a:rPr>
              <a:t>Çıktılar bir mi yoksa birden çok sisteme mi gidiyor?</a:t>
            </a:r>
          </a:p>
          <a:p>
            <a:pPr algn="l"/>
            <a:r>
              <a:rPr lang="tr-TR" sz="2400" b="0" i="0" dirty="0">
                <a:solidFill>
                  <a:srgbClr val="52515B"/>
                </a:solidFill>
                <a:effectLst/>
                <a:latin typeface="Arial" panose="020B0604020202020204" pitchFamily="34" charset="0"/>
                <a:cs typeface="Arial" panose="020B0604020202020204" pitchFamily="34" charset="0"/>
              </a:rPr>
              <a:t>Verilerin nasıl biçimlendirileceğine ilişk</a:t>
            </a:r>
            <a:r>
              <a:rPr lang="tr-TR" sz="2400" dirty="0">
                <a:solidFill>
                  <a:srgbClr val="52515B"/>
                </a:solidFill>
                <a:latin typeface="Arial" panose="020B0604020202020204" pitchFamily="34" charset="0"/>
                <a:cs typeface="Arial" panose="020B0604020202020204" pitchFamily="34" charset="0"/>
              </a:rPr>
              <a:t>in bir yol var mı?</a:t>
            </a:r>
          </a:p>
          <a:p>
            <a:pPr algn="l"/>
            <a:r>
              <a:rPr lang="tr-TR" sz="2400" b="0" i="0" dirty="0">
                <a:solidFill>
                  <a:srgbClr val="52515B"/>
                </a:solidFill>
                <a:effectLst/>
                <a:latin typeface="Arial" panose="020B0604020202020204" pitchFamily="34" charset="0"/>
                <a:cs typeface="Arial" panose="020B0604020202020204" pitchFamily="34" charset="0"/>
              </a:rPr>
              <a:t>Verilerin kullanılacağı önerilen bir ortam var mı?</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34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a:bodyPr>
          <a:lstStyle/>
          <a:p>
            <a:r>
              <a:rPr lang="tr-TR" sz="6000" b="1" dirty="0">
                <a:solidFill>
                  <a:srgbClr val="002060"/>
                </a:solidFill>
              </a:rPr>
              <a:t>Kullanıcı ve İnsan Etmeni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923444"/>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Sistemi kim kullanacak?</a:t>
            </a:r>
          </a:p>
          <a:p>
            <a:pPr algn="l"/>
            <a:r>
              <a:rPr lang="tr-TR" sz="2400" dirty="0">
                <a:solidFill>
                  <a:srgbClr val="52515B"/>
                </a:solidFill>
                <a:latin typeface="Arial" panose="020B0604020202020204" pitchFamily="34" charset="0"/>
                <a:cs typeface="Arial" panose="020B0604020202020204" pitchFamily="34" charset="0"/>
              </a:rPr>
              <a:t>Farklı tiplerde kullanıcılar olacak mı?</a:t>
            </a:r>
          </a:p>
          <a:p>
            <a:pPr algn="l"/>
            <a:r>
              <a:rPr lang="tr-TR" sz="2400" b="0" i="0" dirty="0">
                <a:solidFill>
                  <a:srgbClr val="52515B"/>
                </a:solidFill>
                <a:effectLst/>
                <a:latin typeface="Arial" panose="020B0604020202020204" pitchFamily="34" charset="0"/>
                <a:cs typeface="Arial" panose="020B0604020202020204" pitchFamily="34" charset="0"/>
              </a:rPr>
              <a:t>Her bir kullanıcı tipinin yete</a:t>
            </a:r>
            <a:r>
              <a:rPr lang="tr-TR" sz="2400" dirty="0">
                <a:solidFill>
                  <a:srgbClr val="52515B"/>
                </a:solidFill>
                <a:latin typeface="Arial" panose="020B0604020202020204" pitchFamily="34" charset="0"/>
                <a:cs typeface="Arial" panose="020B0604020202020204" pitchFamily="34" charset="0"/>
              </a:rPr>
              <a:t>nek düzeyi nedir?</a:t>
            </a:r>
          </a:p>
          <a:p>
            <a:pPr algn="l"/>
            <a:r>
              <a:rPr lang="tr-TR" sz="2400" b="0" i="0" dirty="0">
                <a:solidFill>
                  <a:srgbClr val="52515B"/>
                </a:solidFill>
                <a:effectLst/>
                <a:latin typeface="Arial" panose="020B0604020202020204" pitchFamily="34" charset="0"/>
                <a:cs typeface="Arial" panose="020B0604020202020204" pitchFamily="34" charset="0"/>
              </a:rPr>
              <a:t>Her bir kullanıcı tipi için ne tür eğitimler gerekli?</a:t>
            </a:r>
          </a:p>
          <a:p>
            <a:pPr algn="l"/>
            <a:r>
              <a:rPr lang="tr-TR" sz="2400" dirty="0">
                <a:solidFill>
                  <a:srgbClr val="52515B"/>
                </a:solidFill>
                <a:latin typeface="Arial" panose="020B0604020202020204" pitchFamily="34" charset="0"/>
                <a:cs typeface="Arial" panose="020B0604020202020204" pitchFamily="34" charset="0"/>
              </a:rPr>
              <a:t>Bir kullanıcı sistemi kötü amaçlı kullanması ne ölçüde zordur?</a:t>
            </a:r>
            <a:endParaRPr lang="tr-TR" sz="2400" b="0" i="0" dirty="0">
              <a:solidFill>
                <a:srgbClr val="52515B"/>
              </a:solidFill>
              <a:effectLst/>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39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a:bodyPr>
          <a:lstStyle/>
          <a:p>
            <a:r>
              <a:rPr lang="tr-TR" sz="6000" b="1" dirty="0">
                <a:solidFill>
                  <a:srgbClr val="002060"/>
                </a:solidFill>
              </a:rPr>
              <a:t>İşlevsellik</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923444"/>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Sistem ne yapacak?</a:t>
            </a:r>
          </a:p>
          <a:p>
            <a:pPr algn="l"/>
            <a:r>
              <a:rPr lang="tr-TR" sz="2400" dirty="0">
                <a:solidFill>
                  <a:srgbClr val="52515B"/>
                </a:solidFill>
                <a:latin typeface="Arial" panose="020B0604020202020204" pitchFamily="34" charset="0"/>
                <a:cs typeface="Arial" panose="020B0604020202020204" pitchFamily="34" charset="0"/>
              </a:rPr>
              <a:t>Sistem bunu ne zaman gerçekleştirecek?</a:t>
            </a:r>
          </a:p>
          <a:p>
            <a:pPr algn="l"/>
            <a:r>
              <a:rPr lang="tr-TR" sz="2400" dirty="0">
                <a:solidFill>
                  <a:srgbClr val="52515B"/>
                </a:solidFill>
                <a:latin typeface="Arial" panose="020B0604020202020204" pitchFamily="34" charset="0"/>
                <a:cs typeface="Arial" panose="020B0604020202020204" pitchFamily="34" charset="0"/>
              </a:rPr>
              <a:t>Sistem nasıl ve ne zaman değiştirilebilir ve/veya güçlendirilebilir?</a:t>
            </a:r>
          </a:p>
          <a:p>
            <a:pPr algn="l"/>
            <a:r>
              <a:rPr lang="tr-TR" sz="2400" b="0" i="0" dirty="0">
                <a:solidFill>
                  <a:srgbClr val="52515B"/>
                </a:solidFill>
                <a:effectLst/>
                <a:latin typeface="Arial" panose="020B0604020202020204" pitchFamily="34" charset="0"/>
                <a:cs typeface="Arial" panose="020B0604020202020204" pitchFamily="34" charset="0"/>
              </a:rPr>
              <a:t>Çalışma hızı, yanıt süresi ya da çıktı üzerinde kısıtlayıcı etmenler var mı?</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53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a:bodyPr>
          <a:lstStyle/>
          <a:p>
            <a:r>
              <a:rPr lang="tr-TR" sz="6000" b="1" dirty="0">
                <a:solidFill>
                  <a:srgbClr val="002060"/>
                </a:solidFill>
              </a:rPr>
              <a:t>Belgeleme</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923444"/>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Ne kadar belgeleme gereklidir?</a:t>
            </a:r>
          </a:p>
          <a:p>
            <a:pPr algn="l"/>
            <a:r>
              <a:rPr lang="tr-TR" sz="2400" dirty="0">
                <a:solidFill>
                  <a:srgbClr val="52515B"/>
                </a:solidFill>
                <a:latin typeface="Arial" panose="020B0604020202020204" pitchFamily="34" charset="0"/>
                <a:cs typeface="Arial" panose="020B0604020202020204" pitchFamily="34" charset="0"/>
              </a:rPr>
              <a:t>Belgeleme hangi kullanıcı kitlesini hedeflemektedir?</a:t>
            </a:r>
          </a:p>
          <a:p>
            <a:pPr algn="l"/>
            <a:r>
              <a:rPr lang="tr-TR" sz="2400" b="0" i="0" dirty="0">
                <a:solidFill>
                  <a:srgbClr val="52515B"/>
                </a:solidFill>
                <a:effectLst/>
                <a:latin typeface="Arial" panose="020B0604020202020204" pitchFamily="34" charset="0"/>
                <a:cs typeface="Arial" panose="020B0604020202020204" pitchFamily="34" charset="0"/>
              </a:rPr>
              <a:t>Geliştirilecek s</a:t>
            </a:r>
            <a:r>
              <a:rPr lang="tr-TR" sz="2400" dirty="0">
                <a:solidFill>
                  <a:srgbClr val="52515B"/>
                </a:solidFill>
                <a:latin typeface="Arial" panose="020B0604020202020204" pitchFamily="34" charset="0"/>
                <a:cs typeface="Arial" panose="020B0604020202020204" pitchFamily="34" charset="0"/>
              </a:rPr>
              <a:t>istemin bakım sürecine ait belgeleme gerekli mi?</a:t>
            </a:r>
            <a:endParaRPr lang="tr-TR" sz="2400" b="0" i="0" dirty="0">
              <a:solidFill>
                <a:srgbClr val="52515B"/>
              </a:solidFill>
              <a:effectLst/>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457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a:bodyPr>
          <a:lstStyle/>
          <a:p>
            <a:r>
              <a:rPr lang="tr-TR" sz="6000" b="1" dirty="0">
                <a:solidFill>
                  <a:srgbClr val="002060"/>
                </a:solidFill>
              </a:rPr>
              <a:t>Veri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923444"/>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Hem giriş hem çıkış için verinin biçimi ne olmalıdır?</a:t>
            </a:r>
          </a:p>
          <a:p>
            <a:pPr algn="l"/>
            <a:r>
              <a:rPr lang="tr-TR" sz="2400" dirty="0">
                <a:solidFill>
                  <a:srgbClr val="52515B"/>
                </a:solidFill>
                <a:latin typeface="Arial" panose="020B0604020202020204" pitchFamily="34" charset="0"/>
                <a:cs typeface="Arial" panose="020B0604020202020204" pitchFamily="34" charset="0"/>
              </a:rPr>
              <a:t>Bu veri ne sıklıkla alınacak veya gönderilecektir?</a:t>
            </a:r>
          </a:p>
          <a:p>
            <a:pPr algn="l"/>
            <a:r>
              <a:rPr lang="tr-TR" sz="2400" b="0" i="0" dirty="0">
                <a:solidFill>
                  <a:srgbClr val="52515B"/>
                </a:solidFill>
                <a:effectLst/>
                <a:latin typeface="Arial" panose="020B0604020202020204" pitchFamily="34" charset="0"/>
                <a:cs typeface="Arial" panose="020B0604020202020204" pitchFamily="34" charset="0"/>
              </a:rPr>
              <a:t>Bu verinin doğruluk ölçüsü ne olmalıdır?</a:t>
            </a:r>
          </a:p>
          <a:p>
            <a:pPr algn="l"/>
            <a:r>
              <a:rPr lang="tr-TR" sz="2400" dirty="0">
                <a:solidFill>
                  <a:srgbClr val="52515B"/>
                </a:solidFill>
                <a:latin typeface="Arial" panose="020B0604020202020204" pitchFamily="34" charset="0"/>
                <a:cs typeface="Arial" panose="020B0604020202020204" pitchFamily="34" charset="0"/>
              </a:rPr>
              <a:t>Hesaplamaların sonuçları hangi hassasiyette olmalıdır?</a:t>
            </a:r>
          </a:p>
          <a:p>
            <a:pPr algn="l"/>
            <a:r>
              <a:rPr lang="tr-TR" sz="2400" b="0" i="0" dirty="0">
                <a:solidFill>
                  <a:srgbClr val="52515B"/>
                </a:solidFill>
                <a:effectLst/>
                <a:latin typeface="Arial" panose="020B0604020202020204" pitchFamily="34" charset="0"/>
                <a:cs typeface="Arial" panose="020B0604020202020204" pitchFamily="34" charset="0"/>
              </a:rPr>
              <a:t>Sistemde ne kadar veri akışı olacaktır?</a:t>
            </a:r>
          </a:p>
          <a:p>
            <a:pPr algn="l"/>
            <a:r>
              <a:rPr lang="tr-TR" sz="2400" dirty="0">
                <a:solidFill>
                  <a:srgbClr val="52515B"/>
                </a:solidFill>
                <a:latin typeface="Arial" panose="020B0604020202020204" pitchFamily="34" charset="0"/>
                <a:cs typeface="Arial" panose="020B0604020202020204" pitchFamily="34" charset="0"/>
              </a:rPr>
              <a:t>Verinin depolanma ve işleme süresi ne kadar olacak?</a:t>
            </a:r>
            <a:endParaRPr lang="tr-TR" sz="2400" b="0" i="0" dirty="0">
              <a:solidFill>
                <a:srgbClr val="52515B"/>
              </a:solidFill>
              <a:effectLst/>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61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a:bodyPr>
          <a:lstStyle/>
          <a:p>
            <a:r>
              <a:rPr lang="tr-TR" sz="6000" b="1" dirty="0">
                <a:solidFill>
                  <a:srgbClr val="002060"/>
                </a:solidFill>
              </a:rPr>
              <a:t>Kaynaklar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923444"/>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Sistemi kurmak, kullanmak ve bakımını yapmak için ne kadar malzeme, personel ve diğer kaynaklara ihtiyaç var?</a:t>
            </a:r>
          </a:p>
          <a:p>
            <a:pPr algn="l"/>
            <a:r>
              <a:rPr lang="tr-TR" sz="2400" dirty="0">
                <a:solidFill>
                  <a:srgbClr val="52515B"/>
                </a:solidFill>
                <a:latin typeface="Arial" panose="020B0604020202020204" pitchFamily="34" charset="0"/>
                <a:cs typeface="Arial" panose="020B0604020202020204" pitchFamily="34" charset="0"/>
              </a:rPr>
              <a:t>Geliştiriciler hangi yeteneklere sahip olmalı?</a:t>
            </a:r>
          </a:p>
          <a:p>
            <a:pPr algn="l"/>
            <a:r>
              <a:rPr lang="tr-TR" sz="2400" dirty="0">
                <a:solidFill>
                  <a:srgbClr val="52515B"/>
                </a:solidFill>
                <a:latin typeface="Arial" panose="020B0604020202020204" pitchFamily="34" charset="0"/>
                <a:cs typeface="Arial" panose="020B0604020202020204" pitchFamily="34" charset="0"/>
              </a:rPr>
              <a:t>Sistem ne kadar fiziksel yer kaplayacak?</a:t>
            </a:r>
          </a:p>
          <a:p>
            <a:pPr algn="l"/>
            <a:r>
              <a:rPr lang="tr-TR" sz="2400" b="0" i="0" dirty="0">
                <a:solidFill>
                  <a:srgbClr val="52515B"/>
                </a:solidFill>
                <a:effectLst/>
                <a:latin typeface="Arial" panose="020B0604020202020204" pitchFamily="34" charset="0"/>
                <a:cs typeface="Arial" panose="020B0604020202020204" pitchFamily="34" charset="0"/>
              </a:rPr>
              <a:t>Güç, ısıt</a:t>
            </a:r>
            <a:r>
              <a:rPr lang="tr-TR" sz="2400" dirty="0">
                <a:solidFill>
                  <a:srgbClr val="52515B"/>
                </a:solidFill>
                <a:latin typeface="Arial" panose="020B0604020202020204" pitchFamily="34" charset="0"/>
                <a:cs typeface="Arial" panose="020B0604020202020204" pitchFamily="34" charset="0"/>
              </a:rPr>
              <a:t>ma ve soğutma için kısıtlar nelerdir?</a:t>
            </a:r>
          </a:p>
          <a:p>
            <a:pPr algn="l"/>
            <a:r>
              <a:rPr lang="tr-TR" sz="2400" b="0" i="0" dirty="0">
                <a:solidFill>
                  <a:srgbClr val="52515B"/>
                </a:solidFill>
                <a:effectLst/>
                <a:latin typeface="Arial" panose="020B0604020202020204" pitchFamily="34" charset="0"/>
                <a:cs typeface="Arial" panose="020B0604020202020204" pitchFamily="34" charset="0"/>
              </a:rPr>
              <a:t>Ge</a:t>
            </a:r>
            <a:r>
              <a:rPr lang="tr-TR" sz="2400" dirty="0">
                <a:solidFill>
                  <a:srgbClr val="52515B"/>
                </a:solidFill>
                <a:latin typeface="Arial" panose="020B0604020202020204" pitchFamily="34" charset="0"/>
                <a:cs typeface="Arial" panose="020B0604020202020204" pitchFamily="34" charset="0"/>
              </a:rPr>
              <a:t>liştirim için tavsiye edilen bir zaman çizelgesi var mı?</a:t>
            </a:r>
            <a:endParaRPr lang="tr-TR" sz="2400" b="0" i="0" dirty="0">
              <a:solidFill>
                <a:srgbClr val="52515B"/>
              </a:solidFill>
              <a:effectLst/>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444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a:bodyPr>
          <a:lstStyle/>
          <a:p>
            <a:r>
              <a:rPr lang="tr-TR" sz="6000" b="1" dirty="0">
                <a:solidFill>
                  <a:srgbClr val="002060"/>
                </a:solidFill>
              </a:rPr>
              <a:t>Güvenlik</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923444"/>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Sisteme ya da bilgiye erişim denetlenmeli midir?</a:t>
            </a:r>
          </a:p>
          <a:p>
            <a:pPr algn="l"/>
            <a:r>
              <a:rPr lang="tr-TR" sz="2400" dirty="0">
                <a:solidFill>
                  <a:srgbClr val="52515B"/>
                </a:solidFill>
                <a:latin typeface="Arial" panose="020B0604020202020204" pitchFamily="34" charset="0"/>
                <a:cs typeface="Arial" panose="020B0604020202020204" pitchFamily="34" charset="0"/>
              </a:rPr>
              <a:t>Bir kullanıcının verisi diğerinden nasıl ayrılacaktır?</a:t>
            </a:r>
          </a:p>
          <a:p>
            <a:pPr algn="l"/>
            <a:r>
              <a:rPr lang="tr-TR" sz="2400" b="0" i="0" dirty="0">
                <a:solidFill>
                  <a:srgbClr val="52515B"/>
                </a:solidFill>
                <a:effectLst/>
                <a:latin typeface="Arial" panose="020B0604020202020204" pitchFamily="34" charset="0"/>
                <a:cs typeface="Arial" panose="020B0604020202020204" pitchFamily="34" charset="0"/>
              </a:rPr>
              <a:t>Kullanıcı programları, diğer program ve işletim sisteminden nasıl ayrı tutulacaktır?</a:t>
            </a:r>
          </a:p>
          <a:p>
            <a:pPr algn="l"/>
            <a:r>
              <a:rPr lang="tr-TR" sz="2400" dirty="0">
                <a:solidFill>
                  <a:srgbClr val="52515B"/>
                </a:solidFill>
                <a:latin typeface="Arial" panose="020B0604020202020204" pitchFamily="34" charset="0"/>
                <a:cs typeface="Arial" panose="020B0604020202020204" pitchFamily="34" charset="0"/>
              </a:rPr>
              <a:t>Sistem hangi sıklıkla yedeklenecektir?</a:t>
            </a:r>
          </a:p>
          <a:p>
            <a:pPr algn="l"/>
            <a:r>
              <a:rPr lang="tr-TR" sz="2400" b="0" i="0" dirty="0">
                <a:solidFill>
                  <a:srgbClr val="52515B"/>
                </a:solidFill>
                <a:effectLst/>
                <a:latin typeface="Arial" panose="020B0604020202020204" pitchFamily="34" charset="0"/>
                <a:cs typeface="Arial" panose="020B0604020202020204" pitchFamily="34" charset="0"/>
              </a:rPr>
              <a:t>Yedek kopyaları başka yerde saklanacak mıdır?</a:t>
            </a:r>
          </a:p>
          <a:p>
            <a:pPr algn="l"/>
            <a:r>
              <a:rPr lang="tr-TR" sz="2400" dirty="0">
                <a:solidFill>
                  <a:srgbClr val="52515B"/>
                </a:solidFill>
                <a:latin typeface="Arial" panose="020B0604020202020204" pitchFamily="34" charset="0"/>
                <a:cs typeface="Arial" panose="020B0604020202020204" pitchFamily="34" charset="0"/>
              </a:rPr>
              <a:t>Yangın ve hırsızlığa karşı ne tür önlemler alınacaktır?</a:t>
            </a:r>
          </a:p>
          <a:p>
            <a:pPr algn="l"/>
            <a:r>
              <a:rPr lang="tr-TR" sz="2400" b="0" i="0" dirty="0">
                <a:solidFill>
                  <a:srgbClr val="52515B"/>
                </a:solidFill>
                <a:effectLst/>
                <a:latin typeface="Arial" panose="020B0604020202020204" pitchFamily="34" charset="0"/>
                <a:cs typeface="Arial" panose="020B0604020202020204" pitchFamily="34" charset="0"/>
              </a:rPr>
              <a:t>İnternet erişimi var mı? Güvenlik kullanılıyor mu?</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52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a:bodyPr>
          <a:lstStyle/>
          <a:p>
            <a:r>
              <a:rPr lang="tr-TR" sz="6000" b="1" dirty="0">
                <a:solidFill>
                  <a:srgbClr val="002060"/>
                </a:solidFill>
              </a:rPr>
              <a:t>Kalite Güvencesi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923444"/>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Güvenirlilik için gereksinimler nelerdir?</a:t>
            </a:r>
          </a:p>
          <a:p>
            <a:pPr algn="l"/>
            <a:r>
              <a:rPr lang="tr-TR" sz="2400" dirty="0">
                <a:solidFill>
                  <a:srgbClr val="52515B"/>
                </a:solidFill>
                <a:latin typeface="Arial" panose="020B0604020202020204" pitchFamily="34" charset="0"/>
                <a:cs typeface="Arial" panose="020B0604020202020204" pitchFamily="34" charset="0"/>
              </a:rPr>
              <a:t>Sistemin özellikleri inşalara nasıl aktarılmalıdır?</a:t>
            </a:r>
          </a:p>
          <a:p>
            <a:pPr algn="l"/>
            <a:r>
              <a:rPr lang="tr-TR" sz="2400" b="0" i="0" dirty="0">
                <a:solidFill>
                  <a:srgbClr val="52515B"/>
                </a:solidFill>
                <a:effectLst/>
                <a:latin typeface="Arial" panose="020B0604020202020204" pitchFamily="34" charset="0"/>
                <a:cs typeface="Arial" panose="020B0604020202020204" pitchFamily="34" charset="0"/>
              </a:rPr>
              <a:t>Sistem çökmeleri arasında öngörülen zaman aralığı nedir?</a:t>
            </a:r>
          </a:p>
          <a:p>
            <a:pPr algn="l"/>
            <a:r>
              <a:rPr lang="tr-TR" sz="2400" dirty="0">
                <a:solidFill>
                  <a:srgbClr val="52515B"/>
                </a:solidFill>
                <a:latin typeface="Arial" panose="020B0604020202020204" pitchFamily="34" charset="0"/>
                <a:cs typeface="Arial" panose="020B0604020202020204" pitchFamily="34" charset="0"/>
              </a:rPr>
              <a:t>Kaynak kullanımı ve yanıt süresine ilişkin verimlilik ölçütleri nelerdir?</a:t>
            </a:r>
          </a:p>
          <a:p>
            <a:pPr algn="l"/>
            <a:endParaRPr lang="tr-TR" sz="2400" b="0" i="0" dirty="0">
              <a:solidFill>
                <a:srgbClr val="52515B"/>
              </a:solidFill>
              <a:effectLst/>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163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08879" y="783772"/>
            <a:ext cx="11061333" cy="1554480"/>
          </a:xfrm>
        </p:spPr>
        <p:txBody>
          <a:bodyPr anchor="ctr">
            <a:normAutofit/>
          </a:bodyPr>
          <a:lstStyle/>
          <a:p>
            <a:r>
              <a:rPr lang="tr-TR" sz="4800" b="1" dirty="0">
                <a:solidFill>
                  <a:srgbClr val="002060"/>
                </a:solidFill>
              </a:rPr>
              <a:t>Yazılım Tasarımı ve Geliştirilmesi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algn="l"/>
            <a:r>
              <a:rPr lang="tr-TR" sz="2400" b="0" i="0" dirty="0">
                <a:solidFill>
                  <a:schemeClr val="tx1">
                    <a:lumMod val="65000"/>
                    <a:lumOff val="35000"/>
                  </a:schemeClr>
                </a:solidFill>
                <a:effectLst/>
                <a:latin typeface="Arial" panose="020B0604020202020204" pitchFamily="34" charset="0"/>
                <a:cs typeface="Arial" panose="020B0604020202020204" pitchFamily="34" charset="0"/>
              </a:rPr>
              <a:t>Gereksinimlerin netleşmesinden sonra Tasarım aşamasına yani geliştirilecek olan ürünün ilk modelinin ve gösteriminin ortaya çıkarılması aşamasına geçilir. Bu aşamada gereksinimlerden faydalanarak Teknik Tasarım, Çözüm Tasarım vb. adlandırılan belgelendirmeler ile ürüne ait geliştirme öncesi faaliyetler gerçekleştirilir. Bu açıdan tasarımların gerçekleştirilmesinde deneyim ve bilgi birikimi önemli yer tutar. Yazılım geliştirme sürecinde “tasarım ve geliştirme” aşaması, gereksinimlere dönüştürülmüş taleplerin çalışabilir bir duruma dönüştürülme aşamasıdır.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31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08879" y="783772"/>
            <a:ext cx="11061333" cy="1554480"/>
          </a:xfrm>
        </p:spPr>
        <p:txBody>
          <a:bodyPr anchor="ctr">
            <a:normAutofit/>
          </a:bodyPr>
          <a:lstStyle/>
          <a:p>
            <a:r>
              <a:rPr lang="tr-TR" sz="4800" b="1" dirty="0">
                <a:solidFill>
                  <a:srgbClr val="002060"/>
                </a:solidFill>
              </a:rPr>
              <a:t>Yazılım Tasarımı Süreci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Bileşen tasarımı</a:t>
            </a:r>
          </a:p>
          <a:p>
            <a:pPr algn="l"/>
            <a:r>
              <a:rPr lang="tr-TR" sz="2400" b="0" i="0" dirty="0">
                <a:solidFill>
                  <a:srgbClr val="52515B"/>
                </a:solidFill>
                <a:effectLst/>
                <a:latin typeface="Arial" panose="020B0604020202020204" pitchFamily="34" charset="0"/>
                <a:cs typeface="Arial" panose="020B0604020202020204" pitchFamily="34" charset="0"/>
              </a:rPr>
              <a:t>Algoritma tasarımı</a:t>
            </a:r>
          </a:p>
          <a:p>
            <a:pPr algn="l"/>
            <a:r>
              <a:rPr lang="tr-TR" sz="2400" b="0" i="0" dirty="0">
                <a:solidFill>
                  <a:srgbClr val="52515B"/>
                </a:solidFill>
                <a:effectLst/>
                <a:latin typeface="Arial" panose="020B0604020202020204" pitchFamily="34" charset="0"/>
                <a:cs typeface="Arial" panose="020B0604020202020204" pitchFamily="34" charset="0"/>
              </a:rPr>
              <a:t>Mimari tasarım</a:t>
            </a:r>
          </a:p>
          <a:p>
            <a:pPr algn="l"/>
            <a:r>
              <a:rPr lang="tr-TR" sz="2400" b="0" i="0" dirty="0">
                <a:solidFill>
                  <a:srgbClr val="52515B"/>
                </a:solidFill>
                <a:effectLst/>
                <a:latin typeface="Arial" panose="020B0604020202020204" pitchFamily="34" charset="0"/>
                <a:cs typeface="Arial" panose="020B0604020202020204" pitchFamily="34" charset="0"/>
              </a:rPr>
              <a:t>Veri yapısı tasarımı</a:t>
            </a:r>
          </a:p>
          <a:p>
            <a:pPr algn="l"/>
            <a:r>
              <a:rPr lang="tr-TR" sz="2400" b="0" i="0" dirty="0">
                <a:solidFill>
                  <a:srgbClr val="52515B"/>
                </a:solidFill>
                <a:effectLst/>
                <a:latin typeface="Arial" panose="020B0604020202020204" pitchFamily="34" charset="0"/>
                <a:cs typeface="Arial" panose="020B0604020202020204" pitchFamily="34" charset="0"/>
              </a:rPr>
              <a:t>Ara yüz tasarımı</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3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Gereksinim Analizi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endParaRPr lang="tr-TR" sz="2400" dirty="0">
              <a:solidFill>
                <a:schemeClr val="tx1">
                  <a:lumMod val="65000"/>
                  <a:lumOff val="35000"/>
                </a:schemeClr>
              </a:solidFill>
              <a:latin typeface="Arial" panose="020B0604020202020204" pitchFamily="34" charset="0"/>
              <a:cs typeface="Arial" panose="020B0604020202020204" pitchFamily="34" charset="0"/>
            </a:endParaRPr>
          </a:p>
          <a:p>
            <a:r>
              <a:rPr lang="tr-TR" sz="2400" dirty="0">
                <a:solidFill>
                  <a:schemeClr val="tx1">
                    <a:lumMod val="65000"/>
                    <a:lumOff val="35000"/>
                  </a:schemeClr>
                </a:solidFill>
                <a:latin typeface="Arial" panose="020B0604020202020204" pitchFamily="34" charset="0"/>
                <a:cs typeface="Arial" panose="020B0604020202020204" pitchFamily="34" charset="0"/>
              </a:rPr>
              <a:t>Gereksinim analizi, </a:t>
            </a:r>
            <a:r>
              <a:rPr lang="tr-TR" sz="2400" dirty="0">
                <a:solidFill>
                  <a:srgbClr val="002060"/>
                </a:solidFill>
                <a:latin typeface="Arial" panose="020B0604020202020204" pitchFamily="34" charset="0"/>
                <a:cs typeface="Arial" panose="020B0604020202020204" pitchFamily="34" charset="0"/>
              </a:rPr>
              <a:t>paydaşlardan gereksinimlerin toplanması</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a:solidFill>
                  <a:srgbClr val="002060"/>
                </a:solidFill>
                <a:latin typeface="Arial" panose="020B0604020202020204" pitchFamily="34" charset="0"/>
                <a:cs typeface="Arial" panose="020B0604020202020204" pitchFamily="34" charset="0"/>
              </a:rPr>
              <a:t>gereksinimlerin belgelenmesi </a:t>
            </a:r>
            <a:r>
              <a:rPr lang="tr-TR" sz="2400" dirty="0">
                <a:solidFill>
                  <a:schemeClr val="tx1">
                    <a:lumMod val="65000"/>
                    <a:lumOff val="35000"/>
                  </a:schemeClr>
                </a:solidFill>
                <a:latin typeface="Arial" panose="020B0604020202020204" pitchFamily="34" charset="0"/>
                <a:cs typeface="Arial" panose="020B0604020202020204" pitchFamily="34" charset="0"/>
              </a:rPr>
              <a:t>ve </a:t>
            </a:r>
            <a:r>
              <a:rPr lang="tr-TR" sz="2400" dirty="0">
                <a:solidFill>
                  <a:srgbClr val="002060"/>
                </a:solidFill>
                <a:latin typeface="Arial" panose="020B0604020202020204" pitchFamily="34" charset="0"/>
                <a:cs typeface="Arial" panose="020B0604020202020204" pitchFamily="34" charset="0"/>
              </a:rPr>
              <a:t>organize edilmesi</a:t>
            </a:r>
            <a:r>
              <a:rPr lang="tr-TR" sz="2400" dirty="0">
                <a:solidFill>
                  <a:schemeClr val="tx1">
                    <a:lumMod val="65000"/>
                    <a:lumOff val="35000"/>
                  </a:schemeClr>
                </a:solidFill>
                <a:latin typeface="Arial" panose="020B0604020202020204" pitchFamily="34" charset="0"/>
                <a:cs typeface="Arial" panose="020B0604020202020204" pitchFamily="34" charset="0"/>
              </a:rPr>
              <a:t>, </a:t>
            </a:r>
            <a:r>
              <a:rPr lang="tr-TR" sz="2400" dirty="0">
                <a:solidFill>
                  <a:srgbClr val="002060"/>
                </a:solidFill>
                <a:latin typeface="Arial" panose="020B0604020202020204" pitchFamily="34" charset="0"/>
                <a:cs typeface="Arial" panose="020B0604020202020204" pitchFamily="34" charset="0"/>
              </a:rPr>
              <a:t>gereksinimlerin doğrulanması</a:t>
            </a:r>
            <a:r>
              <a:rPr lang="tr-TR" sz="2400" dirty="0">
                <a:solidFill>
                  <a:schemeClr val="tx1">
                    <a:lumMod val="65000"/>
                    <a:lumOff val="35000"/>
                  </a:schemeClr>
                </a:solidFill>
                <a:latin typeface="Arial" panose="020B0604020202020204" pitchFamily="34" charset="0"/>
                <a:cs typeface="Arial" panose="020B0604020202020204" pitchFamily="34" charset="0"/>
              </a:rPr>
              <a:t> ve bir </a:t>
            </a:r>
            <a:r>
              <a:rPr lang="tr-TR" sz="2400" dirty="0">
                <a:solidFill>
                  <a:srgbClr val="002060"/>
                </a:solidFill>
                <a:latin typeface="Arial" panose="020B0604020202020204" pitchFamily="34" charset="0"/>
                <a:cs typeface="Arial" panose="020B0604020202020204" pitchFamily="34" charset="0"/>
              </a:rPr>
              <a:t>gereksinim belirtim belgesinin oluşturulması </a:t>
            </a:r>
            <a:r>
              <a:rPr lang="tr-TR" sz="2400" dirty="0">
                <a:solidFill>
                  <a:schemeClr val="tx1">
                    <a:lumMod val="65000"/>
                    <a:lumOff val="35000"/>
                  </a:schemeClr>
                </a:solidFill>
                <a:latin typeface="Arial" panose="020B0604020202020204" pitchFamily="34" charset="0"/>
                <a:cs typeface="Arial" panose="020B0604020202020204" pitchFamily="34" charset="0"/>
              </a:rPr>
              <a:t>gibi çeşitli faaliyetleri içerir. Bu belge, yazılım geliştirme ekibi için bir plan görevi görür ve yazılım sisteminin tasarımına, geliştirilmesine, test edilmesine ve devreye alınmasına rehberlik etmek için kullanılır.</a:t>
            </a:r>
          </a:p>
          <a:p>
            <a:pPr marL="0" indent="0">
              <a:buNone/>
            </a:pPr>
            <a:endParaRPr lang="tr-TR" sz="240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849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08879" y="783772"/>
            <a:ext cx="11061333" cy="1554480"/>
          </a:xfrm>
        </p:spPr>
        <p:txBody>
          <a:bodyPr anchor="ctr">
            <a:normAutofit/>
          </a:bodyPr>
          <a:lstStyle/>
          <a:p>
            <a:r>
              <a:rPr lang="tr-TR" sz="4800" b="1" dirty="0">
                <a:solidFill>
                  <a:srgbClr val="002060"/>
                </a:solidFill>
              </a:rPr>
              <a:t>Geliştirme Aşaması</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Tasarım aşaması gerçekleştirildikten sonra yazılımın kodlanmasına yani geliştirme aşamasına geçilir. Tasarım ile geliştirme faaliyetleri iç içe eylemler olabilmekte ve yazılım süreç modellerine göre farklılık göstermektedir.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489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608879" y="783772"/>
            <a:ext cx="11061333" cy="1554480"/>
          </a:xfrm>
        </p:spPr>
        <p:txBody>
          <a:bodyPr anchor="ctr">
            <a:normAutofit/>
          </a:bodyPr>
          <a:lstStyle/>
          <a:p>
            <a:r>
              <a:rPr lang="tr-TR" sz="4800" b="1" dirty="0">
                <a:solidFill>
                  <a:srgbClr val="002060"/>
                </a:solidFill>
              </a:rPr>
              <a:t>Doğrulama Süreci</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934362"/>
            <a:ext cx="10154438"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Gereksinimler doğru oluşturulmuş mu?</a:t>
            </a:r>
          </a:p>
          <a:p>
            <a:pPr algn="l"/>
            <a:r>
              <a:rPr lang="tr-TR" sz="2400" dirty="0">
                <a:solidFill>
                  <a:srgbClr val="52515B"/>
                </a:solidFill>
                <a:latin typeface="Arial" panose="020B0604020202020204" pitchFamily="34" charset="0"/>
                <a:cs typeface="Arial" panose="020B0604020202020204" pitchFamily="34" charset="0"/>
              </a:rPr>
              <a:t>Gereksinimler tutarlı mı?</a:t>
            </a:r>
          </a:p>
          <a:p>
            <a:pPr algn="l"/>
            <a:r>
              <a:rPr lang="tr-TR" sz="2400" b="0" i="0" dirty="0">
                <a:solidFill>
                  <a:srgbClr val="52515B"/>
                </a:solidFill>
                <a:effectLst/>
                <a:latin typeface="Arial" panose="020B0604020202020204" pitchFamily="34" charset="0"/>
                <a:cs typeface="Arial" panose="020B0604020202020204" pitchFamily="34" charset="0"/>
              </a:rPr>
              <a:t>Gereksinimler tam mı?</a:t>
            </a:r>
            <a:r>
              <a:rPr lang="tr-TR" sz="2400" dirty="0">
                <a:solidFill>
                  <a:srgbClr val="52515B"/>
                </a:solidFill>
                <a:latin typeface="Arial" panose="020B0604020202020204" pitchFamily="34" charset="0"/>
                <a:cs typeface="Arial" panose="020B0604020202020204" pitchFamily="34" charset="0"/>
              </a:rPr>
              <a:t> (Dışsal tamlık / İçsel tamlık)</a:t>
            </a:r>
          </a:p>
          <a:p>
            <a:pPr algn="l"/>
            <a:r>
              <a:rPr lang="tr-TR" sz="2400" b="0" i="0" dirty="0">
                <a:solidFill>
                  <a:srgbClr val="52515B"/>
                </a:solidFill>
                <a:effectLst/>
                <a:latin typeface="Arial" panose="020B0604020202020204" pitchFamily="34" charset="0"/>
                <a:cs typeface="Arial" panose="020B0604020202020204" pitchFamily="34" charset="0"/>
              </a:rPr>
              <a:t>Gereksinimler gerçekçi mi</a:t>
            </a:r>
            <a:r>
              <a:rPr lang="tr-TR" sz="2400" dirty="0">
                <a:solidFill>
                  <a:srgbClr val="52515B"/>
                </a:solidFill>
                <a:latin typeface="Arial" panose="020B0604020202020204" pitchFamily="34" charset="0"/>
                <a:cs typeface="Arial" panose="020B0604020202020204" pitchFamily="34" charset="0"/>
              </a:rPr>
              <a:t>?</a:t>
            </a:r>
          </a:p>
          <a:p>
            <a:pPr algn="l"/>
            <a:r>
              <a:rPr lang="tr-TR" sz="2400" b="0" i="0" dirty="0">
                <a:solidFill>
                  <a:srgbClr val="52515B"/>
                </a:solidFill>
                <a:effectLst/>
                <a:latin typeface="Arial" panose="020B0604020202020204" pitchFamily="34" charset="0"/>
                <a:cs typeface="Arial" panose="020B0604020202020204" pitchFamily="34" charset="0"/>
              </a:rPr>
              <a:t>He</a:t>
            </a:r>
            <a:r>
              <a:rPr lang="tr-TR" sz="2400" dirty="0">
                <a:solidFill>
                  <a:srgbClr val="52515B"/>
                </a:solidFill>
                <a:latin typeface="Arial" panose="020B0604020202020204" pitchFamily="34" charset="0"/>
                <a:cs typeface="Arial" panose="020B0604020202020204" pitchFamily="34" charset="0"/>
              </a:rPr>
              <a:t>r gereksinim kullanıcı tarafından istenen bir şeyi mi tanımlamaktadır?</a:t>
            </a:r>
          </a:p>
          <a:p>
            <a:pPr algn="l"/>
            <a:r>
              <a:rPr lang="tr-TR" sz="2400" b="0" i="0" dirty="0">
                <a:solidFill>
                  <a:srgbClr val="52515B"/>
                </a:solidFill>
                <a:effectLst/>
                <a:latin typeface="Arial" panose="020B0604020202020204" pitchFamily="34" charset="0"/>
                <a:cs typeface="Arial" panose="020B0604020202020204" pitchFamily="34" charset="0"/>
              </a:rPr>
              <a:t>Gereksinimler doğrulanabilir mi?</a:t>
            </a:r>
          </a:p>
          <a:p>
            <a:pPr algn="l"/>
            <a:r>
              <a:rPr lang="tr-TR" sz="2400" dirty="0">
                <a:solidFill>
                  <a:srgbClr val="52515B"/>
                </a:solidFill>
                <a:latin typeface="Arial" panose="020B0604020202020204" pitchFamily="34" charset="0"/>
                <a:cs typeface="Arial" panose="020B0604020202020204" pitchFamily="34" charset="0"/>
              </a:rPr>
              <a:t>Gereksinimler izlenebilir mi?</a:t>
            </a:r>
            <a:endParaRPr lang="tr-TR" sz="2400" b="0" i="0" dirty="0">
              <a:solidFill>
                <a:srgbClr val="52515B"/>
              </a:solidFill>
              <a:effectLst/>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822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80E5E6-5365-8BFF-EF58-3AFD9517C9BE}"/>
              </a:ext>
            </a:extLst>
          </p:cNvPr>
          <p:cNvSpPr txBox="1"/>
          <p:nvPr/>
        </p:nvSpPr>
        <p:spPr>
          <a:xfrm>
            <a:off x="1269091" y="1244415"/>
            <a:ext cx="6096000" cy="1326517"/>
          </a:xfrm>
          <a:prstGeom prst="rect">
            <a:avLst/>
          </a:prstGeom>
          <a:noFill/>
        </p:spPr>
        <p:txBody>
          <a:bodyPr wrap="square">
            <a:spAutoFit/>
          </a:bodyPr>
          <a:lstStyle/>
          <a:p>
            <a:pPr defTabSz="868680">
              <a:lnSpc>
                <a:spcPct val="90000"/>
              </a:lnSpc>
              <a:spcAft>
                <a:spcPts val="428"/>
              </a:spcAft>
            </a:pPr>
            <a:r>
              <a:rPr lang="en-US" sz="2400" kern="1200" dirty="0">
                <a:solidFill>
                  <a:schemeClr val="bg2">
                    <a:lumMod val="25000"/>
                  </a:schemeClr>
                </a:solidFill>
                <a:latin typeface="Arial" panose="020B0604020202020204" pitchFamily="34" charset="0"/>
                <a:cs typeface="Arial" panose="020B0604020202020204" pitchFamily="34" charset="0"/>
              </a:rPr>
              <a:t>Doc. Dr .Mehmet Akif </a:t>
            </a:r>
            <a:r>
              <a:rPr lang="en-US" sz="2400" kern="1200" dirty="0" err="1">
                <a:solidFill>
                  <a:schemeClr val="bg2">
                    <a:lumMod val="25000"/>
                  </a:schemeClr>
                </a:solidFill>
                <a:latin typeface="Arial" panose="020B0604020202020204" pitchFamily="34" charset="0"/>
                <a:cs typeface="Arial" panose="020B0604020202020204" pitchFamily="34" charset="0"/>
              </a:rPr>
              <a:t>Cifci</a:t>
            </a:r>
            <a:endParaRPr lang="en-US" sz="2400" kern="1200" dirty="0">
              <a:solidFill>
                <a:schemeClr val="bg2">
                  <a:lumMod val="25000"/>
                </a:schemeClr>
              </a:solidFill>
              <a:latin typeface="Arial" panose="020B0604020202020204" pitchFamily="34" charset="0"/>
              <a:cs typeface="Arial" panose="020B0604020202020204" pitchFamily="34" charset="0"/>
            </a:endParaRPr>
          </a:p>
          <a:p>
            <a:pPr defTabSz="868680">
              <a:lnSpc>
                <a:spcPct val="90000"/>
              </a:lnSpc>
              <a:spcAft>
                <a:spcPts val="428"/>
              </a:spcAft>
            </a:pPr>
            <a:r>
              <a:rPr lang="en-US" sz="1800" kern="1200" dirty="0">
                <a:solidFill>
                  <a:schemeClr val="bg2">
                    <a:lumMod val="25000"/>
                  </a:schemeClr>
                </a:solidFill>
                <a:latin typeface="Arial" panose="020B0604020202020204" pitchFamily="34" charset="0"/>
                <a:cs typeface="Arial" panose="020B0604020202020204" pitchFamily="34" charset="0"/>
              </a:rPr>
              <a:t>• </a:t>
            </a:r>
            <a:r>
              <a:rPr lang="en-US" sz="1800" kern="1200" dirty="0" err="1">
                <a:solidFill>
                  <a:schemeClr val="bg2">
                    <a:lumMod val="25000"/>
                  </a:schemeClr>
                </a:solidFill>
                <a:latin typeface="Arial" panose="020B0604020202020204" pitchFamily="34" charset="0"/>
                <a:cs typeface="Arial" panose="020B0604020202020204" pitchFamily="34" charset="0"/>
              </a:rPr>
              <a:t>Viyana</a:t>
            </a:r>
            <a:r>
              <a:rPr lang="en-US" sz="1800" kern="1200" dirty="0">
                <a:solidFill>
                  <a:schemeClr val="bg2">
                    <a:lumMod val="25000"/>
                  </a:schemeClr>
                </a:solidFill>
                <a:latin typeface="Arial" panose="020B0604020202020204" pitchFamily="34" charset="0"/>
                <a:cs typeface="Arial" panose="020B0604020202020204" pitchFamily="34" charset="0"/>
              </a:rPr>
              <a:t> Teknik </a:t>
            </a:r>
            <a:r>
              <a:rPr lang="en-US" sz="1800" kern="1200" dirty="0" err="1">
                <a:solidFill>
                  <a:schemeClr val="bg2">
                    <a:lumMod val="25000"/>
                  </a:schemeClr>
                </a:solidFill>
                <a:latin typeface="Arial" panose="020B0604020202020204" pitchFamily="34" charset="0"/>
                <a:cs typeface="Arial" panose="020B0604020202020204" pitchFamily="34" charset="0"/>
              </a:rPr>
              <a:t>Üniversitesi</a:t>
            </a:r>
            <a:r>
              <a:rPr lang="en-US" sz="1800" kern="1200" dirty="0">
                <a:solidFill>
                  <a:schemeClr val="bg2">
                    <a:lumMod val="25000"/>
                  </a:schemeClr>
                </a:solidFill>
                <a:latin typeface="Arial" panose="020B0604020202020204" pitchFamily="34" charset="0"/>
                <a:cs typeface="Arial" panose="020B0604020202020204" pitchFamily="34" charset="0"/>
              </a:rPr>
              <a:t> (</a:t>
            </a:r>
            <a:r>
              <a:rPr lang="en-US" sz="1800" kern="1200" dirty="0" err="1">
                <a:solidFill>
                  <a:schemeClr val="bg2">
                    <a:lumMod val="25000"/>
                  </a:schemeClr>
                </a:solidFill>
                <a:latin typeface="Arial" panose="020B0604020202020204" pitchFamily="34" charset="0"/>
                <a:cs typeface="Arial" panose="020B0604020202020204" pitchFamily="34" charset="0"/>
              </a:rPr>
              <a:t>Avusturya</a:t>
            </a:r>
            <a:r>
              <a:rPr lang="en-US" sz="1800" kern="1200" dirty="0">
                <a:solidFill>
                  <a:schemeClr val="bg2">
                    <a:lumMod val="25000"/>
                  </a:schemeClr>
                </a:solidFill>
                <a:latin typeface="Arial" panose="020B0604020202020204" pitchFamily="34" charset="0"/>
                <a:cs typeface="Arial" panose="020B0604020202020204" pitchFamily="34" charset="0"/>
              </a:rPr>
              <a:t>) </a:t>
            </a:r>
          </a:p>
          <a:p>
            <a:pPr defTabSz="868680">
              <a:lnSpc>
                <a:spcPct val="90000"/>
              </a:lnSpc>
              <a:spcAft>
                <a:spcPts val="428"/>
              </a:spcAft>
            </a:pPr>
            <a:r>
              <a:rPr lang="en-US" sz="1800" kern="1200" dirty="0">
                <a:solidFill>
                  <a:schemeClr val="bg2">
                    <a:lumMod val="25000"/>
                  </a:schemeClr>
                </a:solidFill>
                <a:latin typeface="Arial" panose="020B0604020202020204" pitchFamily="34" charset="0"/>
                <a:cs typeface="Arial" panose="020B0604020202020204" pitchFamily="34" charset="0"/>
              </a:rPr>
              <a:t>• Klaipeda </a:t>
            </a:r>
            <a:r>
              <a:rPr lang="en-US" sz="1800" kern="1200" dirty="0" err="1">
                <a:solidFill>
                  <a:schemeClr val="bg2">
                    <a:lumMod val="25000"/>
                  </a:schemeClr>
                </a:solidFill>
                <a:latin typeface="Arial" panose="020B0604020202020204" pitchFamily="34" charset="0"/>
                <a:cs typeface="Arial" panose="020B0604020202020204" pitchFamily="34" charset="0"/>
              </a:rPr>
              <a:t>Üniversitesi</a:t>
            </a:r>
            <a:r>
              <a:rPr lang="en-US" sz="1800" kern="1200" dirty="0">
                <a:solidFill>
                  <a:schemeClr val="bg2">
                    <a:lumMod val="25000"/>
                  </a:schemeClr>
                </a:solidFill>
                <a:latin typeface="Arial" panose="020B0604020202020204" pitchFamily="34" charset="0"/>
                <a:cs typeface="Arial" panose="020B0604020202020204" pitchFamily="34" charset="0"/>
              </a:rPr>
              <a:t> (</a:t>
            </a:r>
            <a:r>
              <a:rPr lang="en-US" sz="1800" kern="1200" dirty="0" err="1">
                <a:solidFill>
                  <a:schemeClr val="bg2">
                    <a:lumMod val="25000"/>
                  </a:schemeClr>
                </a:solidFill>
                <a:latin typeface="Arial" panose="020B0604020202020204" pitchFamily="34" charset="0"/>
                <a:cs typeface="Arial" panose="020B0604020202020204" pitchFamily="34" charset="0"/>
              </a:rPr>
              <a:t>Litvanya</a:t>
            </a:r>
            <a:r>
              <a:rPr lang="en-US" sz="1800" kern="1200" dirty="0">
                <a:solidFill>
                  <a:schemeClr val="bg2">
                    <a:lumMod val="25000"/>
                  </a:schemeClr>
                </a:solidFill>
                <a:latin typeface="Arial" panose="020B0604020202020204" pitchFamily="34" charset="0"/>
                <a:cs typeface="Arial" panose="020B0604020202020204" pitchFamily="34" charset="0"/>
              </a:rPr>
              <a:t>) </a:t>
            </a:r>
          </a:p>
          <a:p>
            <a:pPr defTabSz="868680">
              <a:lnSpc>
                <a:spcPct val="90000"/>
              </a:lnSpc>
              <a:spcAft>
                <a:spcPts val="428"/>
              </a:spcAft>
            </a:pPr>
            <a:r>
              <a:rPr lang="en-US" sz="1800" kern="1200" dirty="0">
                <a:solidFill>
                  <a:schemeClr val="bg2">
                    <a:lumMod val="25000"/>
                  </a:schemeClr>
                </a:solidFill>
                <a:latin typeface="Arial" panose="020B0604020202020204" pitchFamily="34" charset="0"/>
                <a:cs typeface="Arial" panose="020B0604020202020204" pitchFamily="34" charset="0"/>
              </a:rPr>
              <a:t>• </a:t>
            </a:r>
            <a:r>
              <a:rPr lang="en-US" sz="1800" kern="1200" dirty="0" err="1">
                <a:solidFill>
                  <a:schemeClr val="bg2">
                    <a:lumMod val="25000"/>
                  </a:schemeClr>
                </a:solidFill>
                <a:latin typeface="Arial" panose="020B0604020202020204" pitchFamily="34" charset="0"/>
                <a:cs typeface="Arial" panose="020B0604020202020204" pitchFamily="34" charset="0"/>
              </a:rPr>
              <a:t>Bandırma</a:t>
            </a:r>
            <a:r>
              <a:rPr lang="en-US" sz="1800" kern="1200" dirty="0">
                <a:solidFill>
                  <a:schemeClr val="bg2">
                    <a:lumMod val="25000"/>
                  </a:schemeClr>
                </a:solidFill>
                <a:latin typeface="Arial" panose="020B0604020202020204" pitchFamily="34" charset="0"/>
                <a:cs typeface="Arial" panose="020B0604020202020204" pitchFamily="34" charset="0"/>
              </a:rPr>
              <a:t> </a:t>
            </a:r>
            <a:r>
              <a:rPr lang="en-US" sz="1800" kern="1200" dirty="0" err="1">
                <a:solidFill>
                  <a:schemeClr val="bg2">
                    <a:lumMod val="25000"/>
                  </a:schemeClr>
                </a:solidFill>
                <a:latin typeface="Arial" panose="020B0604020202020204" pitchFamily="34" charset="0"/>
                <a:cs typeface="Arial" panose="020B0604020202020204" pitchFamily="34" charset="0"/>
              </a:rPr>
              <a:t>Onyedi</a:t>
            </a:r>
            <a:r>
              <a:rPr lang="en-US" sz="1800" kern="1200" dirty="0">
                <a:solidFill>
                  <a:schemeClr val="bg2">
                    <a:lumMod val="25000"/>
                  </a:schemeClr>
                </a:solidFill>
                <a:latin typeface="Arial" panose="020B0604020202020204" pitchFamily="34" charset="0"/>
                <a:cs typeface="Arial" panose="020B0604020202020204" pitchFamily="34" charset="0"/>
              </a:rPr>
              <a:t> </a:t>
            </a:r>
            <a:r>
              <a:rPr lang="en-US" sz="1800" kern="1200" dirty="0" err="1">
                <a:solidFill>
                  <a:schemeClr val="bg2">
                    <a:lumMod val="25000"/>
                  </a:schemeClr>
                </a:solidFill>
                <a:latin typeface="Arial" panose="020B0604020202020204" pitchFamily="34" charset="0"/>
                <a:cs typeface="Arial" panose="020B0604020202020204" pitchFamily="34" charset="0"/>
              </a:rPr>
              <a:t>Eylül</a:t>
            </a:r>
            <a:r>
              <a:rPr lang="en-US" sz="1800" kern="1200" dirty="0">
                <a:solidFill>
                  <a:schemeClr val="bg2">
                    <a:lumMod val="25000"/>
                  </a:schemeClr>
                </a:solidFill>
                <a:latin typeface="Arial" panose="020B0604020202020204" pitchFamily="34" charset="0"/>
                <a:cs typeface="Arial" panose="020B0604020202020204" pitchFamily="34" charset="0"/>
              </a:rPr>
              <a:t> </a:t>
            </a:r>
            <a:r>
              <a:rPr lang="en-US" sz="1800" kern="1200" dirty="0" err="1">
                <a:solidFill>
                  <a:schemeClr val="bg2">
                    <a:lumMod val="25000"/>
                  </a:schemeClr>
                </a:solidFill>
                <a:latin typeface="Arial" panose="020B0604020202020204" pitchFamily="34" charset="0"/>
                <a:cs typeface="Arial" panose="020B0604020202020204" pitchFamily="34" charset="0"/>
              </a:rPr>
              <a:t>Üniversitesi</a:t>
            </a:r>
            <a:endParaRPr lang="en-US" sz="1800" dirty="0">
              <a:solidFill>
                <a:schemeClr val="bg2">
                  <a:lumMod val="25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B618327-13A7-BF28-815B-ED9841AA4340}"/>
              </a:ext>
            </a:extLst>
          </p:cNvPr>
          <p:cNvSpPr txBox="1"/>
          <p:nvPr/>
        </p:nvSpPr>
        <p:spPr>
          <a:xfrm>
            <a:off x="1206995" y="3805404"/>
            <a:ext cx="6096000" cy="1326517"/>
          </a:xfrm>
          <a:prstGeom prst="rect">
            <a:avLst/>
          </a:prstGeom>
          <a:noFill/>
        </p:spPr>
        <p:txBody>
          <a:bodyPr wrap="square">
            <a:spAutoFit/>
          </a:bodyPr>
          <a:lstStyle/>
          <a:p>
            <a:pPr defTabSz="868680">
              <a:lnSpc>
                <a:spcPct val="90000"/>
              </a:lnSpc>
              <a:spcAft>
                <a:spcPts val="428"/>
              </a:spcAft>
            </a:pPr>
            <a:r>
              <a:rPr lang="en-US" sz="2400" kern="1200" dirty="0">
                <a:solidFill>
                  <a:schemeClr val="bg2">
                    <a:lumMod val="25000"/>
                  </a:schemeClr>
                </a:solidFill>
                <a:latin typeface="Arial" panose="020B0604020202020204" pitchFamily="34" charset="0"/>
                <a:cs typeface="Arial" panose="020B0604020202020204" pitchFamily="34" charset="0"/>
              </a:rPr>
              <a:t>To </a:t>
            </a:r>
            <a:r>
              <a:rPr lang="tr-TR" sz="2400" kern="1200" dirty="0">
                <a:solidFill>
                  <a:schemeClr val="bg2">
                    <a:lumMod val="25000"/>
                  </a:schemeClr>
                </a:solidFill>
                <a:latin typeface="Arial" panose="020B0604020202020204" pitchFamily="34" charset="0"/>
                <a:cs typeface="Arial" panose="020B0604020202020204" pitchFamily="34" charset="0"/>
              </a:rPr>
              <a:t>F</a:t>
            </a:r>
            <a:r>
              <a:rPr lang="en-US" sz="2400" kern="1200" dirty="0" err="1">
                <a:solidFill>
                  <a:schemeClr val="bg2">
                    <a:lumMod val="25000"/>
                  </a:schemeClr>
                </a:solidFill>
                <a:latin typeface="Arial" panose="020B0604020202020204" pitchFamily="34" charset="0"/>
                <a:cs typeface="Arial" panose="020B0604020202020204" pitchFamily="34" charset="0"/>
              </a:rPr>
              <a:t>ollow</a:t>
            </a:r>
            <a:r>
              <a:rPr lang="en-US" sz="2400" kern="1200" dirty="0">
                <a:solidFill>
                  <a:schemeClr val="bg2">
                    <a:lumMod val="25000"/>
                  </a:schemeClr>
                </a:solidFill>
                <a:latin typeface="Arial" panose="020B0604020202020204" pitchFamily="34" charset="0"/>
                <a:cs typeface="Arial" panose="020B0604020202020204" pitchFamily="34" charset="0"/>
              </a:rPr>
              <a:t> and </a:t>
            </a:r>
            <a:r>
              <a:rPr lang="tr-TR" sz="2400" kern="1200" dirty="0">
                <a:solidFill>
                  <a:schemeClr val="bg2">
                    <a:lumMod val="25000"/>
                  </a:schemeClr>
                </a:solidFill>
                <a:latin typeface="Arial" panose="020B0604020202020204" pitchFamily="34" charset="0"/>
                <a:cs typeface="Arial" panose="020B0604020202020204" pitchFamily="34" charset="0"/>
              </a:rPr>
              <a:t>C</a:t>
            </a:r>
            <a:r>
              <a:rPr lang="en-US" sz="2400" kern="1200" dirty="0" err="1">
                <a:solidFill>
                  <a:schemeClr val="bg2">
                    <a:lumMod val="25000"/>
                  </a:schemeClr>
                </a:solidFill>
                <a:latin typeface="Arial" panose="020B0604020202020204" pitchFamily="34" charset="0"/>
                <a:cs typeface="Arial" panose="020B0604020202020204" pitchFamily="34" charset="0"/>
              </a:rPr>
              <a:t>onnect</a:t>
            </a:r>
            <a:r>
              <a:rPr lang="en-US" sz="2400" kern="1200" dirty="0">
                <a:solidFill>
                  <a:schemeClr val="bg2">
                    <a:lumMod val="25000"/>
                  </a:schemeClr>
                </a:solidFill>
                <a:latin typeface="Arial" panose="020B0604020202020204" pitchFamily="34" charset="0"/>
                <a:cs typeface="Arial" panose="020B0604020202020204" pitchFamily="34" charset="0"/>
              </a:rPr>
              <a:t> </a:t>
            </a:r>
          </a:p>
          <a:p>
            <a:pPr defTabSz="868680">
              <a:lnSpc>
                <a:spcPct val="90000"/>
              </a:lnSpc>
              <a:spcAft>
                <a:spcPts val="428"/>
              </a:spcAft>
            </a:pPr>
            <a:r>
              <a:rPr lang="en-US" sz="1800" kern="1200" dirty="0">
                <a:solidFill>
                  <a:schemeClr val="bg2">
                    <a:lumMod val="25000"/>
                  </a:schemeClr>
                </a:solidFill>
                <a:latin typeface="Arial" panose="020B0604020202020204" pitchFamily="34" charset="0"/>
                <a:cs typeface="Arial" panose="020B0604020202020204" pitchFamily="34" charset="0"/>
              </a:rPr>
              <a:t>https://github.com/themanoftalent </a:t>
            </a:r>
          </a:p>
          <a:p>
            <a:pPr defTabSz="868680">
              <a:lnSpc>
                <a:spcPct val="90000"/>
              </a:lnSpc>
              <a:spcAft>
                <a:spcPts val="428"/>
              </a:spcAft>
            </a:pPr>
            <a:r>
              <a:rPr lang="en-US" sz="1800" kern="1200" dirty="0">
                <a:solidFill>
                  <a:schemeClr val="bg2">
                    <a:lumMod val="25000"/>
                  </a:schemeClr>
                </a:solidFill>
                <a:latin typeface="Arial" panose="020B0604020202020204" pitchFamily="34" charset="0"/>
                <a:cs typeface="Arial" panose="020B0604020202020204" pitchFamily="34" charset="0"/>
              </a:rPr>
              <a:t>https://www.linkedin.com/in/themanoftalent/ </a:t>
            </a:r>
          </a:p>
          <a:p>
            <a:pPr defTabSz="868680">
              <a:lnSpc>
                <a:spcPct val="90000"/>
              </a:lnSpc>
              <a:spcAft>
                <a:spcPts val="428"/>
              </a:spcAft>
            </a:pPr>
            <a:r>
              <a:rPr lang="en-US" sz="1800" kern="1200" dirty="0">
                <a:solidFill>
                  <a:schemeClr val="bg2">
                    <a:lumMod val="25000"/>
                  </a:schemeClr>
                </a:solidFill>
                <a:latin typeface="Arial" panose="020B0604020202020204" pitchFamily="34" charset="0"/>
                <a:cs typeface="Arial" panose="020B0604020202020204" pitchFamily="34" charset="0"/>
              </a:rPr>
              <a:t>https://www.researchgate.net/profile/Mehmet-Akif-Cifci </a:t>
            </a:r>
          </a:p>
        </p:txBody>
      </p:sp>
    </p:spTree>
    <p:extLst>
      <p:ext uri="{BB962C8B-B14F-4D97-AF65-F5344CB8AC3E}">
        <p14:creationId xmlns:p14="http://schemas.microsoft.com/office/powerpoint/2010/main" val="283229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Gereksinim Analizi Nedir?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Gereksinim analizinin, SDLC boyunca devam eden yinelemeli bir süreç olduğunu ve proje ilerledikçe değişikliklerin meydana gelebileceğini unutmamak önemlidir. Bu, gereksinim analizi sürecinin, değişiklikler ve güncellemeler gerçekleştikçe uyum sağlayacak kadar </a:t>
            </a:r>
            <a:r>
              <a:rPr lang="tr-TR" sz="2400" b="0" i="0" dirty="0">
                <a:solidFill>
                  <a:srgbClr val="002060"/>
                </a:solidFill>
                <a:effectLst/>
                <a:latin typeface="Arial" panose="020B0604020202020204" pitchFamily="34" charset="0"/>
                <a:cs typeface="Arial" panose="020B0604020202020204" pitchFamily="34" charset="0"/>
              </a:rPr>
              <a:t>esnek </a:t>
            </a:r>
            <a:r>
              <a:rPr lang="tr-TR" sz="2400" b="0" i="0" dirty="0">
                <a:solidFill>
                  <a:srgbClr val="52515B"/>
                </a:solidFill>
                <a:effectLst/>
                <a:latin typeface="Arial" panose="020B0604020202020204" pitchFamily="34" charset="0"/>
                <a:cs typeface="Arial" panose="020B0604020202020204" pitchFamily="34" charset="0"/>
              </a:rPr>
              <a:t>olması gerektiği anlamına gelir.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27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9942716" cy="1554480"/>
          </a:xfrm>
        </p:spPr>
        <p:txBody>
          <a:bodyPr anchor="ctr">
            <a:normAutofit/>
          </a:bodyPr>
          <a:lstStyle/>
          <a:p>
            <a:r>
              <a:rPr lang="tr-TR" sz="6000" b="1" dirty="0">
                <a:solidFill>
                  <a:srgbClr val="002060"/>
                </a:solidFill>
              </a:rPr>
              <a:t>Gereksinim Analizi Amacı?</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Sistemin işlevlerini ve kesin gereksinimlerini açıklığa kavuşturmak ve sonucunda bunları belirli bir formatta </a:t>
            </a:r>
            <a:r>
              <a:rPr lang="tr-TR" sz="2400" b="0" i="0" dirty="0">
                <a:solidFill>
                  <a:srgbClr val="002060"/>
                </a:solidFill>
                <a:effectLst/>
                <a:latin typeface="Arial" panose="020B0604020202020204" pitchFamily="34" charset="0"/>
                <a:cs typeface="Arial" panose="020B0604020202020204" pitchFamily="34" charset="0"/>
              </a:rPr>
              <a:t>dokümante</a:t>
            </a:r>
            <a:r>
              <a:rPr lang="tr-TR" sz="2400" b="0" i="0" dirty="0">
                <a:solidFill>
                  <a:srgbClr val="52515B"/>
                </a:solidFill>
                <a:effectLst/>
                <a:latin typeface="Arial" panose="020B0604020202020204" pitchFamily="34" charset="0"/>
                <a:cs typeface="Arial" panose="020B0604020202020204" pitchFamily="34" charset="0"/>
              </a:rPr>
              <a:t> etmektir.</a:t>
            </a:r>
          </a:p>
          <a:p>
            <a:pPr algn="l"/>
            <a:r>
              <a:rPr lang="tr-TR" sz="2400" b="0" i="0" dirty="0">
                <a:solidFill>
                  <a:srgbClr val="52515B"/>
                </a:solidFill>
                <a:effectLst/>
                <a:latin typeface="Arial" panose="020B0604020202020204" pitchFamily="34" charset="0"/>
                <a:cs typeface="Arial" panose="020B0604020202020204" pitchFamily="34" charset="0"/>
              </a:rPr>
              <a:t>Geliştiricilerin, müşterilerin sistemin nasıl çalışmasını istediklerini anlamalarını sağlar.</a:t>
            </a:r>
          </a:p>
          <a:p>
            <a:pPr algn="l"/>
            <a:r>
              <a:rPr lang="tr-TR" sz="2400" dirty="0">
                <a:solidFill>
                  <a:srgbClr val="52515B"/>
                </a:solidFill>
                <a:latin typeface="Arial" panose="020B0604020202020204" pitchFamily="34" charset="0"/>
                <a:cs typeface="Arial" panose="020B0604020202020204" pitchFamily="34" charset="0"/>
              </a:rPr>
              <a:t>Gereksinimler, sonuç sistemin ne özellikte ve işlevsellikte olacağını söyler.</a:t>
            </a:r>
          </a:p>
          <a:p>
            <a:pPr algn="l"/>
            <a:r>
              <a:rPr lang="tr-TR" sz="2400" b="0" i="0" dirty="0">
                <a:solidFill>
                  <a:srgbClr val="52515B"/>
                </a:solidFill>
                <a:effectLst/>
                <a:latin typeface="Arial" panose="020B0604020202020204" pitchFamily="34" charset="0"/>
                <a:cs typeface="Arial" panose="020B0604020202020204" pitchFamily="34" charset="0"/>
              </a:rPr>
              <a:t>Gereksinimler sınama ekibine, kullanıcıyı, sunulan sistemin istenen sistem olduğuna ikna etmek için neler göstermeleri gerektiğini söyler.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28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7" name="Group 205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058" name="Rectangle 2057">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9" name="Straight Connector 2058">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a:extLst>
              <a:ext uri="{FF2B5EF4-FFF2-40B4-BE49-F238E27FC236}">
                <a16:creationId xmlns:a16="http://schemas.microsoft.com/office/drawing/2014/main" id="{575089C2-F23A-6588-23E4-6BBCD2C75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416" y="1584211"/>
            <a:ext cx="9507168" cy="3689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41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680322" cy="1554480"/>
          </a:xfrm>
        </p:spPr>
        <p:txBody>
          <a:bodyPr anchor="ctr">
            <a:normAutofit fontScale="90000"/>
          </a:bodyPr>
          <a:lstStyle/>
          <a:p>
            <a:r>
              <a:rPr lang="tr-TR" sz="6000" b="1" dirty="0">
                <a:solidFill>
                  <a:srgbClr val="002060"/>
                </a:solidFill>
              </a:rPr>
              <a:t>Bir gereksinim analizi şunları yapar:</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Yeni bir ürünün gerekli özelliklerini ve genel vizyonunu açıklar.</a:t>
            </a:r>
          </a:p>
          <a:p>
            <a:pPr algn="l"/>
            <a:r>
              <a:rPr lang="tr-TR" sz="2400" b="0" i="0" dirty="0">
                <a:solidFill>
                  <a:srgbClr val="52515B"/>
                </a:solidFill>
                <a:effectLst/>
                <a:latin typeface="Arial" panose="020B0604020202020204" pitchFamily="34" charset="0"/>
                <a:cs typeface="Arial" panose="020B0604020202020204" pitchFamily="34" charset="0"/>
              </a:rPr>
              <a:t>İlgili ürüne ilişkin paydaş beklentilerini netleştirir .</a:t>
            </a:r>
          </a:p>
          <a:p>
            <a:pPr algn="l"/>
            <a:r>
              <a:rPr lang="tr-TR" sz="2400" b="0" i="0" dirty="0">
                <a:solidFill>
                  <a:srgbClr val="52515B"/>
                </a:solidFill>
                <a:effectLst/>
                <a:latin typeface="Arial" panose="020B0604020202020204" pitchFamily="34" charset="0"/>
                <a:cs typeface="Arial" panose="020B0604020202020204" pitchFamily="34" charset="0"/>
              </a:rPr>
              <a:t>Geliştirme ve test sırasında çatışmayı ve iletişim boşluklarını önler.</a:t>
            </a:r>
          </a:p>
          <a:p>
            <a:pPr algn="l"/>
            <a:r>
              <a:rPr lang="tr-TR" sz="2400" b="0" i="0" dirty="0">
                <a:solidFill>
                  <a:srgbClr val="52515B"/>
                </a:solidFill>
                <a:effectLst/>
                <a:latin typeface="Arial" panose="020B0604020202020204" pitchFamily="34" charset="0"/>
                <a:cs typeface="Arial" panose="020B0604020202020204" pitchFamily="34" charset="0"/>
              </a:rPr>
              <a:t>Nihai ürünün gereksinimlere uygun olmasını sağlar, yani kapsamın dışına çıkılmasını önler.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58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1043631" y="809898"/>
            <a:ext cx="10680322" cy="1554480"/>
          </a:xfrm>
        </p:spPr>
        <p:txBody>
          <a:bodyPr anchor="ctr">
            <a:normAutofit/>
          </a:bodyPr>
          <a:lstStyle/>
          <a:p>
            <a:r>
              <a:rPr lang="tr-TR" sz="6000" b="1" dirty="0">
                <a:solidFill>
                  <a:srgbClr val="002060"/>
                </a:solidFill>
              </a:rPr>
              <a:t>Gereksinim Analizi Adımları</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Gereksinimlere toplayın.</a:t>
            </a:r>
          </a:p>
          <a:p>
            <a:pPr algn="l"/>
            <a:r>
              <a:rPr lang="tr-TR" sz="2400" b="0" i="0" dirty="0">
                <a:solidFill>
                  <a:srgbClr val="52515B"/>
                </a:solidFill>
                <a:effectLst/>
                <a:latin typeface="Arial" panose="020B0604020202020204" pitchFamily="34" charset="0"/>
                <a:cs typeface="Arial" panose="020B0604020202020204" pitchFamily="34" charset="0"/>
              </a:rPr>
              <a:t>Gereksinimleri analiz edin.</a:t>
            </a:r>
          </a:p>
          <a:p>
            <a:pPr algn="l"/>
            <a:r>
              <a:rPr lang="tr-TR" sz="2400" b="0" i="0" dirty="0">
                <a:solidFill>
                  <a:srgbClr val="52515B"/>
                </a:solidFill>
                <a:effectLst/>
                <a:latin typeface="Arial" panose="020B0604020202020204" pitchFamily="34" charset="0"/>
                <a:cs typeface="Arial" panose="020B0604020202020204" pitchFamily="34" charset="0"/>
              </a:rPr>
              <a:t>Gereksinimlerin kalitesini iyileştirin.</a:t>
            </a:r>
          </a:p>
          <a:p>
            <a:pPr algn="l"/>
            <a:r>
              <a:rPr lang="tr-TR" sz="2400" b="0" i="0" dirty="0">
                <a:solidFill>
                  <a:srgbClr val="52515B"/>
                </a:solidFill>
                <a:effectLst/>
                <a:latin typeface="Arial" panose="020B0604020202020204" pitchFamily="34" charset="0"/>
                <a:cs typeface="Arial" panose="020B0604020202020204" pitchFamily="34" charset="0"/>
              </a:rPr>
              <a:t>Gereksinimleri modelleyin.</a:t>
            </a:r>
          </a:p>
          <a:p>
            <a:pPr algn="l"/>
            <a:r>
              <a:rPr lang="tr-TR" sz="2400" b="0" i="0" dirty="0">
                <a:solidFill>
                  <a:srgbClr val="52515B"/>
                </a:solidFill>
                <a:effectLst/>
                <a:latin typeface="Arial" panose="020B0604020202020204" pitchFamily="34" charset="0"/>
                <a:cs typeface="Arial" panose="020B0604020202020204" pitchFamily="34" charset="0"/>
              </a:rPr>
              <a:t>Gereksinimleri belgeleyin ve gözden geçirin.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748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6CDA7C-FDAC-EFD3-4DE8-D4F24E73115E}"/>
              </a:ext>
            </a:extLst>
          </p:cNvPr>
          <p:cNvSpPr>
            <a:spLocks noGrp="1"/>
          </p:cNvSpPr>
          <p:nvPr>
            <p:ph type="title"/>
          </p:nvPr>
        </p:nvSpPr>
        <p:spPr>
          <a:xfrm>
            <a:off x="731526" y="809898"/>
            <a:ext cx="10306676" cy="1554480"/>
          </a:xfrm>
        </p:spPr>
        <p:txBody>
          <a:bodyPr anchor="ctr">
            <a:normAutofit/>
          </a:bodyPr>
          <a:lstStyle/>
          <a:p>
            <a:pPr marL="1143000" indent="-1143000">
              <a:buFont typeface="+mj-lt"/>
              <a:buAutoNum type="arabicPeriod"/>
            </a:pPr>
            <a:r>
              <a:rPr lang="tr-TR" sz="6000" b="1" dirty="0">
                <a:solidFill>
                  <a:srgbClr val="002060"/>
                </a:solidFill>
              </a:rPr>
              <a:t>Gereksinimleri Toplayın</a:t>
            </a:r>
          </a:p>
        </p:txBody>
      </p:sp>
      <p:sp>
        <p:nvSpPr>
          <p:cNvPr id="3" name="Content Placeholder 2">
            <a:extLst>
              <a:ext uri="{FF2B5EF4-FFF2-40B4-BE49-F238E27FC236}">
                <a16:creationId xmlns:a16="http://schemas.microsoft.com/office/drawing/2014/main" id="{14B833EF-D7E1-B2DE-B779-B971C594F472}"/>
              </a:ext>
            </a:extLst>
          </p:cNvPr>
          <p:cNvSpPr>
            <a:spLocks noGrp="1"/>
          </p:cNvSpPr>
          <p:nvPr>
            <p:ph idx="1"/>
          </p:nvPr>
        </p:nvSpPr>
        <p:spPr>
          <a:xfrm>
            <a:off x="1123162" y="2787602"/>
            <a:ext cx="9941319" cy="3124658"/>
          </a:xfrm>
        </p:spPr>
        <p:txBody>
          <a:bodyPr anchor="ctr">
            <a:noAutofit/>
          </a:bodyPr>
          <a:lstStyle/>
          <a:p>
            <a:pPr algn="l"/>
            <a:r>
              <a:rPr lang="tr-TR" sz="2400" b="0" i="0" dirty="0">
                <a:solidFill>
                  <a:srgbClr val="52515B"/>
                </a:solidFill>
                <a:effectLst/>
                <a:latin typeface="Arial" panose="020B0604020202020204" pitchFamily="34" charset="0"/>
                <a:cs typeface="Arial" panose="020B0604020202020204" pitchFamily="34" charset="0"/>
              </a:rPr>
              <a:t>Gereksinimleri toplamak için kullanıcılarla iletişime geçmeniz gerekir. Gereksinimleri toplama aşamasında kullanıcılarla görüşmeler yapabilir, iş yerinizi gözlemleyebilir ve odak grupları düzenleyebilirsiniz. Topladığınız tüm verilerden yola çıkarak gereksinim belgesini oluşturabilirsiniz.</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108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TotalTime>
  <Words>1234</Words>
  <Application>Microsoft Macintosh PowerPoint</Application>
  <PresentationFormat>Geniş ekran</PresentationFormat>
  <Paragraphs>134</Paragraphs>
  <Slides>32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32</vt:i4>
      </vt:variant>
    </vt:vector>
  </HeadingPairs>
  <TitlesOfParts>
    <vt:vector size="36" baseType="lpstr">
      <vt:lpstr>Aptos</vt:lpstr>
      <vt:lpstr>Aptos Display</vt:lpstr>
      <vt:lpstr>Arial</vt:lpstr>
      <vt:lpstr>1_Office Theme</vt:lpstr>
      <vt:lpstr>GEREKSİNİM ANALİZİ</vt:lpstr>
      <vt:lpstr>Gereksinim Analizi Nedir?</vt:lpstr>
      <vt:lpstr>Gereksinim Analizi Nedir?</vt:lpstr>
      <vt:lpstr>Gereksinim Analizi Nedir?</vt:lpstr>
      <vt:lpstr>Gereksinim Analizi Amacı?</vt:lpstr>
      <vt:lpstr>PowerPoint Sunusu</vt:lpstr>
      <vt:lpstr>Bir gereksinim analizi şunları yapar:</vt:lpstr>
      <vt:lpstr>Gereksinim Analizi Adımları</vt:lpstr>
      <vt:lpstr>Gereksinimleri Toplayın</vt:lpstr>
      <vt:lpstr>Gereksinimleri Analiz Edin</vt:lpstr>
      <vt:lpstr>Gereksinimlerin Kalitesini İyileştirin</vt:lpstr>
      <vt:lpstr>Gereksinimleri Modelleyin</vt:lpstr>
      <vt:lpstr>Gereksinimleri Belgeleyin ve Gözden Geçirin</vt:lpstr>
      <vt:lpstr>Gereksinimler Nasıl Sınıflandırılır?</vt:lpstr>
      <vt:lpstr>Fonksiyonel Gereksinimler (Functional Requirements)</vt:lpstr>
      <vt:lpstr>Fonksiyonel Olmayan Gereksinimler (No Functional Requirements)</vt:lpstr>
      <vt:lpstr>Gereksinim Türleri Nelerdir?</vt:lpstr>
      <vt:lpstr>PowerPoint Sunusu</vt:lpstr>
      <vt:lpstr>Fiziksel Çevre</vt:lpstr>
      <vt:lpstr>Arayüz</vt:lpstr>
      <vt:lpstr>Kullanıcı ve İnsan Etmeni</vt:lpstr>
      <vt:lpstr>İşlevsellik</vt:lpstr>
      <vt:lpstr>Belgeleme</vt:lpstr>
      <vt:lpstr>Veri</vt:lpstr>
      <vt:lpstr>Kaynaklar</vt:lpstr>
      <vt:lpstr>Güvenlik</vt:lpstr>
      <vt:lpstr>Kalite Güvencesi</vt:lpstr>
      <vt:lpstr>Yazılım Tasarımı ve Geliştirilmesi</vt:lpstr>
      <vt:lpstr>Yazılım Tasarımı Süreci</vt:lpstr>
      <vt:lpstr>Geliştirme Aşaması</vt:lpstr>
      <vt:lpstr>Doğrulama Süreci</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GEREKSİNİM ANALİZİ</dc:title>
  <dc:creator>GÜLLER KALYONCU</dc:creator>
  <cp:lastModifiedBy>GÜLLER KALYONCU</cp:lastModifiedBy>
  <cp:revision>2</cp:revision>
  <dcterms:created xsi:type="dcterms:W3CDTF">2024-04-04T15:07:52Z</dcterms:created>
  <dcterms:modified xsi:type="dcterms:W3CDTF">2024-04-04T18:12:31Z</dcterms:modified>
</cp:coreProperties>
</file>